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  <p:sldMasterId id="2147483709" r:id="rId3"/>
    <p:sldMasterId id="2147483721" r:id="rId4"/>
    <p:sldMasterId id="2147483757" r:id="rId5"/>
    <p:sldMasterId id="2147483770" r:id="rId6"/>
    <p:sldMasterId id="2147483782" r:id="rId7"/>
    <p:sldMasterId id="2147483794" r:id="rId8"/>
    <p:sldMasterId id="2147483818" r:id="rId9"/>
    <p:sldMasterId id="2147483830" r:id="rId10"/>
    <p:sldMasterId id="2147483843" r:id="rId11"/>
  </p:sldMasterIdLst>
  <p:notesMasterIdLst>
    <p:notesMasterId r:id="rId85"/>
  </p:notesMasterIdLst>
  <p:sldIdLst>
    <p:sldId id="391" r:id="rId12"/>
    <p:sldId id="392" r:id="rId13"/>
    <p:sldId id="393" r:id="rId14"/>
    <p:sldId id="394" r:id="rId15"/>
    <p:sldId id="388" r:id="rId16"/>
    <p:sldId id="396" r:id="rId17"/>
    <p:sldId id="389" r:id="rId18"/>
    <p:sldId id="390" r:id="rId19"/>
    <p:sldId id="395" r:id="rId20"/>
    <p:sldId id="259" r:id="rId21"/>
    <p:sldId id="387" r:id="rId22"/>
    <p:sldId id="276" r:id="rId23"/>
    <p:sldId id="278" r:id="rId24"/>
    <p:sldId id="277" r:id="rId25"/>
    <p:sldId id="260" r:id="rId26"/>
    <p:sldId id="263" r:id="rId27"/>
    <p:sldId id="262" r:id="rId28"/>
    <p:sldId id="264" r:id="rId29"/>
    <p:sldId id="272" r:id="rId30"/>
    <p:sldId id="273" r:id="rId31"/>
    <p:sldId id="357" r:id="rId32"/>
    <p:sldId id="358" r:id="rId33"/>
    <p:sldId id="359" r:id="rId34"/>
    <p:sldId id="286" r:id="rId35"/>
    <p:sldId id="285" r:id="rId36"/>
    <p:sldId id="274" r:id="rId37"/>
    <p:sldId id="360" r:id="rId38"/>
    <p:sldId id="361" r:id="rId39"/>
    <p:sldId id="385" r:id="rId40"/>
    <p:sldId id="362" r:id="rId41"/>
    <p:sldId id="275" r:id="rId42"/>
    <p:sldId id="307" r:id="rId43"/>
    <p:sldId id="308" r:id="rId44"/>
    <p:sldId id="309" r:id="rId45"/>
    <p:sldId id="386" r:id="rId46"/>
    <p:sldId id="287" r:id="rId47"/>
    <p:sldId id="356" r:id="rId48"/>
    <p:sldId id="375" r:id="rId49"/>
    <p:sldId id="288" r:id="rId50"/>
    <p:sldId id="290" r:id="rId51"/>
    <p:sldId id="297" r:id="rId52"/>
    <p:sldId id="298" r:id="rId53"/>
    <p:sldId id="299" r:id="rId54"/>
    <p:sldId id="300" r:id="rId55"/>
    <p:sldId id="355" r:id="rId56"/>
    <p:sldId id="302" r:id="rId57"/>
    <p:sldId id="303" r:id="rId58"/>
    <p:sldId id="304" r:id="rId59"/>
    <p:sldId id="305" r:id="rId60"/>
    <p:sldId id="306" r:id="rId61"/>
    <p:sldId id="374" r:id="rId62"/>
    <p:sldId id="363" r:id="rId63"/>
    <p:sldId id="376" r:id="rId64"/>
    <p:sldId id="377" r:id="rId65"/>
    <p:sldId id="378" r:id="rId66"/>
    <p:sldId id="379" r:id="rId67"/>
    <p:sldId id="380" r:id="rId68"/>
    <p:sldId id="381" r:id="rId69"/>
    <p:sldId id="382" r:id="rId70"/>
    <p:sldId id="383" r:id="rId71"/>
    <p:sldId id="373" r:id="rId72"/>
    <p:sldId id="384" r:id="rId73"/>
    <p:sldId id="280" r:id="rId74"/>
    <p:sldId id="281" r:id="rId75"/>
    <p:sldId id="282" r:id="rId76"/>
    <p:sldId id="283" r:id="rId77"/>
    <p:sldId id="284" r:id="rId78"/>
    <p:sldId id="311" r:id="rId79"/>
    <p:sldId id="332" r:id="rId80"/>
    <p:sldId id="333" r:id="rId81"/>
    <p:sldId id="334" r:id="rId82"/>
    <p:sldId id="335" r:id="rId83"/>
    <p:sldId id="336" r:id="rId8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  <a:srgbClr val="000099"/>
    <a:srgbClr val="0066FF"/>
    <a:srgbClr val="FF00FF"/>
    <a:srgbClr val="3333FF"/>
    <a:srgbClr val="FFFF00"/>
    <a:srgbClr val="996633"/>
    <a:srgbClr val="CC66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1" autoAdjust="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6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tableStyles" Target="tableStyle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viewProps" Target="viewProps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D7251-73B3-4274-A5D2-51DE5CAA1CBE}" type="datetimeFigureOut">
              <a:rPr lang="hu-HU" smtClean="0"/>
              <a:t>2016.02.03.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7C786-3914-406D-9806-F5ED0427DE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012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10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  <p:sp>
        <p:nvSpPr>
          <p:cNvPr id="4813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888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7888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7888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7888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7888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9B24FD6-FD9A-4651-931D-DF304A54CAA3}" type="slidenum">
              <a:rPr lang="en-US" altLang="hu-HU" sz="1200">
                <a:solidFill>
                  <a:prstClr val="black"/>
                </a:solidFill>
              </a:rPr>
              <a:pPr/>
              <a:t>62</a:t>
            </a:fld>
            <a:endParaRPr lang="en-US" altLang="hu-H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7C786-3914-406D-9806-F5ED0427DEBD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900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7C786-3914-406D-9806-F5ED0427DEBD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0515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711200"/>
            <a:ext cx="4543425" cy="3408363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332289"/>
            <a:ext cx="496887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hu-HU" altLang="hu-H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36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hu-HU" alt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50606-50ED-40C0-A842-8CD67671FD5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2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028C5-4037-406F-8795-18EC8B390A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05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59181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73566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8A2C5-1C2E-4A8F-BD83-A0C107D98EF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09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4CBB-7137-40E2-9DE5-98E3AD342DE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988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EECE9-4B68-43B3-A0BD-7414EE94A93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543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3ED6B-631C-49EA-B871-0F0FB2A3150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659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38F4-E7E8-46CF-8A69-24A927C8B71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588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CCCE5-B1EC-42CD-A396-3650E095CF3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541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88EBC-8FDC-4EE7-9903-BCA0111DF4F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739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F2123-C1F3-480A-9958-D17D1739BB0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4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28CBD-E228-4982-82E8-A84AA4E3EC4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53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D0220-6FB6-4B1E-85C4-599031ACC61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571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E1E6B-3D54-414A-A09B-87C3597FF3D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342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AE7C3-AA73-44D1-9B90-4889AA4AB7C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407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F3A4E-D818-4D5B-81C6-29EB1A41E5D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743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709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893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999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158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352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6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12390-6A63-4263-B1D7-615471ED07A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869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278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7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407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105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03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C9794615-797E-4026-984C-6B6C4703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30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C057ECCF-2D06-4A16-BF67-9AD0A56B9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4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91000818-2841-4984-B03D-02A314C4D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33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7C1A0E4A-7369-486D-A9A2-FD634BC21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14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AB312E17-EA5D-4594-8628-D49F8D3D4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90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98834140-00B0-448A-85A1-CCBA835AE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37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529D18A7-68E0-48E3-8DED-EEE31CD0D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2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7C345-1A1B-4F51-B317-EAD1DD78971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33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329E1C46-543C-4B2A-BCC9-AE1EBA555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88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FDBBCC40-253A-4F1D-97FA-DE1319CC1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15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691DF44F-76A3-4327-B7D6-215BA8525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0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5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</a:defRPr>
            </a:lvl1pPr>
          </a:lstStyle>
          <a:p>
            <a:pPr>
              <a:defRPr/>
            </a:pPr>
            <a:fld id="{67CE4358-1A9B-4817-BEDF-DC6949E74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69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D97E4-4B3B-4A82-AED0-3E073C380AA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30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2FCA4-2202-4229-A1EA-3B4C051D308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94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C072-D0F4-422C-B135-16D7F0C1D0A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12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1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1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7F534-FFEC-4501-A94C-3269C6D6B00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59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C4A3C-7513-40AD-BFD4-8ADF7E5583E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60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A975E-1E94-43FA-9620-F1032318EA9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8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4047B-C358-4926-A905-493C3FA0DED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8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CB046-C0D3-4E3A-B048-A385D0BD436D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39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67" y="27306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18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EA55A-DB61-41B1-8055-1688DA1A4A8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82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29F8E-9736-40F7-BAD2-E444E11EF52D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52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AC3D0-FB92-4846-88E8-AA3A6911080B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28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DC3B0-207F-48F2-86FE-26F8628B40A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30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EB5127-096D-438A-BF14-25DFFEEBFB8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8596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6D55696-1A3C-41CA-BE69-2254E98C34C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9140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6EC5F1-4231-4940-80FB-FA669782AEB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2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75BFAD8-761B-4A8E-ACBC-ABEF0A28F5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0780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DB2BBF2-AC6E-44C9-8ACA-03E4D5EA0F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262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4D660-6F5F-4896-8718-D084F6E80C9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46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14B1260-59B1-4973-BBBD-D75D1A25B32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37548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51413CC-15D8-48FE-8F47-35AD45FDAD1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6278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5D4C618-FA94-4AEA-B609-B463E4B0BD7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3778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E3C9A0-D7BA-446F-9900-E2FED05DC8A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2000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DF31F2-288D-40D2-B1EF-BEA04953BE0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7268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545F505-E23E-43D6-A92C-02C562C10D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8937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B6C9-F770-4C1C-9934-0CAA6D80ACC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44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FD1D-C8AA-43F3-A614-C059661F46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59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86F96-05C6-4612-963F-0FBCA5806B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75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D52E0-CAF9-4082-BC33-D159BFF4ABE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4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A5E55-1097-47A5-8B00-27648D4EA42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540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EEC6-2853-4EB7-A121-B27C0DF06BE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0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9428-264C-4037-BF15-84FC2D33D81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7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0698-D534-4005-86C7-756F2CEB7DF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37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83" y="2730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0C81-4A2A-450D-803F-C37C36FC22E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38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BF5A-7F5D-4479-BEBD-670DCCB2C42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80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DAD6-D54E-4401-B7AC-3351CEBE3C0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6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041D3-44BE-489E-956F-47634861BC0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146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086F-D32E-4103-B4B6-74BD355363E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73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4C757F-2B64-45B5-B430-18E4D337834A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B0313E-B2EB-4E4B-8D7D-A39B1399BF6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4069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4C72B0-3C12-4EA9-BF8B-D24ED3E7587C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8F36494-C6F7-4D0E-B182-245F8725D2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811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92AD2-08CE-49CF-BAA6-6B65C966B7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19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16568B9-1C54-44B6-AF57-4820321B942A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DD4342-6645-4231-8C40-2012EB9AF1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448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387A96E-5980-4251-8A9C-8F3EF2D90BFF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C5D04D6-1ED5-4986-9323-33DB9FC183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6464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71E16F9-918E-4B64-966D-80930AF2D2BE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635BCA2-AFCC-4DBF-838D-95F5FF5D37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8913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FC6FD3A-D762-4C99-8C99-6BE1E999090C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CA55A9C-C7D4-4D04-B6E0-0581D0126B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1125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D96BF2-6E02-4FE2-B7E4-4A75A19D29CB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B9E0D48-8399-469E-8421-C6CE444D7C9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443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5F396E3-D6F3-402C-BA94-6EE28B5286B8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1E374F7-ABDE-4ADC-8E51-0AF22C73E5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15112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0F61911-AE77-4F0A-BC17-8243465C4651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C854B8B-6B63-4BAD-9C58-0977FC1A78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91783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E5EFD25-AB81-44F2-A0C9-0A87C9DF0470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87CE2E-6E33-45CE-B523-C1D0B73513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23987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54401AB-2CA3-4EBD-A660-B535AF9898DD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EF61A44-3FB6-4A56-B7CA-CE2B1A9F51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02980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57619-33BE-44D8-8948-43844719A3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284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918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296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83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060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627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560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668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1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086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8144-58F3-4046-B67C-093519E359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9FB9-FCE5-47B8-BC14-F6F55E77B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8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4FE9-3C61-407D-A00C-EE64C62929B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55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942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3508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301790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38153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5742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02381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6127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124129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01718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393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7419E-47FF-4F02-9503-2414EB4FADC9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21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38872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65891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30417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67070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1612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3670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80604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0261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614530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8441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text styles</a:t>
            </a:r>
          </a:p>
          <a:p>
            <a:pPr lvl="1"/>
            <a:r>
              <a:rPr lang="hu-HU" altLang="hu-HU" smtClean="0"/>
              <a:t>Second level</a:t>
            </a:r>
          </a:p>
          <a:p>
            <a:pPr lvl="2"/>
            <a:r>
              <a:rPr lang="hu-HU" altLang="hu-HU" smtClean="0"/>
              <a:t>Third level</a:t>
            </a:r>
          </a:p>
          <a:p>
            <a:pPr lvl="3"/>
            <a:r>
              <a:rPr lang="hu-HU" altLang="hu-HU" smtClean="0"/>
              <a:t>Fourth level</a:t>
            </a:r>
          </a:p>
          <a:p>
            <a:pPr lvl="4"/>
            <a:r>
              <a:rPr lang="hu-HU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0B639F-BF5C-444B-A918-9A21B50DAD8B}" type="slidenum">
              <a:rPr lang="hu-HU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4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9A7AF-6596-431F-AC0B-DDCF3B84217A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9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E54BC-E9B5-4C1E-A38C-48C517808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2016.02.03.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88CEC-EB91-48B0-830F-12D7F8F75AF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3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2813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AA439-90A8-4D2D-A990-BB371E473E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F09FF-7566-4635-897E-FD4C5781C142}" type="slidenum">
              <a:rPr lang="hu-HU" alt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1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text styles</a:t>
            </a:r>
          </a:p>
          <a:p>
            <a:pPr lvl="1"/>
            <a:r>
              <a:rPr lang="hu-HU" altLang="hu-HU" smtClean="0"/>
              <a:t>Second level</a:t>
            </a:r>
          </a:p>
          <a:p>
            <a:pPr lvl="2"/>
            <a:r>
              <a:rPr lang="hu-HU" altLang="hu-HU" smtClean="0"/>
              <a:t>Third level</a:t>
            </a:r>
          </a:p>
          <a:p>
            <a:pPr lvl="3"/>
            <a:r>
              <a:rPr lang="hu-HU" altLang="hu-HU" smtClean="0"/>
              <a:t>Fourth level</a:t>
            </a:r>
          </a:p>
          <a:p>
            <a:pPr lvl="4"/>
            <a:r>
              <a:rPr lang="hu-HU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C86FF2-309B-4B17-B40D-25F1DA5EB9BE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9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934CC9-AAE6-49C1-91E3-63D2722F6458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6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614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E200769-8DE5-4D95-992A-6D977D4CD188}" type="datetimeFigureOut">
              <a:rPr lang="hu-HU"/>
              <a:pPr>
                <a:defRPr/>
              </a:pPr>
              <a:t>2016.02.03.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67B979F-45DB-4ACA-8F64-7FFB6066EFA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48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68144-58F3-4046-B67C-093519E359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79FB9-FCE5-47B8-BC14-F6F55E77B1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Klicken Sie, um das Format des Titel-Masters zu bearbeiten.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Klicken Sie, um die Textformatierung des Masters zu bearbeiten.</a:t>
            </a:r>
          </a:p>
          <a:p>
            <a:pPr lvl="1"/>
            <a:r>
              <a:rPr lang="de-DE" altLang="hu-HU" smtClean="0"/>
              <a:t>Zweite Ebene</a:t>
            </a:r>
          </a:p>
          <a:p>
            <a:pPr lvl="2"/>
            <a:r>
              <a:rPr lang="de-DE" altLang="hu-HU" smtClean="0"/>
              <a:t>Dritte Ebene</a:t>
            </a:r>
          </a:p>
          <a:p>
            <a:pPr lvl="3"/>
            <a:r>
              <a:rPr lang="de-DE" altLang="hu-HU" smtClean="0"/>
              <a:t>Vierte Ebene</a:t>
            </a:r>
          </a:p>
          <a:p>
            <a:pPr lvl="4"/>
            <a:r>
              <a:rPr lang="de-DE" altLang="hu-HU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3149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Klicken Sie, um das Format des Titel-Masters zu bearbeiten.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Klicken Sie, um die Textformatierung des Masters zu bearbeiten.</a:t>
            </a:r>
          </a:p>
          <a:p>
            <a:pPr lvl="1"/>
            <a:r>
              <a:rPr lang="de-DE" altLang="hu-HU" smtClean="0"/>
              <a:t>Zweite Ebene</a:t>
            </a:r>
          </a:p>
          <a:p>
            <a:pPr lvl="2"/>
            <a:r>
              <a:rPr lang="de-DE" altLang="hu-HU" smtClean="0"/>
              <a:t>Dritte Ebene</a:t>
            </a:r>
          </a:p>
          <a:p>
            <a:pPr lvl="3"/>
            <a:r>
              <a:rPr lang="de-DE" altLang="hu-HU" smtClean="0"/>
              <a:t>Vierte Ebene</a:t>
            </a:r>
          </a:p>
          <a:p>
            <a:pPr lvl="4"/>
            <a:r>
              <a:rPr lang="de-DE" altLang="hu-HU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394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hyperlink" Target="http://www.google.hu/url?sa=i&amp;rct=j&amp;q=&amp;esrc=s&amp;frm=1&amp;source=images&amp;cd=&amp;cad=rja&amp;uact=8&amp;ved=0CAcQjRw&amp;url=http://www.havasok.hu/cikk/uj-rekord-szuletett-a-nagy-hadronutkoztetoben&amp;ei=ieSGVdnkK6KM7Abs4Y_ACw&amp;bvm=bv.96339352,d.bGg&amp;psig=AFQjCNG0ZUPrw-GplOs74xCsB0LQnHWHLg&amp;ust=1434990074239606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_3EPtUPcs8s?start=10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www.google.hu/url?sa=i&amp;rct=j&amp;q=&amp;esrc=s&amp;frm=1&amp;source=images&amp;cd=&amp;cad=rja&amp;uact=8&amp;docid=tB5hlLTwm9n7oM&amp;tbnid=JXl-juEJx018sM:&amp;ved=0CAUQjRw&amp;url=http://www.dunapalota.hu/exhibition/Firenzei-Emlekkepek-II.-&amp;ei=rKjBU_TjJs3jO6_MgIgF&amp;bvm=bv.70810081,d.bGQ&amp;psig=AFQjCNENjaaY3N2thJIYrAxNnJ_FxDhj9g&amp;ust=1405286940521150" TargetMode="External"/><Relationship Id="rId1" Type="http://schemas.openxmlformats.org/officeDocument/2006/relationships/slideLayout" Target="../slideLayouts/slideLayout8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939707" y="332656"/>
            <a:ext cx="2496389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66"/>
                </a:solidFill>
              </a:rPr>
              <a:t>Művészetnek van:</a:t>
            </a:r>
          </a:p>
          <a:p>
            <a:endParaRPr lang="hu-HU" sz="2200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Történelme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Eszköze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Üzenete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Alkotója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Értelme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Értéke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Jövője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Szellemisége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Értője…</a:t>
            </a:r>
          </a:p>
          <a:p>
            <a:pPr marL="285750" indent="-285750">
              <a:buFontTx/>
              <a:buChar char="-"/>
            </a:pPr>
            <a:endParaRPr lang="hu-HU" sz="2200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De</a:t>
            </a:r>
          </a:p>
          <a:p>
            <a:pPr marL="285750" indent="-285750">
              <a:buFontTx/>
              <a:buChar char="-"/>
            </a:pPr>
            <a:endParaRPr lang="hu-HU" sz="2200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400" b="1" dirty="0" smtClean="0">
                <a:solidFill>
                  <a:srgbClr val="000066"/>
                </a:solidFill>
              </a:rPr>
              <a:t>Kórélettana!?</a:t>
            </a:r>
          </a:p>
          <a:p>
            <a:endParaRPr lang="hu-HU" sz="2200" dirty="0">
              <a:solidFill>
                <a:srgbClr val="0000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6224" cy="231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1905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53136"/>
            <a:ext cx="1152128" cy="150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238750" y="2492896"/>
            <a:ext cx="11496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>
                <a:solidFill>
                  <a:srgbClr val="000066"/>
                </a:solidFill>
              </a:rPr>
              <a:t>Csontváry: Próféta</a:t>
            </a:r>
            <a:endParaRPr lang="en-US" sz="1000" dirty="0">
              <a:solidFill>
                <a:srgbClr val="000066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79251" y="6597352"/>
            <a:ext cx="912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err="1" smtClean="0">
                <a:solidFill>
                  <a:srgbClr val="000066"/>
                </a:solidFill>
              </a:rPr>
              <a:t>Munch</a:t>
            </a:r>
            <a:r>
              <a:rPr lang="hu-HU" sz="1000" dirty="0" smtClean="0">
                <a:solidFill>
                  <a:srgbClr val="000066"/>
                </a:solidFill>
              </a:rPr>
              <a:t>: Sikoly</a:t>
            </a:r>
            <a:endParaRPr lang="en-US" sz="1000" dirty="0">
              <a:solidFill>
                <a:srgbClr val="000066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530844" y="6165304"/>
            <a:ext cx="1250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>
                <a:solidFill>
                  <a:srgbClr val="000066"/>
                </a:solidFill>
              </a:rPr>
              <a:t>El Greco: St. </a:t>
            </a:r>
            <a:r>
              <a:rPr lang="hu-HU" sz="1000" dirty="0" err="1" smtClean="0">
                <a:solidFill>
                  <a:srgbClr val="000066"/>
                </a:solidFill>
              </a:rPr>
              <a:t>Jacobus</a:t>
            </a:r>
            <a:endParaRPr lang="en-US" sz="1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9160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545013" y="481013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24915" y="5243716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653136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83568" y="188640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 Kórélettana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2015/2016. II. félév </a:t>
            </a:r>
          </a:p>
          <a:p>
            <a:pPr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19672" y="1988840"/>
            <a:ext cx="6110931" cy="1853483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None/>
            </a:pPr>
            <a:r>
              <a:rPr lang="hu-HU" sz="2400" b="1" dirty="0">
                <a:solidFill>
                  <a:srgbClr val="0000FF"/>
                </a:solidFill>
              </a:rPr>
              <a:t>Tudomány, </a:t>
            </a:r>
            <a:r>
              <a:rPr lang="hu-HU" sz="2400" b="1" dirty="0" smtClean="0">
                <a:solidFill>
                  <a:srgbClr val="0000FF"/>
                </a:solidFill>
              </a:rPr>
              <a:t>Oktatás</a:t>
            </a:r>
            <a:r>
              <a:rPr lang="hu-HU" sz="2400" b="1" dirty="0">
                <a:solidFill>
                  <a:srgbClr val="0000FF"/>
                </a:solidFill>
              </a:rPr>
              <a:t>, </a:t>
            </a:r>
            <a:r>
              <a:rPr lang="hu-HU" sz="2400" b="1" dirty="0" smtClean="0">
                <a:solidFill>
                  <a:srgbClr val="0000FF"/>
                </a:solidFill>
              </a:rPr>
              <a:t>Művészet - Élettanú </a:t>
            </a:r>
          </a:p>
          <a:p>
            <a:pPr algn="ctr">
              <a:buNone/>
            </a:pPr>
            <a:r>
              <a:rPr lang="hu-HU" sz="2400" b="1" dirty="0" smtClean="0">
                <a:solidFill>
                  <a:srgbClr val="0000FF"/>
                </a:solidFill>
              </a:rPr>
              <a:t>réztábla </a:t>
            </a:r>
            <a:r>
              <a:rPr lang="hu-HU" sz="2400" b="1" dirty="0">
                <a:solidFill>
                  <a:srgbClr val="0000FF"/>
                </a:solidFill>
              </a:rPr>
              <a:t>kép sorozat </a:t>
            </a:r>
          </a:p>
          <a:p>
            <a:pPr algn="ctr">
              <a:buNone/>
            </a:pPr>
            <a:r>
              <a:rPr lang="hu-HU" sz="2400" dirty="0" err="1" smtClean="0">
                <a:solidFill>
                  <a:srgbClr val="000099"/>
                </a:solidFill>
              </a:rPr>
              <a:t>Feledy</a:t>
            </a:r>
            <a:r>
              <a:rPr lang="hu-HU" sz="2400" dirty="0" smtClean="0">
                <a:solidFill>
                  <a:srgbClr val="000099"/>
                </a:solidFill>
              </a:rPr>
              <a:t> </a:t>
            </a:r>
            <a:r>
              <a:rPr lang="hu-HU" sz="2400" dirty="0">
                <a:solidFill>
                  <a:srgbClr val="000099"/>
                </a:solidFill>
              </a:rPr>
              <a:t>B</a:t>
            </a:r>
            <a:r>
              <a:rPr lang="hu-HU" sz="2400" dirty="0" smtClean="0">
                <a:solidFill>
                  <a:srgbClr val="000099"/>
                </a:solidFill>
              </a:rPr>
              <a:t>alázs és </a:t>
            </a:r>
            <a:r>
              <a:rPr lang="hu-HU" sz="2400" dirty="0" err="1" smtClean="0">
                <a:solidFill>
                  <a:srgbClr val="000099"/>
                </a:solidFill>
              </a:rPr>
              <a:t>Rosivall</a:t>
            </a:r>
            <a:r>
              <a:rPr lang="hu-HU" sz="2400" dirty="0" smtClean="0">
                <a:solidFill>
                  <a:srgbClr val="000099"/>
                </a:solidFill>
              </a:rPr>
              <a:t> </a:t>
            </a:r>
            <a:r>
              <a:rPr lang="hu-HU" sz="2400" dirty="0">
                <a:solidFill>
                  <a:srgbClr val="000099"/>
                </a:solidFill>
              </a:rPr>
              <a:t>László </a:t>
            </a:r>
            <a:endParaRPr lang="hu-HU" sz="2400" dirty="0" smtClean="0">
              <a:solidFill>
                <a:srgbClr val="000099"/>
              </a:solidFill>
            </a:endParaRPr>
          </a:p>
          <a:p>
            <a:pPr algn="ctr">
              <a:buNone/>
            </a:pPr>
            <a:r>
              <a:rPr lang="hu-HU" sz="2400" dirty="0" err="1" smtClean="0">
                <a:solidFill>
                  <a:srgbClr val="000099"/>
                </a:solidFill>
              </a:rPr>
              <a:t>Madarassy</a:t>
            </a:r>
            <a:r>
              <a:rPr lang="hu-HU" sz="2400" dirty="0" smtClean="0">
                <a:solidFill>
                  <a:srgbClr val="000099"/>
                </a:solidFill>
              </a:rPr>
              <a:t> István</a:t>
            </a:r>
            <a:endParaRPr lang="hu-HU" sz="2400" dirty="0">
              <a:solidFill>
                <a:srgbClr val="000099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81190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395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77" y="788631"/>
            <a:ext cx="6114205" cy="376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88634"/>
            <a:ext cx="3517986" cy="376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17104" y="5013176"/>
            <a:ext cx="1710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Feledy</a:t>
            </a:r>
            <a:r>
              <a:rPr lang="hu-H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Balázs</a:t>
            </a:r>
          </a:p>
          <a:p>
            <a:pPr algn="ctr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Jogász</a:t>
            </a:r>
          </a:p>
          <a:p>
            <a:pPr algn="ctr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ír, beszél</a:t>
            </a:r>
            <a:endParaRPr lang="en-US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75856" y="5013176"/>
            <a:ext cx="2634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Madarassy</a:t>
            </a:r>
            <a:r>
              <a:rPr lang="hu-H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István</a:t>
            </a:r>
          </a:p>
          <a:p>
            <a:pPr algn="ctr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Szobrász-ötvös művész</a:t>
            </a:r>
          </a:p>
          <a:p>
            <a:pPr algn="ctr"/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olgozik, alkot</a:t>
            </a:r>
            <a:endParaRPr lang="en-US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596112" y="5025950"/>
            <a:ext cx="1851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László</a:t>
            </a:r>
          </a:p>
          <a:p>
            <a:pPr algn="ctr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Orvos, kutató</a:t>
            </a:r>
          </a:p>
          <a:p>
            <a:pPr algn="ctr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gondolkozik</a:t>
            </a:r>
          </a:p>
        </p:txBody>
      </p:sp>
      <p:pic>
        <p:nvPicPr>
          <p:cNvPr id="12" name="Kép 1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16923" r="6275" b="17349"/>
          <a:stretch/>
        </p:blipFill>
        <p:spPr bwMode="auto">
          <a:xfrm>
            <a:off x="6300192" y="788631"/>
            <a:ext cx="2880320" cy="3768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41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476672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002060"/>
                </a:solidFill>
                <a:latin typeface="Calibri"/>
                <a:ea typeface="Times New Roman"/>
                <a:cs typeface="Times New Roman"/>
              </a:rPr>
              <a:t>Művészetben </a:t>
            </a:r>
            <a:r>
              <a:rPr lang="hu-HU" sz="2000" b="1" dirty="0" smtClean="0">
                <a:solidFill>
                  <a:srgbClr val="002060"/>
                </a:solidFill>
                <a:latin typeface="Calibri"/>
                <a:ea typeface="Times New Roman"/>
                <a:cs typeface="Times New Roman"/>
              </a:rPr>
              <a:t>és Tudományban Kedves </a:t>
            </a:r>
            <a:r>
              <a:rPr lang="hu-HU" sz="2000" b="1" dirty="0">
                <a:solidFill>
                  <a:srgbClr val="002060"/>
                </a:solidFill>
                <a:latin typeface="Calibri"/>
                <a:ea typeface="Times New Roman"/>
                <a:cs typeface="Times New Roman"/>
              </a:rPr>
              <a:t>Testvéreim!</a:t>
            </a:r>
            <a:endParaRPr lang="hu-HU" sz="2000" b="1" dirty="0">
              <a:solidFill>
                <a:srgbClr val="002060"/>
              </a:solidFill>
              <a:latin typeface="Cambria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 </a:t>
            </a:r>
            <a:endParaRPr lang="hu-H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u-HU" b="1" dirty="0" smtClean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Szerda esti </a:t>
            </a:r>
            <a:r>
              <a:rPr lang="hu-HU" b="1" dirty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boldog órákra </a:t>
            </a:r>
            <a:r>
              <a:rPr lang="hu-HU" b="1" dirty="0" smtClean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gyűltünk </a:t>
            </a:r>
            <a:r>
              <a:rPr lang="hu-HU" b="1" dirty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össze, hogy </a:t>
            </a:r>
            <a:r>
              <a:rPr lang="hu-HU" b="1" dirty="0" smtClean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elmélkedjünk és </a:t>
            </a:r>
            <a:r>
              <a:rPr lang="hu-HU" b="1" dirty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megtisztuljunk a szellem </a:t>
            </a:r>
            <a:r>
              <a:rPr lang="hu-HU" b="1" dirty="0" smtClean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, a tudomány és művészet  </a:t>
            </a:r>
            <a:r>
              <a:rPr lang="hu-HU" b="1" dirty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lélekfrissítő, melengető </a:t>
            </a:r>
            <a:r>
              <a:rPr lang="hu-HU" b="1" dirty="0" smtClean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élménye által.</a:t>
            </a:r>
            <a:endParaRPr lang="hu-HU" sz="1600" dirty="0">
              <a:solidFill>
                <a:srgbClr val="3333FF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 </a:t>
            </a:r>
            <a:endParaRPr lang="hu-H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Azért jöttünk </a:t>
            </a: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ide, hogy:</a:t>
            </a:r>
          </a:p>
          <a:p>
            <a:pPr>
              <a:spcAft>
                <a:spcPts val="0"/>
              </a:spcAft>
            </a:pPr>
            <a:endParaRPr lang="hu-HU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Együtt legyünk és közösen elmélkedjünk,</a:t>
            </a: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Felkészüljük egy féléves </a:t>
            </a:r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ú</a:t>
            </a: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ttörő expedícióra,</a:t>
            </a: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Megnézzük a tűzecsettel festett réztáblákat, </a:t>
            </a:r>
            <a:endParaRPr lang="hu-H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Felidézzük  és elemezzük a barlangrajzok, a zene, a művészet és a tudomány hatását</a:t>
            </a:r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, </a:t>
            </a: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vonzerejét,</a:t>
            </a:r>
            <a:endParaRPr lang="hu-H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T</a:t>
            </a: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alálkozzunk </a:t>
            </a:r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a </a:t>
            </a: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művésszel,</a:t>
            </a:r>
            <a:endParaRPr lang="hu-H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Megértsük </a:t>
            </a:r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a </a:t>
            </a: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vizuális, és az akusztikus üzeneteket, </a:t>
            </a: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Megértsük az alkotás és a befogadás élet- és kórélettani folyamatait</a:t>
            </a:r>
            <a:endParaRPr lang="hu-H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endParaRPr lang="hu-H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C:\Users\ROSIVA~1\AppData\Local\Temp\XPgrpwise\fotó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75" y="5235758"/>
            <a:ext cx="1517508" cy="11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OSIVA~1\AppData\Local\Temp\XPgrpwise\fotó 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35758"/>
            <a:ext cx="1533740" cy="11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ROSIVA~1\AppData\Local\Temp\XPgrpwise\fotó_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468" y="5235757"/>
            <a:ext cx="1533739" cy="11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987824" y="6402814"/>
            <a:ext cx="2957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művészet?! Ez tudomány!?</a:t>
            </a:r>
            <a:endParaRPr lang="en-US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6169AA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994275"/>
            <a:ext cx="1778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8" descr="http://www.havasok.hu/images/1312/peterhiggsmay30th2008-small_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890838"/>
            <a:ext cx="3148012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842963"/>
            <a:ext cx="2444750" cy="23749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055938"/>
            <a:ext cx="4043363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498975"/>
            <a:ext cx="20605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506913"/>
            <a:ext cx="25876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2220913"/>
            <a:ext cx="27733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06913"/>
            <a:ext cx="345916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8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842963"/>
            <a:ext cx="277336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9" name="Szövegdoboz 4"/>
          <p:cNvSpPr txBox="1">
            <a:spLocks noChangeArrowheads="1"/>
          </p:cNvSpPr>
          <p:nvPr/>
        </p:nvSpPr>
        <p:spPr bwMode="auto">
          <a:xfrm>
            <a:off x="477838" y="2835275"/>
            <a:ext cx="2798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err="1">
                <a:solidFill>
                  <a:srgbClr val="FFFF00"/>
                </a:solidFill>
              </a:rPr>
              <a:t>Large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Hadron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Collider</a:t>
            </a:r>
            <a:r>
              <a:rPr lang="hu-HU" altLang="hu-HU" sz="1400" b="1" dirty="0">
                <a:solidFill>
                  <a:srgbClr val="FFFF00"/>
                </a:solidFill>
              </a:rPr>
              <a:t> –</a:t>
            </a:r>
            <a:r>
              <a:rPr lang="hu-HU" altLang="hu-HU" sz="1400" b="1" dirty="0" err="1">
                <a:solidFill>
                  <a:srgbClr val="FFFF00"/>
                </a:solidFill>
              </a:rPr>
              <a:t>higgs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bozon</a:t>
            </a:r>
            <a:endParaRPr lang="hu-HU" altLang="hu-HU" sz="1400" b="1" dirty="0">
              <a:solidFill>
                <a:srgbClr val="FFFF00"/>
              </a:solidFill>
            </a:endParaRPr>
          </a:p>
        </p:txBody>
      </p:sp>
      <p:sp>
        <p:nvSpPr>
          <p:cNvPr id="130060" name="Szövegdoboz 1"/>
          <p:cNvSpPr txBox="1">
            <a:spLocks noChangeArrowheads="1"/>
          </p:cNvSpPr>
          <p:nvPr/>
        </p:nvSpPr>
        <p:spPr bwMode="auto">
          <a:xfrm>
            <a:off x="3779838" y="2259013"/>
            <a:ext cx="1658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1" dirty="0">
                <a:solidFill>
                  <a:srgbClr val="FFFF00"/>
                </a:solidFill>
              </a:rPr>
              <a:t>Hubble </a:t>
            </a:r>
            <a:r>
              <a:rPr lang="hu-HU" altLang="hu-HU" sz="1600" b="1" dirty="0" err="1">
                <a:solidFill>
                  <a:srgbClr val="FFFF00"/>
                </a:solidFill>
              </a:rPr>
              <a:t>telescope</a:t>
            </a:r>
            <a:endParaRPr lang="hu-HU" altLang="hu-HU" sz="1600" b="1" dirty="0">
              <a:solidFill>
                <a:srgbClr val="FFFF00"/>
              </a:solidFill>
            </a:endParaRPr>
          </a:p>
        </p:txBody>
      </p:sp>
      <p:pic>
        <p:nvPicPr>
          <p:cNvPr id="13006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1850"/>
            <a:ext cx="31384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62" name="Szövegdoboz 2"/>
          <p:cNvSpPr txBox="1">
            <a:spLocks noChangeArrowheads="1"/>
          </p:cNvSpPr>
          <p:nvPr/>
        </p:nvSpPr>
        <p:spPr bwMode="auto">
          <a:xfrm>
            <a:off x="1258888" y="798513"/>
            <a:ext cx="1889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err="1">
                <a:solidFill>
                  <a:srgbClr val="FFFF00"/>
                </a:solidFill>
              </a:rPr>
              <a:t>Nanaopeptides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kill</a:t>
            </a:r>
            <a:r>
              <a:rPr lang="hu-HU" altLang="hu-HU" sz="1400" b="1" dirty="0">
                <a:solidFill>
                  <a:srgbClr val="FFFF00"/>
                </a:solidFill>
              </a:rPr>
              <a:t> HIV</a:t>
            </a:r>
          </a:p>
        </p:txBody>
      </p:sp>
      <p:sp>
        <p:nvSpPr>
          <p:cNvPr id="130063" name="Szövegdoboz 3"/>
          <p:cNvSpPr txBox="1">
            <a:spLocks noChangeArrowheads="1"/>
          </p:cNvSpPr>
          <p:nvPr/>
        </p:nvSpPr>
        <p:spPr bwMode="auto">
          <a:xfrm>
            <a:off x="6227763" y="819150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1" dirty="0" err="1">
                <a:solidFill>
                  <a:srgbClr val="FFFF00"/>
                </a:solidFill>
              </a:rPr>
              <a:t>Imaging</a:t>
            </a:r>
            <a:endParaRPr lang="hu-HU" altLang="hu-HU" sz="1600" b="1" dirty="0">
              <a:solidFill>
                <a:srgbClr val="FFFF00"/>
              </a:solidFill>
            </a:endParaRPr>
          </a:p>
        </p:txBody>
      </p:sp>
      <p:sp>
        <p:nvSpPr>
          <p:cNvPr id="130064" name="Szövegdoboz 5"/>
          <p:cNvSpPr txBox="1">
            <a:spLocks noChangeArrowheads="1"/>
          </p:cNvSpPr>
          <p:nvPr/>
        </p:nvSpPr>
        <p:spPr bwMode="auto">
          <a:xfrm>
            <a:off x="179512" y="223838"/>
            <a:ext cx="9073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dirty="0" smtClean="0">
                <a:solidFill>
                  <a:srgbClr val="FFFF00"/>
                </a:solidFill>
              </a:rPr>
              <a:t>Íme a XXI. század,                                                      a tudomány százada !     </a:t>
            </a:r>
            <a:endParaRPr lang="hu-HU" altLang="hu-HU" sz="2400" b="1" dirty="0">
              <a:solidFill>
                <a:srgbClr val="FFFF00"/>
              </a:solidFill>
            </a:endParaRPr>
          </a:p>
        </p:txBody>
      </p:sp>
      <p:pic>
        <p:nvPicPr>
          <p:cNvPr id="130065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4956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424781" y="6453336"/>
            <a:ext cx="2424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FF00"/>
                </a:solidFill>
              </a:rPr>
              <a:t>Legyünk büszkék!</a:t>
            </a:r>
            <a:endParaRPr lang="en-US" sz="24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5116041"/>
            <a:ext cx="2573337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3096741"/>
            <a:ext cx="30051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464791"/>
            <a:ext cx="202882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6666"/>
            <a:ext cx="149383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490191"/>
            <a:ext cx="14922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73003"/>
            <a:ext cx="1493837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4704878"/>
            <a:ext cx="15001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03416"/>
            <a:ext cx="14954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4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64653"/>
            <a:ext cx="15144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5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28278"/>
            <a:ext cx="14938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31316"/>
            <a:ext cx="14970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7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723678"/>
            <a:ext cx="369728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8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366241"/>
            <a:ext cx="1439862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9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345603"/>
            <a:ext cx="1592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321791"/>
            <a:ext cx="202882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490191"/>
            <a:ext cx="1620838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2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5116041"/>
            <a:ext cx="220821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3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2493491"/>
            <a:ext cx="14271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5116041"/>
            <a:ext cx="2465388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5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1499716"/>
            <a:ext cx="143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7" name="Picture 2" descr="http://www.unhcr-centraleurope.org/_assets/images/_en_shared/articles/2015/global_trends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4098453"/>
            <a:ext cx="16335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-29036"/>
            <a:ext cx="88569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162925" algn="l"/>
              </a:tabLst>
            </a:pPr>
            <a:r>
              <a:rPr lang="hu-HU" sz="2000" b="1" dirty="0" smtClean="0">
                <a:solidFill>
                  <a:srgbClr val="002060"/>
                </a:solidFill>
              </a:rPr>
              <a:t>Íme a XXI. </a:t>
            </a:r>
            <a:r>
              <a:rPr lang="hu-HU" sz="2000" b="1" dirty="0">
                <a:solidFill>
                  <a:srgbClr val="002060"/>
                </a:solidFill>
              </a:rPr>
              <a:t>s</a:t>
            </a:r>
            <a:r>
              <a:rPr lang="hu-HU" sz="2000" b="1" dirty="0" smtClean="0">
                <a:solidFill>
                  <a:srgbClr val="002060"/>
                </a:solidFill>
              </a:rPr>
              <a:t>zázad - A tudomány százada! Hol a művészet!?</a:t>
            </a:r>
            <a:endParaRPr lang="hu-HU" sz="2000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prstClr val="black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460533" y="6516052"/>
            <a:ext cx="2066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Lehetünk büszkék!?</a:t>
            </a:r>
          </a:p>
        </p:txBody>
      </p:sp>
    </p:spTree>
    <p:extLst>
      <p:ext uri="{BB962C8B-B14F-4D97-AF65-F5344CB8AC3E}">
        <p14:creationId xmlns:p14="http://schemas.microsoft.com/office/powerpoint/2010/main" val="253632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91751" y="620688"/>
            <a:ext cx="594201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kell, miért fontos </a:t>
            </a:r>
            <a:r>
              <a:rPr lang="hu-H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kurzus?!</a:t>
            </a:r>
            <a:endParaRPr lang="hu-H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elég </a:t>
            </a:r>
            <a:endParaRPr lang="hu-HU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natómiát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iokémiát, 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lettant, Kórélettant</a:t>
            </a:r>
          </a:p>
          <a:p>
            <a:pPr algn="ctr"/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Betegségeket 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érteni, 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megtanulni! </a:t>
            </a:r>
          </a:p>
          <a:p>
            <a:pPr algn="ctr"/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Ennél 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 kell!</a:t>
            </a:r>
          </a:p>
          <a:p>
            <a:endParaRPr lang="hu-H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Oktatási paletta bővítése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Gondolkozásmód közvetlen-közvetett befolyásolása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Empátiás készség növelése</a:t>
            </a:r>
          </a:p>
          <a:p>
            <a:pPr algn="ctr"/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mberi kapcsolatok segítése 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835696" y="3856980"/>
            <a:ext cx="57606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Tudomány, Művészet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Alkotás, Oktatás, Egészség, Hangok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Színek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Formák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Mozgás, betegség, Gyógyítás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Elválaszthatatlanok</a:t>
            </a:r>
          </a:p>
          <a:p>
            <a:pPr algn="ctr"/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Ö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sszefüggő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bonyolult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hálózat - Nagy egység </a:t>
            </a:r>
          </a:p>
          <a:p>
            <a:pPr algn="ctr"/>
            <a:endParaRPr lang="hu-HU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/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Maga az Élet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Melyet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mindnyájunknak folyamatosan tanulnunk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ke</a:t>
            </a:r>
            <a:r>
              <a:rPr lang="hu-HU" dirty="0" smtClean="0">
                <a:ea typeface="Calibri"/>
              </a:rPr>
              <a:t>ll!</a:t>
            </a: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" y="260648"/>
            <a:ext cx="1792287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71760"/>
            <a:ext cx="196373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27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saic ball 50cm diam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9" y="-36512"/>
            <a:ext cx="9192683" cy="68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835696" y="188640"/>
            <a:ext cx="53285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800" b="1" dirty="0" smtClean="0">
                <a:solidFill>
                  <a:srgbClr val="FFFF00"/>
                </a:solidFill>
              </a:rPr>
              <a:t>A tudomány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800" b="1" dirty="0" smtClean="0">
                <a:solidFill>
                  <a:srgbClr val="FFFF00"/>
                </a:solidFill>
              </a:rPr>
              <a:t>A művészet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800" b="1" dirty="0" smtClean="0">
                <a:solidFill>
                  <a:srgbClr val="FFFF00"/>
                </a:solidFill>
              </a:rPr>
              <a:t>Az élet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800" b="1" dirty="0" smtClean="0">
                <a:solidFill>
                  <a:srgbClr val="FFFF00"/>
                </a:solidFill>
              </a:rPr>
              <a:t>Mozaikja</a:t>
            </a:r>
            <a:endParaRPr lang="hu-HU" sz="2800" b="1" dirty="0">
              <a:solidFill>
                <a:srgbClr val="FFFF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800" b="1" dirty="0">
              <a:solidFill>
                <a:srgbClr val="FFFF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99175" y="5517232"/>
            <a:ext cx="6013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400" b="1" dirty="0" smtClean="0">
                <a:solidFill>
                  <a:srgbClr val="FFFF00"/>
                </a:solidFill>
              </a:rPr>
              <a:t>Mindenkinek meg kell találnia a sajátját!</a:t>
            </a:r>
            <a:endParaRPr lang="hu-H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59556"/>
            <a:ext cx="7848600" cy="865188"/>
          </a:xfrm>
          <a:solidFill>
            <a:srgbClr val="00FFFF"/>
          </a:solidFill>
        </p:spPr>
        <p:txBody>
          <a:bodyPr lIns="90000" tIns="46800" rIns="90000" bIns="46800"/>
          <a:lstStyle/>
          <a:p>
            <a:r>
              <a:rPr lang="hu-HU" altLang="hu-HU" sz="2800" b="1" dirty="0" smtClean="0">
                <a:solidFill>
                  <a:srgbClr val="000066"/>
                </a:solidFill>
              </a:rPr>
              <a:t>Az orvosok </a:t>
            </a:r>
            <a:r>
              <a:rPr lang="hu-HU" altLang="hu-HU" sz="2800" b="1" dirty="0" smtClean="0">
                <a:solidFill>
                  <a:srgbClr val="000066"/>
                </a:solidFill>
              </a:rPr>
              <a:t>társadalmi jelentősége különleges képzésre kötelez</a:t>
            </a:r>
            <a:r>
              <a:rPr lang="hu-HU" altLang="hu-HU" sz="2800" b="1" dirty="0" smtClean="0">
                <a:solidFill>
                  <a:srgbClr val="000066"/>
                </a:solidFill>
              </a:rPr>
              <a:t>!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71389"/>
            <a:ext cx="8686800" cy="4525963"/>
          </a:xfrm>
        </p:spPr>
        <p:txBody>
          <a:bodyPr lIns="90000" tIns="46800" rIns="90000" bIns="46800"/>
          <a:lstStyle/>
          <a:p>
            <a:pPr marL="338138" indent="-338138" defTabSz="457200"/>
            <a:r>
              <a:rPr lang="hu-HU" altLang="hu-HU" sz="2400" b="1" dirty="0" smtClean="0">
                <a:solidFill>
                  <a:srgbClr val="000066"/>
                </a:solidFill>
              </a:rPr>
              <a:t>Közvetlen, illetve közvetett kölcsönhatás</a:t>
            </a:r>
          </a:p>
          <a:p>
            <a:pPr marL="338138" indent="-338138" defTabSz="457200">
              <a:buFontTx/>
              <a:buNone/>
            </a:pPr>
            <a:r>
              <a:rPr lang="hu-HU" altLang="hu-HU" sz="1800" dirty="0" smtClean="0">
                <a:solidFill>
                  <a:srgbClr val="000066"/>
                </a:solidFill>
              </a:rPr>
              <a:t>     (beteg társadalom           beteg gazdaság           beteg lakosság)</a:t>
            </a:r>
          </a:p>
          <a:p>
            <a:pPr marL="338138" indent="-338138" defTabSz="457200"/>
            <a:r>
              <a:rPr lang="hu-HU" altLang="hu-HU" sz="2400" b="1" dirty="0" smtClean="0">
                <a:solidFill>
                  <a:srgbClr val="000066"/>
                </a:solidFill>
              </a:rPr>
              <a:t>Várható élettartam 1 éves hosszabbítása       GDP 4%</a:t>
            </a:r>
            <a:r>
              <a:rPr lang="hu-HU" altLang="hu-HU" sz="2400" dirty="0" smtClean="0">
                <a:solidFill>
                  <a:srgbClr val="000066"/>
                </a:solidFill>
              </a:rPr>
              <a:t>    </a:t>
            </a:r>
          </a:p>
          <a:p>
            <a:pPr marL="338138" indent="-338138" defTabSz="457200"/>
            <a:r>
              <a:rPr lang="hu-HU" altLang="hu-HU" sz="2400" b="1" dirty="0" smtClean="0">
                <a:solidFill>
                  <a:srgbClr val="000066"/>
                </a:solidFill>
              </a:rPr>
              <a:t>Várható rokkantság mentes plusz 1 év       GDP 11%</a:t>
            </a:r>
            <a:r>
              <a:rPr lang="hu-HU" altLang="hu-HU" sz="2400" dirty="0" smtClean="0">
                <a:solidFill>
                  <a:srgbClr val="000066"/>
                </a:solidFill>
              </a:rPr>
              <a:t> </a:t>
            </a:r>
          </a:p>
          <a:p>
            <a:pPr marL="338138" indent="-338138" defTabSz="457200"/>
            <a:endParaRPr lang="hu-HU" altLang="hu-HU" sz="2400" dirty="0" smtClean="0">
              <a:solidFill>
                <a:srgbClr val="000066"/>
              </a:solidFill>
            </a:endParaRPr>
          </a:p>
          <a:p>
            <a:pPr marL="338138" indent="-338138" defTabSz="457200">
              <a:buFontTx/>
              <a:buNone/>
            </a:pPr>
            <a:r>
              <a:rPr lang="hu-HU" altLang="hu-HU" sz="2400" dirty="0" smtClean="0">
                <a:solidFill>
                  <a:srgbClr val="000066"/>
                </a:solidFill>
              </a:rPr>
              <a:t>      </a:t>
            </a:r>
            <a:r>
              <a:rPr lang="hu-HU" altLang="hu-HU" sz="2400" b="1" dirty="0" smtClean="0">
                <a:solidFill>
                  <a:srgbClr val="000066"/>
                </a:solidFill>
              </a:rPr>
              <a:t>Egészségügy fejlesztése gazdaság kulcskérdése!</a:t>
            </a:r>
            <a:r>
              <a:rPr lang="hu-HU" altLang="hu-HU" sz="2400" dirty="0" smtClean="0">
                <a:solidFill>
                  <a:srgbClr val="000066"/>
                </a:solidFill>
              </a:rPr>
              <a:t>  </a:t>
            </a:r>
          </a:p>
        </p:txBody>
      </p:sp>
      <p:sp>
        <p:nvSpPr>
          <p:cNvPr id="326660" name="Line 4"/>
          <p:cNvSpPr>
            <a:spLocks noChangeShapeType="1"/>
          </p:cNvSpPr>
          <p:nvPr/>
        </p:nvSpPr>
        <p:spPr bwMode="auto">
          <a:xfrm>
            <a:off x="6877050" y="3108027"/>
            <a:ext cx="4318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326661" name="Line 5"/>
          <p:cNvSpPr>
            <a:spLocks noChangeShapeType="1"/>
          </p:cNvSpPr>
          <p:nvPr/>
        </p:nvSpPr>
        <p:spPr bwMode="auto">
          <a:xfrm flipV="1">
            <a:off x="8675688" y="2996902"/>
            <a:ext cx="0" cy="2159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326662" name="Line 6"/>
          <p:cNvSpPr>
            <a:spLocks noChangeShapeType="1"/>
          </p:cNvSpPr>
          <p:nvPr/>
        </p:nvSpPr>
        <p:spPr bwMode="auto">
          <a:xfrm>
            <a:off x="6445250" y="3573164"/>
            <a:ext cx="4318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326663" name="Line 7"/>
          <p:cNvSpPr>
            <a:spLocks noChangeShapeType="1"/>
          </p:cNvSpPr>
          <p:nvPr/>
        </p:nvSpPr>
        <p:spPr bwMode="auto">
          <a:xfrm flipV="1">
            <a:off x="8459788" y="3427114"/>
            <a:ext cx="0" cy="217488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326664" name="Line 8"/>
          <p:cNvSpPr>
            <a:spLocks noChangeShapeType="1"/>
          </p:cNvSpPr>
          <p:nvPr/>
        </p:nvSpPr>
        <p:spPr bwMode="auto">
          <a:xfrm>
            <a:off x="4427984" y="3755727"/>
            <a:ext cx="0" cy="431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326665" name="Line 9"/>
          <p:cNvSpPr>
            <a:spLocks noChangeShapeType="1"/>
          </p:cNvSpPr>
          <p:nvPr/>
        </p:nvSpPr>
        <p:spPr bwMode="auto">
          <a:xfrm>
            <a:off x="2917825" y="2709564"/>
            <a:ext cx="35877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326666" name="Line 10"/>
          <p:cNvSpPr>
            <a:spLocks noChangeShapeType="1"/>
          </p:cNvSpPr>
          <p:nvPr/>
        </p:nvSpPr>
        <p:spPr bwMode="auto">
          <a:xfrm>
            <a:off x="5221288" y="2709564"/>
            <a:ext cx="35877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326667" name="Line 11"/>
          <p:cNvSpPr>
            <a:spLocks noChangeShapeType="1"/>
          </p:cNvSpPr>
          <p:nvPr/>
        </p:nvSpPr>
        <p:spPr bwMode="auto">
          <a:xfrm>
            <a:off x="4427984" y="4725689"/>
            <a:ext cx="0" cy="5048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326668" name="Text Box 12"/>
          <p:cNvSpPr txBox="1">
            <a:spLocks noChangeArrowheads="1"/>
          </p:cNvSpPr>
          <p:nvPr/>
        </p:nvSpPr>
        <p:spPr bwMode="auto">
          <a:xfrm>
            <a:off x="1234536" y="5371802"/>
            <a:ext cx="6793848" cy="46166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66"/>
                </a:solidFill>
              </a:rPr>
              <a:t>Az orvosok, a gazdasági fejlődés kulcsszereplői!</a:t>
            </a:r>
          </a:p>
        </p:txBody>
      </p:sp>
      <p:sp>
        <p:nvSpPr>
          <p:cNvPr id="3" name="Téglalap 2"/>
          <p:cNvSpPr/>
          <p:nvPr/>
        </p:nvSpPr>
        <p:spPr>
          <a:xfrm>
            <a:off x="1875833" y="1383159"/>
            <a:ext cx="6512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kern="0" dirty="0">
                <a:solidFill>
                  <a:srgbClr val="000066"/>
                </a:solidFill>
              </a:rPr>
              <a:t>Egészségügy hatása a gazdaságra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no2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44000" contrast="-1000"/>
          </a:blip>
          <a:stretch>
            <a:fillRect/>
          </a:stretch>
        </p:blipFill>
        <p:spPr>
          <a:xfrm>
            <a:off x="6350" y="0"/>
            <a:ext cx="9144000" cy="6847840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sp>
        <p:nvSpPr>
          <p:cNvPr id="316419" name="Rectangle 5"/>
          <p:cNvSpPr>
            <a:spLocks noGrp="1"/>
          </p:cNvSpPr>
          <p:nvPr>
            <p:ph type="title" idx="4294967295"/>
          </p:nvPr>
        </p:nvSpPr>
        <p:spPr>
          <a:xfrm>
            <a:off x="682947" y="189359"/>
            <a:ext cx="7705477" cy="1367433"/>
          </a:xfrm>
          <a:gradFill rotWithShape="1">
            <a:gsLst>
              <a:gs pos="0">
                <a:srgbClr val="6C6C6C"/>
              </a:gs>
              <a:gs pos="100000">
                <a:srgbClr val="EAEAEA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hu-HU" altLang="hu-HU" sz="2800" b="1" dirty="0" smtClean="0">
                <a:solidFill>
                  <a:srgbClr val="0000FF"/>
                </a:solidFill>
              </a:rPr>
              <a:t>Milyen lesz a jövő? - Az orvostudomány? </a:t>
            </a:r>
            <a:br>
              <a:rPr lang="hu-HU" altLang="hu-HU" sz="2800" b="1" dirty="0" smtClean="0">
                <a:solidFill>
                  <a:srgbClr val="0000FF"/>
                </a:solidFill>
              </a:rPr>
            </a:br>
            <a:r>
              <a:rPr lang="hu-HU" altLang="hu-HU" sz="2800" b="1" dirty="0" smtClean="0">
                <a:solidFill>
                  <a:srgbClr val="0000FF"/>
                </a:solidFill>
              </a:rPr>
              <a:t>A Génmanipuláció?  A Gondolatátvitel?</a:t>
            </a:r>
            <a:br>
              <a:rPr lang="hu-HU" altLang="hu-HU" sz="2800" b="1" dirty="0" smtClean="0">
                <a:solidFill>
                  <a:srgbClr val="0000FF"/>
                </a:solidFill>
              </a:rPr>
            </a:br>
            <a:r>
              <a:rPr lang="hu-HU" altLang="hu-HU" sz="2800" b="1" dirty="0" smtClean="0">
                <a:solidFill>
                  <a:srgbClr val="0000FF"/>
                </a:solidFill>
              </a:rPr>
              <a:t>A Művészet? Az Élet, A Betegség?</a:t>
            </a:r>
            <a:endParaRPr lang="hu-HU" altLang="hu-HU" sz="2800" b="1" i="1" dirty="0" smtClean="0">
              <a:solidFill>
                <a:srgbClr val="0000FF"/>
              </a:solidFill>
            </a:endParaRPr>
          </a:p>
        </p:txBody>
      </p:sp>
      <p:sp>
        <p:nvSpPr>
          <p:cNvPr id="316420" name="Subtitle 2"/>
          <p:cNvSpPr>
            <a:spLocks noGrp="1"/>
          </p:cNvSpPr>
          <p:nvPr>
            <p:ph type="subTitle" idx="4294967295"/>
          </p:nvPr>
        </p:nvSpPr>
        <p:spPr>
          <a:xfrm>
            <a:off x="5580112" y="4725144"/>
            <a:ext cx="3312368" cy="1872208"/>
          </a:xfr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hu-HU" altLang="hu-HU" sz="2800" dirty="0" smtClean="0">
                <a:solidFill>
                  <a:srgbClr val="0000FF"/>
                </a:solidFill>
              </a:rPr>
              <a:t>Beláthatatlan,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hu-HU" altLang="hu-HU" sz="2800" dirty="0" smtClean="0">
                <a:solidFill>
                  <a:srgbClr val="0000FF"/>
                </a:solidFill>
              </a:rPr>
              <a:t>de </a:t>
            </a:r>
            <a:r>
              <a:rPr lang="hu-HU" altLang="hu-HU" sz="2800" dirty="0" smtClean="0">
                <a:solidFill>
                  <a:srgbClr val="0000FF"/>
                </a:solidFill>
              </a:rPr>
              <a:t>dolgozzunk érte tudomány </a:t>
            </a:r>
            <a:r>
              <a:rPr lang="hu-HU" altLang="hu-HU" sz="2800" dirty="0" smtClean="0">
                <a:solidFill>
                  <a:srgbClr val="0000FF"/>
                </a:solidFill>
              </a:rPr>
              <a:t>és a művészek segítségével!</a:t>
            </a:r>
          </a:p>
        </p:txBody>
      </p:sp>
      <p:pic>
        <p:nvPicPr>
          <p:cNvPr id="3164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795588"/>
            <a:ext cx="10795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35013"/>
            <a:ext cx="1152128" cy="129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08500"/>
            <a:ext cx="1763713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1735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07504" y="260648"/>
            <a:ext cx="9036496" cy="6529088"/>
          </a:xfrm>
          <a:prstGeom prst="rect">
            <a:avLst/>
          </a:prstGeom>
        </p:spPr>
        <p:txBody>
          <a:bodyPr wrap="square" lIns="91052" tIns="45526" rIns="91052" bIns="45526">
            <a:spAutoFit/>
          </a:bodyPr>
          <a:lstStyle/>
          <a:p>
            <a:pPr marL="341435" indent="-341435" fontAlgn="base">
              <a:lnSpc>
                <a:spcPct val="115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Tudomány, oktatás, művészet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: </a:t>
            </a:r>
            <a:r>
              <a:rPr lang="hu-HU" i="1" dirty="0" err="1">
                <a:solidFill>
                  <a:srgbClr val="0000FF"/>
                </a:solidFill>
                <a:ea typeface="Calibri"/>
                <a:cs typeface="Times New Roman"/>
              </a:rPr>
              <a:t>Feledy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 Balázs, </a:t>
            </a:r>
            <a:r>
              <a:rPr lang="hu-HU" i="1" dirty="0" err="1">
                <a:solidFill>
                  <a:srgbClr val="0000FF"/>
                </a:solidFill>
                <a:ea typeface="Calibri"/>
                <a:cs typeface="Times New Roman"/>
              </a:rPr>
              <a:t>Rosivall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 László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(SE)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Élettanú réztábla kép sorozat </a:t>
            </a:r>
            <a:r>
              <a:rPr lang="hu-HU" i="1" dirty="0" smtClean="0">
                <a:solidFill>
                  <a:srgbClr val="000000"/>
                </a:solidFill>
                <a:ea typeface="Calibri"/>
                <a:cs typeface="Times New Roman"/>
              </a:rPr>
              <a:t>megtekintése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, megbeszélése </a:t>
            </a:r>
            <a:r>
              <a:rPr lang="hu-HU" i="1" dirty="0" err="1">
                <a:solidFill>
                  <a:srgbClr val="000066"/>
                </a:solidFill>
                <a:ea typeface="Calibri"/>
                <a:cs typeface="Times New Roman"/>
              </a:rPr>
              <a:t>Madarassy</a:t>
            </a:r>
            <a:r>
              <a:rPr lang="hu-HU" i="1" dirty="0">
                <a:solidFill>
                  <a:srgbClr val="000066"/>
                </a:solidFill>
                <a:ea typeface="Calibri"/>
                <a:cs typeface="Times New Roman"/>
              </a:rPr>
              <a:t> István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2.    A csönd és a hang - zene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 zenével: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Batta András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(Zeneművészeti Egyetem)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Helyszín: Zeneakadémia Wesselényi utcai épülete (Ligeti György épület)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3.    Az épített környezet pszichológiája      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Előadás: </a:t>
            </a:r>
            <a:r>
              <a:rPr lang="hu-HU" i="1" dirty="0" err="1">
                <a:solidFill>
                  <a:srgbClr val="0000FF"/>
                </a:solidFill>
                <a:ea typeface="Calibri"/>
                <a:cs typeface="Times New Roman"/>
              </a:rPr>
              <a:t>Dúll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 Andrea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(ELTE, BME</a:t>
            </a:r>
            <a:r>
              <a:rPr lang="hu-HU" b="1" i="1" dirty="0">
                <a:solidFill>
                  <a:srgbClr val="002060"/>
                </a:solidFill>
                <a:ea typeface="Calibri"/>
                <a:cs typeface="Times New Roman"/>
              </a:rPr>
              <a:t>)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1435" indent="-341435" fontAlgn="base">
              <a:lnSpc>
                <a:spcPct val="115000"/>
              </a:lnSpc>
              <a:spcBef>
                <a:spcPct val="0"/>
              </a:spcBef>
              <a:buFontTx/>
              <a:buAutoNum type="arabicPeriod" startAt="4"/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 A képzőművészet jelene, jövője és hatása az emberre.  Ki a művész,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      és ki az, aki csak gondolja?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Előadás: </a:t>
            </a:r>
            <a:r>
              <a:rPr lang="hu-HU" i="1" dirty="0" err="1">
                <a:solidFill>
                  <a:srgbClr val="0000FF"/>
                </a:solidFill>
                <a:ea typeface="Calibri"/>
                <a:cs typeface="Times New Roman"/>
              </a:rPr>
              <a:t>Szurcsik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 József</a:t>
            </a:r>
            <a:r>
              <a:rPr lang="hu-HU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(MKE)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5</a:t>
            </a:r>
            <a:r>
              <a:rPr lang="hu-HU" b="1" dirty="0">
                <a:solidFill>
                  <a:srgbClr val="000000"/>
                </a:solidFill>
                <a:ea typeface="Calibri"/>
                <a:cs typeface="Times New Roman"/>
              </a:rPr>
              <a:t>.    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Motiváció, érzelem, </a:t>
            </a:r>
            <a:r>
              <a:rPr lang="hu-HU" b="1" dirty="0" err="1">
                <a:solidFill>
                  <a:srgbClr val="0000CC"/>
                </a:solidFill>
                <a:ea typeface="Calibri"/>
                <a:cs typeface="Times New Roman"/>
              </a:rPr>
              <a:t>etoszféra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  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:</a:t>
            </a: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hu-HU" i="1" dirty="0" err="1">
                <a:solidFill>
                  <a:srgbClr val="0000FF"/>
                </a:solidFill>
                <a:ea typeface="Calibri"/>
                <a:cs typeface="Times New Roman"/>
              </a:rPr>
              <a:t>Monos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 Emil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(SE)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dirty="0" smtClean="0">
                <a:solidFill>
                  <a:srgbClr val="000000"/>
                </a:solidFill>
                <a:ea typeface="Calibri"/>
                <a:cs typeface="Times New Roman"/>
              </a:rPr>
              <a:t>Vers</a:t>
            </a:r>
            <a:r>
              <a:rPr lang="hu-HU" i="1" dirty="0" smtClean="0">
                <a:solidFill>
                  <a:srgbClr val="000000"/>
                </a:solidFill>
                <a:ea typeface="Calibri"/>
                <a:cs typeface="Times New Roman"/>
              </a:rPr>
              <a:t>: 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Mécs Károly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dirty="0">
                <a:solidFill>
                  <a:srgbClr val="0000CC"/>
                </a:solidFill>
                <a:ea typeface="Calibri"/>
                <a:cs typeface="Times New Roman"/>
              </a:rPr>
              <a:t>       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Kóros személyiségvonások és a művészi tevékenység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:</a:t>
            </a: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hu-HU" i="1" dirty="0" err="1">
                <a:solidFill>
                  <a:srgbClr val="0000FF"/>
                </a:solidFill>
                <a:ea typeface="Calibri"/>
                <a:cs typeface="Times New Roman"/>
              </a:rPr>
              <a:t>Tringer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 László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(SE)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1435" indent="-341435" fontAlgn="base">
              <a:lnSpc>
                <a:spcPct val="115000"/>
              </a:lnSpc>
              <a:spcBef>
                <a:spcPct val="0"/>
              </a:spcBef>
              <a:buFontTx/>
              <a:buAutoNum type="arabicPeriod" startAt="6"/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 A látástól az élményig. A színek és hatásuk az életműködésre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      Formák, absztrakció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 képekkel illusztrálva: 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Kovács Ilona </a:t>
            </a:r>
            <a:r>
              <a:rPr lang="hu-HU" i="1" dirty="0">
                <a:solidFill>
                  <a:srgbClr val="000066"/>
                </a:solidFill>
                <a:ea typeface="Calibri"/>
                <a:cs typeface="Times New Roman"/>
              </a:rPr>
              <a:t>(PPKE), 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Szelényi Károly</a:t>
            </a:r>
            <a:r>
              <a:rPr lang="hu-HU" dirty="0">
                <a:solidFill>
                  <a:srgbClr val="000066"/>
                </a:solidFill>
                <a:ea typeface="Calibri"/>
                <a:cs typeface="Times New Roman"/>
              </a:rPr>
              <a:t> 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(Magyar Képek)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292666" y="190381"/>
            <a:ext cx="2599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b="1" dirty="0" smtClean="0">
                <a:solidFill>
                  <a:srgbClr val="FF00FF"/>
                </a:solidFill>
              </a:rPr>
              <a:t>A féléves programunk</a:t>
            </a:r>
          </a:p>
          <a:p>
            <a:pPr algn="r"/>
            <a:r>
              <a:rPr lang="hu-HU" dirty="0" smtClean="0">
                <a:solidFill>
                  <a:srgbClr val="FF00FF"/>
                </a:solidFill>
              </a:rPr>
              <a:t>Előadások, előadók</a:t>
            </a:r>
            <a:endParaRPr lang="hu-HU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275856" y="1268760"/>
            <a:ext cx="2737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66"/>
                </a:solidFill>
              </a:rPr>
              <a:t>I. </a:t>
            </a:r>
            <a:r>
              <a:rPr lang="hu-HU" sz="2400" b="1" dirty="0" smtClean="0">
                <a:solidFill>
                  <a:srgbClr val="000066"/>
                </a:solidFill>
              </a:rPr>
              <a:t>Művészeti Alkotás</a:t>
            </a:r>
            <a:endParaRPr lang="hu-HU" sz="2400" b="1" dirty="0">
              <a:solidFill>
                <a:srgbClr val="000066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27584" y="2142148"/>
            <a:ext cx="202933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0066"/>
                </a:solidFill>
              </a:rPr>
              <a:t>Belső-Külső</a:t>
            </a:r>
            <a:r>
              <a:rPr lang="hu-HU" dirty="0" smtClean="0">
                <a:solidFill>
                  <a:srgbClr val="000066"/>
                </a:solidFill>
              </a:rPr>
              <a:t> Valóság</a:t>
            </a:r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707904" y="1998132"/>
            <a:ext cx="198381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Egyéni feldolgozás/</a:t>
            </a:r>
          </a:p>
          <a:p>
            <a:r>
              <a:rPr lang="hu-HU" dirty="0" smtClean="0">
                <a:solidFill>
                  <a:srgbClr val="000066"/>
                </a:solidFill>
              </a:rPr>
              <a:t>Átépítés/Alkotás</a:t>
            </a:r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660232" y="2142148"/>
            <a:ext cx="192552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Új, Műbeli Valóság</a:t>
            </a:r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701151" y="3497683"/>
            <a:ext cx="181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66"/>
                </a:solidFill>
              </a:rPr>
              <a:t>II. </a:t>
            </a:r>
            <a:r>
              <a:rPr lang="hu-HU" sz="2400" b="1" dirty="0" smtClean="0">
                <a:solidFill>
                  <a:srgbClr val="000066"/>
                </a:solidFill>
              </a:rPr>
              <a:t>Befogadás</a:t>
            </a:r>
            <a:endParaRPr lang="hu-HU" sz="2400" b="1" dirty="0">
              <a:solidFill>
                <a:srgbClr val="000066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99592" y="4393137"/>
            <a:ext cx="192552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Új, Műbeli Valóság</a:t>
            </a:r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699520" y="4222829"/>
            <a:ext cx="198381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Egyéni feldolgozás/</a:t>
            </a:r>
          </a:p>
          <a:p>
            <a:r>
              <a:rPr lang="hu-HU" dirty="0" smtClean="0">
                <a:solidFill>
                  <a:srgbClr val="000066"/>
                </a:solidFill>
              </a:rPr>
              <a:t>Megértés, Átépítés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6587689" y="4393137"/>
            <a:ext cx="172034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Virtuális Valóság</a:t>
            </a:r>
            <a:endParaRPr lang="hu-HU" dirty="0">
              <a:solidFill>
                <a:srgbClr val="000066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2987824" y="2326814"/>
            <a:ext cx="576064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5940152" y="2358172"/>
            <a:ext cx="576064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5859760" y="4607420"/>
            <a:ext cx="576064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2979440" y="4607420"/>
            <a:ext cx="576064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3518596" y="6002124"/>
            <a:ext cx="2529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00FF"/>
                </a:solidFill>
              </a:rPr>
              <a:t>I</a:t>
            </a:r>
            <a:r>
              <a:rPr lang="hu-HU" sz="2800" dirty="0" smtClean="0">
                <a:solidFill>
                  <a:srgbClr val="0000FF"/>
                </a:solidFill>
              </a:rPr>
              <a:t> + II = Művésze</a:t>
            </a:r>
            <a:r>
              <a:rPr lang="hu-HU" sz="2400" b="1" dirty="0" smtClean="0">
                <a:solidFill>
                  <a:srgbClr val="0000FF"/>
                </a:solidFill>
              </a:rPr>
              <a:t>t</a:t>
            </a:r>
            <a:endParaRPr lang="hu-HU" sz="2400" b="1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89" y="260648"/>
            <a:ext cx="1095540" cy="15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07" y="258470"/>
            <a:ext cx="1122637" cy="158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églalap 15"/>
          <p:cNvSpPr/>
          <p:nvPr/>
        </p:nvSpPr>
        <p:spPr>
          <a:xfrm>
            <a:off x="210438" y="1772816"/>
            <a:ext cx="13372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 err="1">
                <a:solidFill>
                  <a:prstClr val="black"/>
                </a:solidFill>
              </a:rPr>
              <a:t>Edvard</a:t>
            </a:r>
            <a:r>
              <a:rPr lang="hu-HU" sz="1000" dirty="0">
                <a:solidFill>
                  <a:prstClr val="black"/>
                </a:solidFill>
              </a:rPr>
              <a:t> </a:t>
            </a:r>
            <a:r>
              <a:rPr lang="hu-HU" sz="1000" dirty="0" err="1">
                <a:solidFill>
                  <a:prstClr val="black"/>
                </a:solidFill>
              </a:rPr>
              <a:t>Munch</a:t>
            </a:r>
            <a:r>
              <a:rPr lang="hu-HU" sz="1000" dirty="0">
                <a:solidFill>
                  <a:prstClr val="black"/>
                </a:solidFill>
              </a:rPr>
              <a:t> </a:t>
            </a:r>
            <a:r>
              <a:rPr lang="hu-HU" sz="1000" dirty="0" smtClean="0">
                <a:solidFill>
                  <a:prstClr val="black"/>
                </a:solidFill>
              </a:rPr>
              <a:t> </a:t>
            </a:r>
            <a:r>
              <a:rPr lang="hu-HU" sz="1000" dirty="0">
                <a:solidFill>
                  <a:prstClr val="black"/>
                </a:solidFill>
              </a:rPr>
              <a:t>(</a:t>
            </a:r>
            <a:r>
              <a:rPr lang="hu-HU" sz="1000" dirty="0" smtClean="0">
                <a:solidFill>
                  <a:prstClr val="black"/>
                </a:solidFill>
              </a:rPr>
              <a:t>1933)</a:t>
            </a:r>
            <a:endParaRPr lang="hu-HU" sz="1000" dirty="0">
              <a:solidFill>
                <a:prstClr val="black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7740352" y="1772816"/>
            <a:ext cx="1143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000" dirty="0" err="1" smtClean="0">
                <a:solidFill>
                  <a:prstClr val="black"/>
                </a:solidFill>
              </a:rPr>
              <a:t>Munch</a:t>
            </a:r>
            <a:r>
              <a:rPr lang="hu-HU" sz="1000" dirty="0" smtClean="0">
                <a:solidFill>
                  <a:prstClr val="black"/>
                </a:solidFill>
              </a:rPr>
              <a:t> : Önarckép</a:t>
            </a:r>
            <a:endParaRPr lang="hu-HU" sz="1000" dirty="0">
              <a:solidFill>
                <a:prstClr val="black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72" y="3253219"/>
            <a:ext cx="694772" cy="99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églalap 18"/>
          <p:cNvSpPr/>
          <p:nvPr/>
        </p:nvSpPr>
        <p:spPr>
          <a:xfrm>
            <a:off x="7236296" y="3311276"/>
            <a:ext cx="576064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zövegdoboz 19"/>
          <p:cNvSpPr txBox="1"/>
          <p:nvPr/>
        </p:nvSpPr>
        <p:spPr>
          <a:xfrm>
            <a:off x="7308304" y="3311276"/>
            <a:ext cx="48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630252"/>
            <a:ext cx="8785225" cy="5968935"/>
          </a:xfrm>
          <a:prstGeom prst="rect">
            <a:avLst/>
          </a:prstGeom>
        </p:spPr>
        <p:txBody>
          <a:bodyPr lIns="91052" tIns="45526" rIns="91052" bIns="45526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7.     Az írás és olvasás művészete és hatása az emberre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Előadás: 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Csépe Valéria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(MTA-KK)                                                                           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        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Thomas Mann halálos betegeinek ágya mellett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: 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Schiller Róbert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(MTA EK)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 8.    Fejezetek az alkotáslélektanból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: </a:t>
            </a:r>
            <a:r>
              <a:rPr lang="hu-HU" i="1" dirty="0" err="1">
                <a:solidFill>
                  <a:srgbClr val="0000FF"/>
                </a:solidFill>
                <a:ea typeface="Calibri"/>
                <a:cs typeface="Times New Roman"/>
              </a:rPr>
              <a:t>Túry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 Ferenc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(SE)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i="1" dirty="0">
                <a:solidFill>
                  <a:srgbClr val="000000"/>
                </a:solidFill>
                <a:ea typeface="Calibri"/>
                <a:cs typeface="Times New Roman"/>
              </a:rPr>
              <a:t> 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9.    Zeneterápia az orvoslásban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Előadás: 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Kollár János</a:t>
            </a:r>
            <a:r>
              <a:rPr lang="hu-HU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(SE)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10.   Művészet és anatómia, a racionális és az irracionális viszonya a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        képzőművészetben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: 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Kőnig Frigyes </a:t>
            </a:r>
            <a:r>
              <a:rPr lang="hu-HU" i="1" dirty="0">
                <a:solidFill>
                  <a:srgbClr val="000066"/>
                </a:solidFill>
                <a:ea typeface="Calibri"/>
                <a:cs typeface="Times New Roman"/>
              </a:rPr>
              <a:t>(MKE)</a:t>
            </a:r>
            <a:endParaRPr lang="hu-HU" i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11.</a:t>
            </a:r>
            <a:r>
              <a:rPr lang="hu-HU" b="1" i="1" dirty="0">
                <a:solidFill>
                  <a:srgbClr val="000000"/>
                </a:solidFill>
                <a:ea typeface="Calibri"/>
                <a:cs typeface="Times New Roman"/>
              </a:rPr>
              <a:t>    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A művészi alkotás </a:t>
            </a:r>
            <a:r>
              <a:rPr lang="hu-HU" b="1" dirty="0" err="1">
                <a:solidFill>
                  <a:srgbClr val="0000CC"/>
                </a:solidFill>
                <a:ea typeface="Calibri"/>
                <a:cs typeface="Times New Roman"/>
              </a:rPr>
              <a:t>neuroanatómiája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. Agyi folyamatok vizualizálása    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Előadást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: </a:t>
            </a:r>
            <a:r>
              <a:rPr lang="hu-HU" i="1" dirty="0" err="1">
                <a:solidFill>
                  <a:srgbClr val="0000FF"/>
                </a:solidFill>
                <a:ea typeface="Calibri"/>
                <a:cs typeface="Times New Roman"/>
              </a:rPr>
              <a:t>Palkovits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 Miklós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(SE)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12</a:t>
            </a:r>
            <a:r>
              <a:rPr lang="hu-HU" b="1" i="1" dirty="0">
                <a:solidFill>
                  <a:srgbClr val="000000"/>
                </a:solidFill>
                <a:ea typeface="Calibri"/>
                <a:cs typeface="Times New Roman"/>
              </a:rPr>
              <a:t>.    </a:t>
            </a:r>
            <a:r>
              <a:rPr lang="hu-HU" b="1" dirty="0" err="1">
                <a:solidFill>
                  <a:srgbClr val="0000CC"/>
                </a:solidFill>
                <a:ea typeface="Calibri"/>
                <a:cs typeface="Times New Roman"/>
              </a:rPr>
              <a:t>Neuroesztétika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 (a műtárgy befogadás </a:t>
            </a:r>
            <a:r>
              <a:rPr lang="hu-HU" b="1" dirty="0" err="1">
                <a:solidFill>
                  <a:srgbClr val="0000CC"/>
                </a:solidFill>
                <a:ea typeface="Calibri"/>
                <a:cs typeface="Times New Roman"/>
              </a:rPr>
              <a:t>neurobiológiája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)</a:t>
            </a:r>
            <a:r>
              <a:rPr lang="hu-HU" b="1" dirty="0" err="1">
                <a:solidFill>
                  <a:srgbClr val="0000CC"/>
                </a:solidFill>
                <a:ea typeface="Calibri"/>
                <a:cs typeface="Times New Roman"/>
              </a:rPr>
              <a:t>-egy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 új határterületi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         tudomány.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hu-HU" dirty="0">
                <a:solidFill>
                  <a:srgbClr val="000000"/>
                </a:solidFill>
                <a:ea typeface="Calibri"/>
                <a:cs typeface="Times New Roman"/>
              </a:rPr>
              <a:t>Előadás</a:t>
            </a:r>
            <a:r>
              <a:rPr lang="hu-HU" i="1" dirty="0">
                <a:solidFill>
                  <a:srgbClr val="000000"/>
                </a:solidFill>
                <a:ea typeface="Calibri"/>
                <a:cs typeface="Times New Roman"/>
              </a:rPr>
              <a:t>: </a:t>
            </a:r>
            <a:r>
              <a:rPr lang="hu-HU" i="1" dirty="0">
                <a:solidFill>
                  <a:srgbClr val="0000FF"/>
                </a:solidFill>
                <a:ea typeface="Calibri"/>
                <a:cs typeface="Times New Roman"/>
              </a:rPr>
              <a:t>Nagy </a:t>
            </a:r>
            <a:r>
              <a:rPr lang="hu-HU" i="1" dirty="0" smtClean="0">
                <a:solidFill>
                  <a:srgbClr val="0000FF"/>
                </a:solidFill>
                <a:ea typeface="Calibri"/>
                <a:cs typeface="Times New Roman"/>
              </a:rPr>
              <a:t>Zoltán </a:t>
            </a:r>
            <a:r>
              <a:rPr lang="hu-HU" i="1" dirty="0">
                <a:solidFill>
                  <a:srgbClr val="002060"/>
                </a:solidFill>
                <a:ea typeface="Calibri"/>
                <a:cs typeface="Times New Roman"/>
              </a:rPr>
              <a:t>(SE)</a:t>
            </a:r>
            <a:endParaRPr lang="hu-H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indent="447658"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hu-HU" b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hu-HU" b="1" dirty="0">
                <a:solidFill>
                  <a:srgbClr val="000066"/>
                </a:solidFill>
                <a:ea typeface="Calibri"/>
                <a:cs typeface="Times New Roman"/>
              </a:rPr>
              <a:t>Tesztvizsga</a:t>
            </a:r>
          </a:p>
        </p:txBody>
      </p:sp>
    </p:spTree>
    <p:extLst>
      <p:ext uri="{BB962C8B-B14F-4D97-AF65-F5344CB8AC3E}">
        <p14:creationId xmlns:p14="http://schemas.microsoft.com/office/powerpoint/2010/main" val="170636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17167"/>
            <a:ext cx="2520280" cy="161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4306450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solidFill>
                  <a:srgbClr val="002060"/>
                </a:solidFill>
              </a:rPr>
              <a:t>Franciaország: Altamira, </a:t>
            </a:r>
            <a:r>
              <a:rPr lang="hu-HU" sz="1400" dirty="0" err="1" smtClean="0">
                <a:solidFill>
                  <a:srgbClr val="002060"/>
                </a:solidFill>
              </a:rPr>
              <a:t>Lascaux</a:t>
            </a:r>
            <a:r>
              <a:rPr lang="hu-HU" sz="1400" dirty="0" smtClean="0">
                <a:solidFill>
                  <a:srgbClr val="002060"/>
                </a:solidFill>
              </a:rPr>
              <a:t> Barlang, bölények, bikák, mamutok, szarvasok  vaddisznók,  </a:t>
            </a:r>
          </a:p>
          <a:p>
            <a:pPr algn="ctr"/>
            <a:r>
              <a:rPr lang="hu-HU" sz="1400" dirty="0" smtClean="0">
                <a:solidFill>
                  <a:srgbClr val="002060"/>
                </a:solidFill>
              </a:rPr>
              <a:t>akár 4m magas, 15000 éves rajzok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://noiportal.hu/images/cikkek/22345_oskor_altamir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59" y="2617167"/>
            <a:ext cx="2520280" cy="16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oiportal.hu/images/cikkek/22350_oskor_tassi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65" y="4833239"/>
            <a:ext cx="2415019" cy="15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3358420" y="6433591"/>
            <a:ext cx="2653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 smtClean="0">
                <a:solidFill>
                  <a:srgbClr val="002060"/>
                </a:solidFill>
              </a:rPr>
              <a:t>Tassili-n-Ajjer</a:t>
            </a:r>
            <a:r>
              <a:rPr lang="hu-HU" sz="1400" dirty="0" smtClean="0">
                <a:solidFill>
                  <a:srgbClr val="002060"/>
                </a:solidFill>
              </a:rPr>
              <a:t>, Algéria, </a:t>
            </a:r>
            <a:r>
              <a:rPr lang="hu-HU" sz="1400" dirty="0">
                <a:solidFill>
                  <a:srgbClr val="002060"/>
                </a:solidFill>
              </a:rPr>
              <a:t>S</a:t>
            </a:r>
            <a:r>
              <a:rPr lang="hu-HU" sz="1400" dirty="0" smtClean="0">
                <a:solidFill>
                  <a:srgbClr val="002060"/>
                </a:solidFill>
              </a:rPr>
              <a:t>zahara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23528" y="116632"/>
            <a:ext cx="84249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4</a:t>
            </a:r>
            <a:r>
              <a:rPr lang="hu-HU" b="1" dirty="0" smtClean="0">
                <a:solidFill>
                  <a:srgbClr val="002060"/>
                </a:solidFill>
              </a:rPr>
              <a:t>0 000 - 200 éves barlang rajzok / festmények Indonéziától Európáig</a:t>
            </a:r>
          </a:p>
          <a:p>
            <a:pPr algn="ctr"/>
            <a:r>
              <a:rPr lang="hu-HU" sz="1600" dirty="0" smtClean="0">
                <a:solidFill>
                  <a:srgbClr val="002060"/>
                </a:solidFill>
              </a:rPr>
              <a:t>(Kik, mit, miért, hogyan, mindenütt, mettől-meddig?)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032" name="Picture 8" descr="http://3.bp.blogspot.com/-773XuahK5fI/Tse1hqUN2pI/AAAAAAAAAQA/RTm52B0WON0/s1600/CAVE+PAINTINGS+SOU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60985"/>
            <a:ext cx="1696472" cy="12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ve-art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60984"/>
            <a:ext cx="1909284" cy="12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ndazione Passaré V1 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29671"/>
            <a:ext cx="2289527" cy="155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123355" y="2257127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2060"/>
                </a:solidFill>
              </a:rPr>
              <a:t>Legrégebbi rajzok, Indonézia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5/55/YangshaoCordmarkedAmphoraBanpoPhase4800BCEShaanxi.jpg/800px-YangshaoCordmarkedAmphoraBanpoPhase4800BCEShaan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80681"/>
            <a:ext cx="2634506" cy="408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5680355"/>
            <a:ext cx="3686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 err="1">
                <a:solidFill>
                  <a:srgbClr val="002060"/>
                </a:solidFill>
              </a:rPr>
              <a:t>Yangshao</a:t>
            </a:r>
            <a:r>
              <a:rPr lang="hu-HU" sz="1200" dirty="0">
                <a:solidFill>
                  <a:srgbClr val="002060"/>
                </a:solidFill>
              </a:rPr>
              <a:t> </a:t>
            </a:r>
            <a:r>
              <a:rPr lang="hu-HU" sz="1200" dirty="0" err="1">
                <a:solidFill>
                  <a:srgbClr val="002060"/>
                </a:solidFill>
              </a:rPr>
              <a:t>hemp-cordmarked</a:t>
            </a:r>
            <a:r>
              <a:rPr lang="hu-HU" sz="1200" dirty="0">
                <a:solidFill>
                  <a:srgbClr val="002060"/>
                </a:solidFill>
              </a:rPr>
              <a:t> </a:t>
            </a:r>
            <a:r>
              <a:rPr lang="hu-HU" sz="1200" dirty="0" err="1">
                <a:solidFill>
                  <a:srgbClr val="002060"/>
                </a:solidFill>
              </a:rPr>
              <a:t>Amphora</a:t>
            </a:r>
            <a:r>
              <a:rPr lang="hu-HU" sz="1200" dirty="0">
                <a:solidFill>
                  <a:srgbClr val="002060"/>
                </a:solidFill>
              </a:rPr>
              <a:t>, </a:t>
            </a:r>
            <a:r>
              <a:rPr lang="hu-HU" sz="1200" dirty="0" err="1">
                <a:solidFill>
                  <a:srgbClr val="002060"/>
                </a:solidFill>
              </a:rPr>
              <a:t>Banpo</a:t>
            </a:r>
            <a:r>
              <a:rPr lang="hu-HU" sz="1200" dirty="0">
                <a:solidFill>
                  <a:srgbClr val="002060"/>
                </a:solidFill>
              </a:rPr>
              <a:t> </a:t>
            </a:r>
            <a:r>
              <a:rPr lang="hu-HU" sz="1200" dirty="0" err="1">
                <a:solidFill>
                  <a:srgbClr val="002060"/>
                </a:solidFill>
              </a:rPr>
              <a:t>Phase</a:t>
            </a:r>
            <a:r>
              <a:rPr lang="hu-HU" sz="1200" dirty="0">
                <a:solidFill>
                  <a:srgbClr val="002060"/>
                </a:solidFill>
              </a:rPr>
              <a:t> 4800 BCE, </a:t>
            </a:r>
            <a:r>
              <a:rPr lang="hu-HU" sz="1200" dirty="0" err="1">
                <a:solidFill>
                  <a:srgbClr val="002060"/>
                </a:solidFill>
              </a:rPr>
              <a:t>Shaanxi</a:t>
            </a:r>
            <a:r>
              <a:rPr lang="hu-HU" sz="1200" dirty="0">
                <a:solidFill>
                  <a:srgbClr val="002060"/>
                </a:solidFill>
              </a:rPr>
              <a:t>. </a:t>
            </a:r>
            <a:r>
              <a:rPr lang="hu-HU" sz="1200" dirty="0" err="1">
                <a:solidFill>
                  <a:srgbClr val="002060"/>
                </a:solidFill>
              </a:rPr>
              <a:t>Photographed</a:t>
            </a:r>
            <a:r>
              <a:rPr lang="hu-HU" sz="1200" dirty="0">
                <a:solidFill>
                  <a:srgbClr val="002060"/>
                </a:solidFill>
              </a:rPr>
              <a:t> </a:t>
            </a:r>
            <a:r>
              <a:rPr lang="hu-HU" sz="1200" dirty="0" err="1">
                <a:solidFill>
                  <a:srgbClr val="002060"/>
                </a:solidFill>
              </a:rPr>
              <a:t>at</a:t>
            </a:r>
            <a:r>
              <a:rPr lang="hu-HU" sz="1200" dirty="0">
                <a:solidFill>
                  <a:srgbClr val="002060"/>
                </a:solidFill>
              </a:rPr>
              <a:t> </a:t>
            </a:r>
            <a:r>
              <a:rPr lang="hu-HU" sz="1200" dirty="0" err="1">
                <a:solidFill>
                  <a:srgbClr val="002060"/>
                </a:solidFill>
              </a:rPr>
              <a:t>the</a:t>
            </a:r>
            <a:r>
              <a:rPr lang="hu-HU" sz="1200" dirty="0">
                <a:solidFill>
                  <a:srgbClr val="002060"/>
                </a:solidFill>
              </a:rPr>
              <a:t> </a:t>
            </a:r>
            <a:r>
              <a:rPr lang="hu-HU" sz="1200" dirty="0" err="1" smtClean="0">
                <a:solidFill>
                  <a:srgbClr val="002060"/>
                </a:solidFill>
              </a:rPr>
              <a:t>Musee</a:t>
            </a:r>
            <a:r>
              <a:rPr lang="hu-HU" sz="1200" dirty="0" smtClean="0">
                <a:solidFill>
                  <a:srgbClr val="002060"/>
                </a:solidFill>
              </a:rPr>
              <a:t> </a:t>
            </a:r>
            <a:r>
              <a:rPr lang="hu-HU" sz="1200" dirty="0" err="1" smtClean="0">
                <a:solidFill>
                  <a:srgbClr val="002060"/>
                </a:solidFill>
              </a:rPr>
              <a:t>Guimet</a:t>
            </a:r>
            <a:endParaRPr lang="hu-HU" sz="1200" dirty="0">
              <a:solidFill>
                <a:srgbClr val="002060"/>
              </a:solidFill>
              <a:effectLst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5496" y="260648"/>
            <a:ext cx="41234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002060"/>
                </a:solidFill>
              </a:rPr>
              <a:t>Agyagedény a </a:t>
            </a:r>
            <a:r>
              <a:rPr lang="hu-HU" dirty="0" err="1">
                <a:solidFill>
                  <a:srgbClr val="002060"/>
                </a:solidFill>
              </a:rPr>
              <a:t>Yangshao-kultúrából</a:t>
            </a:r>
            <a:r>
              <a:rPr lang="hu-HU" dirty="0">
                <a:solidFill>
                  <a:srgbClr val="002060"/>
                </a:solidFill>
              </a:rPr>
              <a:t> </a:t>
            </a:r>
            <a:endParaRPr lang="hu-HU" dirty="0" smtClean="0">
              <a:solidFill>
                <a:srgbClr val="002060"/>
              </a:solidFill>
            </a:endParaRPr>
          </a:p>
          <a:p>
            <a:pPr algn="ctr"/>
            <a:r>
              <a:rPr lang="hu-HU" sz="1600" dirty="0" smtClean="0">
                <a:solidFill>
                  <a:srgbClr val="002060"/>
                </a:solidFill>
              </a:rPr>
              <a:t>(</a:t>
            </a:r>
            <a:r>
              <a:rPr lang="hu-HU" sz="1600" dirty="0">
                <a:solidFill>
                  <a:srgbClr val="002060"/>
                </a:solidFill>
              </a:rPr>
              <a:t>i. e. 5. évezred, </a:t>
            </a:r>
            <a:r>
              <a:rPr lang="hu-HU" sz="1600" dirty="0" err="1">
                <a:solidFill>
                  <a:srgbClr val="002060"/>
                </a:solidFill>
              </a:rPr>
              <a:t>Banpo</a:t>
            </a:r>
            <a:r>
              <a:rPr lang="hu-HU" sz="1600" dirty="0">
                <a:solidFill>
                  <a:srgbClr val="002060"/>
                </a:solidFill>
              </a:rPr>
              <a:t>, </a:t>
            </a:r>
            <a:r>
              <a:rPr lang="hu-HU" sz="1600" dirty="0" err="1" smtClean="0">
                <a:solidFill>
                  <a:srgbClr val="002060"/>
                </a:solidFill>
              </a:rPr>
              <a:t>Shaanxi</a:t>
            </a:r>
            <a:r>
              <a:rPr lang="hu-HU" sz="1600" dirty="0" smtClean="0">
                <a:solidFill>
                  <a:srgbClr val="002060"/>
                </a:solidFill>
              </a:rPr>
              <a:t> </a:t>
            </a:r>
            <a:r>
              <a:rPr lang="hu-HU" sz="1600" dirty="0">
                <a:solidFill>
                  <a:srgbClr val="002060"/>
                </a:solidFill>
              </a:rPr>
              <a:t>tartomány)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static.origos.hu/s/img/i/1506/20150602qija2.jpg?w=644&amp;h=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09" y="1844824"/>
            <a:ext cx="4598139" cy="185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995936" y="3812847"/>
            <a:ext cx="4824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rgbClr val="002060"/>
                </a:solidFill>
              </a:rPr>
              <a:t>Az északnyugat-kínai </a:t>
            </a:r>
            <a:r>
              <a:rPr lang="hu-HU" sz="1600" dirty="0" err="1">
                <a:solidFill>
                  <a:srgbClr val="002060"/>
                </a:solidFill>
              </a:rPr>
              <a:t>Qijia</a:t>
            </a:r>
            <a:r>
              <a:rPr lang="hu-HU" sz="1600" dirty="0">
                <a:solidFill>
                  <a:srgbClr val="002060"/>
                </a:solidFill>
              </a:rPr>
              <a:t> (</a:t>
            </a:r>
            <a:r>
              <a:rPr lang="hu-HU" sz="1600" dirty="0" err="1">
                <a:solidFill>
                  <a:srgbClr val="002060"/>
                </a:solidFill>
              </a:rPr>
              <a:t>Csi-csia</a:t>
            </a:r>
            <a:r>
              <a:rPr lang="hu-HU" sz="1600" dirty="0">
                <a:solidFill>
                  <a:srgbClr val="002060"/>
                </a:solidFill>
              </a:rPr>
              <a:t>) kultúra a Kr. e. 2. évezred elején az első kínai bronzkori kultúra volt, amely már a neolitikum végét és a kínai ókor kezdetét jelentette.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39848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403648" y="4786927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Észak - </a:t>
            </a:r>
            <a:r>
              <a:rPr lang="hu-HU" b="1" smtClean="0">
                <a:solidFill>
                  <a:srgbClr val="002060"/>
                </a:solidFill>
              </a:rPr>
              <a:t>Mezopotámia </a:t>
            </a:r>
            <a:endParaRPr lang="hu-HU" b="1" dirty="0" smtClean="0">
              <a:solidFill>
                <a:srgbClr val="002060"/>
              </a:solidFill>
            </a:endParaRPr>
          </a:p>
          <a:p>
            <a:pPr algn="ctr"/>
            <a:r>
              <a:rPr lang="hu-HU" dirty="0" err="1" smtClean="0">
                <a:solidFill>
                  <a:srgbClr val="002060"/>
                </a:solidFill>
              </a:rPr>
              <a:t>Samarra</a:t>
            </a:r>
            <a:r>
              <a:rPr lang="hu-HU" dirty="0" smtClean="0">
                <a:solidFill>
                  <a:srgbClr val="002060"/>
                </a:solidFill>
              </a:rPr>
              <a:t> kori Kr.e</a:t>
            </a:r>
            <a:r>
              <a:rPr lang="hu-HU" dirty="0">
                <a:solidFill>
                  <a:srgbClr val="002060"/>
                </a:solidFill>
              </a:rPr>
              <a:t>. 6000-5600, </a:t>
            </a:r>
            <a:r>
              <a:rPr lang="hu-HU" dirty="0" smtClean="0">
                <a:solidFill>
                  <a:srgbClr val="002060"/>
                </a:solidFill>
              </a:rPr>
              <a:t>kézzel megmunkált karcolt</a:t>
            </a:r>
          </a:p>
          <a:p>
            <a:pPr algn="ctr"/>
            <a:r>
              <a:rPr lang="hu-HU" dirty="0" err="1" smtClean="0">
                <a:solidFill>
                  <a:srgbClr val="002060"/>
                </a:solidFill>
              </a:rPr>
              <a:t>Halaf</a:t>
            </a:r>
            <a:r>
              <a:rPr lang="hu-HU" dirty="0" smtClean="0">
                <a:solidFill>
                  <a:srgbClr val="002060"/>
                </a:solidFill>
              </a:rPr>
              <a:t> kori Kr.e. 5000-4500 festett színes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409" y="5583934"/>
            <a:ext cx="1224136" cy="81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504340" y="6381328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 smtClean="0"/>
              <a:t>Gorka </a:t>
            </a:r>
            <a:r>
              <a:rPr lang="hu-HU" sz="900" dirty="0"/>
              <a:t>L</a:t>
            </a:r>
            <a:r>
              <a:rPr lang="hu-HU" sz="900" dirty="0" smtClean="0"/>
              <a:t>ívia, XX. </a:t>
            </a:r>
            <a:r>
              <a:rPr lang="hu-HU" sz="900" dirty="0" err="1" smtClean="0"/>
              <a:t>sz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5925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15616" y="404664"/>
            <a:ext cx="71287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 kínaiak 4000 évvel ezelőtt gondosan megtervezett,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jól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megszervezett zenepedagógiai rendszert működtettek,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törvény által szabályozott szakmai felügyelet volt,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kiépült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vizsgarendszer működött,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tudatos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népdalgyűjtést végeztek,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aktív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zenekari élet folyt,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ők állították össze az első énekeskönyveket.”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925960" y="6525924"/>
            <a:ext cx="50943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800" dirty="0">
                <a:solidFill>
                  <a:srgbClr val="002060"/>
                </a:solidFill>
              </a:rPr>
              <a:t>STUDIA CAROLIENSIA 2004. 2. SZÁM 78-108.</a:t>
            </a:r>
            <a:r>
              <a:rPr lang="hu-HU" sz="800" dirty="0">
                <a:solidFill>
                  <a:srgbClr val="002060"/>
                </a:solidFill>
              </a:rPr>
              <a:t>,  </a:t>
            </a:r>
            <a:r>
              <a:rPr lang="hu-HU" sz="800" b="1" dirty="0">
                <a:solidFill>
                  <a:srgbClr val="002060"/>
                </a:solidFill>
              </a:rPr>
              <a:t>GYÖRGYINÉ KONCZ JUDIT </a:t>
            </a:r>
            <a:r>
              <a:rPr lang="hu-HU" sz="800" dirty="0">
                <a:solidFill>
                  <a:srgbClr val="002060"/>
                </a:solidFill>
              </a:rPr>
              <a:t>AZ ÓKOR ZENEI NEVELÉSE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26" y="2852936"/>
            <a:ext cx="2118172" cy="15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26" y="4712381"/>
            <a:ext cx="2118172" cy="122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938247" y="5903694"/>
            <a:ext cx="3371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rgbClr val="002060"/>
                </a:solidFill>
              </a:rPr>
              <a:t>A legrégibb megszóltatható furulyák, kínai, 9000 évesek</a:t>
            </a:r>
          </a:p>
          <a:p>
            <a:pPr algn="ctr"/>
            <a:r>
              <a:rPr lang="hu-HU" sz="1100" dirty="0" smtClean="0">
                <a:solidFill>
                  <a:srgbClr val="002060"/>
                </a:solidFill>
              </a:rPr>
              <a:t>(szlovén 45 000 évesek a legrégibb töredékek)</a:t>
            </a:r>
            <a:endParaRPr lang="en-US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63688" y="332656"/>
            <a:ext cx="554461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Platon</a:t>
            </a:r>
            <a:endParaRPr lang="hu-H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i.e. 427 -  i.e. 347</a:t>
            </a:r>
          </a:p>
          <a:p>
            <a:pPr lvl="0"/>
            <a:endParaRPr lang="hu-H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„Platón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kihangsúlyozza az anyák és dajkák szerepét,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akik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korai gondozáson túl felelősek azért is,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zenei és irodalmi anyagot,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minőséget tanítanak gyermekeiknek,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szellemi minőség alakítja a gyermek </a:t>
            </a: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lelkét.„</a:t>
            </a:r>
            <a:endParaRPr lang="hu-H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763688" y="6525924"/>
            <a:ext cx="80648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800" dirty="0">
                <a:solidFill>
                  <a:srgbClr val="002060"/>
                </a:solidFill>
              </a:rPr>
              <a:t>STUDIA CAROLIENSIA 2004. 2. SZÁM 78-108</a:t>
            </a:r>
            <a:r>
              <a:rPr lang="it-IT" sz="800" dirty="0" smtClean="0">
                <a:solidFill>
                  <a:srgbClr val="002060"/>
                </a:solidFill>
              </a:rPr>
              <a:t>.</a:t>
            </a:r>
            <a:r>
              <a:rPr lang="hu-HU" sz="800" dirty="0" smtClean="0">
                <a:solidFill>
                  <a:srgbClr val="002060"/>
                </a:solidFill>
              </a:rPr>
              <a:t>,  </a:t>
            </a:r>
            <a:r>
              <a:rPr lang="hu-HU" sz="800" b="1" dirty="0">
                <a:solidFill>
                  <a:srgbClr val="002060"/>
                </a:solidFill>
              </a:rPr>
              <a:t>GYÖRGYINÉ KONCZ </a:t>
            </a:r>
            <a:r>
              <a:rPr lang="hu-HU" sz="800" b="1" dirty="0" smtClean="0">
                <a:solidFill>
                  <a:srgbClr val="002060"/>
                </a:solidFill>
              </a:rPr>
              <a:t>JUDIT </a:t>
            </a:r>
            <a:r>
              <a:rPr lang="hu-HU" sz="800" dirty="0" smtClean="0">
                <a:solidFill>
                  <a:srgbClr val="002060"/>
                </a:solidFill>
              </a:rPr>
              <a:t>AZ </a:t>
            </a:r>
            <a:r>
              <a:rPr lang="hu-HU" sz="800" dirty="0">
                <a:solidFill>
                  <a:srgbClr val="002060"/>
                </a:solidFill>
              </a:rPr>
              <a:t>ÓKOR ZENEI NEVELÉSE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1296144" cy="206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97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87624" y="476672"/>
            <a:ext cx="64807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Arisztotelész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 384- i.e. 322</a:t>
            </a:r>
          </a:p>
          <a:p>
            <a:pPr algn="ctr"/>
            <a:endParaRPr lang="hu-H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„Nem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művészeket, hanem műértő polgárokat kell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nevelni”. 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(Arisztotelész, Politika 8, Budapest, 1984).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40" y="2170024"/>
            <a:ext cx="2178394" cy="29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187624" y="5246042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Bust of Aristotle. Marble, Roman copy after a Greek bronze original by </a:t>
            </a:r>
            <a:r>
              <a:rPr lang="hu-HU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Lysippos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 BC; the alabaster mantle is a modern addition.</a:t>
            </a:r>
            <a:endParaRPr lang="en-US" sz="14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123728" y="6618838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 CAROLIENSIA 2004. 2. SZÁM 78-108. </a:t>
            </a:r>
            <a:r>
              <a:rPr lang="hu-HU" sz="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GYÖRGYINÉ KONCZ </a:t>
            </a:r>
            <a:r>
              <a:rPr lang="hu-HU" sz="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JUDIT  </a:t>
            </a:r>
            <a:r>
              <a:rPr lang="hu-HU" sz="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ÓKOR ZENEI NEVELÉSE</a:t>
            </a:r>
          </a:p>
          <a:p>
            <a:pPr lvl="0"/>
            <a:endParaRPr lang="hu-HU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SIVA~1\AppData\Local\Temp\XPgrpwise\fotó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9453" y="1053628"/>
            <a:ext cx="626648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796136" y="198884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Ókeresztény Múzeum</a:t>
            </a:r>
            <a:r>
              <a:rPr lang="hu-HU" dirty="0" smtClean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Pécs, római üveg, IV. sz.</a:t>
            </a:r>
            <a:endParaRPr lang="en-US" dirty="0">
              <a:solidFill>
                <a:srgbClr val="33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913194" y="4831992"/>
            <a:ext cx="17235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Mikori kancsó?</a:t>
            </a:r>
          </a:p>
          <a:p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XX. sz.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XV. sz.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IV. sz.</a:t>
            </a:r>
            <a:endParaRPr lang="hu-H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ím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/>
          <a:lstStyle/>
          <a:p>
            <a:r>
              <a:rPr lang="hu-H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Ahogy a Művészetben</a:t>
            </a:r>
            <a:r>
              <a:rPr lang="hu-H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hu-H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Tudományban is </a:t>
            </a:r>
            <a:br>
              <a:rPr lang="hu-H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gyakran csak a </a:t>
            </a:r>
            <a:r>
              <a:rPr lang="hu-H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módszerek  fejlődnek</a:t>
            </a:r>
            <a:r>
              <a:rPr lang="hu-H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az eredmény, az </a:t>
            </a:r>
            <a:r>
              <a:rPr lang="hu-H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alkotás kevésbé</a:t>
            </a:r>
            <a:endParaRPr lang="hu-HU" altLang="hu-HU" dirty="0" smtClean="0">
              <a:solidFill>
                <a:srgbClr val="002060"/>
              </a:solidFill>
            </a:endParaRPr>
          </a:p>
        </p:txBody>
      </p:sp>
      <p:sp>
        <p:nvSpPr>
          <p:cNvPr id="86019" name="AutoShape 2" descr="imap://kraeri@imap.net.sote.hu:993/fetch%3EUID%3E.INBOX%3E1021?part=1.2&amp;type=image/jpeg&amp;filename=Pagod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hu-H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6020" name="AutoShape 4" descr="imap://kraeri@imap.net.sote.hu:993/fetch%3EUID%3E.INBOX%3E1021?part=1.2&amp;type=image/jpeg&amp;filename=Pagod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hu-H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6021" name="AutoShape 6" descr="imap://kraeri@imap.net.sote.hu:993/fetch%3EUID%3E.INBOX%3E1021?part=1.2&amp;type=image/jpeg&amp;filename=Pagod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hu-HU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60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62038"/>
            <a:ext cx="47879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Szövegdoboz 14"/>
          <p:cNvSpPr txBox="1">
            <a:spLocks noChangeArrowheads="1"/>
          </p:cNvSpPr>
          <p:nvPr/>
        </p:nvSpPr>
        <p:spPr bwMode="auto">
          <a:xfrm>
            <a:off x="5364163" y="5013176"/>
            <a:ext cx="34559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2400" b="0" dirty="0" smtClean="0">
                <a:solidFill>
                  <a:srgbClr val="002060"/>
                </a:solidFill>
                <a:latin typeface="Calibri" pitchFamily="34" charset="0"/>
              </a:rPr>
              <a:t>Sárga Császár Belgyógyászati Könyve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hu-HU" altLang="hu-HU" sz="24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b="0" dirty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hu-HU" altLang="hu-HU" b="0" dirty="0" err="1">
                <a:solidFill>
                  <a:srgbClr val="002060"/>
                </a:solidFill>
                <a:latin typeface="Calibri" pitchFamily="34" charset="0"/>
              </a:rPr>
              <a:t>Huang</a:t>
            </a:r>
            <a:r>
              <a:rPr lang="hu-HU" altLang="hu-HU" b="0" dirty="0">
                <a:solidFill>
                  <a:srgbClr val="002060"/>
                </a:solidFill>
                <a:latin typeface="Calibri" pitchFamily="34" charset="0"/>
              </a:rPr>
              <a:t> Di: </a:t>
            </a:r>
            <a:r>
              <a:rPr lang="hu-HU" altLang="hu-HU" b="0" dirty="0" err="1">
                <a:solidFill>
                  <a:srgbClr val="002060"/>
                </a:solidFill>
                <a:latin typeface="Calibri" pitchFamily="34" charset="0"/>
              </a:rPr>
              <a:t>Nei</a:t>
            </a:r>
            <a:r>
              <a:rPr lang="hu-HU" altLang="hu-HU" b="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hu-HU" altLang="hu-HU" b="0" dirty="0" err="1">
                <a:solidFill>
                  <a:srgbClr val="002060"/>
                </a:solidFill>
                <a:latin typeface="Calibri" pitchFamily="34" charset="0"/>
              </a:rPr>
              <a:t>Ching</a:t>
            </a:r>
            <a:r>
              <a:rPr lang="hu-HU" altLang="hu-HU" b="0" dirty="0">
                <a:solidFill>
                  <a:srgbClr val="002060"/>
                </a:solidFill>
                <a:latin typeface="Calibri" pitchFamily="34" charset="0"/>
              </a:rPr>
              <a:t> kb. i.e. 2500)</a:t>
            </a:r>
            <a:endParaRPr lang="hu-HU" altLang="hu-HU" b="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86024" name="Picture 13" descr="D:\Sarga_Csaszar_Belgyogyaszati_Kony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03775"/>
            <a:ext cx="3203575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Szövegdoboz 16"/>
          <p:cNvSpPr txBox="1">
            <a:spLocks noChangeArrowheads="1"/>
          </p:cNvSpPr>
          <p:nvPr/>
        </p:nvSpPr>
        <p:spPr bwMode="auto">
          <a:xfrm>
            <a:off x="5148138" y="1746820"/>
            <a:ext cx="3816350" cy="1754188"/>
          </a:xfrm>
          <a:prstGeom prst="rect">
            <a:avLst/>
          </a:prstGeom>
          <a:solidFill>
            <a:srgbClr val="E2FE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hu-HU" altLang="hu-HU" sz="2800" dirty="0" smtClean="0">
                <a:solidFill>
                  <a:srgbClr val="002060"/>
                </a:solidFill>
                <a:latin typeface="Calibri" pitchFamily="34" charset="0"/>
              </a:rPr>
              <a:t>„Ha túl sok só van az ételekben, akkor kemény lesz a pulzus…”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hu-HU" altLang="hu-HU" sz="1400" b="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189800" y="3645024"/>
            <a:ext cx="1382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solidFill>
                  <a:srgbClr val="000066"/>
                </a:solidFill>
              </a:rPr>
              <a:t>Idézet kora?</a:t>
            </a:r>
            <a:endParaRPr lang="hu-HU" sz="1600" b="1" dirty="0">
              <a:solidFill>
                <a:srgbClr val="000066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1600" b="1" dirty="0" smtClean="0">
                <a:solidFill>
                  <a:srgbClr val="000066"/>
                </a:solidFill>
              </a:rPr>
              <a:t>  </a:t>
            </a:r>
            <a:r>
              <a:rPr lang="hu-HU" sz="1600" dirty="0" smtClean="0">
                <a:solidFill>
                  <a:srgbClr val="000066"/>
                </a:solidFill>
              </a:rPr>
              <a:t>50 éves</a:t>
            </a:r>
          </a:p>
          <a:p>
            <a:pPr marL="342900" indent="-34290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100 éves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 4500 éves</a:t>
            </a:r>
            <a:endParaRPr lang="hu-HU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b/b2/Art-nf468452.fi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4864"/>
            <a:ext cx="2520280" cy="421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64096" y="4873484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996633"/>
                </a:solidFill>
              </a:rPr>
              <a:t>„Míg </a:t>
            </a:r>
            <a:r>
              <a:rPr lang="hu-HU" dirty="0">
                <a:solidFill>
                  <a:srgbClr val="996633"/>
                </a:solidFill>
              </a:rPr>
              <a:t>az ebédnél ülsz iszogass keveset, de gyakorta, amíg az ebéd tart,</a:t>
            </a:r>
          </a:p>
          <a:p>
            <a:r>
              <a:rPr lang="hu-HU" dirty="0">
                <a:solidFill>
                  <a:srgbClr val="996633"/>
                </a:solidFill>
              </a:rPr>
              <a:t>S kór sose bánt, ha evés között nem nyúlsz </a:t>
            </a:r>
            <a:r>
              <a:rPr lang="hu-HU" dirty="0" smtClean="0">
                <a:solidFill>
                  <a:srgbClr val="996633"/>
                </a:solidFill>
              </a:rPr>
              <a:t>poharadhoz!”</a:t>
            </a:r>
            <a:endParaRPr lang="hu-H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8" name="Picture 4" descr="https://upload.wikimedia.org/wikipedia/commons/thumb/a/a4/ScuolaMedicaMiniatura.jpg/1024px-ScuolaMedicaMiniat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9" y="404664"/>
            <a:ext cx="5186292" cy="439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724128" y="154750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996633"/>
                </a:solidFill>
              </a:rPr>
              <a:t>Salernoi</a:t>
            </a:r>
            <a:r>
              <a:rPr lang="hu-HU" b="1" dirty="0" smtClean="0">
                <a:solidFill>
                  <a:srgbClr val="996633"/>
                </a:solidFill>
              </a:rPr>
              <a:t> Orvosi Iskola</a:t>
            </a:r>
          </a:p>
          <a:p>
            <a:pPr algn="ctr"/>
            <a:r>
              <a:rPr lang="hu-HU" dirty="0" smtClean="0">
                <a:solidFill>
                  <a:srgbClr val="996633"/>
                </a:solidFill>
              </a:rPr>
              <a:t>9-12 sz.</a:t>
            </a:r>
            <a:endParaRPr lang="en-US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3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23528" y="779220"/>
            <a:ext cx="121962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Valóság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/Inger</a:t>
            </a:r>
          </a:p>
          <a:p>
            <a:endParaRPr lang="hu-HU" dirty="0" smtClean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Fény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Szín 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Hang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Forma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Szag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Íz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Esemény</a:t>
            </a:r>
            <a:endParaRPr lang="hu-HU" sz="1600" dirty="0">
              <a:solidFill>
                <a:srgbClr val="000066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979712" y="733346"/>
            <a:ext cx="137435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    Jelfogó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 /Érzékelő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/Receptorok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Hullám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Molekula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Rezgés</a:t>
            </a:r>
          </a:p>
          <a:p>
            <a:pPr marL="285750" indent="-285750">
              <a:buFontTx/>
              <a:buChar char="-"/>
            </a:pPr>
            <a:endParaRPr lang="hu-HU" dirty="0" smtClean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563888" y="733346"/>
            <a:ext cx="189128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   Feldolgozó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 /Értékelő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 /Idegrendszer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Jelfeldolgozás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Absztrakció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Érzelmi értékelés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Logikai értékelés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Előzmények</a:t>
            </a:r>
            <a:endParaRPr lang="hu-HU" sz="1600" dirty="0">
              <a:solidFill>
                <a:srgbClr val="000066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652120" y="733346"/>
            <a:ext cx="128778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Alkotás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/Ihlet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/Ötlet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/Üzenet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/Kivitelezés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Rajzolás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Festés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Éneklés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Táncolás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Zenélés</a:t>
            </a:r>
          </a:p>
          <a:p>
            <a:pPr marL="285750" indent="-285750">
              <a:buFontTx/>
              <a:buChar char="-"/>
            </a:pPr>
            <a:endParaRPr lang="hu-HU" sz="1600" dirty="0">
              <a:solidFill>
                <a:srgbClr val="000066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452320" y="751344"/>
            <a:ext cx="128169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   </a:t>
            </a:r>
            <a:r>
              <a:rPr lang="hu-HU" b="1" dirty="0" smtClean="0">
                <a:solidFill>
                  <a:srgbClr val="000066"/>
                </a:solidFill>
              </a:rPr>
              <a:t>A mű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/Művészeti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Valóság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Kép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Színdarab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Fotó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Zenemű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Tánc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Opera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752041" y="188640"/>
            <a:ext cx="1396023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FF"/>
                </a:solidFill>
              </a:rPr>
              <a:t>Az Alkotó</a:t>
            </a:r>
            <a:endParaRPr lang="hu-HU" sz="2400" b="1" dirty="0">
              <a:solidFill>
                <a:srgbClr val="0000FF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55576" y="4239672"/>
            <a:ext cx="164025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A mű = Valóság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/Inger</a:t>
            </a:r>
          </a:p>
          <a:p>
            <a:endParaRPr lang="hu-HU" dirty="0" smtClean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Fény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Szín 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Hang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Forma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Szag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Esemény</a:t>
            </a:r>
            <a:endParaRPr lang="hu-HU" sz="1600" dirty="0">
              <a:solidFill>
                <a:srgbClr val="000066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760665" y="4200763"/>
            <a:ext cx="142725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    Jelfogó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 /Érzékelő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 /Receptorok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Hullám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Molekula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Fizikai erő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594345" y="4200763"/>
            <a:ext cx="180472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   Feldolgozó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/Értékelő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/Idegrendszer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r>
              <a:rPr lang="hu-HU" dirty="0" smtClean="0">
                <a:solidFill>
                  <a:srgbClr val="000066"/>
                </a:solidFill>
              </a:rPr>
              <a:t>-   </a:t>
            </a:r>
            <a:r>
              <a:rPr lang="hu-HU" sz="1600" dirty="0" smtClean="0">
                <a:solidFill>
                  <a:srgbClr val="000066"/>
                </a:solidFill>
              </a:rPr>
              <a:t>Feldolgozás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  Absztrakció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  Érzelmi értékelés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  Logikai értékelés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  Előzmények</a:t>
            </a:r>
            <a:endParaRPr lang="hu-HU" sz="1600" dirty="0">
              <a:solidFill>
                <a:srgbClr val="000066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768752" y="4218761"/>
            <a:ext cx="186307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      A képzelt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/Virtuális Valóság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Kép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Színdarab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Fotó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Zenemű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Tánc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Opera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707904" y="3573016"/>
            <a:ext cx="164724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FF"/>
                </a:solidFill>
              </a:rPr>
              <a:t>A Befogadó</a:t>
            </a:r>
            <a:endParaRPr lang="hu-HU" sz="2400" b="1" dirty="0">
              <a:solidFill>
                <a:srgbClr val="0000FF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1403648" y="1237402"/>
            <a:ext cx="476321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3131840" y="1237402"/>
            <a:ext cx="476321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5076056" y="1237402"/>
            <a:ext cx="476321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6903991" y="1237402"/>
            <a:ext cx="476321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>
            <a:off x="2223471" y="4693786"/>
            <a:ext cx="476321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4023671" y="4693786"/>
            <a:ext cx="476321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>
            <a:off x="6111903" y="4693786"/>
            <a:ext cx="476321" cy="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8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71600" y="1772816"/>
            <a:ext cx="76202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minden személynek biztosítani tudnánk </a:t>
            </a:r>
          </a:p>
          <a:p>
            <a:r>
              <a:rPr lang="hu-H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megfelelő mennyiségű </a:t>
            </a:r>
            <a:r>
              <a:rPr lang="hu-H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táplálékot és testmozgást</a:t>
            </a:r>
          </a:p>
          <a:p>
            <a:r>
              <a:rPr lang="hu-H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nem túl keveset és nem túl sokat -, akkor </a:t>
            </a:r>
          </a:p>
          <a:p>
            <a:r>
              <a:rPr lang="hu-H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megtalálnánk a legbiztosabb </a:t>
            </a:r>
            <a:r>
              <a:rPr lang="hu-H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utat az egészséghez</a:t>
            </a:r>
            <a:r>
              <a:rPr lang="hu-H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hu-H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</a:p>
          <a:p>
            <a:endParaRPr 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137849" y="6084004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Hippokratész (i.e. </a:t>
            </a:r>
            <a:r>
              <a:rPr lang="hu-H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460-377)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267744" y="1105580"/>
            <a:ext cx="425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„Prevenció”, „life </a:t>
            </a:r>
            <a:r>
              <a:rPr lang="hu-HU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</a:t>
            </a:r>
            <a:r>
              <a:rPr lang="hu-HU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476672"/>
            <a:ext cx="770485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  <a:p>
            <a:endParaRPr lang="hu-HU" dirty="0" smtClean="0"/>
          </a:p>
          <a:p>
            <a:pPr algn="ctr"/>
            <a:r>
              <a:rPr lang="hu-H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Leonardo Da </a:t>
            </a:r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Vinci </a:t>
            </a:r>
          </a:p>
          <a:p>
            <a:pPr algn="ctr"/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(1452-1519)</a:t>
            </a:r>
          </a:p>
          <a:p>
            <a:pPr algn="ctr"/>
            <a:endParaRPr lang="hu-H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Ahhoz, hogy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festő 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testtartásban és helyzetben ábrázolni tudja a végtagokat, szükséges, hogy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jól ismerje az idegek, a csontok, az izmok és az inak felépítését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és tudja, hogy a sokféle mozgás és erőkifejtés során, melyik izom okozza a mozgást.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csak ezeket kell kiemelnie és megerősítenie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nem pedig mindegyiket, ahogy ezt teszik, akik ügyes rajzolónak akarnak látszani.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Ezeknek meztelen figurái nehézkesek és minden báj nélkül valók. Inkább tűnnek dióval teli zsáknak, mint emberi alaknak, inkább egy köteg reteknek, mint izmos, meztelen testnek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 </a:t>
            </a:r>
          </a:p>
        </p:txBody>
      </p:sp>
      <p:sp>
        <p:nvSpPr>
          <p:cNvPr id="3" name="Téglalap 2"/>
          <p:cNvSpPr/>
          <p:nvPr/>
        </p:nvSpPr>
        <p:spPr>
          <a:xfrm>
            <a:off x="3419872" y="6495147"/>
            <a:ext cx="5616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err="1" smtClean="0">
                <a:solidFill>
                  <a:srgbClr val="000066"/>
                </a:solidFill>
                <a:latin typeface="Arial,Helvetica"/>
              </a:rPr>
              <a:t>Rosivall</a:t>
            </a:r>
            <a:r>
              <a:rPr lang="hu-HU" sz="1000" dirty="0" smtClean="0">
                <a:solidFill>
                  <a:srgbClr val="000066"/>
                </a:solidFill>
                <a:latin typeface="Arial,Helvetica"/>
              </a:rPr>
              <a:t> L.: Tudomány és Művészet, Természet </a:t>
            </a:r>
            <a:r>
              <a:rPr lang="hu-HU" sz="1000" dirty="0">
                <a:solidFill>
                  <a:srgbClr val="000066"/>
                </a:solidFill>
                <a:latin typeface="Arial,Helvetica"/>
              </a:rPr>
              <a:t>Világa,143. évfolyam, 3. szám, 2012. március</a:t>
            </a:r>
            <a:endParaRPr lang="en-US" sz="1000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27784" y="620688"/>
            <a:ext cx="3993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vagy művészet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508042"/>
            <a:ext cx="8712968" cy="592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2015. 10. 01. HVG (41. oldal)  </a:t>
            </a:r>
            <a:endParaRPr lang="hu-HU" sz="1400" dirty="0">
              <a:solidFill>
                <a:srgbClr val="000066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b="1" kern="18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HVG: Kórképek</a:t>
            </a:r>
            <a:endParaRPr lang="hu-HU" sz="1400" dirty="0">
              <a:solidFill>
                <a:srgbClr val="000066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1400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Orvostanítás</a:t>
            </a:r>
            <a:r>
              <a:rPr lang="hu-HU" sz="14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képzőművészettel</a:t>
            </a:r>
            <a:endParaRPr lang="hu-HU" sz="1400" dirty="0">
              <a:solidFill>
                <a:srgbClr val="0000FF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Kandó Eszter</a:t>
            </a:r>
            <a:endParaRPr lang="hu-HU" sz="1400" dirty="0">
              <a:solidFill>
                <a:srgbClr val="000066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Az orvosképzésben művészeti kurzusokkal próbálják élesíteni a medikusok megfigyelőképességét.</a:t>
            </a:r>
            <a:endParaRPr lang="hu-HU" sz="1400" dirty="0">
              <a:solidFill>
                <a:srgbClr val="0000FF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MIT MESÉL EGY XIX. SZÁZADI PORTRÉ?</a:t>
            </a:r>
            <a:endParaRPr lang="hu-HU" sz="1400" dirty="0">
              <a:solidFill>
                <a:srgbClr val="000066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 smtClean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… „Tudomány </a:t>
            </a: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és művészet címszó alatt a </a:t>
            </a:r>
            <a:r>
              <a:rPr lang="hu-HU" sz="1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Semmelweis</a:t>
            </a: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u-HU" sz="1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Egyetemen</a:t>
            </a: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(SE) várhatóan jövőre indul az új, szabadon választható kurzus. Célja, hogy a medikusok közelebb kerüljenek ahhoz a felfogáshoz, amely szerint nem pusztán egy testrészt vagy szervet kell meggyógyítani, hanem a test, a lélek és a szellem együttesét, az egész embert. Ezt hívják szaknyelven </a:t>
            </a:r>
            <a:r>
              <a:rPr lang="hu-HU" sz="1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holisztikus</a:t>
            </a: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szemléletnek.</a:t>
            </a:r>
            <a:endParaRPr lang="hu-HU" sz="1400" dirty="0">
              <a:solidFill>
                <a:srgbClr val="000066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Az egyelőre akkreditáció alatt álló javaslat ötletgazdája </a:t>
            </a:r>
            <a:r>
              <a:rPr lang="hu-HU" sz="1400" b="1" dirty="0" err="1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Rosivall</a:t>
            </a: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u-HU" sz="1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László</a:t>
            </a: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nefrológus</a:t>
            </a: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(vesegyógyász), akadémiai doktor. Szerinte </a:t>
            </a:r>
            <a:r>
              <a:rPr lang="hu-HU" sz="1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„kiugró eredmények jellemzően olyan szakemberek nevéhez fűződnek, akik képesek összekapcsolni az élet különböző területeit</a:t>
            </a: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”.</a:t>
            </a:r>
            <a:endParaRPr lang="hu-HU" sz="1400" dirty="0">
              <a:solidFill>
                <a:srgbClr val="000066"/>
              </a:solidFill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 ennél kézenfekvőbb célt is szolgál a műalkotások tanulmányozása: </a:t>
            </a:r>
            <a:r>
              <a:rPr lang="hu-HU" sz="1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 megfigyelés készségét szeretnék fejleszteni</a:t>
            </a: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mert régi igazság – bár napjainkban a fejlett technika könnyen háttérbe szorítja –, hogy a betegség felismeréséhez, a helyes diagnózishoz gyakran elég csak jól megnézni, fizikailag megvizsgálni a beteget. Ezzel sok felesleges és drága vizsgálat is elkerülhető. A művészeti órákra rímel, hogy váratlan eredményként egyúttal jobb megfigyelőkké is váltak azok az orvostanhallgatók, akik jelnyelvi kurzuson vettek részt. Ezt szintén </a:t>
            </a:r>
            <a:r>
              <a:rPr lang="hu-HU" sz="1400" dirty="0" err="1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Rosivall</a:t>
            </a:r>
            <a:r>
              <a:rPr lang="hu-HU" sz="1400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ötlete nyomán vezették be 2012-ben, bár nem azért, amiért a műalkotások elemzését, hanem az esélyegyenlőség támogatására</a:t>
            </a:r>
            <a:r>
              <a:rPr lang="hu-HU" sz="1400" dirty="0" smtClean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.”</a:t>
            </a:r>
            <a:endParaRPr lang="hu-HU" sz="1400" dirty="0">
              <a:solidFill>
                <a:srgbClr val="000066"/>
              </a:solidFill>
              <a:effectLst/>
              <a:latin typeface="Arial" panose="020B0604020202020204" pitchFamily="34" charset="0"/>
              <a:ea typeface="Droid Sans Fallbac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427886"/>
            <a:ext cx="885698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rgbClr val="000066"/>
                </a:solidFill>
                <a:latin typeface="arial"/>
              </a:rPr>
              <a:t>Nyugat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/ ·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1912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/ ·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24. szám</a:t>
            </a:r>
            <a:b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„Babits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Mihály: Tudomány és </a:t>
            </a:r>
            <a:r>
              <a:rPr lang="hu-HU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</a:t>
            </a:r>
          </a:p>
          <a:p>
            <a:endParaRPr lang="hu-HU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Dienes Pálnak és Valériának</a:t>
            </a:r>
          </a:p>
          <a:p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Ezeket a jegyzeteket egy művész írta, aki néha a tudományról álmodott</a:t>
            </a: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Tudományt és művészetet nem lehet egyszerre definiálni, mert nagy dolgok: </a:t>
            </a:r>
            <a:r>
              <a:rPr lang="hu-H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nincs definíció, mely őket kimerítené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Íme azonban egyik oldaluk: ők a világról való Tudatunk legkincsesebb gyűjtőkamarái, a művészet az érzetek és érzések, a tudomány a belőlük leülepedett fogalmak drága gyűjteménye. Az élet friss szőlejéből pompás bort sajtolunk és hasznos ecetet: azokat hordjuk e végérhetetlen, homályos pincékbe.</a:t>
            </a:r>
          </a:p>
          <a:p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 és tudomány </a:t>
            </a:r>
            <a:r>
              <a:rPr lang="hu-H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legmagasabb foka a Tudatnak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amely az Élet testén nőtt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mint csápja vajon? vagy parazitája? eszköze? vagy célja? Elképzelek egy párbeszédet Élet és Tudat közt</a:t>
            </a: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."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892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mblr_mzogs8LTsh1sjqjv5o1_5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92" y="1195011"/>
            <a:ext cx="1857368" cy="24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187624" y="6154271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Melyik a festmény, melyik a fénykép?</a:t>
            </a:r>
            <a:endParaRPr lang="en-US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284098" y="404664"/>
            <a:ext cx="6528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valóság és a művészi ábrázolás viszonya:</a:t>
            </a:r>
          </a:p>
          <a:p>
            <a:pPr algn="ctr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Van-e olyan elképzelt „kép”, melynek nincs valós megfelelője?</a:t>
            </a:r>
            <a:endParaRPr lang="en-US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106916" y="3643283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Hubble fénykép</a:t>
            </a:r>
            <a:endParaRPr lang="hu-HU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54392" y="3654316"/>
            <a:ext cx="18573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</a:t>
            </a:r>
            <a:r>
              <a:rPr lang="en-US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Donato</a:t>
            </a:r>
            <a:r>
              <a:rPr lang="hu-H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</a:t>
            </a:r>
            <a:r>
              <a:rPr lang="hu-HU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dirty="0"/>
          </a:p>
        </p:txBody>
      </p:sp>
      <p:pic>
        <p:nvPicPr>
          <p:cNvPr id="6" name="Picture 2" descr="http://ep.yimg.com/ay/skyimage/horse-head-in-infrared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32" y="1203226"/>
            <a:ext cx="2356105" cy="24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t.hzcdn.com/simgs/e631136b04f9ebd0_4-6920/rustic-paintin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12" y="1205029"/>
            <a:ext cx="3692344" cy="2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6228184" y="3654316"/>
            <a:ext cx="1156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err="1" smtClean="0">
                <a:solidFill>
                  <a:srgbClr val="000099"/>
                </a:solidFill>
              </a:rPr>
              <a:t>Preethi</a:t>
            </a:r>
            <a:r>
              <a:rPr lang="hu-HU" sz="1200" dirty="0" smtClean="0">
                <a:solidFill>
                  <a:srgbClr val="000099"/>
                </a:solidFill>
              </a:rPr>
              <a:t>: '</a:t>
            </a:r>
            <a:r>
              <a:rPr lang="hu-HU" sz="1200" dirty="0" err="1" smtClean="0">
                <a:solidFill>
                  <a:srgbClr val="000099"/>
                </a:solidFill>
              </a:rPr>
              <a:t>Rusty</a:t>
            </a:r>
            <a:r>
              <a:rPr lang="hu-HU" sz="1200" dirty="0">
                <a:solidFill>
                  <a:srgbClr val="000099"/>
                </a:solidFill>
              </a:rPr>
              <a:t>' </a:t>
            </a:r>
            <a:endParaRPr lang="en-US" sz="1200" dirty="0">
              <a:solidFill>
                <a:srgbClr val="000099"/>
              </a:solidFill>
            </a:endParaRPr>
          </a:p>
        </p:txBody>
      </p:sp>
      <p:pic>
        <p:nvPicPr>
          <p:cNvPr id="1032" name="Picture 8" descr="http://www.osnatfineart.com/paintings/13-11/13-11-original-abstract-art-contemporary-modern-paint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681" r="526" b="13856"/>
          <a:stretch/>
        </p:blipFill>
        <p:spPr bwMode="auto">
          <a:xfrm>
            <a:off x="2689268" y="4075331"/>
            <a:ext cx="3682932" cy="200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1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. Nagy Nándor, Humánmorfológiai és Fejlődésbiológiai Intéz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6" y="548680"/>
            <a:ext cx="444977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940152" y="1556792"/>
            <a:ext cx="2736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Embrionális, </a:t>
            </a:r>
            <a:r>
              <a:rPr lang="hu-H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epithél</a:t>
            </a:r>
            <a:r>
              <a:rPr 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idegi őssejtek </a:t>
            </a:r>
            <a:r>
              <a:rPr lang="hu-H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immunfluoreszcens</a:t>
            </a:r>
            <a:r>
              <a:rPr 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festéssel</a:t>
            </a:r>
          </a:p>
          <a:p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Nagy Nándor</a:t>
            </a:r>
            <a:endParaRPr lang="hu-H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 Egyetem Humánmorfológiai és Fejlődésbiológiai Intézet</a:t>
            </a:r>
          </a:p>
          <a:p>
            <a:endParaRPr lang="hu-H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1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27584" y="1742619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 </a:t>
            </a:r>
            <a:r>
              <a:rPr lang="hu-H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Tudomány, mind a Művészet a legmagasabb emberi szellemi tevékenység, melynek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 egyező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valóság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célja pedig annak </a:t>
            </a:r>
            <a:r>
              <a:rPr lang="hu-H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megértése, feltárása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Amíg 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sajátos eszközökkel úgy keresi a körülöttünk lévő világ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törvényszerűségeit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 megállapításai mindenkor megismételhetők legyenek, addig a </a:t>
            </a:r>
            <a:r>
              <a:rPr lang="hu-H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Művészetben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ez a legkevésbé sem fontos, sőt az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egyediségének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köszönheti igazi értékét.   </a:t>
            </a:r>
          </a:p>
        </p:txBody>
      </p:sp>
      <p:sp>
        <p:nvSpPr>
          <p:cNvPr id="3" name="Téglalap 2"/>
          <p:cNvSpPr/>
          <p:nvPr/>
        </p:nvSpPr>
        <p:spPr>
          <a:xfrm>
            <a:off x="3366120" y="6525344"/>
            <a:ext cx="56703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1000" dirty="0" err="1">
                <a:solidFill>
                  <a:srgbClr val="000066"/>
                </a:solidFill>
                <a:latin typeface="Arial,Helvetica"/>
              </a:rPr>
              <a:t>Rosivall</a:t>
            </a:r>
            <a:r>
              <a:rPr lang="hu-HU" sz="1000" dirty="0">
                <a:solidFill>
                  <a:srgbClr val="000066"/>
                </a:solidFill>
                <a:latin typeface="Arial,Helvetica"/>
              </a:rPr>
              <a:t> L.: Tudomány és Művészet, Természet Világa,143. évfolyam, 3. szám, 2012. március</a:t>
            </a:r>
            <a:endParaRPr lang="en-US" sz="1000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55776" y="950531"/>
            <a:ext cx="4070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közös, mi a különbség?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5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27584" y="1628800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Felkérés</a:t>
            </a: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Készüljön </a:t>
            </a:r>
            <a:r>
              <a:rPr lang="hu-H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Vándorgyűlése alkalmából egy olyan műalkotás-sorozat, mely magas művészi színvonalon, de annak nem a szokásos eszközeivel, egyéni módon fejezi ki az élet, a tudomány és a művészet kapcsolatát, elválaszthatatlanságát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hu-HU" sz="1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hu-HU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20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Madarassy</a:t>
            </a:r>
            <a:r>
              <a:rPr lang="hu-HU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 </a:t>
            </a:r>
            <a:r>
              <a:rPr lang="hu-HU" sz="2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poeticaja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„hogy csak akkor válik a kép képpé, a szobor szoborrá, a szoborkép szoborképpé, ha a tűz és a láng által a lelket is sikerült beléjük olvasztanom.” </a:t>
            </a:r>
            <a:endParaRPr lang="en-US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862064" y="6525344"/>
            <a:ext cx="5886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err="1">
                <a:solidFill>
                  <a:srgbClr val="000066"/>
                </a:solidFill>
                <a:latin typeface="Arial,Helvetica"/>
              </a:rPr>
              <a:t>Rosivall</a:t>
            </a:r>
            <a:r>
              <a:rPr lang="hu-HU" sz="1000" dirty="0">
                <a:solidFill>
                  <a:srgbClr val="000066"/>
                </a:solidFill>
                <a:latin typeface="Arial,Helvetica"/>
              </a:rPr>
              <a:t> L.: Tudomány és Művészet, Természet Világa,143. évfolyam, 3. szám, 2012. március</a:t>
            </a:r>
            <a:endParaRPr lang="en-US" sz="1000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691680" y="951111"/>
            <a:ext cx="5434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 Tanú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műalkotás megrendelése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6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011238" y="-99392"/>
            <a:ext cx="7302500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hu-HU" b="1" dirty="0" smtClean="0">
              <a:solidFill>
                <a:srgbClr val="000099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hu-HU" b="1" dirty="0" smtClean="0">
              <a:solidFill>
                <a:srgbClr val="000099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4000" b="1" dirty="0" err="1" smtClean="0">
                <a:solidFill>
                  <a:srgbClr val="000099"/>
                </a:solidFill>
              </a:rPr>
              <a:t>Madarassy</a:t>
            </a:r>
            <a:r>
              <a:rPr lang="hu-HU" altLang="hu-HU" sz="4000" b="1" dirty="0" smtClean="0">
                <a:solidFill>
                  <a:srgbClr val="000099"/>
                </a:solidFill>
              </a:rPr>
              <a:t> István</a:t>
            </a:r>
            <a:r>
              <a:rPr lang="hu-HU" altLang="hu-HU" dirty="0" smtClean="0">
                <a:solidFill>
                  <a:srgbClr val="000099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 smtClean="0">
                <a:solidFill>
                  <a:srgbClr val="000099"/>
                </a:solidFill>
              </a:rPr>
              <a:t>ötvös-szobrász művész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hu-HU" sz="2400" dirty="0" smtClean="0">
              <a:solidFill>
                <a:srgbClr val="000099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4000" b="1" dirty="0" smtClean="0">
                <a:solidFill>
                  <a:srgbClr val="000099"/>
                </a:solidFill>
              </a:rPr>
              <a:t>„Élet Tanú”</a:t>
            </a:r>
            <a:r>
              <a:rPr lang="hu-HU" altLang="hu-HU" sz="2400" dirty="0" smtClean="0">
                <a:solidFill>
                  <a:srgbClr val="000099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 smtClean="0">
                <a:solidFill>
                  <a:srgbClr val="000099"/>
                </a:solidFill>
              </a:rPr>
              <a:t>tűzzel festett vörösréz táblái,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hu-HU" sz="2400" dirty="0" smtClean="0">
              <a:solidFill>
                <a:srgbClr val="000099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 smtClean="0">
                <a:solidFill>
                  <a:srgbClr val="000099"/>
                </a:solidFill>
              </a:rPr>
              <a:t>mely készült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 smtClean="0">
                <a:solidFill>
                  <a:srgbClr val="000099"/>
                </a:solidFill>
              </a:rPr>
              <a:t>a Magyar Élettani Társaság LXXIII. Vándorgyűlésére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106296" y="5877272"/>
            <a:ext cx="49263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 smtClean="0">
                <a:solidFill>
                  <a:srgbClr val="000099"/>
                </a:solidFill>
              </a:rPr>
              <a:t>Kiállítás megnyitó</a:t>
            </a:r>
            <a:r>
              <a:rPr lang="hu-HU" altLang="hu-HU" sz="2400" dirty="0" smtClean="0">
                <a:solidFill>
                  <a:srgbClr val="000000"/>
                </a:solidFill>
              </a:rPr>
              <a:t> </a:t>
            </a:r>
            <a:r>
              <a:rPr lang="hu-HU" altLang="hu-HU" sz="2400" dirty="0" smtClean="0">
                <a:solidFill>
                  <a:srgbClr val="000099"/>
                </a:solidFill>
              </a:rPr>
              <a:t>Budapest, 2009.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27584" y="4389602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err="1">
                <a:solidFill>
                  <a:srgbClr val="000066"/>
                </a:solidFill>
                <a:latin typeface="Arial,Helvetica"/>
              </a:rPr>
              <a:t>Madarassy</a:t>
            </a:r>
            <a:r>
              <a:rPr lang="hu-HU" dirty="0">
                <a:solidFill>
                  <a:srgbClr val="000066"/>
                </a:solidFill>
                <a:latin typeface="Arial,Helvetica"/>
              </a:rPr>
              <a:t> István ötvös-szobrász művészt „tűzecsettel festett” vörösréz </a:t>
            </a:r>
            <a:r>
              <a:rPr lang="hu-HU" dirty="0" smtClean="0">
                <a:solidFill>
                  <a:srgbClr val="000066"/>
                </a:solidFill>
                <a:latin typeface="Arial,Helvetica"/>
              </a:rPr>
              <a:t>táblakép-sorozat, </a:t>
            </a:r>
            <a:r>
              <a:rPr lang="hu-HU" dirty="0">
                <a:solidFill>
                  <a:srgbClr val="000066"/>
                </a:solidFill>
                <a:latin typeface="Arial,Helvetica"/>
              </a:rPr>
              <a:t>az élettanhoz illő </a:t>
            </a:r>
            <a:r>
              <a:rPr lang="hu-HU" b="1" dirty="0">
                <a:solidFill>
                  <a:srgbClr val="000066"/>
                </a:solidFill>
                <a:latin typeface="Arial,Helvetica"/>
              </a:rPr>
              <a:t>„Élet Tanú</a:t>
            </a:r>
            <a:r>
              <a:rPr lang="hu-HU" dirty="0">
                <a:solidFill>
                  <a:srgbClr val="000066"/>
                </a:solidFill>
                <a:latin typeface="Arial,Helvetica"/>
              </a:rPr>
              <a:t>” </a:t>
            </a:r>
            <a:r>
              <a:rPr lang="hu-HU" dirty="0" smtClean="0">
                <a:solidFill>
                  <a:srgbClr val="000066"/>
                </a:solidFill>
                <a:latin typeface="Arial,Helvetica"/>
              </a:rPr>
              <a:t>címmel, készült a </a:t>
            </a:r>
          </a:p>
          <a:p>
            <a:pPr algn="ctr"/>
            <a:r>
              <a:rPr lang="hu-HU" dirty="0" smtClean="0">
                <a:solidFill>
                  <a:srgbClr val="000066"/>
                </a:solidFill>
                <a:latin typeface="Arial,Helvetica"/>
              </a:rPr>
              <a:t>Magyar Élettani Társaság 2009-es Vándorgyűlése alkalmából</a:t>
            </a: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1026" name="Picture 2" descr="E:\Élettenú KÉPEK\GEL_0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2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6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442306" y="1842497"/>
            <a:ext cx="6578276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000099"/>
                </a:solidFill>
              </a:rPr>
              <a:t>Művészeti alkotás és </a:t>
            </a:r>
            <a:r>
              <a:rPr lang="hu-HU" sz="2800" dirty="0" smtClean="0">
                <a:solidFill>
                  <a:srgbClr val="000099"/>
                </a:solidFill>
              </a:rPr>
              <a:t>befogadás</a:t>
            </a:r>
            <a:endParaRPr lang="hu-HU" sz="2800" dirty="0" smtClean="0">
              <a:solidFill>
                <a:srgbClr val="000099"/>
              </a:solidFill>
            </a:endParaRPr>
          </a:p>
          <a:p>
            <a:pPr algn="ctr"/>
            <a:endParaRPr lang="hu-HU" dirty="0">
              <a:solidFill>
                <a:srgbClr val="000099"/>
              </a:solidFill>
            </a:endParaRPr>
          </a:p>
          <a:p>
            <a:pPr algn="ctr"/>
            <a:r>
              <a:rPr lang="hu-HU" sz="2400" b="1" dirty="0" smtClean="0">
                <a:solidFill>
                  <a:srgbClr val="000099"/>
                </a:solidFill>
              </a:rPr>
              <a:t>Élettani-kórélettani</a:t>
            </a:r>
            <a:r>
              <a:rPr lang="hu-HU" sz="2400" dirty="0" smtClean="0">
                <a:solidFill>
                  <a:srgbClr val="000099"/>
                </a:solidFill>
              </a:rPr>
              <a:t> folyamatok által meghatározott</a:t>
            </a:r>
          </a:p>
          <a:p>
            <a:pPr algn="ctr"/>
            <a:endParaRPr lang="hu-HU" dirty="0">
              <a:solidFill>
                <a:srgbClr val="000066"/>
              </a:solidFill>
            </a:endParaRPr>
          </a:p>
          <a:p>
            <a:pPr marL="895350" indent="-285750"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Művészeti </a:t>
            </a:r>
            <a:r>
              <a:rPr lang="hu-HU" sz="2000" b="1" dirty="0" smtClean="0">
                <a:solidFill>
                  <a:srgbClr val="000066"/>
                </a:solidFill>
              </a:rPr>
              <a:t>élmény pirulában</a:t>
            </a:r>
          </a:p>
          <a:p>
            <a:pPr marL="895350" indent="-285750"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Idegrendszer és a </a:t>
            </a:r>
            <a:r>
              <a:rPr lang="hu-HU" sz="2000" b="1" dirty="0" smtClean="0">
                <a:solidFill>
                  <a:srgbClr val="000066"/>
                </a:solidFill>
              </a:rPr>
              <a:t>belek</a:t>
            </a:r>
            <a:r>
              <a:rPr lang="hu-HU" sz="2000" dirty="0" smtClean="0">
                <a:solidFill>
                  <a:srgbClr val="000066"/>
                </a:solidFill>
              </a:rPr>
              <a:t> szerepe</a:t>
            </a:r>
          </a:p>
          <a:p>
            <a:pPr marL="895350" indent="-285750">
              <a:buFontTx/>
              <a:buChar char="-"/>
            </a:pPr>
            <a:r>
              <a:rPr lang="hu-HU" sz="2000" b="1" dirty="0" smtClean="0">
                <a:solidFill>
                  <a:srgbClr val="000066"/>
                </a:solidFill>
              </a:rPr>
              <a:t>Psychés</a:t>
            </a:r>
            <a:r>
              <a:rPr lang="hu-HU" sz="2000" dirty="0" smtClean="0">
                <a:solidFill>
                  <a:srgbClr val="000066"/>
                </a:solidFill>
              </a:rPr>
              <a:t> zavarok kivetítése</a:t>
            </a:r>
          </a:p>
          <a:p>
            <a:pPr marL="895350" indent="-285750"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Kóros állapotok tükröződése</a:t>
            </a:r>
          </a:p>
          <a:p>
            <a:pPr marL="895350" indent="-285750">
              <a:buFontTx/>
              <a:buChar char="-"/>
            </a:pPr>
            <a:r>
              <a:rPr lang="hu-HU" sz="2000" b="1" dirty="0" smtClean="0">
                <a:solidFill>
                  <a:srgbClr val="000066"/>
                </a:solidFill>
              </a:rPr>
              <a:t>Ihlet tabletta</a:t>
            </a:r>
            <a:r>
              <a:rPr lang="hu-HU" sz="2000" dirty="0" smtClean="0">
                <a:solidFill>
                  <a:srgbClr val="000066"/>
                </a:solidFill>
              </a:rPr>
              <a:t>, tervezett </a:t>
            </a:r>
            <a:r>
              <a:rPr lang="hu-HU" sz="2000" b="1" dirty="0" smtClean="0">
                <a:solidFill>
                  <a:srgbClr val="000066"/>
                </a:solidFill>
              </a:rPr>
              <a:t>tudatmódosítás</a:t>
            </a:r>
            <a:r>
              <a:rPr lang="hu-HU" sz="2000" dirty="0" smtClean="0">
                <a:solidFill>
                  <a:srgbClr val="000066"/>
                </a:solidFill>
              </a:rPr>
              <a:t>, stb.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85184"/>
            <a:ext cx="1962953" cy="154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3" y="188640"/>
            <a:ext cx="262156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85027" y="1628800"/>
            <a:ext cx="12666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>
                <a:solidFill>
                  <a:srgbClr val="000066"/>
                </a:solidFill>
              </a:rPr>
              <a:t>Csontváry: Önarckép</a:t>
            </a:r>
            <a:endParaRPr lang="en-US" sz="1000" dirty="0">
              <a:solidFill>
                <a:srgbClr val="000066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164018" y="6611779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>
                <a:solidFill>
                  <a:srgbClr val="000066"/>
                </a:solidFill>
              </a:rPr>
              <a:t>Csontváry: Magányos cédrus</a:t>
            </a:r>
            <a:endParaRPr lang="en-US" sz="1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1316375"/>
            <a:ext cx="799288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„lángecsettel” festett izgalmas alkotás és színvilág 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Zsolt 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Tóth Zsolt, </a:t>
            </a:r>
            <a:r>
              <a:rPr lang="hu-H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Kopnitzky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Judit)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Rtg-spektrum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képei szerint:</a:t>
            </a:r>
          </a:p>
          <a:p>
            <a:endParaRPr lang="hu-H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illetve </a:t>
            </a:r>
            <a:r>
              <a:rPr lang="hu-H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mikrométeres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vastagságú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lemezes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szerkezetű </a:t>
            </a:r>
            <a:r>
              <a:rPr lang="hu-H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felrakodásokat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rézlap felületén. </a:t>
            </a:r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Röntgen-spektrum a rézen kívül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szén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oxigén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jelenlétét igazolja.  </a:t>
            </a:r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Színek: 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felületén keletkező vékony rétegben fellépő </a:t>
            </a:r>
            <a:r>
              <a:rPr lang="hu-H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fényinterferencia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kékesebb árnyalatú részeken a 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felület széntartalma magasabb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mint a vörösesekén. </a:t>
            </a:r>
            <a:endParaRPr lang="en-US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790056" y="6525344"/>
            <a:ext cx="5814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1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</a:t>
            </a:r>
            <a:endParaRPr lang="en-US" sz="1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825262" y="663079"/>
            <a:ext cx="318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Tudományos elemzés</a:t>
            </a:r>
            <a:endParaRPr lang="en-US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2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932040" y="1124744"/>
            <a:ext cx="338437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50×100 cm-es 9 táblakép a kezdettől a végig követi az emberi létet. </a:t>
            </a: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első tábla a „még minden lehetséges” állapotot, a 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Pluripotens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őssejt”</a:t>
            </a:r>
            <a:r>
              <a:rPr lang="hu-HU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az élő anyagot, a jövő eredetét, reményét mutatja be.</a:t>
            </a: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sejt a bal alsó sarokban helyezkedik el; erős vörös színek adnak hangsúlyt a formának, és a szinte aranyos nyúlványok jelzik a végtelen lehetőségeket.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18048" y="6490791"/>
            <a:ext cx="667848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:\Élettenú KÉPEK\GEL_0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2" y="188640"/>
            <a:ext cx="3264505" cy="629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16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716016" y="1995805"/>
            <a:ext cx="2808312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„Egy testben két lélek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áldott állapotra, a nő szíve alatt hordott áldott teherre utal. </a:t>
            </a: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terhes hasfal metszetét kirajzoló lágy ívű, aranyszínű rátétlemez szinte uralja, és harmóniával tölti el a képet.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934072" y="6551766"/>
            <a:ext cx="60304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sz="11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E:\Élettenú KÉPEK\GEL_0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5" y="313826"/>
            <a:ext cx="3258275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4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382344" y="1412776"/>
            <a:ext cx="3150096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táblán a szabályos téglalap megszakad, a bal alsó sarok közelében egy lágy, de jelentős hasadék látszik, mely szinte kettévágja a képet mind az alsó, mind a felső részben, mozgalmas színes rajzolattal. </a:t>
            </a: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„Az első elválás – önállóan”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a két lélek a már fizikailag is eltávolodott két testben él tovább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1840" y="6551766"/>
            <a:ext cx="6192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sz="11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E:\Élettenú KÉPEK\GEL_0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44" y="332656"/>
            <a:ext cx="3316908" cy="609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5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1916832"/>
            <a:ext cx="3294112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Egyedfejlődés: gyermek”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mozgalmas két rajzolat még hangsúlyozottabb; az örökölt anyag különös formában kavarog, fejlődik és rendeződik újjá, megalkotva a megismételhetetlent. 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71800" y="6479758"/>
            <a:ext cx="67687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E:\Élettenú KÉPEK\GEL_0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346595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50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148064" y="1412776"/>
            <a:ext cx="3289807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középső, azaz az ötödik tábla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 vér örök, lüktető, védendő áramlása”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testnedvek, a keringés hatalmas teljesítményére és fontosságára utal. </a:t>
            </a:r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táblák formái a fejlődéssel, mintha növekednének, felfelé ívelnének. </a:t>
            </a:r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képen a jobb felső csücsökben kinyúló motívum jelzi, hogy az események már nem képesek a zárt téglalap keretében megmaradni. </a:t>
            </a:r>
            <a:endParaRPr lang="en-US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E:\Élettenú KÉPEK\GEL_0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9" y="188640"/>
            <a:ext cx="3240360" cy="611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2358008" y="6479758"/>
            <a:ext cx="60304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5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670376" y="1268760"/>
            <a:ext cx="279005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következő még talán ennél is mozgalmasabb. </a:t>
            </a:r>
          </a:p>
          <a:p>
            <a:pPr>
              <a:spcBef>
                <a:spcPts val="600"/>
              </a:spcBef>
            </a:pP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 lét magával ragadó, felemelő örvénye”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fiatal felnőttkor elemi erejét, alkotási potenciálját és csodáját érezteti. </a:t>
            </a: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a kereten kívüliség a bal felső sarokban kapcsolódik az előző képhez, jelezve a lét speciális dinamikáját.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430016" y="6479758"/>
            <a:ext cx="60304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E:\Élettenú KÉPEK\GEL_0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2842"/>
            <a:ext cx="3312368" cy="60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6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148064" y="1700808"/>
            <a:ext cx="379816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lüktető, tüzes áramlás és örvénylés után következik az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„Ingerület és gátlás egyensúlya, vagy a nyugalom derűs boldogsága”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bölcsesség ideje, az aratás öröme. </a:t>
            </a: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kép derűs hangulatát nemcsak a lágy vonalak, finom díszítések, hanem a meleg, ragyogóan aranyló, fénylő színek is kiemelik.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358008" y="6479758"/>
            <a:ext cx="60304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E:\Élettenú KÉPEK\GEL_0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5899"/>
            <a:ext cx="3421552" cy="624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8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283968" y="1064925"/>
            <a:ext cx="4860032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utolsó előtti táblán váratlanul, keményen és félreérthetetlenül, sötét feketéskékes, barátságtalan, szinte kirágott szélű baljós anyagrátét jelenik meg. </a:t>
            </a: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„Már látszik a vég elkerülhetetlensége”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Arany János sorait juttatja eszünkbe:  </a:t>
            </a:r>
          </a:p>
          <a:p>
            <a:pPr algn="just"/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Őszbe csavarodott a természet feje, </a:t>
            </a:r>
            <a:b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Dérré vált a harmat, hull a fák levele, </a:t>
            </a:r>
            <a:b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Rövidebb, </a:t>
            </a:r>
            <a:r>
              <a:rPr lang="hu-HU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rövidebb</a:t>
            </a: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lesz a napnak útja, </a:t>
            </a:r>
            <a:b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hosszúkat alszik rá, midőn megfutja. </a:t>
            </a:r>
            <a:b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Megpihen legszélén az égi határnak </a:t>
            </a:r>
            <a:b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int az öregeknek: „benneteket várlak!” </a:t>
            </a:r>
            <a:b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Megrezdűl</a:t>
            </a: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feje sok öregnek erre: </a:t>
            </a:r>
            <a:b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Egymásután mégis mennek a nyughelyre.” </a:t>
            </a:r>
          </a:p>
          <a:p>
            <a:endParaRPr lang="hu-HU" i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059832" y="6623774"/>
            <a:ext cx="63184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E:\Élettenú KÉPEK\GEL_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3439"/>
            <a:ext cx="3366075" cy="614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3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644008" y="908720"/>
            <a:ext cx="3942184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Végül a képsor dinamizmusában lefelé mutat, a véghez közeledik. </a:t>
            </a:r>
          </a:p>
          <a:p>
            <a:pPr>
              <a:spcBef>
                <a:spcPts val="600"/>
              </a:spcBef>
            </a:pP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 szövetek és az élet mulandósága”</a:t>
            </a:r>
            <a:r>
              <a:rPr lang="hu-HU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már nemcsak a fekete, szinte rozsdás hideg fémfeltét mellbeverő keménységét érezzük, hanem az egyik sarokból hiányzó, jelentős anyagmennyiség elkerülhetetlenül Ady szavainak üzenetét közvetíti felénk: </a:t>
            </a:r>
          </a:p>
          <a:p>
            <a:pPr algn="just"/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 rohanó lábam egykoron </a:t>
            </a:r>
            <a:b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Térdig gázolt a vérben, </a:t>
            </a:r>
            <a:b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most nézd, Uram, </a:t>
            </a:r>
          </a:p>
          <a:p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nincs nekem lábam, </a:t>
            </a:r>
            <a:b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Csak térdem van, csak térdem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</a:p>
        </p:txBody>
      </p:sp>
      <p:sp>
        <p:nvSpPr>
          <p:cNvPr id="6" name="Téglalap 5"/>
          <p:cNvSpPr/>
          <p:nvPr/>
        </p:nvSpPr>
        <p:spPr>
          <a:xfrm>
            <a:off x="2790056" y="6479758"/>
            <a:ext cx="68225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E:\Élettenú KÉPEK\GEL_0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0" y="332656"/>
            <a:ext cx="333801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5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069267" y="548680"/>
            <a:ext cx="7048724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Igényünk a művészetre</a:t>
            </a:r>
          </a:p>
          <a:p>
            <a:pPr algn="ctr"/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(igaz történet)</a:t>
            </a:r>
          </a:p>
          <a:p>
            <a:pPr algn="ctr"/>
            <a:endParaRPr lang="hu-HU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Arash</a:t>
            </a:r>
            <a:r>
              <a:rPr lang="hu-H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MirzaHosseini</a:t>
            </a:r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Kanadai ösztöndíj -  mit visz magával</a:t>
            </a:r>
          </a:p>
          <a:p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-   Királyok könyve -  milyen nyelven</a:t>
            </a:r>
          </a:p>
          <a:p>
            <a:endParaRPr lang="hu-H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 smtClean="0"/>
              <a:t> </a:t>
            </a:r>
            <a:r>
              <a:rPr lang="hu-H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12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Firdauszí</a:t>
            </a:r>
            <a:r>
              <a:rPr lang="hu-HU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némi joggal nevezhetik hazája </a:t>
            </a:r>
            <a:r>
              <a:rPr lang="hu-H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Homéroszának</a:t>
            </a:r>
            <a:r>
              <a:rPr lang="hu-H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hu-H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 mellett, de éppen nem </a:t>
            </a:r>
            <a:endParaRPr lang="hu-HU" sz="12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ezektől </a:t>
            </a:r>
            <a:r>
              <a:rPr lang="hu-H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függetlenül, </a:t>
            </a:r>
            <a:r>
              <a:rPr lang="hu-HU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</a:t>
            </a:r>
            <a:r>
              <a:rPr lang="hu-HU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összefoglaló  </a:t>
            </a:r>
            <a:r>
              <a:rPr lang="hu-H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újító is; hazája Dantéjának is nevezhető, ő a későbbi </a:t>
            </a:r>
            <a:endParaRPr lang="hu-HU" sz="12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u-HU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perzsa </a:t>
            </a:r>
            <a:r>
              <a:rPr lang="hu-H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költői nyelv megalapozója, bizonyos értelemben ő az első újperzsa költő</a:t>
            </a:r>
            <a:r>
              <a:rPr lang="hu-HU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hu-HU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(Devecseri Gábor</a:t>
            </a:r>
            <a:r>
              <a:rPr lang="hu-HU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894" y="422108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XXI. sz. a Tudomány évszázada    -    A XXI. </a:t>
            </a:r>
            <a:r>
              <a:rPr lang="hu-H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a  Művészet évszázada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74522" y="4725144"/>
            <a:ext cx="37433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Informatika, robotika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Genetika, </a:t>
            </a:r>
            <a:r>
              <a:rPr lang="hu-HU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nanomedicina</a:t>
            </a:r>
            <a:endParaRPr lang="hu-HU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Hálózati orvostudomány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Társadalomtudományok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Közgazdasági tudományok, stb.</a:t>
            </a:r>
            <a:endParaRPr lang="hu-HU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4915236" y="4689718"/>
            <a:ext cx="357020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Audiovizuális művészetek</a:t>
            </a:r>
          </a:p>
          <a:p>
            <a:pPr marL="342900" indent="-34290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Ipari, alkalmazott művészetek</a:t>
            </a:r>
          </a:p>
          <a:p>
            <a:pPr marL="342900" indent="-34290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Graffiti</a:t>
            </a:r>
          </a:p>
          <a:p>
            <a:pPr marL="342900" indent="-342900">
              <a:buFontTx/>
              <a:buChar char="-"/>
            </a:pPr>
            <a:r>
              <a:rPr lang="hu-HU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Theremin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</a:t>
            </a:r>
            <a:endParaRPr lang="hu-HU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u-HU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u-HU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1656184" cy="233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51656"/>
            <a:ext cx="2007464" cy="155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5144"/>
            <a:ext cx="810150" cy="6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45224"/>
            <a:ext cx="699675" cy="8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7578841" y="2132856"/>
            <a:ext cx="665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Iszfahán</a:t>
            </a:r>
            <a:endParaRPr lang="en-US" sz="1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23528" y="2534707"/>
            <a:ext cx="1503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Királyok könyve, </a:t>
            </a:r>
            <a:r>
              <a:rPr lang="hu-HU" sz="10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XII.sz</a:t>
            </a:r>
            <a:r>
              <a:rPr lang="hu-HU" sz="1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547664" y="1369799"/>
            <a:ext cx="62646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táblakép-sorozat nemcsak formájában, hanem színében is igen gazdag. Ezen utóbbiak ráadásul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statikusak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napszaktól, a szemlélő helyétől, azaz a beeső fény milyenségétől és szögétől függően jelentősen módosulnak, és teszik a műalkotást újra és </a:t>
            </a:r>
            <a:r>
              <a:rPr lang="hu-H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újra változó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friss élménnyé. </a:t>
            </a:r>
          </a:p>
          <a:p>
            <a:pPr algn="just"/>
            <a:endParaRPr lang="hu-H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táblaképek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mindenkit megérintenek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így, vagy úgy; mert mindenki közvetlenül kapcsolódik valamelyik stációhoz. Ha netán úgy éreznénk, hogy az üzenet nem elég vidám és bizakodó, hát ne álljunk meg, </a:t>
            </a:r>
            <a:r>
              <a:rPr lang="hu-H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újra 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újra nézni az első táblától! </a:t>
            </a:r>
          </a:p>
        </p:txBody>
      </p:sp>
      <p:sp>
        <p:nvSpPr>
          <p:cNvPr id="5" name="Téglalap 4"/>
          <p:cNvSpPr/>
          <p:nvPr/>
        </p:nvSpPr>
        <p:spPr>
          <a:xfrm>
            <a:off x="1493912" y="6479758"/>
            <a:ext cx="65344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707904" y="836712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Összegzés</a:t>
            </a:r>
            <a:endParaRPr lang="en-US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ájl:FlammenfärbungC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16605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http://www.gyermekversek_es_mondokak.abbcenter.com/weboldal/gyermekversek_es_mondokak/cikkek/3673992165_18dc94191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22338"/>
            <a:ext cx="6659562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Szövegdoboz 1"/>
          <p:cNvSpPr txBox="1">
            <a:spLocks noChangeArrowheads="1"/>
          </p:cNvSpPr>
          <p:nvPr/>
        </p:nvSpPr>
        <p:spPr bwMode="auto">
          <a:xfrm>
            <a:off x="3281363" y="6092825"/>
            <a:ext cx="301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0" smtClean="0">
                <a:solidFill>
                  <a:srgbClr val="000099"/>
                </a:solidFill>
              </a:rPr>
              <a:t>A tűz és a szivárvány színei</a:t>
            </a:r>
          </a:p>
        </p:txBody>
      </p:sp>
      <p:sp>
        <p:nvSpPr>
          <p:cNvPr id="26629" name="Szövegdoboz 1"/>
          <p:cNvSpPr txBox="1">
            <a:spLocks noChangeArrowheads="1"/>
          </p:cNvSpPr>
          <p:nvPr/>
        </p:nvSpPr>
        <p:spPr bwMode="auto">
          <a:xfrm>
            <a:off x="2555875" y="260350"/>
            <a:ext cx="4540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b="0" smtClean="0">
                <a:solidFill>
                  <a:srgbClr val="000099"/>
                </a:solidFill>
              </a:rPr>
              <a:t>A színek és formák csodája</a:t>
            </a:r>
          </a:p>
        </p:txBody>
      </p:sp>
    </p:spTree>
    <p:extLst>
      <p:ext uri="{BB962C8B-B14F-4D97-AF65-F5344CB8AC3E}">
        <p14:creationId xmlns:p14="http://schemas.microsoft.com/office/powerpoint/2010/main" val="369951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125538"/>
            <a:ext cx="180975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7" descr="madarassyistvan_szobraszDVETT20080207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933825"/>
            <a:ext cx="27368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298450" y="3832225"/>
            <a:ext cx="57689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90488">
              <a:spcBef>
                <a:spcPct val="20000"/>
              </a:spcBef>
              <a:buChar char="•"/>
              <a:tabLst>
                <a:tab pos="269875" algn="l"/>
              </a:tabLst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9875" algn="l"/>
              </a:tabLs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9875" algn="l"/>
              </a:tabLst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9875" algn="l"/>
              </a:tabLst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9875" algn="l"/>
              </a:tabLst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0" dirty="0" smtClean="0">
                <a:solidFill>
                  <a:srgbClr val="000099"/>
                </a:solidFill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99"/>
                </a:solidFill>
              </a:rPr>
              <a:t>Kiállításo</a:t>
            </a:r>
            <a:r>
              <a:rPr lang="hu-HU" altLang="hu-HU" sz="1400" b="0" dirty="0" smtClean="0">
                <a:solidFill>
                  <a:srgbClr val="000099"/>
                </a:solidFill>
              </a:rPr>
              <a:t>k: </a:t>
            </a:r>
            <a:r>
              <a:rPr lang="hu-HU" altLang="hu-HU" sz="1400" b="0" i="1" dirty="0" smtClean="0">
                <a:solidFill>
                  <a:srgbClr val="000099"/>
                </a:solidFill>
              </a:rPr>
              <a:t>Bécs, Milano, Carrara, </a:t>
            </a:r>
            <a:r>
              <a:rPr lang="hu-HU" altLang="hu-HU" sz="1400" b="0" i="1" dirty="0" err="1" smtClean="0">
                <a:solidFill>
                  <a:srgbClr val="000099"/>
                </a:solidFill>
              </a:rPr>
              <a:t>Vicenza</a:t>
            </a:r>
            <a:r>
              <a:rPr lang="hu-HU" altLang="hu-HU" sz="1400" b="0" i="1" dirty="0" smtClean="0">
                <a:solidFill>
                  <a:srgbClr val="000099"/>
                </a:solidFill>
              </a:rPr>
              <a:t>, Tübingen, Stuttgart,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0" i="1" dirty="0" smtClean="0">
                <a:solidFill>
                  <a:srgbClr val="000099"/>
                </a:solidFill>
              </a:rPr>
              <a:t>Heidelberg, Frankfurt, Tel </a:t>
            </a:r>
            <a:r>
              <a:rPr lang="hu-HU" altLang="hu-HU" sz="1400" b="0" i="1" dirty="0" err="1" smtClean="0">
                <a:solidFill>
                  <a:srgbClr val="000099"/>
                </a:solidFill>
              </a:rPr>
              <a:t>Aviv</a:t>
            </a:r>
            <a:r>
              <a:rPr lang="hu-HU" altLang="hu-HU" sz="1400" b="0" i="1" dirty="0" smtClean="0">
                <a:solidFill>
                  <a:srgbClr val="000099"/>
                </a:solidFill>
              </a:rPr>
              <a:t>, </a:t>
            </a:r>
            <a:r>
              <a:rPr lang="hu-HU" altLang="hu-HU" sz="1400" b="0" i="1" dirty="0" err="1" smtClean="0">
                <a:solidFill>
                  <a:srgbClr val="000099"/>
                </a:solidFill>
              </a:rPr>
              <a:t>Parizs</a:t>
            </a:r>
            <a:r>
              <a:rPr lang="hu-HU" altLang="hu-HU" sz="1400" b="0" i="1" dirty="0" smtClean="0">
                <a:solidFill>
                  <a:srgbClr val="000099"/>
                </a:solidFill>
              </a:rPr>
              <a:t>, London, New York, Firenze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dirty="0" smtClean="0">
              <a:solidFill>
                <a:srgbClr val="0000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99"/>
                </a:solidFill>
              </a:rPr>
              <a:t>Tagság</a:t>
            </a:r>
            <a:r>
              <a:rPr lang="hu-HU" altLang="hu-HU" sz="1400" b="0" dirty="0" smtClean="0">
                <a:solidFill>
                  <a:srgbClr val="000099"/>
                </a:solidFill>
              </a:rPr>
              <a:t>: Magyar Alkotóművészek Országos Egyesülete,  </a:t>
            </a:r>
            <a:r>
              <a:rPr lang="hu-HU" altLang="hu-HU" sz="1400" b="0" dirty="0" err="1" smtClean="0">
                <a:solidFill>
                  <a:srgbClr val="000099"/>
                </a:solidFill>
              </a:rPr>
              <a:t>DunapART</a:t>
            </a:r>
            <a:endParaRPr lang="hu-HU" altLang="hu-HU" sz="1400" b="0" dirty="0" smtClean="0">
              <a:solidFill>
                <a:srgbClr val="0000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0" dirty="0" smtClean="0">
                <a:solidFill>
                  <a:srgbClr val="000099"/>
                </a:solidFill>
              </a:rPr>
              <a:t>Művészeti Társaság,  Európai Tudományos és Művészeti Akadémia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0" dirty="0" smtClean="0">
                <a:solidFill>
                  <a:srgbClr val="000099"/>
                </a:solidFill>
              </a:rPr>
              <a:t>ASAE (Salzburg)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0" dirty="0" smtClean="0">
              <a:solidFill>
                <a:srgbClr val="0000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99"/>
                </a:solidFill>
              </a:rPr>
              <a:t>Elismerése</a:t>
            </a:r>
            <a:r>
              <a:rPr lang="hu-HU" altLang="hu-HU" sz="1400" b="0" dirty="0" smtClean="0">
                <a:solidFill>
                  <a:srgbClr val="000099"/>
                </a:solidFill>
              </a:rPr>
              <a:t>k:  Ravenna – </a:t>
            </a:r>
            <a:r>
              <a:rPr lang="hu-HU" altLang="hu-HU" sz="1400" b="0" dirty="0" err="1" smtClean="0">
                <a:solidFill>
                  <a:srgbClr val="000099"/>
                </a:solidFill>
              </a:rPr>
              <a:t>Dante-Biennale</a:t>
            </a:r>
            <a:r>
              <a:rPr lang="hu-HU" altLang="hu-HU" sz="1400" b="0" dirty="0" smtClean="0">
                <a:solidFill>
                  <a:srgbClr val="000099"/>
                </a:solidFill>
              </a:rPr>
              <a:t> aranyérme „Pokol Kapuja”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0" dirty="0" smtClean="0">
                <a:solidFill>
                  <a:srgbClr val="000099"/>
                </a:solidFill>
              </a:rPr>
              <a:t>műveéért, Szent István és Gizella szobrait Mádl Ferenc köztársasági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0" dirty="0" smtClean="0">
                <a:solidFill>
                  <a:srgbClr val="000099"/>
                </a:solidFill>
              </a:rPr>
              <a:t>elnök II. János Pál pápának ajándékozta a Vatikánban, Köztársasági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0" dirty="0" smtClean="0">
                <a:solidFill>
                  <a:srgbClr val="000099"/>
                </a:solidFill>
              </a:rPr>
              <a:t>Elnök Érdemérme</a:t>
            </a:r>
          </a:p>
        </p:txBody>
      </p:sp>
      <p:sp>
        <p:nvSpPr>
          <p:cNvPr id="24581" name="Rectangle 9"/>
          <p:cNvSpPr>
            <a:spLocks noChangeArrowheads="1"/>
          </p:cNvSpPr>
          <p:nvPr/>
        </p:nvSpPr>
        <p:spPr bwMode="auto">
          <a:xfrm>
            <a:off x="1617663" y="1481138"/>
            <a:ext cx="6697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0" dirty="0" smtClean="0">
                <a:solidFill>
                  <a:srgbClr val="000099"/>
                </a:solidFill>
              </a:rPr>
              <a:t>                1948. július 16. Budapest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0" dirty="0" smtClean="0">
                <a:solidFill>
                  <a:srgbClr val="000099"/>
                </a:solidFill>
              </a:rPr>
              <a:t>	1963-67. Képző és Iparművészeti Gimnázium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0" dirty="0" smtClean="0">
                <a:solidFill>
                  <a:srgbClr val="000099"/>
                </a:solidFill>
              </a:rPr>
              <a:t>	1967-68. Magyar Nemzeti Múzeum – restaurátor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0" dirty="0" smtClean="0">
                <a:solidFill>
                  <a:srgbClr val="000099"/>
                </a:solidFill>
              </a:rPr>
              <a:t>	1968-73. Magyar Iparművészeti Főiskola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0" dirty="0" smtClean="0">
                <a:solidFill>
                  <a:srgbClr val="000099"/>
                </a:solidFill>
              </a:rPr>
              <a:t>	Mesterei: </a:t>
            </a:r>
            <a:r>
              <a:rPr lang="hu-HU" altLang="hu-HU" sz="1600" b="0" dirty="0" err="1" smtClean="0">
                <a:solidFill>
                  <a:srgbClr val="000099"/>
                </a:solidFill>
              </a:rPr>
              <a:t>Engelsz</a:t>
            </a:r>
            <a:r>
              <a:rPr lang="hu-HU" altLang="hu-HU" sz="1600" b="0" dirty="0" smtClean="0">
                <a:solidFill>
                  <a:srgbClr val="000099"/>
                </a:solidFill>
              </a:rPr>
              <a:t> József, Illés Gyula, Gerzson Pál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0" dirty="0" smtClean="0">
                <a:solidFill>
                  <a:srgbClr val="000099"/>
                </a:solidFill>
              </a:rPr>
              <a:t>	Példaképei: Édesapja, </a:t>
            </a:r>
            <a:r>
              <a:rPr lang="hu-HU" altLang="hu-HU" sz="1600" b="0" dirty="0" err="1" smtClean="0">
                <a:solidFill>
                  <a:srgbClr val="000099"/>
                </a:solidFill>
              </a:rPr>
              <a:t>Madarassy</a:t>
            </a:r>
            <a:r>
              <a:rPr lang="hu-HU" altLang="hu-HU" sz="1600" b="0" dirty="0" smtClean="0">
                <a:solidFill>
                  <a:srgbClr val="000099"/>
                </a:solidFill>
              </a:rPr>
              <a:t> Walter, Szentpéteri József,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0" dirty="0" smtClean="0">
                <a:solidFill>
                  <a:srgbClr val="000099"/>
                </a:solidFill>
              </a:rPr>
              <a:t>                </a:t>
            </a:r>
            <a:r>
              <a:rPr lang="hu-HU" altLang="hu-HU" sz="1600" b="0" dirty="0" err="1" smtClean="0">
                <a:solidFill>
                  <a:srgbClr val="000099"/>
                </a:solidFill>
              </a:rPr>
              <a:t>Cellini</a:t>
            </a:r>
            <a:r>
              <a:rPr lang="hu-HU" altLang="hu-HU" sz="1600" b="0" dirty="0" smtClean="0">
                <a:solidFill>
                  <a:srgbClr val="000099"/>
                </a:solidFill>
              </a:rPr>
              <a:t>, Donatello, </a:t>
            </a:r>
            <a:r>
              <a:rPr lang="hu-HU" altLang="hu-HU" sz="1600" b="0" dirty="0" err="1" smtClean="0">
                <a:solidFill>
                  <a:srgbClr val="000099"/>
                </a:solidFill>
              </a:rPr>
              <a:t>Duccio</a:t>
            </a:r>
            <a:endParaRPr lang="hu-HU" altLang="hu-HU" sz="1600" b="0" dirty="0" smtClean="0">
              <a:solidFill>
                <a:srgbClr val="000099"/>
              </a:solidFill>
            </a:endParaRPr>
          </a:p>
        </p:txBody>
      </p:sp>
      <p:sp>
        <p:nvSpPr>
          <p:cNvPr id="24582" name="Rectangle 10"/>
          <p:cNvSpPr>
            <a:spLocks noChangeArrowheads="1"/>
          </p:cNvSpPr>
          <p:nvPr/>
        </p:nvSpPr>
        <p:spPr bwMode="auto">
          <a:xfrm>
            <a:off x="395288" y="115888"/>
            <a:ext cx="842486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dirty="0" smtClean="0">
                <a:solidFill>
                  <a:srgbClr val="000099"/>
                </a:solidFill>
              </a:rPr>
              <a:t>ARS POETICA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0" dirty="0" smtClean="0">
                <a:solidFill>
                  <a:srgbClr val="000099"/>
                </a:solidFill>
              </a:rPr>
              <a:t>…Csak akkor válik a kép képpé, a szobor szoborrá, a szoborkép szoborképpé, ha a tűz és a láng által a lelket is sikerült beléjük olvasztanom.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0" dirty="0" smtClean="0">
                <a:solidFill>
                  <a:srgbClr val="000099"/>
                </a:solidFill>
              </a:rPr>
              <a:t>						                (</a:t>
            </a:r>
            <a:r>
              <a:rPr lang="hu-HU" altLang="hu-HU" sz="1600" b="0" dirty="0" err="1" smtClean="0">
                <a:solidFill>
                  <a:srgbClr val="000099"/>
                </a:solidFill>
              </a:rPr>
              <a:t>Madarassy</a:t>
            </a:r>
            <a:r>
              <a:rPr lang="hu-HU" altLang="hu-HU" sz="1600" b="0" dirty="0" smtClean="0">
                <a:solidFill>
                  <a:srgbClr val="000099"/>
                </a:solidFill>
              </a:rPr>
              <a:t> István</a:t>
            </a:r>
            <a:r>
              <a:rPr lang="hu-HU" altLang="hu-HU" sz="1600" b="0" i="1" dirty="0" smtClean="0">
                <a:solidFill>
                  <a:srgbClr val="0000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01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73125"/>
            <a:ext cx="6480175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519238" y="173038"/>
            <a:ext cx="60055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000" smtClean="0">
                <a:solidFill>
                  <a:srgbClr val="000099"/>
                </a:solidFill>
              </a:rPr>
              <a:t>Az „Élet Tanú” sorozat már az agyvelőben rögzített</a:t>
            </a:r>
            <a:r>
              <a:rPr lang="hu-HU" altLang="hu-HU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42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70198"/>
            <a:ext cx="6119813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160588" y="471710"/>
            <a:ext cx="4498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000" smtClean="0">
                <a:solidFill>
                  <a:srgbClr val="000099"/>
                </a:solidFill>
              </a:rPr>
              <a:t>A méretarányosan megszületett vázlat</a:t>
            </a:r>
          </a:p>
        </p:txBody>
      </p:sp>
    </p:spTree>
    <p:extLst>
      <p:ext uri="{BB962C8B-B14F-4D97-AF65-F5344CB8AC3E}">
        <p14:creationId xmlns:p14="http://schemas.microsoft.com/office/powerpoint/2010/main" val="42906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34380"/>
            <a:ext cx="65532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2136775" y="459705"/>
            <a:ext cx="479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000" smtClean="0">
                <a:solidFill>
                  <a:srgbClr val="000099"/>
                </a:solidFill>
              </a:rPr>
              <a:t>A vörösréz és a lángecset kölcsönhatása</a:t>
            </a:r>
          </a:p>
        </p:txBody>
      </p:sp>
    </p:spTree>
    <p:extLst>
      <p:ext uri="{BB962C8B-B14F-4D97-AF65-F5344CB8AC3E}">
        <p14:creationId xmlns:p14="http://schemas.microsoft.com/office/powerpoint/2010/main" val="354921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34380"/>
            <a:ext cx="65532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020888" y="380330"/>
            <a:ext cx="4783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000" smtClean="0">
                <a:solidFill>
                  <a:srgbClr val="000099"/>
                </a:solidFill>
              </a:rPr>
              <a:t>„Már látszik a vég elkerülhetetlensége”…</a:t>
            </a:r>
          </a:p>
        </p:txBody>
      </p:sp>
    </p:spTree>
    <p:extLst>
      <p:ext uri="{BB962C8B-B14F-4D97-AF65-F5344CB8AC3E}">
        <p14:creationId xmlns:p14="http://schemas.microsoft.com/office/powerpoint/2010/main" val="5198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6048375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1547813" y="5734050"/>
            <a:ext cx="59055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600" smtClean="0">
                <a:solidFill>
                  <a:srgbClr val="000099"/>
                </a:solidFill>
              </a:rPr>
              <a:t>1. Pluripotens sejt - az élet misztériuma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600" smtClean="0">
                <a:solidFill>
                  <a:srgbClr val="000099"/>
                </a:solidFill>
              </a:rPr>
              <a:t>2. Két élet - egy ember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600" smtClean="0">
                <a:solidFill>
                  <a:srgbClr val="000099"/>
                </a:solidFill>
              </a:rPr>
              <a:t>3. Az első elválás - önállóan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600" smtClean="0">
              <a:solidFill>
                <a:srgbClr val="000000"/>
              </a:solidFill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2654300" y="398463"/>
            <a:ext cx="3357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000" smtClean="0">
                <a:solidFill>
                  <a:srgbClr val="000099"/>
                </a:solidFill>
              </a:rPr>
              <a:t>Be van fejezve a nagy mű…</a:t>
            </a:r>
          </a:p>
        </p:txBody>
      </p:sp>
    </p:spTree>
    <p:extLst>
      <p:ext uri="{BB962C8B-B14F-4D97-AF65-F5344CB8AC3E}">
        <p14:creationId xmlns:p14="http://schemas.microsoft.com/office/powerpoint/2010/main" val="30556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697662" cy="502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1042988" y="5851525"/>
            <a:ext cx="65341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600" smtClean="0">
                <a:solidFill>
                  <a:srgbClr val="000099"/>
                </a:solidFill>
              </a:rPr>
              <a:t>4. Egyedfejlődés: gyermek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600" smtClean="0">
                <a:solidFill>
                  <a:srgbClr val="000099"/>
                </a:solidFill>
              </a:rPr>
              <a:t>5. A vér örök, lüktető, védendő áramlása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600" smtClean="0">
                <a:solidFill>
                  <a:srgbClr val="000099"/>
                </a:solidFill>
              </a:rPr>
              <a:t>6. A lét magával ragadó, felemelő örvénye</a:t>
            </a:r>
          </a:p>
        </p:txBody>
      </p:sp>
    </p:spTree>
    <p:extLst>
      <p:ext uri="{BB962C8B-B14F-4D97-AF65-F5344CB8AC3E}">
        <p14:creationId xmlns:p14="http://schemas.microsoft.com/office/powerpoint/2010/main" val="30764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92150"/>
            <a:ext cx="63373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1258888" y="5546725"/>
            <a:ext cx="64627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600" smtClean="0">
                <a:solidFill>
                  <a:srgbClr val="000099"/>
                </a:solidFill>
              </a:rPr>
              <a:t>7. Ingerület és gátlás egyensúlya, vagy 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600" smtClean="0">
                <a:solidFill>
                  <a:srgbClr val="000099"/>
                </a:solidFill>
              </a:rPr>
              <a:t>    nyugalom derűs boldogsága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600" smtClean="0">
                <a:solidFill>
                  <a:srgbClr val="000099"/>
                </a:solidFill>
              </a:rPr>
              <a:t>8. Már látszik a vég elkerülhetetlensége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600" smtClean="0">
                <a:solidFill>
                  <a:srgbClr val="000099"/>
                </a:solidFill>
              </a:rPr>
              <a:t>9. A szövetek és az élet mulandósága</a:t>
            </a:r>
          </a:p>
        </p:txBody>
      </p:sp>
    </p:spTree>
    <p:extLst>
      <p:ext uri="{BB962C8B-B14F-4D97-AF65-F5344CB8AC3E}">
        <p14:creationId xmlns:p14="http://schemas.microsoft.com/office/powerpoint/2010/main" val="2095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_3EPtUPcs8s?start=1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520" y="836712"/>
            <a:ext cx="8712968" cy="49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6624638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612900" y="439738"/>
            <a:ext cx="526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000" smtClean="0">
                <a:solidFill>
                  <a:srgbClr val="000099"/>
                </a:solidFill>
              </a:rPr>
              <a:t>Az alkotó és a megrendelő leplezetlen öröme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7072313" y="6467475"/>
            <a:ext cx="4413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altLang="hu-HU" sz="1200" smtClean="0">
                <a:solidFill>
                  <a:srgbClr val="000099"/>
                </a:solidFill>
              </a:rPr>
              <a:t>A képeket készítette Rll</a:t>
            </a:r>
          </a:p>
        </p:txBody>
      </p:sp>
    </p:spTree>
    <p:extLst>
      <p:ext uri="{BB962C8B-B14F-4D97-AF65-F5344CB8AC3E}">
        <p14:creationId xmlns:p14="http://schemas.microsoft.com/office/powerpoint/2010/main" val="26895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/>
          <p:cNvSpPr>
            <a:spLocks noGrp="1"/>
          </p:cNvSpPr>
          <p:nvPr>
            <p:ph type="title"/>
          </p:nvPr>
        </p:nvSpPr>
        <p:spPr>
          <a:xfrm>
            <a:off x="468313" y="784920"/>
            <a:ext cx="7772400" cy="1203920"/>
          </a:xfrm>
        </p:spPr>
        <p:txBody>
          <a:bodyPr/>
          <a:lstStyle/>
          <a:p>
            <a:r>
              <a:rPr lang="hu-HU" altLang="hu-HU" sz="2800" dirty="0" smtClean="0">
                <a:solidFill>
                  <a:srgbClr val="000099"/>
                </a:solidFill>
              </a:rPr>
              <a:t>Sinka István</a:t>
            </a:r>
            <a:br>
              <a:rPr lang="hu-HU" altLang="hu-HU" sz="2800" dirty="0" smtClean="0">
                <a:solidFill>
                  <a:srgbClr val="000099"/>
                </a:solidFill>
              </a:rPr>
            </a:br>
            <a:r>
              <a:rPr lang="hu-HU" altLang="hu-HU" sz="2800" b="0" dirty="0" smtClean="0">
                <a:solidFill>
                  <a:srgbClr val="000099"/>
                </a:solidFill>
              </a:rPr>
              <a:t>Ó, sugarak...</a:t>
            </a:r>
          </a:p>
        </p:txBody>
      </p:sp>
      <p:sp>
        <p:nvSpPr>
          <p:cNvPr id="34819" name="Tartalom helye 2"/>
          <p:cNvSpPr>
            <a:spLocks noGrp="1"/>
          </p:cNvSpPr>
          <p:nvPr>
            <p:ph idx="1"/>
          </p:nvPr>
        </p:nvSpPr>
        <p:spPr>
          <a:xfrm>
            <a:off x="684088" y="1906588"/>
            <a:ext cx="8280400" cy="27463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hu-HU" altLang="hu-HU" sz="2300" b="0" dirty="0" smtClean="0">
                <a:solidFill>
                  <a:srgbClr val="000099"/>
                </a:solidFill>
              </a:rPr>
              <a:t>„……………………………………….............</a:t>
            </a:r>
          </a:p>
          <a:p>
            <a:pPr marL="0" indent="0">
              <a:buFontTx/>
              <a:buNone/>
            </a:pPr>
            <a:r>
              <a:rPr lang="hu-HU" altLang="hu-HU" sz="2300" b="0" dirty="0" smtClean="0">
                <a:solidFill>
                  <a:srgbClr val="000099"/>
                </a:solidFill>
              </a:rPr>
              <a:t>Tűz, fény és levegő, ó, most titeket dalollak!</a:t>
            </a:r>
            <a:r>
              <a:rPr lang="hu-HU" altLang="hu-HU" sz="2300" dirty="0" smtClean="0">
                <a:solidFill>
                  <a:srgbClr val="000099"/>
                </a:solidFill>
              </a:rPr>
              <a:t/>
            </a:r>
            <a:br>
              <a:rPr lang="hu-HU" altLang="hu-HU" sz="2300" dirty="0" smtClean="0">
                <a:solidFill>
                  <a:srgbClr val="000099"/>
                </a:solidFill>
              </a:rPr>
            </a:br>
            <a:r>
              <a:rPr lang="hu-HU" altLang="hu-HU" sz="2300" b="0" dirty="0" smtClean="0">
                <a:solidFill>
                  <a:srgbClr val="000099"/>
                </a:solidFill>
              </a:rPr>
              <a:t>Siessetek! Az aklok fáradt csendje új ütemre lüktet,</a:t>
            </a:r>
            <a:r>
              <a:rPr lang="hu-HU" altLang="hu-HU" sz="2300" dirty="0" smtClean="0">
                <a:solidFill>
                  <a:srgbClr val="000099"/>
                </a:solidFill>
              </a:rPr>
              <a:t/>
            </a:r>
            <a:br>
              <a:rPr lang="hu-HU" altLang="hu-HU" sz="2300" dirty="0" smtClean="0">
                <a:solidFill>
                  <a:srgbClr val="000099"/>
                </a:solidFill>
              </a:rPr>
            </a:br>
            <a:r>
              <a:rPr lang="hu-HU" altLang="hu-HU" sz="2300" b="0" dirty="0" smtClean="0">
                <a:solidFill>
                  <a:srgbClr val="000099"/>
                </a:solidFill>
              </a:rPr>
              <a:t>mint tüzes, nagy piros szív, mit különös, szent vágy hevít.</a:t>
            </a:r>
            <a:r>
              <a:rPr lang="hu-HU" altLang="hu-HU" sz="2300" dirty="0" smtClean="0">
                <a:solidFill>
                  <a:srgbClr val="000099"/>
                </a:solidFill>
              </a:rPr>
              <a:t/>
            </a:r>
            <a:br>
              <a:rPr lang="hu-HU" altLang="hu-HU" sz="2300" dirty="0" smtClean="0">
                <a:solidFill>
                  <a:srgbClr val="000099"/>
                </a:solidFill>
              </a:rPr>
            </a:br>
            <a:r>
              <a:rPr lang="hu-HU" altLang="hu-HU" sz="2300" b="0" dirty="0" smtClean="0">
                <a:solidFill>
                  <a:srgbClr val="000099"/>
                </a:solidFill>
              </a:rPr>
              <a:t>Ó, sugarak! A szín, a fény s a tónusok lángolón egybefolynak,</a:t>
            </a:r>
            <a:r>
              <a:rPr lang="hu-HU" altLang="hu-HU" sz="2300" dirty="0" smtClean="0">
                <a:solidFill>
                  <a:srgbClr val="000099"/>
                </a:solidFill>
              </a:rPr>
              <a:t/>
            </a:r>
            <a:br>
              <a:rPr lang="hu-HU" altLang="hu-HU" sz="2300" dirty="0" smtClean="0">
                <a:solidFill>
                  <a:srgbClr val="000099"/>
                </a:solidFill>
              </a:rPr>
            </a:br>
            <a:r>
              <a:rPr lang="hu-HU" altLang="hu-HU" sz="2300" dirty="0" smtClean="0">
                <a:solidFill>
                  <a:srgbClr val="000099"/>
                </a:solidFill>
              </a:rPr>
              <a:t>s a Tavasz tűzecsettel babrál a palettán,</a:t>
            </a:r>
            <a:br>
              <a:rPr lang="hu-HU" altLang="hu-HU" sz="2300" dirty="0" smtClean="0">
                <a:solidFill>
                  <a:srgbClr val="000099"/>
                </a:solidFill>
              </a:rPr>
            </a:br>
            <a:r>
              <a:rPr lang="hu-HU" altLang="hu-HU" sz="2300" b="0" dirty="0" smtClean="0">
                <a:solidFill>
                  <a:srgbClr val="000099"/>
                </a:solidFill>
              </a:rPr>
              <a:t>hogy a fáradt földre kenje drága smaragd színeit.”</a:t>
            </a:r>
            <a:endParaRPr lang="hu-HU" altLang="hu-HU" sz="2300" dirty="0" smtClean="0">
              <a:solidFill>
                <a:srgbClr val="000099"/>
              </a:solidFill>
            </a:endParaRPr>
          </a:p>
        </p:txBody>
      </p:sp>
      <p:sp>
        <p:nvSpPr>
          <p:cNvPr id="34820" name="Szövegdoboz 1"/>
          <p:cNvSpPr txBox="1">
            <a:spLocks noChangeArrowheads="1"/>
          </p:cNvSpPr>
          <p:nvPr/>
        </p:nvSpPr>
        <p:spPr bwMode="auto">
          <a:xfrm>
            <a:off x="1187450" y="5786438"/>
            <a:ext cx="6956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b="0" dirty="0" smtClean="0">
                <a:solidFill>
                  <a:srgbClr val="3333FF"/>
                </a:solidFill>
              </a:rPr>
              <a:t>A tűzecsetet a természet is felfedezte már!</a:t>
            </a:r>
          </a:p>
        </p:txBody>
      </p:sp>
    </p:spTree>
    <p:extLst>
      <p:ext uri="{BB962C8B-B14F-4D97-AF65-F5344CB8AC3E}">
        <p14:creationId xmlns:p14="http://schemas.microsoft.com/office/powerpoint/2010/main" val="41995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339752" y="1340768"/>
            <a:ext cx="41764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Milyen ember a Művész!?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hu-HU" sz="2400" b="1" dirty="0" smtClean="0">
                <a:solidFill>
                  <a:srgbClr val="000099"/>
                </a:solidFill>
                <a:ea typeface="Times New Roman"/>
              </a:rPr>
              <a:t>Bátor és Szabad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endParaRPr lang="hu-HU" sz="1600" dirty="0">
              <a:solidFill>
                <a:srgbClr val="000099"/>
              </a:solidFill>
              <a:ea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hu-HU" sz="1600" dirty="0" smtClean="0">
                <a:solidFill>
                  <a:srgbClr val="000099"/>
                </a:solidFill>
                <a:ea typeface="Times New Roman"/>
              </a:rPr>
              <a:t>„</a:t>
            </a:r>
            <a:r>
              <a:rPr lang="hu-HU" sz="2000" dirty="0" smtClean="0">
                <a:solidFill>
                  <a:srgbClr val="000099"/>
                </a:solidFill>
                <a:ea typeface="Times New Roman"/>
              </a:rPr>
              <a:t>Csak </a:t>
            </a:r>
            <a:r>
              <a:rPr lang="hu-HU" sz="2000" dirty="0">
                <a:solidFill>
                  <a:srgbClr val="000099"/>
                </a:solidFill>
                <a:ea typeface="Times New Roman"/>
              </a:rPr>
              <a:t>akkor születtek nagy dolgok,</a:t>
            </a:r>
            <a:br>
              <a:rPr lang="hu-HU" sz="2000" dirty="0">
                <a:solidFill>
                  <a:srgbClr val="000099"/>
                </a:solidFill>
                <a:ea typeface="Times New Roman"/>
              </a:rPr>
            </a:br>
            <a:r>
              <a:rPr lang="hu-HU" sz="2000" dirty="0">
                <a:solidFill>
                  <a:srgbClr val="000099"/>
                </a:solidFill>
                <a:ea typeface="Times New Roman"/>
              </a:rPr>
              <a:t>Ha bátrak voltak, akik mertek</a:t>
            </a:r>
            <a:br>
              <a:rPr lang="hu-HU" sz="2000" dirty="0">
                <a:solidFill>
                  <a:srgbClr val="000099"/>
                </a:solidFill>
                <a:ea typeface="Times New Roman"/>
              </a:rPr>
            </a:br>
            <a:r>
              <a:rPr lang="hu-HU" sz="2000" dirty="0">
                <a:solidFill>
                  <a:srgbClr val="000099"/>
                </a:solidFill>
                <a:ea typeface="Times New Roman"/>
              </a:rPr>
              <a:t>S ha százszor tudtak bátrak lenni,</a:t>
            </a:r>
            <a:br>
              <a:rPr lang="hu-HU" sz="2000" dirty="0">
                <a:solidFill>
                  <a:srgbClr val="000099"/>
                </a:solidFill>
                <a:ea typeface="Times New Roman"/>
              </a:rPr>
            </a:br>
            <a:r>
              <a:rPr lang="hu-HU" sz="2000" dirty="0">
                <a:solidFill>
                  <a:srgbClr val="000099"/>
                </a:solidFill>
                <a:ea typeface="Times New Roman"/>
              </a:rPr>
              <a:t>Százszor bátrak és viharvertek.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dirty="0">
                <a:solidFill>
                  <a:srgbClr val="000099"/>
                </a:solidFill>
              </a:rPr>
              <a:t>                    </a:t>
            </a:r>
            <a:endParaRPr lang="hu-HU" sz="2000" dirty="0" smtClean="0">
              <a:solidFill>
                <a:srgbClr val="0000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dirty="0" smtClean="0">
                <a:solidFill>
                  <a:srgbClr val="000099"/>
                </a:solidFill>
              </a:rPr>
              <a:t>               Ady </a:t>
            </a:r>
            <a:r>
              <a:rPr lang="hu-HU" sz="2000" dirty="0">
                <a:solidFill>
                  <a:srgbClr val="000099"/>
                </a:solidFill>
              </a:rPr>
              <a:t>Endre: A tűz </a:t>
            </a:r>
            <a:r>
              <a:rPr lang="hu-HU" sz="2000" dirty="0" smtClean="0">
                <a:solidFill>
                  <a:srgbClr val="000099"/>
                </a:solidFill>
              </a:rPr>
              <a:t>csiholója</a:t>
            </a:r>
            <a:endParaRPr lang="hu-H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496" y="329743"/>
            <a:ext cx="9001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b="1" dirty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A művész és a </a:t>
            </a:r>
            <a:r>
              <a:rPr lang="hu-HU" sz="1400" b="1" dirty="0" smtClean="0">
                <a:solidFill>
                  <a:srgbClr val="0000FF"/>
                </a:solidFill>
                <a:latin typeface="Verdana"/>
                <a:ea typeface="Calibri"/>
                <a:cs typeface="Times New Roman"/>
              </a:rPr>
              <a:t>halál</a:t>
            </a:r>
          </a:p>
          <a:p>
            <a:pPr algn="ctr"/>
            <a:r>
              <a:rPr lang="hu-HU" sz="1400" dirty="0" smtClean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Ottlik Géza, Nyugat, 1939</a:t>
            </a:r>
            <a:r>
              <a:rPr lang="hu-HU" sz="1400" b="1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b="1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b="1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b="1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A művész megtörülte agyagos kezét, és érdeklődő kifejezést erőltetve arcára, a halál felé fordult.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Mit óhajtasz tehát?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El akarlak vinni - mondta a halál nagyképűen.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Habozott.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Látom azonban - tette hozzá kényszerülten -, hogy még nem fejezted be a szobrodat.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Még nem - bólintott a művész.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Nos, alkudhatsz velem, tekintve, hogy rokon a szakmánk - mondta a halál. - Egyazon megrendelőnek szállítunk mindketten, az örökkévalóságnak. Én is formát adok a változékonynak, oldozgatom a tér, az anyag és az idő bilincseit...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Csak semmi metafizika - vágott közbe a művész fagyosan -, nagy kontár vagy.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Gondolod? - vigyorgott a halál.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Mindenesetre amatőr. Adj még egy napot, hogy befejezzem a szobrom.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Elég lesz egy nap?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Bőven.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8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42872"/>
            <a:ext cx="864096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Jó. Kapsz egy napot még. Agyagod van?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Van.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Akkor hát iparkodj - mondta a halál, és magára hagyta a művészt.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Másnap újra megjelent a kis műteremben.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Elkészültél? - kérdezte.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Eredj a pokolba - kiáltotta a művész idegesen.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Hohó, kedves kartársam - mondta a halál szemtelenül -, letelt az időd, viszlek.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Megnézte a készülő alkotást.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Hiszen tegnap óta semmit sem haladtál!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Semmit.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Azt mondtad, elég lesz egy nap.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Úgy látszik, tévedtem.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No de semmit sem dolgoztál...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Kevés az agyag - vont vállat a művész. - Kicsi a műterem.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Hát jó - mondta a halál. - Neked adom ezt a hegyet itt, s ezt a völgyet itt. Mennyi idő kell?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Nem tudom. Tíz nap</a:t>
            </a:r>
            <a:r>
              <a:rPr lang="hu-HU" sz="1400" dirty="0" smtClean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.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8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35205"/>
            <a:ext cx="8784976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8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Kapsz száz napot - jelentette ki a halál nagylelkűen, és megint távozott.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Letelt a száz nap, s a halál újra megjelent.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Itt vagyok - mondta.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Gyerünk - mondta a művész.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Hadd látom a szobrodat.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Hagyjad. Gyerünk csak.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Miért? Talán még mindig nem fejezted be?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Nem.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Ej, hát mit csináltál száz napig?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Semmit.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Kétségbeejtő. - Megnézte a szobrot, s azon csakugyan semmi változás nem látszott. - Már régen el kellett volna vigyelek. Szörnyűséges vagy. Úgy látszik, tudod, hogy nem vihetlek el addig, amíg be nem fejezted a művedet.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Nem tudtam.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Magasabb helyről jött ez a nyomatékos utasítás. Hagynom kell, hogy elkészítsd a szobrodat, mert művészeted is a mi ügyünket szolgálja. Fontos, bizalmas - evvel a jelzéssel kaptam az aktát. Mit ábrázol majd voltaképpen ez a szobor?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329743"/>
            <a:ext cx="813690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Az életet. Teljes szépségében.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Nem is értem - dünnyögte a halál.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ctr">
              <a:buFontTx/>
              <a:buChar char="-"/>
            </a:pPr>
            <a:r>
              <a:rPr lang="hu-H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Én </a:t>
            </a: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értem.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Egyszóval, mire van szükséged?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Arra, hogy hagyj békén.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Megkapod az országot itt körülötted.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Kevés - mondta a művész.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halál összeráncolta homlokcsontját.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Jó - mondta -, megkapod az egész világot, tengerekkel és egekkel és Carrara minden márványával.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Kevés - mondta a művész.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Kevés! Kevés! Mi kell hát neked? A végtelenség, a korlátlan végtelenség?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 korlátlan végtelenség - mondta a művész.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Micsoda gyerekesség ez - mondta a halál. - Hát legyen a tiéd. Szabad vagy. Az idő is a tiéd. De tudjad, abban a szempillantásban itt vagyok érted, amint befejezted a művedet.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60648"/>
            <a:ext cx="87849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8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- </a:t>
            </a: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sem búcsúztak. A művész nevetve nézett a halál után. Övé volt megint a korlátlan végtelenség. Határidő nem volt kikötve. Vett egy marék agyagot, s egy fél nap alatt kényelmesen befejezte művét.</a:t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halál ugyancsak elcsodálkozott</a:t>
            </a:r>
            <a:r>
              <a:rPr lang="hu-H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/>
            <a:endParaRPr lang="en-US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hu-HU" sz="1400" dirty="0" smtClean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Azt </a:t>
            </a: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hittem - mormogta -, hogy mindenáron élni akarsz. Miért siettél úgy?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Egy csöppet sem siettem. Már csak egy félnapi munkám volt hátra.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De ezt nem tudtad sem egy nap alatt, sem száz nap alatt bevégezni, amíg korlátlan időt nem kaptál rá.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Nem tudtam - nevetett a művész.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S most tiéd lehetne az élet, a végtelenség. És ilyen könnyen lemondasz róla? Visszaadod?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A művész nem felelt, csak nevetett tovább.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Mehetünk? - kérdezte a halál.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- Mehetünk.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A művész nyakára csavarta kedves, piros sálkendőjét, berakta szekrényébe a szanaszét heverő poharakat, s egy régi dalt dudorászva, amelyre </a:t>
            </a:r>
            <a:r>
              <a:rPr lang="hu-HU" sz="1400" dirty="0" err="1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vanszteppet</a:t>
            </a: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> táncolt egykor, elindultak. Esti hét óra volt. A halál fecsegett erről-arról, kaszája ingadozott a vállán. Ráérősen lépegettek a völgy oldalában csenevész bokrok, lucfenyők között.</a:t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hu-HU" sz="1400" dirty="0">
                <a:solidFill>
                  <a:srgbClr val="002060"/>
                </a:solidFill>
                <a:latin typeface="Verdana"/>
                <a:ea typeface="Calibri"/>
                <a:cs typeface="Times New Roman"/>
              </a:rPr>
            </a:b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492500" y="534988"/>
            <a:ext cx="5543550" cy="56626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4000" dirty="0" smtClean="0">
                <a:solidFill>
                  <a:srgbClr val="000099"/>
                </a:solidFill>
              </a:rPr>
              <a:t>          </a:t>
            </a:r>
            <a:r>
              <a:rPr lang="hu-HU" altLang="hu-HU" sz="3600" dirty="0" err="1" smtClean="0">
                <a:solidFill>
                  <a:srgbClr val="FFFFFF"/>
                </a:solidFill>
              </a:rPr>
              <a:t>Madarassy</a:t>
            </a:r>
            <a:r>
              <a:rPr lang="hu-HU" altLang="hu-HU" sz="3600" dirty="0" smtClean="0">
                <a:solidFill>
                  <a:srgbClr val="FFFFFF"/>
                </a:solidFill>
              </a:rPr>
              <a:t> István</a:t>
            </a:r>
            <a:r>
              <a:rPr lang="hu-HU" altLang="hu-HU" sz="3600" b="0" dirty="0" smtClean="0">
                <a:solidFill>
                  <a:srgbClr val="FFFFFF"/>
                </a:solidFill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hu-HU" altLang="hu-HU" sz="2400" b="0" dirty="0" smtClean="0">
                <a:solidFill>
                  <a:srgbClr val="FFFFFF"/>
                </a:solidFill>
              </a:rPr>
              <a:t>                   </a:t>
            </a:r>
            <a:r>
              <a:rPr lang="hu-HU" altLang="hu-HU" sz="2800" b="0" dirty="0" smtClean="0">
                <a:solidFill>
                  <a:srgbClr val="FFFFFF"/>
                </a:solidFill>
              </a:rPr>
              <a:t>ötvös-szobrász művész</a:t>
            </a:r>
          </a:p>
          <a:p>
            <a:pPr algn="r" fontAlgn="base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endParaRPr lang="hu-HU" altLang="hu-HU" sz="2400" b="0" dirty="0" smtClean="0">
              <a:solidFill>
                <a:srgbClr val="FFFFFF"/>
              </a:solidFill>
            </a:endParaRPr>
          </a:p>
          <a:p>
            <a:pPr algn="r" fontAlgn="base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hu-HU" altLang="hu-HU" sz="3600" dirty="0" smtClean="0">
                <a:solidFill>
                  <a:srgbClr val="FFFFFF"/>
                </a:solidFill>
              </a:rPr>
              <a:t>„</a:t>
            </a:r>
            <a:r>
              <a:rPr lang="hu-HU" altLang="hu-HU" sz="3600" dirty="0" smtClean="0">
                <a:solidFill>
                  <a:srgbClr val="FF0000"/>
                </a:solidFill>
              </a:rPr>
              <a:t>Pokol</a:t>
            </a:r>
            <a:r>
              <a:rPr lang="hu-HU" altLang="hu-HU" sz="3600" dirty="0" smtClean="0">
                <a:solidFill>
                  <a:srgbClr val="FF3300"/>
                </a:solidFill>
              </a:rPr>
              <a:t> </a:t>
            </a:r>
            <a:r>
              <a:rPr lang="hu-HU" altLang="hu-HU" sz="3600" dirty="0" smtClean="0">
                <a:solidFill>
                  <a:srgbClr val="FFFFFF"/>
                </a:solidFill>
              </a:rPr>
              <a:t>és </a:t>
            </a:r>
            <a:r>
              <a:rPr lang="hu-HU" altLang="hu-HU" sz="3600" dirty="0" smtClean="0">
                <a:solidFill>
                  <a:srgbClr val="FF5050"/>
                </a:solidFill>
              </a:rPr>
              <a:t>Purgatórium</a:t>
            </a:r>
            <a:r>
              <a:rPr lang="hu-HU" altLang="hu-HU" sz="3600" dirty="0" smtClean="0">
                <a:solidFill>
                  <a:srgbClr val="FFFFFF"/>
                </a:solidFill>
              </a:rPr>
              <a:t>”</a:t>
            </a:r>
            <a:r>
              <a:rPr lang="hu-HU" altLang="hu-HU" sz="2400" b="0" dirty="0" smtClean="0">
                <a:solidFill>
                  <a:srgbClr val="FFFFFF"/>
                </a:solidFill>
              </a:rPr>
              <a:t>                                         című kiállítás</a:t>
            </a:r>
          </a:p>
          <a:p>
            <a:pPr algn="r" fontAlgn="base">
              <a:spcBef>
                <a:spcPts val="360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2400" b="0" dirty="0" smtClean="0">
                <a:solidFill>
                  <a:srgbClr val="FFFFFF"/>
                </a:solidFill>
              </a:rPr>
              <a:t>                               Kiállítást megnyitja                 </a:t>
            </a:r>
            <a:r>
              <a:rPr lang="hu-HU" altLang="hu-HU" sz="2400" dirty="0" smtClean="0">
                <a:solidFill>
                  <a:srgbClr val="FFFFFF"/>
                </a:solidFill>
              </a:rPr>
              <a:t>Prof. Dr. </a:t>
            </a:r>
            <a:r>
              <a:rPr lang="hu-HU" altLang="hu-HU" sz="2400" dirty="0" err="1" smtClean="0">
                <a:solidFill>
                  <a:srgbClr val="FFFFFF"/>
                </a:solidFill>
              </a:rPr>
              <a:t>Rosivall</a:t>
            </a:r>
            <a:r>
              <a:rPr lang="hu-HU" altLang="hu-HU" sz="2400" dirty="0" smtClean="0">
                <a:solidFill>
                  <a:srgbClr val="FFFFFF"/>
                </a:solidFill>
              </a:rPr>
              <a:t> László</a:t>
            </a:r>
          </a:p>
          <a:p>
            <a:pPr algn="r" fontAlgn="base">
              <a:spcBef>
                <a:spcPts val="3600"/>
              </a:spcBef>
              <a:spcAft>
                <a:spcPct val="0"/>
              </a:spcAft>
              <a:buFontTx/>
              <a:buNone/>
              <a:defRPr/>
            </a:pPr>
            <a:endParaRPr lang="hu-HU" altLang="hu-HU" sz="2400" dirty="0" smtClean="0">
              <a:solidFill>
                <a:srgbClr val="FFFFFF"/>
              </a:solidFill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2400" b="0" dirty="0" smtClean="0">
                <a:solidFill>
                  <a:srgbClr val="FFFFFF"/>
                </a:solidFill>
              </a:rPr>
              <a:t>Olasz </a:t>
            </a:r>
            <a:r>
              <a:rPr lang="hu-HU" altLang="hu-HU" sz="2400" b="0" dirty="0" err="1" smtClean="0">
                <a:solidFill>
                  <a:srgbClr val="FFFFFF"/>
                </a:solidFill>
              </a:rPr>
              <a:t>Kultúrintézet</a:t>
            </a:r>
            <a:r>
              <a:rPr lang="hu-HU" altLang="hu-HU" sz="2400" b="0" dirty="0" smtClean="0">
                <a:solidFill>
                  <a:srgbClr val="FFFFFF"/>
                </a:solidFill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2400" b="0" dirty="0" smtClean="0">
                <a:solidFill>
                  <a:srgbClr val="FFFFFF"/>
                </a:solidFill>
              </a:rPr>
              <a:t>Budapest, 2015. április 15</a:t>
            </a:r>
            <a:r>
              <a:rPr lang="hu-HU" altLang="hu-HU" sz="2400" b="0" dirty="0" smtClean="0">
                <a:solidFill>
                  <a:srgbClr val="FFFFFF">
                    <a:lumMod val="75000"/>
                  </a:srgbClr>
                </a:solidFill>
              </a:rPr>
              <a:t>.</a:t>
            </a:r>
            <a:endParaRPr lang="hu-HU" altLang="hu-HU" sz="2400" dirty="0" smtClean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494338" y="5287963"/>
            <a:ext cx="2714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smtClean="0">
                <a:solidFill>
                  <a:srgbClr val="000099"/>
                </a:solidFill>
              </a:rPr>
              <a:t> </a:t>
            </a:r>
            <a:endParaRPr lang="hu-HU" altLang="hu-HU" sz="2400" b="0" smtClean="0">
              <a:solidFill>
                <a:srgbClr val="000099"/>
              </a:solidFill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3416300"/>
            <a:ext cx="372586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79450"/>
            <a:ext cx="37258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85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http://www.dunapalota.hu/images/event_images/gallery/img/1384195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19125"/>
            <a:ext cx="85471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Szövegdoboz 1"/>
          <p:cNvSpPr txBox="1">
            <a:spLocks noChangeArrowheads="1"/>
          </p:cNvSpPr>
          <p:nvPr/>
        </p:nvSpPr>
        <p:spPr bwMode="auto">
          <a:xfrm>
            <a:off x="2339975" y="115888"/>
            <a:ext cx="4481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b="0" smtClean="0">
                <a:solidFill>
                  <a:srgbClr val="000099"/>
                </a:solidFill>
              </a:rPr>
              <a:t>Fontos és pontos részletek</a:t>
            </a:r>
          </a:p>
        </p:txBody>
      </p:sp>
    </p:spTree>
    <p:extLst>
      <p:ext uri="{BB962C8B-B14F-4D97-AF65-F5344CB8AC3E}">
        <p14:creationId xmlns:p14="http://schemas.microsoft.com/office/powerpoint/2010/main" val="29535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683569" y="188640"/>
            <a:ext cx="338437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954338" algn="l"/>
              </a:tabLst>
            </a:pP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Művészet?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Hányféle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művészet van?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Művészet/művészi érték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 minden történelmi korban más és más?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Művészi tehetség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öröklött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 tanult?</a:t>
            </a:r>
          </a:p>
          <a:p>
            <a:endParaRPr lang="hu-H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űvészi alkotás közvetít-e, közvetíthet-e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ideológiai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politikai üzenetet?</a:t>
            </a:r>
          </a:p>
          <a:p>
            <a:endParaRPr lang="hu-H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Kell-e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erkölcsi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emelkedettség a magas Művészeti érték alkotásához?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 és erkölcs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között van összefüggés?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művészt „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kell csinálni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”!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963044" y="188640"/>
            <a:ext cx="371341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Tudomány?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Hányféle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Tudomány van?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Tudomány/tudományos érték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</a:t>
            </a:r>
            <a:r>
              <a:rPr lang="hu-H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 minden történelmi korban más és más?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Tudományos tehetség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öröklött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tanult?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Tudományos alkotás közvetít-e,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közvetíthet-e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ideológiai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politikai üzenetet?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Kell-e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erkölcsi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emelkedettség a magas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Tudományos érték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alkotásához?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erkölcs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között van összefüggés?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tudóst 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kell csinálni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”!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https://encrypted-tbn2.gstatic.com/images?q=tbn:ANd9GcRC6bJdbBuBkYn4SFZy3b7k8h9IyauuEm5Yz5kl8nEzExnNnb7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3375"/>
            <a:ext cx="6372225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Szövegdoboz 4"/>
          <p:cNvSpPr txBox="1">
            <a:spLocks noChangeArrowheads="1"/>
          </p:cNvSpPr>
          <p:nvPr/>
        </p:nvSpPr>
        <p:spPr bwMode="auto">
          <a:xfrm>
            <a:off x="2987675" y="6308725"/>
            <a:ext cx="3876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0" smtClean="0">
                <a:solidFill>
                  <a:srgbClr val="000099"/>
                </a:solidFill>
              </a:rPr>
              <a:t>A téma szétfeszíti a keretet</a:t>
            </a:r>
          </a:p>
        </p:txBody>
      </p:sp>
    </p:spTree>
    <p:extLst>
      <p:ext uri="{BB962C8B-B14F-4D97-AF65-F5344CB8AC3E}">
        <p14:creationId xmlns:p14="http://schemas.microsoft.com/office/powerpoint/2010/main" val="41769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1" descr="http://www.dunapalota.hu/images/event_images/gallery/img/1384195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76250"/>
            <a:ext cx="8043862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Szövegdoboz 4"/>
          <p:cNvSpPr txBox="1">
            <a:spLocks noChangeArrowheads="1"/>
          </p:cNvSpPr>
          <p:nvPr/>
        </p:nvSpPr>
        <p:spPr bwMode="auto">
          <a:xfrm>
            <a:off x="3492500" y="6237288"/>
            <a:ext cx="2255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0" smtClean="0">
                <a:solidFill>
                  <a:srgbClr val="000099"/>
                </a:solidFill>
              </a:rPr>
              <a:t>Réz - színorgia</a:t>
            </a:r>
          </a:p>
        </p:txBody>
      </p:sp>
    </p:spTree>
    <p:extLst>
      <p:ext uri="{BB962C8B-B14F-4D97-AF65-F5344CB8AC3E}">
        <p14:creationId xmlns:p14="http://schemas.microsoft.com/office/powerpoint/2010/main" val="23289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http://www.dunapalota.hu/images/event_images/gallery/img/1330891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76275"/>
            <a:ext cx="8353425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Szövegdoboz 4"/>
          <p:cNvSpPr txBox="1">
            <a:spLocks noChangeArrowheads="1"/>
          </p:cNvSpPr>
          <p:nvPr/>
        </p:nvSpPr>
        <p:spPr bwMode="auto">
          <a:xfrm>
            <a:off x="3708400" y="6280150"/>
            <a:ext cx="1863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0" smtClean="0">
                <a:solidFill>
                  <a:srgbClr val="000099"/>
                </a:solidFill>
              </a:rPr>
              <a:t>Alvilági erdő</a:t>
            </a:r>
          </a:p>
        </p:txBody>
      </p:sp>
    </p:spTree>
    <p:extLst>
      <p:ext uri="{BB962C8B-B14F-4D97-AF65-F5344CB8AC3E}">
        <p14:creationId xmlns:p14="http://schemas.microsoft.com/office/powerpoint/2010/main" val="426027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http://www.dunapalota.hu/images/event_images/gallery/img/1384195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423275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zövegdoboz 4"/>
          <p:cNvSpPr txBox="1">
            <a:spLocks noChangeArrowheads="1"/>
          </p:cNvSpPr>
          <p:nvPr/>
        </p:nvSpPr>
        <p:spPr bwMode="auto">
          <a:xfrm>
            <a:off x="2483768" y="6308725"/>
            <a:ext cx="48835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0" dirty="0" smtClean="0">
                <a:solidFill>
                  <a:srgbClr val="000099"/>
                </a:solidFill>
              </a:rPr>
              <a:t>Testek és kezek – Köszönöm a </a:t>
            </a:r>
            <a:r>
              <a:rPr lang="hu-HU" altLang="hu-HU" sz="2000" b="0" dirty="0" smtClean="0">
                <a:solidFill>
                  <a:srgbClr val="000099"/>
                </a:solidFill>
              </a:rPr>
              <a:t>figyelmet!</a:t>
            </a:r>
            <a:endParaRPr lang="hu-HU" altLang="hu-HU" sz="2000" b="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475656" y="1094547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nagy </a:t>
            </a:r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 </a:t>
            </a:r>
          </a:p>
          <a:p>
            <a:pPr algn="ctr"/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 </a:t>
            </a:r>
          </a:p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</a:t>
            </a:r>
          </a:p>
          <a:p>
            <a:pPr algn="ctr"/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rossz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ember,</a:t>
            </a:r>
          </a:p>
          <a:p>
            <a:pPr algn="ctr"/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lletve nem is lehet jó ember?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4716016" y="1094547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nagy </a:t>
            </a:r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Tudós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 </a:t>
            </a:r>
          </a:p>
          <a:p>
            <a:pPr lvl="0"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</a:t>
            </a:r>
          </a:p>
          <a:p>
            <a:pPr lvl="0" algn="ctr"/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rossz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ember,</a:t>
            </a:r>
          </a:p>
          <a:p>
            <a:pPr algn="ctr"/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illetve nem is lehet jó ember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06" y="3830851"/>
            <a:ext cx="1257555" cy="17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491880" y="5703059"/>
            <a:ext cx="20585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i="1" dirty="0">
                <a:latin typeface="Arial" panose="020B0604020202020204" pitchFamily="34" charset="0"/>
                <a:cs typeface="Arial" panose="020B0604020202020204" pitchFamily="34" charset="0"/>
              </a:rPr>
              <a:t>Orsós Gábor: Elveszett szerelem</a:t>
            </a:r>
            <a:endParaRPr lang="hu-H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4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521032" y="332656"/>
            <a:ext cx="329944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Kazimir </a:t>
            </a:r>
            <a:r>
              <a:rPr lang="hu-H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Malevics</a:t>
            </a:r>
            <a:endParaRPr lang="hu-H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(1878-1935) </a:t>
            </a: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"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Az, amit én kiállítottam, nem egy 'üres négyszög' volt, hanem a tárgyiatlanság felfogása. [...] </a:t>
            </a: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A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fehér alapon fekete négyszög a nem-objektív érzékenység első formája volt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u-H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i="1" dirty="0">
                <a:latin typeface="Arial" panose="020B0604020202020204" pitchFamily="34" charset="0"/>
                <a:cs typeface="Arial" panose="020B0604020202020204" pitchFamily="34" charset="0"/>
              </a:rPr>
              <a:t>négyszög = érzékenység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fehér </a:t>
            </a:r>
            <a:r>
              <a:rPr lang="hu-HU" sz="1600" i="1" dirty="0">
                <a:latin typeface="Arial" panose="020B0604020202020204" pitchFamily="34" charset="0"/>
                <a:cs typeface="Arial" panose="020B0604020202020204" pitchFamily="34" charset="0"/>
              </a:rPr>
              <a:t>alap = a 'Nulla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', mindaz, </a:t>
            </a: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ami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túl van a </a:t>
            </a:r>
            <a:r>
              <a:rPr lang="hu-H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érzékenységen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emberek többsége mégis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úgy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ítélte meg a tárgyak hiányát, mint a művészet végét, és nem ismerte fel azt a nyilvánvaló tényt, hogy </a:t>
            </a: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érzékenység lett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formává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Bár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megjelenésükkor a képek a közönség legnagyobb részéből megrökönyödést váltottak ki, később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szép 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számmal akadtak ennek az irányzatnak követői, sőt még tovább fokozói is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08720"/>
            <a:ext cx="4953931" cy="503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62" y="116632"/>
            <a:ext cx="832234" cy="9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t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hu-H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hu-H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1861</TotalTime>
  <Words>3123</Words>
  <Application>Microsoft Office PowerPoint</Application>
  <PresentationFormat>Diavetítés a képernyőre (4:3 oldalarány)</PresentationFormat>
  <Paragraphs>567</Paragraphs>
  <Slides>73</Slides>
  <Notes>11</Notes>
  <HiddenSlides>0</HiddenSlides>
  <MMClips>1</MMClips>
  <ScaleCrop>false</ScaleCrop>
  <HeadingPairs>
    <vt:vector size="4" baseType="variant">
      <vt:variant>
        <vt:lpstr>Téma</vt:lpstr>
      </vt:variant>
      <vt:variant>
        <vt:i4>11</vt:i4>
      </vt:variant>
      <vt:variant>
        <vt:lpstr>Diacímek</vt:lpstr>
      </vt:variant>
      <vt:variant>
        <vt:i4>73</vt:i4>
      </vt:variant>
    </vt:vector>
  </HeadingPairs>
  <TitlesOfParts>
    <vt:vector size="84" baseType="lpstr">
      <vt:lpstr>2_Alapértelmezett terv</vt:lpstr>
      <vt:lpstr>11_Office-téma</vt:lpstr>
      <vt:lpstr>20_Alapértelmezett terv</vt:lpstr>
      <vt:lpstr>Blank Presentation</vt:lpstr>
      <vt:lpstr>1_Alapértelmezett terv</vt:lpstr>
      <vt:lpstr>Office-téma</vt:lpstr>
      <vt:lpstr>1_Office-téma</vt:lpstr>
      <vt:lpstr>Standarddesign</vt:lpstr>
      <vt:lpstr>1_Standarddesign</vt:lpstr>
      <vt:lpstr>Alapértelmezett terv</vt:lpstr>
      <vt:lpstr>2_Office-téma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Az orvosok társadalmi jelentősége különleges képzésre kötelez!</vt:lpstr>
      <vt:lpstr>Milyen lesz a jövő? - Az orvostudomány?  A Génmanipuláció?  A Gondolatátvitel? A Művészet? Az Élet, A Betegség?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Ahogy a Művészetben, a Tudományban is  gyakran csak a módszerek  fejlődnek, az eredmény, az alkotás kevésbé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Sinka István Ó, sugarak...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Rosivall László</cp:lastModifiedBy>
  <cp:revision>148</cp:revision>
  <dcterms:created xsi:type="dcterms:W3CDTF">2015-12-28T17:45:39Z</dcterms:created>
  <dcterms:modified xsi:type="dcterms:W3CDTF">2016-02-03T12:16:38Z</dcterms:modified>
</cp:coreProperties>
</file>