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15"/>
  </p:notesMasterIdLst>
  <p:sldIdLst>
    <p:sldId id="276" r:id="rId5"/>
    <p:sldId id="273" r:id="rId6"/>
    <p:sldId id="269" r:id="rId7"/>
    <p:sldId id="270" r:id="rId8"/>
    <p:sldId id="271" r:id="rId9"/>
    <p:sldId id="272" r:id="rId10"/>
    <p:sldId id="268" r:id="rId11"/>
    <p:sldId id="275" r:id="rId12"/>
    <p:sldId id="259" r:id="rId13"/>
    <p:sldId id="256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C4F8-03B5-4DCD-B662-066907C66FB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4326B-5BE2-45FB-AD6F-481AB467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9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7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0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8" y="2130428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8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246" indent="0" algn="ctr">
              <a:buNone/>
              <a:defRPr/>
            </a:lvl2pPr>
            <a:lvl3pPr marL="910499" indent="0" algn="ctr">
              <a:buNone/>
              <a:defRPr/>
            </a:lvl3pPr>
            <a:lvl4pPr marL="1365743" indent="0" algn="ctr">
              <a:buNone/>
              <a:defRPr/>
            </a:lvl4pPr>
            <a:lvl5pPr marL="1820990" indent="0" algn="ctr">
              <a:buNone/>
              <a:defRPr/>
            </a:lvl5pPr>
            <a:lvl6pPr marL="2276237" indent="0" algn="ctr">
              <a:buNone/>
              <a:defRPr/>
            </a:lvl6pPr>
            <a:lvl7pPr marL="2731491" indent="0" algn="ctr">
              <a:buNone/>
              <a:defRPr/>
            </a:lvl7pPr>
            <a:lvl8pPr marL="3186732" indent="0" algn="ctr">
              <a:buNone/>
              <a:defRPr/>
            </a:lvl8pPr>
            <a:lvl9pPr marL="3641981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B6C9-F770-4C1C-9934-0CAA6D80ACC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0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CFD1D-C8AA-43F3-A614-C059661F464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1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4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246" indent="0">
              <a:buNone/>
              <a:defRPr sz="1800"/>
            </a:lvl2pPr>
            <a:lvl3pPr marL="910499" indent="0">
              <a:buNone/>
              <a:defRPr sz="1600"/>
            </a:lvl3pPr>
            <a:lvl4pPr marL="1365743" indent="0">
              <a:buNone/>
              <a:defRPr sz="1400"/>
            </a:lvl4pPr>
            <a:lvl5pPr marL="1820990" indent="0">
              <a:buNone/>
              <a:defRPr sz="1400"/>
            </a:lvl5pPr>
            <a:lvl6pPr marL="2276237" indent="0">
              <a:buNone/>
              <a:defRPr sz="1400"/>
            </a:lvl6pPr>
            <a:lvl7pPr marL="2731491" indent="0">
              <a:buNone/>
              <a:defRPr sz="1400"/>
            </a:lvl7pPr>
            <a:lvl8pPr marL="3186732" indent="0">
              <a:buNone/>
              <a:defRPr sz="1400"/>
            </a:lvl8pPr>
            <a:lvl9pPr marL="3641981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6F96-05C6-4612-963F-0FBCA5806B0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5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7" y="16002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D52E0-CAF9-4082-BC33-D159BFF4ABE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04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46" indent="0">
              <a:buNone/>
              <a:defRPr sz="2000" b="1"/>
            </a:lvl2pPr>
            <a:lvl3pPr marL="910499" indent="0">
              <a:buNone/>
              <a:defRPr sz="1800" b="1"/>
            </a:lvl3pPr>
            <a:lvl4pPr marL="1365743" indent="0">
              <a:buNone/>
              <a:defRPr sz="1600" b="1"/>
            </a:lvl4pPr>
            <a:lvl5pPr marL="1820990" indent="0">
              <a:buNone/>
              <a:defRPr sz="1600" b="1"/>
            </a:lvl5pPr>
            <a:lvl6pPr marL="2276237" indent="0">
              <a:buNone/>
              <a:defRPr sz="1600" b="1"/>
            </a:lvl6pPr>
            <a:lvl7pPr marL="2731491" indent="0">
              <a:buNone/>
              <a:defRPr sz="1600" b="1"/>
            </a:lvl7pPr>
            <a:lvl8pPr marL="3186732" indent="0">
              <a:buNone/>
              <a:defRPr sz="1600" b="1"/>
            </a:lvl8pPr>
            <a:lvl9pPr marL="3641981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46" indent="0">
              <a:buNone/>
              <a:defRPr sz="2000" b="1"/>
            </a:lvl2pPr>
            <a:lvl3pPr marL="910499" indent="0">
              <a:buNone/>
              <a:defRPr sz="1800" b="1"/>
            </a:lvl3pPr>
            <a:lvl4pPr marL="1365743" indent="0">
              <a:buNone/>
              <a:defRPr sz="1600" b="1"/>
            </a:lvl4pPr>
            <a:lvl5pPr marL="1820990" indent="0">
              <a:buNone/>
              <a:defRPr sz="1600" b="1"/>
            </a:lvl5pPr>
            <a:lvl6pPr marL="2276237" indent="0">
              <a:buNone/>
              <a:defRPr sz="1600" b="1"/>
            </a:lvl6pPr>
            <a:lvl7pPr marL="2731491" indent="0">
              <a:buNone/>
              <a:defRPr sz="1600" b="1"/>
            </a:lvl7pPr>
            <a:lvl8pPr marL="3186732" indent="0">
              <a:buNone/>
              <a:defRPr sz="1600" b="1"/>
            </a:lvl8pPr>
            <a:lvl9pPr marL="3641981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EEC6-2853-4EB7-A121-B27C0DF06BE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3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9428-264C-4037-BF15-84FC2D33D81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85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0698-D534-4005-86C7-756F2CEB7DF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23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83" y="27308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46" indent="0">
              <a:buNone/>
              <a:defRPr sz="1200"/>
            </a:lvl2pPr>
            <a:lvl3pPr marL="910499" indent="0">
              <a:buNone/>
              <a:defRPr sz="1000"/>
            </a:lvl3pPr>
            <a:lvl4pPr marL="1365743" indent="0">
              <a:buNone/>
              <a:defRPr sz="900"/>
            </a:lvl4pPr>
            <a:lvl5pPr marL="1820990" indent="0">
              <a:buNone/>
              <a:defRPr sz="900"/>
            </a:lvl5pPr>
            <a:lvl6pPr marL="2276237" indent="0">
              <a:buNone/>
              <a:defRPr sz="900"/>
            </a:lvl6pPr>
            <a:lvl7pPr marL="2731491" indent="0">
              <a:buNone/>
              <a:defRPr sz="900"/>
            </a:lvl7pPr>
            <a:lvl8pPr marL="3186732" indent="0">
              <a:buNone/>
              <a:defRPr sz="900"/>
            </a:lvl8pPr>
            <a:lvl9pPr marL="3641981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0C81-4A2A-450D-803F-C37C36FC22E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2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246" indent="0">
              <a:buNone/>
              <a:defRPr sz="2800"/>
            </a:lvl2pPr>
            <a:lvl3pPr marL="910499" indent="0">
              <a:buNone/>
              <a:defRPr sz="2400"/>
            </a:lvl3pPr>
            <a:lvl4pPr marL="1365743" indent="0">
              <a:buNone/>
              <a:defRPr sz="2000"/>
            </a:lvl4pPr>
            <a:lvl5pPr marL="1820990" indent="0">
              <a:buNone/>
              <a:defRPr sz="2000"/>
            </a:lvl5pPr>
            <a:lvl6pPr marL="2276237" indent="0">
              <a:buNone/>
              <a:defRPr sz="2000"/>
            </a:lvl6pPr>
            <a:lvl7pPr marL="2731491" indent="0">
              <a:buNone/>
              <a:defRPr sz="2000"/>
            </a:lvl7pPr>
            <a:lvl8pPr marL="3186732" indent="0">
              <a:buNone/>
              <a:defRPr sz="2000"/>
            </a:lvl8pPr>
            <a:lvl9pPr marL="3641981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246" indent="0">
              <a:buNone/>
              <a:defRPr sz="1200"/>
            </a:lvl2pPr>
            <a:lvl3pPr marL="910499" indent="0">
              <a:buNone/>
              <a:defRPr sz="1000"/>
            </a:lvl3pPr>
            <a:lvl4pPr marL="1365743" indent="0">
              <a:buNone/>
              <a:defRPr sz="900"/>
            </a:lvl4pPr>
            <a:lvl5pPr marL="1820990" indent="0">
              <a:buNone/>
              <a:defRPr sz="900"/>
            </a:lvl5pPr>
            <a:lvl6pPr marL="2276237" indent="0">
              <a:buNone/>
              <a:defRPr sz="900"/>
            </a:lvl6pPr>
            <a:lvl7pPr marL="2731491" indent="0">
              <a:buNone/>
              <a:defRPr sz="900"/>
            </a:lvl7pPr>
            <a:lvl8pPr marL="3186732" indent="0">
              <a:buNone/>
              <a:defRPr sz="900"/>
            </a:lvl8pPr>
            <a:lvl9pPr marL="3641981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BF5A-7F5D-4479-BEBD-670DCCB2C42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5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DAD6-D54E-4401-B7AC-3351CEBE3C0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35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41D3-44BE-489E-956F-47634861BC0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39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7" y="1600234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34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086F-D32E-4103-B4B6-74BD355363E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83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0606-50ED-40C0-A842-8CD67671FD5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67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C345-1A1B-4F51-B317-EAD1DD78971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07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4047B-C358-4926-A905-493C3FA0DED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34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D660-6F5F-4896-8718-D084F6E80C9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00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5E55-1097-47A5-8B00-27648D4EA42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3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2AD2-08CE-49CF-BAA6-6B65C966B78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3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6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57619-33BE-44D8-8948-43844719A3E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93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4FE9-3C61-407D-A00C-EE64C62929B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8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419E-47FF-4F02-9503-2414EB4FADC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40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28C5-4037-406F-8795-18EC8B390A9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45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28CBD-E228-4982-82E8-A84AA4E3EC4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92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2390-6A63-4263-B1D7-615471ED07A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3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04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76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64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4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63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20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24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63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04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35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57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2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0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6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2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EA5E-A29F-4A94-A4F0-B6BA2D507F6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8" y="160023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34CC9-AAE6-49C1-91E3-63D2722F6458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7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2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04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57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0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435" indent="-34143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7" indent="-2845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118" indent="-2276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3364" indent="-22762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8613" indent="-22762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3862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9107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4355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9601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46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99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743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990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237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491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732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981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0B639F-BF5C-444B-A918-9A21B50DAD8B}" type="slidenum">
              <a:rPr lang="hu-H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7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hyperlink" Target="http://www.google.hu/url?sa=i&amp;rct=j&amp;q=&amp;esrc=s&amp;frm=1&amp;source=images&amp;cd=&amp;cad=rja&amp;uact=8&amp;ved=0ahUKEwjcwLqAn5PLAhXpd5oKHRfxDssQjRwIBw&amp;url=http://thirddime.com/blog/salvador-dali-life-quotes-and-painting/&amp;bvm=bv.115277099,d.d2s&amp;psig=AFQjCNFoRboIa4La5WhhBCS5dx_wdRaa6w&amp;ust=145650093036140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1996590"/>
            <a:ext cx="6110931" cy="114559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b="1" dirty="0">
                <a:solidFill>
                  <a:srgbClr val="0000FF"/>
                </a:solidFill>
              </a:rPr>
              <a:t>Alkotás transzformációs láncolata</a:t>
            </a:r>
            <a:endParaRPr lang="hu-HU" sz="2800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dirty="0" smtClean="0">
                <a:solidFill>
                  <a:srgbClr val="0000FF"/>
                </a:solidFill>
                <a:cs typeface="Times New Roman"/>
              </a:rPr>
              <a:t>Dr. </a:t>
            </a:r>
            <a:r>
              <a:rPr lang="hu-HU" sz="2800" dirty="0" err="1" smtClean="0">
                <a:solidFill>
                  <a:srgbClr val="0000FF"/>
                </a:solidFill>
                <a:cs typeface="Times New Roman"/>
              </a:rPr>
              <a:t>Rosivall</a:t>
            </a:r>
            <a:r>
              <a:rPr lang="hu-HU" sz="2800" dirty="0" smtClean="0">
                <a:solidFill>
                  <a:srgbClr val="0000FF"/>
                </a:solidFill>
                <a:cs typeface="Times New Roman"/>
              </a:rPr>
              <a:t> László</a:t>
            </a:r>
            <a:endParaRPr lang="hu-HU" sz="2800" dirty="0">
              <a:solidFill>
                <a:srgbClr val="000099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2" descr="network.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00008"/>
            <a:ext cx="1872208" cy="12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23528" y="4710043"/>
            <a:ext cx="4572000" cy="18312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hu-HU" b="1" dirty="0" err="1" smtClean="0">
                <a:solidFill>
                  <a:srgbClr val="000066"/>
                </a:solidFill>
              </a:rPr>
              <a:t>Szurcsik</a:t>
            </a:r>
            <a:r>
              <a:rPr lang="hu-HU" b="1" dirty="0" smtClean="0">
                <a:solidFill>
                  <a:srgbClr val="000066"/>
                </a:solidFill>
              </a:rPr>
              <a:t> </a:t>
            </a:r>
            <a:r>
              <a:rPr lang="hu-HU" b="1" dirty="0">
                <a:solidFill>
                  <a:srgbClr val="000066"/>
                </a:solidFill>
              </a:rPr>
              <a:t>József </a:t>
            </a:r>
            <a:r>
              <a:rPr lang="hu-HU" dirty="0" smtClean="0">
                <a:solidFill>
                  <a:srgbClr val="000066"/>
                </a:solidFill>
              </a:rPr>
              <a:t>(</a:t>
            </a:r>
            <a:r>
              <a:rPr lang="hu-HU" dirty="0">
                <a:solidFill>
                  <a:srgbClr val="000066"/>
                </a:solidFill>
              </a:rPr>
              <a:t>Budapest, 1959. március 3</a:t>
            </a:r>
            <a:r>
              <a:rPr lang="hu-HU" dirty="0" smtClean="0">
                <a:solidFill>
                  <a:srgbClr val="000066"/>
                </a:solidFill>
              </a:rPr>
              <a:t>.)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66"/>
                </a:solidFill>
              </a:rPr>
              <a:t>Munkácsy </a:t>
            </a:r>
            <a:r>
              <a:rPr lang="hu-HU" dirty="0">
                <a:solidFill>
                  <a:srgbClr val="000066"/>
                </a:solidFill>
              </a:rPr>
              <a:t>Mihály-díjas </a:t>
            </a:r>
            <a:r>
              <a:rPr lang="hu-HU" dirty="0" smtClean="0">
                <a:solidFill>
                  <a:srgbClr val="000066"/>
                </a:solidFill>
              </a:rPr>
              <a:t>festőművész</a:t>
            </a:r>
            <a:r>
              <a:rPr lang="hu-HU" dirty="0">
                <a:solidFill>
                  <a:srgbClr val="000066"/>
                </a:solidFill>
              </a:rPr>
              <a:t>, </a:t>
            </a:r>
            <a:endParaRPr lang="hu-HU" dirty="0" smtClean="0">
              <a:solidFill>
                <a:srgbClr val="000066"/>
              </a:solidFill>
            </a:endParaRPr>
          </a:p>
          <a:p>
            <a:r>
              <a:rPr lang="hu-HU" dirty="0">
                <a:solidFill>
                  <a:srgbClr val="000066"/>
                </a:solidFill>
              </a:rPr>
              <a:t> </a:t>
            </a:r>
            <a:r>
              <a:rPr lang="hu-HU" dirty="0" smtClean="0">
                <a:solidFill>
                  <a:srgbClr val="000066"/>
                </a:solidFill>
              </a:rPr>
              <a:t>     grafikus</a:t>
            </a:r>
            <a:r>
              <a:rPr lang="hu-HU" dirty="0">
                <a:solidFill>
                  <a:srgbClr val="000066"/>
                </a:solidFill>
              </a:rPr>
              <a:t>, képzőművész, </a:t>
            </a:r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66"/>
                </a:solidFill>
              </a:rPr>
              <a:t>Magyar </a:t>
            </a:r>
            <a:r>
              <a:rPr lang="hu-HU" dirty="0">
                <a:solidFill>
                  <a:srgbClr val="000066"/>
                </a:solidFill>
              </a:rPr>
              <a:t>Képzőművészeti </a:t>
            </a:r>
            <a:r>
              <a:rPr lang="hu-HU" dirty="0" smtClean="0">
                <a:solidFill>
                  <a:srgbClr val="000066"/>
                </a:solidFill>
              </a:rPr>
              <a:t>Egyetem, oktatási </a:t>
            </a:r>
            <a:r>
              <a:rPr lang="hu-HU" dirty="0" err="1" smtClean="0">
                <a:solidFill>
                  <a:srgbClr val="000066"/>
                </a:solidFill>
              </a:rPr>
              <a:t>rektorhelyettes</a:t>
            </a:r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66"/>
                </a:solidFill>
              </a:rPr>
              <a:t>Arcélfestő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076056" y="404664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b="1" dirty="0" smtClean="0">
                <a:solidFill>
                  <a:srgbClr val="000066"/>
                </a:solidFill>
              </a:rPr>
              <a:t>Tagságok:</a:t>
            </a:r>
          </a:p>
          <a:p>
            <a:endParaRPr lang="hu-HU" sz="1000" b="1" dirty="0" smtClean="0">
              <a:solidFill>
                <a:srgbClr val="000066"/>
              </a:solidFill>
            </a:endParaRPr>
          </a:p>
          <a:p>
            <a:r>
              <a:rPr lang="hu-HU" sz="1000" dirty="0" smtClean="0">
                <a:solidFill>
                  <a:srgbClr val="000066"/>
                </a:solidFill>
              </a:rPr>
              <a:t>1985- </a:t>
            </a:r>
            <a:r>
              <a:rPr lang="hu-HU" sz="1000" dirty="0">
                <a:solidFill>
                  <a:srgbClr val="000066"/>
                </a:solidFill>
              </a:rPr>
              <a:t>Fiatal Képzőművészek Stúdiója</a:t>
            </a:r>
          </a:p>
          <a:p>
            <a:r>
              <a:rPr lang="hu-HU" sz="1000" dirty="0">
                <a:solidFill>
                  <a:srgbClr val="000066"/>
                </a:solidFill>
              </a:rPr>
              <a:t>1986-88 </a:t>
            </a:r>
            <a:r>
              <a:rPr lang="hu-HU" sz="1000" dirty="0" err="1">
                <a:solidFill>
                  <a:srgbClr val="000066"/>
                </a:solidFill>
              </a:rPr>
              <a:t>Art-Reaktor</a:t>
            </a:r>
            <a:r>
              <a:rPr lang="hu-HU" sz="1000" dirty="0">
                <a:solidFill>
                  <a:srgbClr val="000066"/>
                </a:solidFill>
              </a:rPr>
              <a:t> művészeti - zenei csoport alapító tagja</a:t>
            </a:r>
          </a:p>
          <a:p>
            <a:r>
              <a:rPr lang="hu-HU" sz="1000" dirty="0">
                <a:solidFill>
                  <a:srgbClr val="000066"/>
                </a:solidFill>
              </a:rPr>
              <a:t>1991- Folyamat Társaság tagja</a:t>
            </a:r>
          </a:p>
          <a:p>
            <a:r>
              <a:rPr lang="hu-HU" sz="1000" dirty="0">
                <a:solidFill>
                  <a:srgbClr val="000066"/>
                </a:solidFill>
              </a:rPr>
              <a:t>1992- Magyar Képzőművészek és Iparművészek Szövetsége tagja,</a:t>
            </a:r>
          </a:p>
          <a:p>
            <a:r>
              <a:rPr lang="hu-HU" sz="1000" dirty="0">
                <a:solidFill>
                  <a:srgbClr val="000066"/>
                </a:solidFill>
              </a:rPr>
              <a:t>1992- Magyar Grafikusművészek Szövetsége tagja,</a:t>
            </a:r>
          </a:p>
          <a:p>
            <a:r>
              <a:rPr lang="hu-HU" sz="1000" dirty="0">
                <a:solidFill>
                  <a:srgbClr val="000066"/>
                </a:solidFill>
              </a:rPr>
              <a:t>1992- a MAMŰ Társaságnak a tagja</a:t>
            </a:r>
          </a:p>
          <a:p>
            <a:r>
              <a:rPr lang="hu-HU" sz="1000" dirty="0">
                <a:solidFill>
                  <a:srgbClr val="000066"/>
                </a:solidFill>
              </a:rPr>
              <a:t>1992- a Magyar Illusztrátorok Társaságának a tagja</a:t>
            </a:r>
          </a:p>
          <a:p>
            <a:r>
              <a:rPr lang="hu-HU" sz="1000" dirty="0">
                <a:solidFill>
                  <a:srgbClr val="000066"/>
                </a:solidFill>
              </a:rPr>
              <a:t>1996-99 European </a:t>
            </a:r>
            <a:r>
              <a:rPr lang="hu-HU" sz="1000" dirty="0" err="1">
                <a:solidFill>
                  <a:srgbClr val="000066"/>
                </a:solidFill>
              </a:rPr>
              <a:t>Council</a:t>
            </a:r>
            <a:r>
              <a:rPr lang="hu-HU" sz="1000" dirty="0">
                <a:solidFill>
                  <a:srgbClr val="000066"/>
                </a:solidFill>
              </a:rPr>
              <a:t> of </a:t>
            </a:r>
            <a:r>
              <a:rPr lang="hu-HU" sz="1000" dirty="0" err="1">
                <a:solidFill>
                  <a:srgbClr val="000066"/>
                </a:solidFill>
              </a:rPr>
              <a:t>Artists</a:t>
            </a:r>
            <a:r>
              <a:rPr lang="hu-HU" sz="1000" dirty="0">
                <a:solidFill>
                  <a:srgbClr val="000066"/>
                </a:solidFill>
              </a:rPr>
              <a:t> végrehajtó bizottsága tagja</a:t>
            </a:r>
          </a:p>
          <a:p>
            <a:r>
              <a:rPr lang="hu-HU" sz="1000" dirty="0">
                <a:solidFill>
                  <a:srgbClr val="000066"/>
                </a:solidFill>
              </a:rPr>
              <a:t>1998-2000, Nemzeti Kulturális Alap képzőművészeti kuratóriumának tagja</a:t>
            </a:r>
          </a:p>
          <a:p>
            <a:r>
              <a:rPr lang="hu-HU" sz="1000" dirty="0">
                <a:solidFill>
                  <a:srgbClr val="000066"/>
                </a:solidFill>
              </a:rPr>
              <a:t>2004-2007 Nemzeti Kulturális Alap képzőművészeti kuratóriumának tagja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986808" y="2924944"/>
            <a:ext cx="39776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b="1" dirty="0" smtClean="0">
                <a:solidFill>
                  <a:srgbClr val="000066"/>
                </a:solidFill>
              </a:rPr>
              <a:t>   Díjak, elismerések:</a:t>
            </a:r>
            <a:endParaRPr lang="hu-HU" sz="1000" b="1" dirty="0">
              <a:solidFill>
                <a:srgbClr val="000066"/>
              </a:solidFill>
            </a:endParaRPr>
          </a:p>
          <a:p>
            <a:r>
              <a:rPr lang="hu-HU" dirty="0">
                <a:solidFill>
                  <a:srgbClr val="000066"/>
                </a:solidFill>
              </a:rPr>
              <a:t>  </a:t>
            </a:r>
            <a:r>
              <a:rPr lang="hu-HU" sz="1000" dirty="0" smtClean="0">
                <a:solidFill>
                  <a:srgbClr val="000066"/>
                </a:solidFill>
              </a:rPr>
              <a:t>1985</a:t>
            </a:r>
            <a:r>
              <a:rPr lang="hu-HU" sz="1000" dirty="0">
                <a:solidFill>
                  <a:srgbClr val="000066"/>
                </a:solidFill>
              </a:rPr>
              <a:t>. Kondor Béla emlékérem, Magyar Képzőművészeti Főiskola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1986. Fiatal Képzőművészek Stúdiójának díja, Budapest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1987. „Le </a:t>
            </a:r>
            <a:r>
              <a:rPr lang="hu-HU" sz="1000" dirty="0" err="1">
                <a:solidFill>
                  <a:srgbClr val="000066"/>
                </a:solidFill>
              </a:rPr>
              <a:t>Surrealisme</a:t>
            </a:r>
            <a:r>
              <a:rPr lang="hu-HU" sz="1000" dirty="0">
                <a:solidFill>
                  <a:srgbClr val="000066"/>
                </a:solidFill>
              </a:rPr>
              <a:t>", 15' </a:t>
            </a:r>
            <a:r>
              <a:rPr lang="hu-HU" sz="1000" dirty="0" err="1">
                <a:solidFill>
                  <a:srgbClr val="000066"/>
                </a:solidFill>
              </a:rPr>
              <a:t>Salon</a:t>
            </a:r>
            <a:r>
              <a:rPr lang="hu-HU" sz="1000" dirty="0">
                <a:solidFill>
                  <a:srgbClr val="000066"/>
                </a:solidFill>
              </a:rPr>
              <a:t> International Silver </a:t>
            </a:r>
            <a:r>
              <a:rPr lang="hu-HU" sz="1000" dirty="0" err="1">
                <a:solidFill>
                  <a:srgbClr val="000066"/>
                </a:solidFill>
              </a:rPr>
              <a:t>Prize</a:t>
            </a:r>
            <a:r>
              <a:rPr lang="hu-HU" sz="1000" dirty="0">
                <a:solidFill>
                  <a:srgbClr val="000066"/>
                </a:solidFill>
              </a:rPr>
              <a:t>, </a:t>
            </a:r>
            <a:r>
              <a:rPr lang="hu-HU" sz="1000" dirty="0" err="1">
                <a:solidFill>
                  <a:srgbClr val="000066"/>
                </a:solidFill>
              </a:rPr>
              <a:t>Revin</a:t>
            </a:r>
            <a:r>
              <a:rPr lang="hu-HU" sz="1000" dirty="0">
                <a:solidFill>
                  <a:srgbClr val="000066"/>
                </a:solidFill>
              </a:rPr>
              <a:t>, </a:t>
            </a:r>
            <a:r>
              <a:rPr lang="hu-HU" sz="1000" dirty="0" smtClean="0">
                <a:solidFill>
                  <a:srgbClr val="000066"/>
                </a:solidFill>
              </a:rPr>
              <a:t> 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</a:t>
            </a:r>
            <a:r>
              <a:rPr lang="hu-HU" sz="1000" dirty="0" smtClean="0">
                <a:solidFill>
                  <a:srgbClr val="000066"/>
                </a:solidFill>
              </a:rPr>
              <a:t>   Franciaország</a:t>
            </a:r>
            <a:endParaRPr lang="hu-HU" sz="1000" dirty="0">
              <a:solidFill>
                <a:srgbClr val="000066"/>
              </a:solidFill>
            </a:endParaRPr>
          </a:p>
          <a:p>
            <a:r>
              <a:rPr lang="hu-HU" sz="1000" dirty="0">
                <a:solidFill>
                  <a:srgbClr val="000066"/>
                </a:solidFill>
              </a:rPr>
              <a:t>    1988-90 Derkovits Gyula képzőművészeti ösztöndíj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1989. XIV. Miskolci Grafikai Biennále, Kondor Béla díj, Miskolc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1990. „A változás jelei" plakátkiállítás díja, Magyar Nemzeti Galéria</a:t>
            </a:r>
            <a:r>
              <a:rPr lang="hu-HU" sz="1000" dirty="0" smtClean="0">
                <a:solidFill>
                  <a:srgbClr val="000066"/>
                </a:solidFill>
              </a:rPr>
              <a:t>,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</a:t>
            </a:r>
            <a:r>
              <a:rPr lang="hu-HU" sz="1000" dirty="0" smtClean="0">
                <a:solidFill>
                  <a:srgbClr val="000066"/>
                </a:solidFill>
              </a:rPr>
              <a:t>   </a:t>
            </a:r>
            <a:r>
              <a:rPr lang="hu-HU" sz="1000" dirty="0">
                <a:solidFill>
                  <a:srgbClr val="000066"/>
                </a:solidFill>
              </a:rPr>
              <a:t>Budapest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1991. XV. Miskolci Grafikai Biennále fődíja, Miskolc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1992. 4th International </a:t>
            </a:r>
            <a:r>
              <a:rPr lang="hu-HU" sz="1000" dirty="0" err="1">
                <a:solidFill>
                  <a:srgbClr val="000066"/>
                </a:solidFill>
              </a:rPr>
              <a:t>Cairo</a:t>
            </a:r>
            <a:r>
              <a:rPr lang="hu-HU" sz="1000" dirty="0">
                <a:solidFill>
                  <a:srgbClr val="000066"/>
                </a:solidFill>
              </a:rPr>
              <a:t> </a:t>
            </a:r>
            <a:r>
              <a:rPr lang="hu-HU" sz="1000" dirty="0" err="1">
                <a:solidFill>
                  <a:srgbClr val="000066"/>
                </a:solidFill>
              </a:rPr>
              <a:t>Biennale</a:t>
            </a:r>
            <a:r>
              <a:rPr lang="hu-HU" sz="1000" dirty="0">
                <a:solidFill>
                  <a:srgbClr val="000066"/>
                </a:solidFill>
              </a:rPr>
              <a:t>, első díj, Egyiptom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1993. Római ösztöndíj, Magyar Akadémia, Róma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Bajor Kormány ösztöndíja, München, Németország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1997. Munkácsy Mihály-díj, The Masters of </a:t>
            </a:r>
            <a:r>
              <a:rPr lang="hu-HU" sz="1000" dirty="0" err="1">
                <a:solidFill>
                  <a:srgbClr val="000066"/>
                </a:solidFill>
              </a:rPr>
              <a:t>Graphic</a:t>
            </a:r>
            <a:r>
              <a:rPr lang="hu-HU" sz="1000" dirty="0">
                <a:solidFill>
                  <a:srgbClr val="000066"/>
                </a:solidFill>
              </a:rPr>
              <a:t> </a:t>
            </a:r>
            <a:r>
              <a:rPr lang="hu-HU" sz="1000" dirty="0" err="1">
                <a:solidFill>
                  <a:srgbClr val="000066"/>
                </a:solidFill>
              </a:rPr>
              <a:t>Arts</a:t>
            </a:r>
            <a:r>
              <a:rPr lang="hu-HU" sz="1000" dirty="0">
                <a:solidFill>
                  <a:srgbClr val="000066"/>
                </a:solidFill>
              </a:rPr>
              <a:t> , 4. </a:t>
            </a:r>
            <a:endParaRPr lang="hu-HU" sz="1000" dirty="0" smtClean="0">
              <a:solidFill>
                <a:srgbClr val="000066"/>
              </a:solidFill>
            </a:endParaRPr>
          </a:p>
          <a:p>
            <a:r>
              <a:rPr lang="hu-HU" sz="1000" dirty="0">
                <a:solidFill>
                  <a:srgbClr val="000066"/>
                </a:solidFill>
              </a:rPr>
              <a:t> </a:t>
            </a:r>
            <a:r>
              <a:rPr lang="hu-HU" sz="1000" dirty="0" smtClean="0">
                <a:solidFill>
                  <a:srgbClr val="000066"/>
                </a:solidFill>
              </a:rPr>
              <a:t>   Nemzetközi </a:t>
            </a:r>
            <a:r>
              <a:rPr lang="hu-HU" sz="1000" dirty="0">
                <a:solidFill>
                  <a:srgbClr val="000066"/>
                </a:solidFill>
              </a:rPr>
              <a:t>Grafikai Biennále Győr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1998. Magyar Aszfalt Kft. Festészeti díja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2001. „BEIJ' 01.- I. Japán Illusztrációs biennále" díja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2003. </a:t>
            </a:r>
            <a:r>
              <a:rPr lang="hu-HU" sz="1000" dirty="0" err="1">
                <a:solidFill>
                  <a:srgbClr val="000066"/>
                </a:solidFill>
              </a:rPr>
              <a:t>Hungart</a:t>
            </a:r>
            <a:r>
              <a:rPr lang="hu-HU" sz="1000" dirty="0">
                <a:solidFill>
                  <a:srgbClr val="000066"/>
                </a:solidFill>
              </a:rPr>
              <a:t> ösztöndíj, Budapest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2006. Az év grafikája díj, Budapest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2006. Miskolci Grafikai Biennále díja</a:t>
            </a:r>
          </a:p>
          <a:p>
            <a:r>
              <a:rPr lang="hu-HU" sz="1000" dirty="0">
                <a:solidFill>
                  <a:srgbClr val="000066"/>
                </a:solidFill>
              </a:rPr>
              <a:t>    2007. A 29. Salgótarjáni Tavaszi Tárlat díja</a:t>
            </a:r>
          </a:p>
        </p:txBody>
      </p:sp>
      <p:pic>
        <p:nvPicPr>
          <p:cNvPr id="1029" name="Picture 5" descr="http://www.kollergaleria.hu/images/szerzok/1284/01.b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03" y="583799"/>
            <a:ext cx="2995033" cy="40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17167"/>
            <a:ext cx="2520280" cy="161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430645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002060"/>
                </a:solidFill>
              </a:rPr>
              <a:t>Franciaország: Altamira, </a:t>
            </a:r>
            <a:r>
              <a:rPr lang="hu-HU" sz="1400" dirty="0" err="1" smtClean="0">
                <a:solidFill>
                  <a:srgbClr val="002060"/>
                </a:solidFill>
              </a:rPr>
              <a:t>Lascaux</a:t>
            </a:r>
            <a:r>
              <a:rPr lang="hu-HU" sz="1400" dirty="0" smtClean="0">
                <a:solidFill>
                  <a:srgbClr val="002060"/>
                </a:solidFill>
              </a:rPr>
              <a:t> Barlang, bölények, bikák, mamutok, szarvasok  vaddisznók,  </a:t>
            </a:r>
          </a:p>
          <a:p>
            <a:pPr algn="ctr"/>
            <a:r>
              <a:rPr lang="hu-HU" sz="1400" dirty="0" smtClean="0">
                <a:solidFill>
                  <a:srgbClr val="002060"/>
                </a:solidFill>
              </a:rPr>
              <a:t>akár 4m magas, 15000 éves rajzok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noiportal.hu/images/cikkek/22345_oskor_altamir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59" y="2617167"/>
            <a:ext cx="2520280" cy="16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oiportal.hu/images/cikkek/22350_oskor_tassi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65" y="4833239"/>
            <a:ext cx="2415019" cy="15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3358420" y="6433591"/>
            <a:ext cx="2653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err="1" smtClean="0">
                <a:solidFill>
                  <a:srgbClr val="002060"/>
                </a:solidFill>
              </a:rPr>
              <a:t>Tassili-n-Ajjer</a:t>
            </a:r>
            <a:r>
              <a:rPr lang="hu-HU" sz="1400" dirty="0" smtClean="0">
                <a:solidFill>
                  <a:srgbClr val="002060"/>
                </a:solidFill>
              </a:rPr>
              <a:t>, Algéria, </a:t>
            </a:r>
            <a:r>
              <a:rPr lang="hu-HU" sz="1400" dirty="0">
                <a:solidFill>
                  <a:srgbClr val="002060"/>
                </a:solidFill>
              </a:rPr>
              <a:t>S</a:t>
            </a:r>
            <a:r>
              <a:rPr lang="hu-HU" sz="1400" dirty="0" smtClean="0">
                <a:solidFill>
                  <a:srgbClr val="002060"/>
                </a:solidFill>
              </a:rPr>
              <a:t>zahara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116632"/>
            <a:ext cx="842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4</a:t>
            </a:r>
            <a:r>
              <a:rPr lang="hu-HU" b="1" dirty="0" smtClean="0">
                <a:solidFill>
                  <a:srgbClr val="002060"/>
                </a:solidFill>
              </a:rPr>
              <a:t>0 000 - 200 éves barlang rajzok / festmények Indonéziától Európáig</a:t>
            </a:r>
          </a:p>
          <a:p>
            <a:pPr algn="ctr"/>
            <a:r>
              <a:rPr lang="hu-HU" sz="1600" dirty="0" smtClean="0">
                <a:solidFill>
                  <a:srgbClr val="002060"/>
                </a:solidFill>
              </a:rPr>
              <a:t>(Kik, mit, miért, hogyan, mindenütt, mettől-meddig?)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32" name="Picture 8" descr="http://3.bp.blogspot.com/-773XuahK5fI/Tse1hqUN2pI/AAAAAAAAAQA/RTm52B0WON0/s1600/CAVE+PAINTINGS+SOU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60985"/>
            <a:ext cx="1696472" cy="12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ve-art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60984"/>
            <a:ext cx="1909284" cy="12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ondazione Passaré V1 1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29671"/>
            <a:ext cx="2289527" cy="15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3123355" y="2257127"/>
            <a:ext cx="2481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002060"/>
                </a:solidFill>
              </a:rPr>
              <a:t>Legrégebbi rajzok, Indonézia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939707" y="332656"/>
            <a:ext cx="3238387" cy="704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66"/>
                </a:solidFill>
              </a:rPr>
              <a:t>Képzőművészetnek van:</a:t>
            </a:r>
          </a:p>
          <a:p>
            <a:endParaRPr lang="hu-HU" sz="2200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Történelme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Eszköze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Üzenete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Alkotója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Értelme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Értéke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Jövője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Szellemisége</a:t>
            </a: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Értője…</a:t>
            </a:r>
          </a:p>
          <a:p>
            <a:pPr marL="285750" indent="-285750">
              <a:buFontTx/>
              <a:buChar char="-"/>
            </a:pPr>
            <a:endParaRPr lang="hu-HU" sz="2200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200" dirty="0" smtClean="0">
                <a:solidFill>
                  <a:srgbClr val="000066"/>
                </a:solidFill>
              </a:rPr>
              <a:t>De</a:t>
            </a:r>
          </a:p>
          <a:p>
            <a:pPr marL="285750" indent="-285750">
              <a:buFontTx/>
              <a:buChar char="-"/>
            </a:pPr>
            <a:endParaRPr lang="hu-HU" sz="2200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2400" b="1" dirty="0" smtClean="0">
                <a:solidFill>
                  <a:srgbClr val="000066"/>
                </a:solidFill>
              </a:rPr>
              <a:t>Kórélettana!?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Alkotóé?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Alkotásé?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solidFill>
                  <a:srgbClr val="000066"/>
                </a:solidFill>
              </a:rPr>
              <a:t>Befogadóé?</a:t>
            </a:r>
          </a:p>
          <a:p>
            <a:pPr marL="285750" indent="-285750">
              <a:buFontTx/>
              <a:buChar char="-"/>
            </a:pPr>
            <a:endParaRPr lang="hu-HU" sz="2400" b="1" dirty="0" smtClean="0">
              <a:solidFill>
                <a:srgbClr val="000066"/>
              </a:solidFill>
            </a:endParaRPr>
          </a:p>
          <a:p>
            <a:endParaRPr lang="hu-HU" sz="2200" dirty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16224" cy="231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53136"/>
            <a:ext cx="1152128" cy="150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238750" y="2492896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solidFill>
                  <a:srgbClr val="000066"/>
                </a:solidFill>
              </a:rPr>
              <a:t>Csontváry: Próféta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79251" y="6597352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>
                <a:solidFill>
                  <a:srgbClr val="000066"/>
                </a:solidFill>
              </a:rPr>
              <a:t>Munch</a:t>
            </a:r>
            <a:r>
              <a:rPr lang="hu-HU" sz="1000" dirty="0" smtClean="0">
                <a:solidFill>
                  <a:srgbClr val="000066"/>
                </a:solidFill>
              </a:rPr>
              <a:t>: Sikoly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530844" y="6165304"/>
            <a:ext cx="1250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solidFill>
                  <a:srgbClr val="000066"/>
                </a:solidFill>
              </a:rPr>
              <a:t>El Greco: St. </a:t>
            </a:r>
            <a:r>
              <a:rPr lang="hu-HU" sz="1000" dirty="0" err="1" smtClean="0">
                <a:solidFill>
                  <a:srgbClr val="000066"/>
                </a:solidFill>
              </a:rPr>
              <a:t>Jacobus</a:t>
            </a:r>
            <a:endParaRPr lang="en-US" sz="1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75856" y="1268760"/>
            <a:ext cx="2737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0066"/>
                </a:solidFill>
              </a:rPr>
              <a:t>I. </a:t>
            </a:r>
            <a:r>
              <a:rPr lang="hu-HU" sz="2400" b="1" dirty="0" smtClean="0">
                <a:solidFill>
                  <a:srgbClr val="000066"/>
                </a:solidFill>
              </a:rPr>
              <a:t>Művészeti Alkotás</a:t>
            </a:r>
            <a:endParaRPr lang="hu-HU" sz="2400" b="1" dirty="0">
              <a:solidFill>
                <a:srgbClr val="000066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27584" y="2142148"/>
            <a:ext cx="202933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000066"/>
                </a:solidFill>
              </a:rPr>
              <a:t>Belső-Külső</a:t>
            </a:r>
            <a:r>
              <a:rPr lang="hu-HU" dirty="0" smtClean="0">
                <a:solidFill>
                  <a:srgbClr val="000066"/>
                </a:solidFill>
              </a:rPr>
              <a:t> Valóság</a:t>
            </a: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07904" y="1998132"/>
            <a:ext cx="19838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Egyéni feldolgozás/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Átépítés/Alkotás</a:t>
            </a: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660232" y="2142148"/>
            <a:ext cx="192552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Új, Műbeli Valóság</a:t>
            </a: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01151" y="3497683"/>
            <a:ext cx="181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0066"/>
                </a:solidFill>
              </a:rPr>
              <a:t>II. </a:t>
            </a:r>
            <a:r>
              <a:rPr lang="hu-HU" sz="2400" b="1" dirty="0" smtClean="0">
                <a:solidFill>
                  <a:srgbClr val="000066"/>
                </a:solidFill>
              </a:rPr>
              <a:t>Befogadás</a:t>
            </a:r>
            <a:endParaRPr lang="hu-HU" sz="2400" b="1" dirty="0">
              <a:solidFill>
                <a:srgbClr val="000066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9592" y="4393137"/>
            <a:ext cx="192552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Új, Műbeli Valóság</a:t>
            </a: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699520" y="4222829"/>
            <a:ext cx="198381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Egyéni feldolgozás/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Megértés, Átépítés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587689" y="4393137"/>
            <a:ext cx="172034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Virtuális Valóság</a:t>
            </a:r>
            <a:endParaRPr lang="hu-HU" dirty="0">
              <a:solidFill>
                <a:srgbClr val="000066"/>
              </a:solidFill>
            </a:endParaRP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2987824" y="2326814"/>
            <a:ext cx="576064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5940152" y="2358172"/>
            <a:ext cx="576064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5859760" y="4607420"/>
            <a:ext cx="576064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979440" y="4607420"/>
            <a:ext cx="576064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3518596" y="6002124"/>
            <a:ext cx="252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00FF"/>
                </a:solidFill>
              </a:rPr>
              <a:t>I</a:t>
            </a:r>
            <a:r>
              <a:rPr lang="hu-HU" sz="2800" dirty="0" smtClean="0">
                <a:solidFill>
                  <a:srgbClr val="0000FF"/>
                </a:solidFill>
              </a:rPr>
              <a:t> + II = Művésze</a:t>
            </a:r>
            <a:r>
              <a:rPr lang="hu-HU" sz="2400" b="1" dirty="0" smtClean="0">
                <a:solidFill>
                  <a:srgbClr val="0000FF"/>
                </a:solidFill>
              </a:rPr>
              <a:t>t</a:t>
            </a:r>
            <a:endParaRPr lang="hu-HU" sz="2400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89" y="260648"/>
            <a:ext cx="1095540" cy="156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7" y="258470"/>
            <a:ext cx="1122637" cy="15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églalap 15"/>
          <p:cNvSpPr/>
          <p:nvPr/>
        </p:nvSpPr>
        <p:spPr>
          <a:xfrm>
            <a:off x="210438" y="1772816"/>
            <a:ext cx="1337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err="1">
                <a:solidFill>
                  <a:prstClr val="black"/>
                </a:solidFill>
              </a:rPr>
              <a:t>Edvard</a:t>
            </a:r>
            <a:r>
              <a:rPr lang="hu-HU" sz="1000" dirty="0">
                <a:solidFill>
                  <a:prstClr val="black"/>
                </a:solidFill>
              </a:rPr>
              <a:t> </a:t>
            </a:r>
            <a:r>
              <a:rPr lang="hu-HU" sz="1000" dirty="0" err="1">
                <a:solidFill>
                  <a:prstClr val="black"/>
                </a:solidFill>
              </a:rPr>
              <a:t>Munch</a:t>
            </a:r>
            <a:r>
              <a:rPr lang="hu-HU" sz="1000" dirty="0">
                <a:solidFill>
                  <a:prstClr val="black"/>
                </a:solidFill>
              </a:rPr>
              <a:t> </a:t>
            </a:r>
            <a:r>
              <a:rPr lang="hu-HU" sz="1000" dirty="0" smtClean="0">
                <a:solidFill>
                  <a:prstClr val="black"/>
                </a:solidFill>
              </a:rPr>
              <a:t> </a:t>
            </a:r>
            <a:r>
              <a:rPr lang="hu-HU" sz="1000" dirty="0">
                <a:solidFill>
                  <a:prstClr val="black"/>
                </a:solidFill>
              </a:rPr>
              <a:t>(</a:t>
            </a:r>
            <a:r>
              <a:rPr lang="hu-HU" sz="1000" dirty="0" smtClean="0">
                <a:solidFill>
                  <a:prstClr val="black"/>
                </a:solidFill>
              </a:rPr>
              <a:t>1933)</a:t>
            </a:r>
            <a:endParaRPr lang="hu-HU" sz="1000" dirty="0">
              <a:solidFill>
                <a:prstClr val="black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740352" y="1772816"/>
            <a:ext cx="1143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err="1" smtClean="0">
                <a:solidFill>
                  <a:prstClr val="black"/>
                </a:solidFill>
              </a:rPr>
              <a:t>Munch</a:t>
            </a:r>
            <a:r>
              <a:rPr lang="hu-HU" sz="1000" dirty="0" smtClean="0">
                <a:solidFill>
                  <a:prstClr val="black"/>
                </a:solidFill>
              </a:rPr>
              <a:t> : Önarckép</a:t>
            </a:r>
            <a:endParaRPr lang="hu-HU" sz="1000" dirty="0">
              <a:solidFill>
                <a:prstClr val="black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72" y="3253219"/>
            <a:ext cx="694772" cy="99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églalap 18"/>
          <p:cNvSpPr/>
          <p:nvPr/>
        </p:nvSpPr>
        <p:spPr>
          <a:xfrm>
            <a:off x="7236296" y="3311276"/>
            <a:ext cx="57606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308304" y="3311276"/>
            <a:ext cx="48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467544" y="26444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v 21"/>
          <p:cNvSpPr/>
          <p:nvPr/>
        </p:nvSpPr>
        <p:spPr>
          <a:xfrm rot="12496025">
            <a:off x="389858" y="-61183"/>
            <a:ext cx="7338441" cy="6764343"/>
          </a:xfrm>
          <a:prstGeom prst="arc">
            <a:avLst>
              <a:gd name="adj1" fmla="val 10836821"/>
              <a:gd name="adj2" fmla="val 2087941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Egyenes összekötő nyíllal 23"/>
          <p:cNvCxnSpPr>
            <a:stCxn id="22" idx="0"/>
          </p:cNvCxnSpPr>
          <p:nvPr/>
        </p:nvCxnSpPr>
        <p:spPr>
          <a:xfrm flipV="1">
            <a:off x="7271913" y="4878872"/>
            <a:ext cx="108399" cy="2142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22" idx="2"/>
          </p:cNvCxnSpPr>
          <p:nvPr/>
        </p:nvCxnSpPr>
        <p:spPr>
          <a:xfrm flipV="1">
            <a:off x="549991" y="2019037"/>
            <a:ext cx="61569" cy="278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3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779220"/>
            <a:ext cx="121962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Valóság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/Inger</a:t>
            </a:r>
          </a:p>
          <a:p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Fény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 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Hang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Forma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Szag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Íz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Esemény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79712" y="733346"/>
            <a:ext cx="13743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Jelfogó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/Érzékelő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/Receptorok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Hullám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Molekula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Rezgés</a:t>
            </a:r>
          </a:p>
          <a:p>
            <a:pPr marL="285750" indent="-285750">
              <a:buFontTx/>
              <a:buChar char="-"/>
            </a:pPr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63888" y="733346"/>
            <a:ext cx="189128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Feldolgozó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/Értékelő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/Idegrendszer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Jelfeldolgozás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Absztrakció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Érzelmi értékelés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Logikai értékelés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Előzmények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52120" y="733346"/>
            <a:ext cx="128778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Alkotás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/Ihlet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/Ötlet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/Üzenet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/Kivitelezés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Rajzolás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Festés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Éneklés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Táncolás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Zenélés</a:t>
            </a:r>
          </a:p>
          <a:p>
            <a:pPr marL="285750" indent="-285750">
              <a:buFontTx/>
              <a:buChar char="-"/>
            </a:pP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452320" y="751344"/>
            <a:ext cx="128169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   </a:t>
            </a:r>
            <a:r>
              <a:rPr lang="hu-HU" b="1" dirty="0" smtClean="0">
                <a:solidFill>
                  <a:srgbClr val="000066"/>
                </a:solidFill>
              </a:rPr>
              <a:t>A mű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/Művészeti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Valóság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Kép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Színdarab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Fotó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Zenemű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Tánc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Opera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752041" y="188640"/>
            <a:ext cx="139602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FF"/>
                </a:solidFill>
              </a:rPr>
              <a:t>Az Alkotó</a:t>
            </a:r>
            <a:endParaRPr lang="hu-HU" sz="2400" b="1" dirty="0">
              <a:solidFill>
                <a:srgbClr val="0000FF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55576" y="4239672"/>
            <a:ext cx="164025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A mű = Valóság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/Inger</a:t>
            </a:r>
          </a:p>
          <a:p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Fény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 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Hang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Forma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Szag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Esemény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760665" y="4200763"/>
            <a:ext cx="14272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Jelfogó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/Érzékelő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/Receptorok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Hullám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Molekula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Fizikai erő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594345" y="4200763"/>
            <a:ext cx="180472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Feldolgozó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/Értékelő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/Idegrendszer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r>
              <a:rPr lang="hu-HU" dirty="0" smtClean="0">
                <a:solidFill>
                  <a:srgbClr val="000066"/>
                </a:solidFill>
              </a:rPr>
              <a:t>-   </a:t>
            </a:r>
            <a:r>
              <a:rPr lang="hu-HU" sz="1600" dirty="0" smtClean="0">
                <a:solidFill>
                  <a:srgbClr val="000066"/>
                </a:solidFill>
              </a:rPr>
              <a:t>Feldolgozás</a:t>
            </a:r>
          </a:p>
          <a:p>
            <a:r>
              <a:rPr lang="hu-HU" sz="1600" dirty="0" smtClean="0">
                <a:solidFill>
                  <a:srgbClr val="000066"/>
                </a:solidFill>
              </a:rPr>
              <a:t>-   Absztrakció</a:t>
            </a:r>
          </a:p>
          <a:p>
            <a:r>
              <a:rPr lang="hu-HU" sz="1600" dirty="0" smtClean="0">
                <a:solidFill>
                  <a:srgbClr val="000066"/>
                </a:solidFill>
              </a:rPr>
              <a:t>-   Érzelmi értékelés</a:t>
            </a:r>
          </a:p>
          <a:p>
            <a:r>
              <a:rPr lang="hu-HU" sz="1600" dirty="0" smtClean="0">
                <a:solidFill>
                  <a:srgbClr val="000066"/>
                </a:solidFill>
              </a:rPr>
              <a:t>-   Logikai értékelés</a:t>
            </a:r>
          </a:p>
          <a:p>
            <a:r>
              <a:rPr lang="hu-HU" sz="1600" dirty="0" smtClean="0">
                <a:solidFill>
                  <a:srgbClr val="000066"/>
                </a:solidFill>
              </a:rPr>
              <a:t>-   Előzmények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768752" y="4218761"/>
            <a:ext cx="186307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  A képzelt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/Virtuális Valóság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Kép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Színdarab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Fotó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Zenemű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Tánc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Opera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707904" y="3573016"/>
            <a:ext cx="164724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FF"/>
                </a:solidFill>
              </a:rPr>
              <a:t>A Befogadó</a:t>
            </a:r>
            <a:endParaRPr lang="hu-HU" sz="2400" b="1" dirty="0">
              <a:solidFill>
                <a:srgbClr val="0000FF"/>
              </a:solidFill>
            </a:endParaRP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1403648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3131840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5076056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6903991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2223471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4023671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6111903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442306" y="1842497"/>
            <a:ext cx="6578276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000099"/>
                </a:solidFill>
              </a:rPr>
              <a:t>Művészeti alkotás és befogadás</a:t>
            </a:r>
          </a:p>
          <a:p>
            <a:pPr algn="ctr"/>
            <a:endParaRPr lang="hu-HU" dirty="0">
              <a:solidFill>
                <a:srgbClr val="000099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000099"/>
                </a:solidFill>
              </a:rPr>
              <a:t>Élettani-kórélettani</a:t>
            </a:r>
            <a:r>
              <a:rPr lang="hu-HU" sz="2400" dirty="0" smtClean="0">
                <a:solidFill>
                  <a:srgbClr val="000099"/>
                </a:solidFill>
              </a:rPr>
              <a:t> folyamatok által meghatározott</a:t>
            </a:r>
          </a:p>
          <a:p>
            <a:pPr algn="ctr"/>
            <a:endParaRPr lang="hu-HU" dirty="0">
              <a:solidFill>
                <a:srgbClr val="000066"/>
              </a:solidFill>
            </a:endParaRPr>
          </a:p>
          <a:p>
            <a:pPr marL="895350" indent="-285750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Művészeti </a:t>
            </a:r>
            <a:r>
              <a:rPr lang="hu-HU" sz="2000" b="1" dirty="0" smtClean="0">
                <a:solidFill>
                  <a:srgbClr val="000066"/>
                </a:solidFill>
              </a:rPr>
              <a:t>élmény pirulában</a:t>
            </a:r>
          </a:p>
          <a:p>
            <a:pPr marL="895350" indent="-285750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Idegrendszer és a </a:t>
            </a:r>
            <a:r>
              <a:rPr lang="hu-HU" sz="2000" b="1" dirty="0" smtClean="0">
                <a:solidFill>
                  <a:srgbClr val="000066"/>
                </a:solidFill>
              </a:rPr>
              <a:t>belek</a:t>
            </a:r>
            <a:r>
              <a:rPr lang="hu-HU" sz="2000" dirty="0" smtClean="0">
                <a:solidFill>
                  <a:srgbClr val="000066"/>
                </a:solidFill>
              </a:rPr>
              <a:t> szerepe</a:t>
            </a:r>
          </a:p>
          <a:p>
            <a:pPr marL="895350" indent="-285750">
              <a:buFontTx/>
              <a:buChar char="-"/>
            </a:pPr>
            <a:r>
              <a:rPr lang="hu-HU" sz="2000" b="1" dirty="0" smtClean="0">
                <a:solidFill>
                  <a:srgbClr val="000066"/>
                </a:solidFill>
              </a:rPr>
              <a:t>Psychés</a:t>
            </a:r>
            <a:r>
              <a:rPr lang="hu-HU" sz="2000" dirty="0" smtClean="0">
                <a:solidFill>
                  <a:srgbClr val="000066"/>
                </a:solidFill>
              </a:rPr>
              <a:t> zavarok kivetítése</a:t>
            </a:r>
          </a:p>
          <a:p>
            <a:pPr marL="895350" indent="-285750"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Kóros állapotok tükröződése</a:t>
            </a:r>
          </a:p>
          <a:p>
            <a:pPr marL="895350" indent="-285750">
              <a:buFontTx/>
              <a:buChar char="-"/>
            </a:pPr>
            <a:r>
              <a:rPr lang="hu-HU" sz="2000" b="1" dirty="0" smtClean="0">
                <a:solidFill>
                  <a:srgbClr val="000066"/>
                </a:solidFill>
              </a:rPr>
              <a:t>Ihlet tabletta</a:t>
            </a:r>
            <a:r>
              <a:rPr lang="hu-HU" sz="2000" dirty="0" smtClean="0">
                <a:solidFill>
                  <a:srgbClr val="000066"/>
                </a:solidFill>
              </a:rPr>
              <a:t>, tervezett </a:t>
            </a:r>
            <a:r>
              <a:rPr lang="hu-HU" sz="2000" b="1" dirty="0" smtClean="0">
                <a:solidFill>
                  <a:srgbClr val="000066"/>
                </a:solidFill>
              </a:rPr>
              <a:t>tudatmódosítás</a:t>
            </a:r>
            <a:r>
              <a:rPr lang="hu-HU" sz="2000" dirty="0" smtClean="0">
                <a:solidFill>
                  <a:srgbClr val="000066"/>
                </a:solidFill>
              </a:rPr>
              <a:t>, stb.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962953" cy="15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3" y="188640"/>
            <a:ext cx="262156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85027" y="1628800"/>
            <a:ext cx="1266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solidFill>
                  <a:srgbClr val="000066"/>
                </a:solidFill>
              </a:rPr>
              <a:t>Csontváry: Önarckép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164018" y="6611779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solidFill>
                  <a:srgbClr val="000066"/>
                </a:solidFill>
              </a:rPr>
              <a:t>Csontváry: Magányos cédrus</a:t>
            </a:r>
            <a:endParaRPr lang="en-US" sz="1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438960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err="1">
                <a:solidFill>
                  <a:srgbClr val="000066"/>
                </a:solidFill>
                <a:latin typeface="Arial,Helvetica"/>
              </a:rPr>
              <a:t>Madarassy</a:t>
            </a:r>
            <a:r>
              <a:rPr lang="hu-HU" dirty="0">
                <a:solidFill>
                  <a:srgbClr val="000066"/>
                </a:solidFill>
                <a:latin typeface="Arial,Helvetica"/>
              </a:rPr>
              <a:t> István ötvös-szobrász művészt „tűzecsettel festett” vörösréz </a:t>
            </a:r>
            <a:r>
              <a:rPr lang="hu-HU" dirty="0" smtClean="0">
                <a:solidFill>
                  <a:srgbClr val="000066"/>
                </a:solidFill>
                <a:latin typeface="Arial,Helvetica"/>
              </a:rPr>
              <a:t>táblakép-sorozat, </a:t>
            </a:r>
            <a:r>
              <a:rPr lang="hu-HU" dirty="0">
                <a:solidFill>
                  <a:srgbClr val="000066"/>
                </a:solidFill>
                <a:latin typeface="Arial,Helvetica"/>
              </a:rPr>
              <a:t>az élettanhoz illő </a:t>
            </a:r>
            <a:r>
              <a:rPr lang="hu-HU" b="1" dirty="0">
                <a:solidFill>
                  <a:srgbClr val="000066"/>
                </a:solidFill>
                <a:latin typeface="Arial,Helvetica"/>
              </a:rPr>
              <a:t>„Élet Tanú</a:t>
            </a:r>
            <a:r>
              <a:rPr lang="hu-HU" dirty="0">
                <a:solidFill>
                  <a:srgbClr val="000066"/>
                </a:solidFill>
                <a:latin typeface="Arial,Helvetica"/>
              </a:rPr>
              <a:t>” </a:t>
            </a:r>
            <a:r>
              <a:rPr lang="hu-HU" dirty="0" smtClean="0">
                <a:solidFill>
                  <a:srgbClr val="000066"/>
                </a:solidFill>
                <a:latin typeface="Arial,Helvetica"/>
              </a:rPr>
              <a:t>címmel, készült a </a:t>
            </a:r>
          </a:p>
          <a:p>
            <a:pPr algn="ctr"/>
            <a:r>
              <a:rPr lang="hu-HU" dirty="0" smtClean="0">
                <a:solidFill>
                  <a:srgbClr val="000066"/>
                </a:solidFill>
                <a:latin typeface="Arial,Helvetica"/>
              </a:rPr>
              <a:t>Magyar Élettani Társaság 2009-es Vándorgyűlése alkalmából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26" name="Picture 2" descr="E:\Élettenú KÉPEK\GEL_0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275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98653" y="1556792"/>
            <a:ext cx="614033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</a:rPr>
              <a:t>Nagy kérdések</a:t>
            </a:r>
          </a:p>
          <a:p>
            <a:pPr algn="ctr">
              <a:spcBef>
                <a:spcPts val="1200"/>
              </a:spcBef>
            </a:pPr>
            <a:r>
              <a:rPr lang="hu-HU" sz="2800" dirty="0" smtClean="0">
                <a:solidFill>
                  <a:srgbClr val="0000FF"/>
                </a:solidFill>
              </a:rPr>
              <a:t>A képzőművészet múltja, jelene és jövője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Hatása az emberre</a:t>
            </a:r>
          </a:p>
          <a:p>
            <a:pPr algn="ctr"/>
            <a:r>
              <a:rPr lang="hu-HU" sz="2800" dirty="0" smtClean="0">
                <a:solidFill>
                  <a:srgbClr val="0000FF"/>
                </a:solidFill>
              </a:rPr>
              <a:t>Ki a művész?</a:t>
            </a:r>
            <a:endParaRPr lang="hu-HU" sz="2800" dirty="0">
              <a:solidFill>
                <a:srgbClr val="0000FF"/>
              </a:solidFill>
            </a:endParaRPr>
          </a:p>
          <a:p>
            <a:pPr algn="ctr"/>
            <a:r>
              <a:rPr lang="hu-HU" sz="2800" dirty="0" smtClean="0">
                <a:solidFill>
                  <a:srgbClr val="0000FF"/>
                </a:solidFill>
              </a:rPr>
              <a:t>Ki az, aki csak gondolja?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Mi az értékhatározó?!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Mi a cél?</a:t>
            </a:r>
          </a:p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Mi a feladat?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thirddime.com/media/1/salvador-dali/salvador-dali_the-elephants_thirddi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8" y="90929"/>
            <a:ext cx="2011730" cy="20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44068" y="2060848"/>
            <a:ext cx="1795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Élet és Művészet, Salvador Dali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4541"/>
            <a:ext cx="2260647" cy="280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83568" y="6567155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Ülő nő, </a:t>
            </a:r>
            <a:r>
              <a:rPr lang="hu-HU" sz="1000" dirty="0" err="1" smtClean="0"/>
              <a:t>Joan</a:t>
            </a:r>
            <a:r>
              <a:rPr lang="hu-HU" sz="1000" dirty="0" smtClean="0"/>
              <a:t> </a:t>
            </a:r>
            <a:r>
              <a:rPr lang="hu-HU" sz="1000" dirty="0" err="1" smtClean="0"/>
              <a:t>Miró</a:t>
            </a:r>
            <a:endParaRPr lang="en-US" sz="1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929"/>
            <a:ext cx="1816634" cy="20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092280" y="2060848"/>
            <a:ext cx="1364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Patak-árok Tenk László</a:t>
            </a:r>
            <a:endParaRPr lang="en-US" sz="1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63" y="3850581"/>
            <a:ext cx="2403825" cy="274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026645" y="6525344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Hetedhéthatár</a:t>
            </a:r>
            <a:r>
              <a:rPr lang="hu-HU" sz="1000" dirty="0" smtClean="0"/>
              <a:t>, </a:t>
            </a:r>
            <a:r>
              <a:rPr lang="hu-HU" sz="1000" dirty="0" err="1" smtClean="0"/>
              <a:t>Aknay</a:t>
            </a:r>
            <a:r>
              <a:rPr lang="hu-HU" sz="1000" dirty="0" smtClean="0"/>
              <a:t> János</a:t>
            </a:r>
            <a:endParaRPr lang="en-US" sz="10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62" y="155075"/>
            <a:ext cx="1685926" cy="142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62" y="5315841"/>
            <a:ext cx="1852083" cy="126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1996590"/>
            <a:ext cx="6110931" cy="1216386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b="1" dirty="0">
                <a:solidFill>
                  <a:srgbClr val="0000CC"/>
                </a:solidFill>
                <a:ea typeface="Calibri"/>
                <a:cs typeface="Times New Roman"/>
              </a:rPr>
              <a:t>K</a:t>
            </a:r>
            <a:r>
              <a:rPr lang="hu-HU" b="1" dirty="0" smtClean="0">
                <a:solidFill>
                  <a:srgbClr val="0000CC"/>
                </a:solidFill>
                <a:ea typeface="Calibri"/>
                <a:cs typeface="Times New Roman"/>
              </a:rPr>
              <a:t>épzőművészet</a:t>
            </a:r>
            <a:endParaRPr lang="hu-HU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dirty="0" err="1" smtClean="0">
                <a:solidFill>
                  <a:srgbClr val="0000FF"/>
                </a:solidFill>
                <a:cs typeface="Times New Roman"/>
              </a:rPr>
              <a:t>Szurcsik</a:t>
            </a:r>
            <a:r>
              <a:rPr lang="hu-HU" sz="2800" dirty="0" smtClean="0">
                <a:solidFill>
                  <a:srgbClr val="0000FF"/>
                </a:solidFill>
                <a:cs typeface="Times New Roman"/>
              </a:rPr>
              <a:t> József</a:t>
            </a:r>
            <a:endParaRPr lang="hu-HU" sz="2800" dirty="0">
              <a:solidFill>
                <a:srgbClr val="000099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9" name="Picture 2" descr="network.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00008"/>
            <a:ext cx="1872208" cy="12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apértelmezett terv">
  <a:themeElements>
    <a:clrScheme name="Alapértelmezett terv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724</Words>
  <Application>Microsoft Office PowerPoint</Application>
  <PresentationFormat>Diavetítés a képernyőre (4:3 oldalarány)</PresentationFormat>
  <Paragraphs>205</Paragraphs>
  <Slides>10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Office-téma</vt:lpstr>
      <vt:lpstr>1_Alapértelmezett terv</vt:lpstr>
      <vt:lpstr>2_Alapértelmezett terv</vt:lpstr>
      <vt:lpstr>2_Office-téma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Rosivall László</dc:creator>
  <cp:lastModifiedBy>Lipták Judit</cp:lastModifiedBy>
  <cp:revision>27</cp:revision>
  <dcterms:created xsi:type="dcterms:W3CDTF">2016-02-20T12:21:00Z</dcterms:created>
  <dcterms:modified xsi:type="dcterms:W3CDTF">2016-04-14T11:06:39Z</dcterms:modified>
</cp:coreProperties>
</file>