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69" r:id="rId4"/>
    <p:sldId id="266" r:id="rId5"/>
    <p:sldId id="261" r:id="rId6"/>
    <p:sldId id="260" r:id="rId7"/>
    <p:sldId id="264" r:id="rId8"/>
    <p:sldId id="262" r:id="rId9"/>
    <p:sldId id="259" r:id="rId10"/>
    <p:sldId id="265" r:id="rId11"/>
    <p:sldId id="258" r:id="rId12"/>
    <p:sldId id="267" r:id="rId13"/>
    <p:sldId id="263" r:id="rId14"/>
    <p:sldId id="256" r:id="rId15"/>
    <p:sldId id="268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042D00A1-7193-4956-BE3A-27D3E5A2DAA8}">
          <p14:sldIdLst>
            <p14:sldId id="269"/>
            <p14:sldId id="266"/>
            <p14:sldId id="261"/>
            <p14:sldId id="260"/>
            <p14:sldId id="264"/>
            <p14:sldId id="262"/>
          </p14:sldIdLst>
        </p14:section>
        <p14:section name="Névtelen szakasz" id="{1500C643-DE26-4410-8068-F1625792B883}">
          <p14:sldIdLst>
            <p14:sldId id="259"/>
            <p14:sldId id="265"/>
            <p14:sldId id="258"/>
            <p14:sldId id="267"/>
            <p14:sldId id="263"/>
            <p14:sldId id="25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E2CFD-BD18-41FE-8535-9844840F2044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F38F1-A4FA-4072-9E38-B66DF9226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6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11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4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2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69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50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2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28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88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22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0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29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6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2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6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09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0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97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72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39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96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9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30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2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33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39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9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4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3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3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A736-5402-4AF0-8773-DDCBDBF221BF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2CA6-0DB5-48B1-9EE1-51DC4B66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4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54BC-E9B5-4C1E-A38C-48C517808EF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2016.04.14.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8CEC-EB91-48B0-830F-12D7F8F75AF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4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9BE0-A4DC-42E3-AD55-542198604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7635F-22C9-4CF7-9B8C-D26C4812DA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8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9220" y="2204864"/>
            <a:ext cx="7561211" cy="1511851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buFontTx/>
              <a:buNone/>
              <a:defRPr/>
            </a:pPr>
            <a:r>
              <a:rPr lang="hu-HU" sz="2800" b="1" dirty="0">
                <a:solidFill>
                  <a:srgbClr val="0000CC"/>
                </a:solidFill>
              </a:rPr>
              <a:t>De hol van a lélek és annak élet- és kórélettana? </a:t>
            </a:r>
            <a:endParaRPr lang="hu-HU" sz="2800" b="1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Dr. </a:t>
            </a:r>
            <a:r>
              <a:rPr lang="hu-HU" sz="2800" dirty="0" err="1" smtClean="0">
                <a:solidFill>
                  <a:srgbClr val="0000FF"/>
                </a:solidFill>
                <a:cs typeface="Times New Roman"/>
              </a:rPr>
              <a:t>Rosivall</a:t>
            </a: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 László</a:t>
            </a:r>
            <a:endParaRPr lang="hu-HU" sz="2800" dirty="0">
              <a:solidFill>
                <a:srgbClr val="000099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6" y="600075"/>
            <a:ext cx="7338392" cy="544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72008" y="6021288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dirty="0" smtClean="0">
                <a:solidFill>
                  <a:srgbClr val="996633"/>
                </a:solidFill>
              </a:rPr>
              <a:t>A világháború kitörésének híre, a világégés víziója, belső vívódásai és a nélkülözés kikezdték idegrendszerét, s elméjében elkezdődött a folyamat, amely visszafordíthatatlannak bizonyult, s amely 1919-től haláláig, megszakítás nélkül elmegyógyintézetbe száműzte.</a:t>
            </a:r>
            <a:endParaRPr lang="en-US" sz="1600" dirty="0">
              <a:solidFill>
                <a:srgbClr val="996633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699792" y="116632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996633"/>
                </a:solidFill>
              </a:rPr>
              <a:t>Gulácsy </a:t>
            </a:r>
            <a:r>
              <a:rPr lang="hu-HU" sz="2000" dirty="0">
                <a:solidFill>
                  <a:srgbClr val="996633"/>
                </a:solidFill>
              </a:rPr>
              <a:t>L</a:t>
            </a:r>
            <a:r>
              <a:rPr lang="hu-HU" sz="2000" dirty="0" smtClean="0">
                <a:solidFill>
                  <a:srgbClr val="996633"/>
                </a:solidFill>
              </a:rPr>
              <a:t>ajos:  </a:t>
            </a:r>
            <a:r>
              <a:rPr lang="hu-HU" sz="2000" b="1" dirty="0" smtClean="0">
                <a:solidFill>
                  <a:srgbClr val="996633"/>
                </a:solidFill>
              </a:rPr>
              <a:t>A játékok fellázadtak</a:t>
            </a:r>
            <a:endParaRPr lang="en-US" sz="2000" b="1" dirty="0">
              <a:solidFill>
                <a:srgbClr val="9966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9220" y="2204864"/>
            <a:ext cx="7561211" cy="163496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buFontTx/>
              <a:buNone/>
              <a:defRPr/>
            </a:pPr>
            <a:r>
              <a:rPr lang="hu-HU" b="1" dirty="0" smtClean="0">
                <a:solidFill>
                  <a:srgbClr val="0000CC"/>
                </a:solidFill>
                <a:ea typeface="Calibri"/>
                <a:cs typeface="Times New Roman"/>
              </a:rPr>
              <a:t>Kóros személyiségvonások és a művészi tevékenység</a:t>
            </a:r>
            <a:endParaRPr lang="hu-HU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buFontTx/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Prof. Dr. </a:t>
            </a:r>
            <a:r>
              <a:rPr lang="hu-HU" sz="2800" dirty="0" err="1" smtClean="0">
                <a:solidFill>
                  <a:srgbClr val="0000FF"/>
                </a:solidFill>
                <a:cs typeface="Times New Roman"/>
              </a:rPr>
              <a:t>Tringer</a:t>
            </a: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 László</a:t>
            </a:r>
            <a:endParaRPr lang="hu-HU" sz="2800" dirty="0">
              <a:solidFill>
                <a:srgbClr val="000099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4172887"/>
            <a:ext cx="8272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000080"/>
                </a:solidFill>
                <a:effectLst/>
                <a:ea typeface="Times New Roman"/>
              </a:rPr>
              <a:t>Orvos, ideg- és elmegyógyász</a:t>
            </a:r>
            <a:r>
              <a:rPr lang="hu-HU" sz="2000" dirty="0" smtClean="0">
                <a:solidFill>
                  <a:srgbClr val="000080"/>
                </a:solidFill>
                <a:ea typeface="Times New Roman"/>
              </a:rPr>
              <a:t>, </a:t>
            </a:r>
            <a:r>
              <a:rPr lang="hu-HU" sz="2000" dirty="0" smtClean="0">
                <a:solidFill>
                  <a:srgbClr val="000080"/>
                </a:solidFill>
                <a:effectLst/>
                <a:ea typeface="Times New Roman"/>
              </a:rPr>
              <a:t>a Semmelweis Egyetem </a:t>
            </a:r>
            <a:r>
              <a:rPr lang="hu-HU" sz="2000" b="1" dirty="0" smtClean="0">
                <a:solidFill>
                  <a:srgbClr val="000080"/>
                </a:solidFill>
                <a:effectLst/>
                <a:ea typeface="Times New Roman"/>
              </a:rPr>
              <a:t>professor emeritusa</a:t>
            </a:r>
            <a:r>
              <a:rPr lang="hu-HU" sz="2000" dirty="0" smtClean="0">
                <a:solidFill>
                  <a:srgbClr val="000080"/>
                </a:solidFill>
                <a:effectLst/>
                <a:ea typeface="Times New Roman"/>
              </a:rPr>
              <a:t>, a Semmelweis Egyetem Pszichiátriai Klinikán dolgozik, emellett </a:t>
            </a:r>
            <a:r>
              <a:rPr lang="hu-HU" sz="2000" b="1" dirty="0" smtClean="0">
                <a:solidFill>
                  <a:srgbClr val="000080"/>
                </a:solidFill>
                <a:effectLst/>
                <a:ea typeface="Times New Roman"/>
              </a:rPr>
              <a:t>tanszékvezető</a:t>
            </a:r>
            <a:r>
              <a:rPr lang="hu-HU" sz="2000" dirty="0" smtClean="0">
                <a:solidFill>
                  <a:srgbClr val="000080"/>
                </a:solidFill>
                <a:effectLst/>
                <a:ea typeface="Times New Roman"/>
              </a:rPr>
              <a:t> a Gál Ferenc Hittudományi Főiskolán és </a:t>
            </a:r>
            <a:r>
              <a:rPr lang="hu-HU" sz="2000" b="1" dirty="0" smtClean="0">
                <a:solidFill>
                  <a:srgbClr val="000080"/>
                </a:solidFill>
                <a:effectLst/>
                <a:ea typeface="Times New Roman"/>
              </a:rPr>
              <a:t>óraadó</a:t>
            </a:r>
            <a:r>
              <a:rPr lang="hu-HU" sz="2000" dirty="0" smtClean="0">
                <a:solidFill>
                  <a:srgbClr val="000080"/>
                </a:solidFill>
                <a:effectLst/>
                <a:ea typeface="Times New Roman"/>
              </a:rPr>
              <a:t> a Sapientia Szerzetesi Hittudományi Főiskolán.</a:t>
            </a:r>
            <a:endParaRPr lang="en-US" sz="2000" dirty="0"/>
          </a:p>
        </p:txBody>
      </p:sp>
      <p:sp>
        <p:nvSpPr>
          <p:cNvPr id="5" name="Téglalap 4"/>
          <p:cNvSpPr/>
          <p:nvPr/>
        </p:nvSpPr>
        <p:spPr>
          <a:xfrm>
            <a:off x="5868144" y="793735"/>
            <a:ext cx="4752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  <a:effectLst/>
              </a:rPr>
              <a:t>Pannonhalmi érettségi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  <a:effectLst/>
              </a:rPr>
              <a:t>BOTE </a:t>
            </a:r>
            <a:r>
              <a:rPr lang="hu-HU" dirty="0" smtClean="0">
                <a:solidFill>
                  <a:srgbClr val="000066"/>
                </a:solidFill>
              </a:rPr>
              <a:t>ÁOK diploma</a:t>
            </a:r>
            <a:endParaRPr lang="hu-HU" dirty="0" smtClean="0">
              <a:solidFill>
                <a:srgbClr val="000066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  <a:effectLst/>
              </a:rPr>
              <a:t>Pszichiáter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  <a:effectLst/>
              </a:rPr>
              <a:t>Neurológus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  <a:effectLst/>
              </a:rPr>
              <a:t>Klinikai farmakológus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  <a:effectLst/>
              </a:rPr>
              <a:t>Orvosi pszichológus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  <a:effectLst/>
              </a:rPr>
              <a:t>Klinikai szakpszichológus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000066"/>
                </a:solidFill>
                <a:effectLst/>
              </a:rPr>
              <a:t>Pszichoterápeuta</a:t>
            </a:r>
            <a:endParaRPr lang="hu-HU" dirty="0" smtClean="0">
              <a:solidFill>
                <a:srgbClr val="000066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000066"/>
                </a:solidFill>
                <a:effectLst/>
              </a:rPr>
              <a:t>Magatartásterápeuta</a:t>
            </a:r>
            <a:endParaRPr lang="hu-HU" dirty="0" smtClean="0">
              <a:solidFill>
                <a:srgbClr val="000066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000066"/>
                </a:solidFill>
                <a:effectLst/>
              </a:rPr>
              <a:t>Addiktológus</a:t>
            </a:r>
            <a:endParaRPr lang="hu-HU" dirty="0" smtClean="0">
              <a:solidFill>
                <a:srgbClr val="000066"/>
              </a:solidFill>
              <a:effectLst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000066"/>
                </a:solidFill>
                <a:effectLst/>
              </a:rPr>
              <a:t>Gerontologus</a:t>
            </a:r>
            <a:endParaRPr lang="hu-HU" dirty="0">
              <a:solidFill>
                <a:srgbClr val="000066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3" y="846148"/>
            <a:ext cx="5320591" cy="299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3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894" y="4941168"/>
            <a:ext cx="2766344" cy="189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00655" y="2182212"/>
            <a:ext cx="738779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solidFill>
                  <a:srgbClr val="000066"/>
                </a:solidFill>
              </a:rPr>
              <a:t>A</a:t>
            </a:r>
            <a:r>
              <a:rPr lang="hu-HU" sz="2400" dirty="0" smtClean="0">
                <a:solidFill>
                  <a:srgbClr val="000066"/>
                </a:solidFill>
              </a:rPr>
              <a:t>ki hirtelen </a:t>
            </a:r>
            <a:r>
              <a:rPr lang="hu-HU" sz="2400" b="1" dirty="0" smtClean="0">
                <a:solidFill>
                  <a:srgbClr val="000066"/>
                </a:solidFill>
              </a:rPr>
              <a:t>szétesik</a:t>
            </a:r>
            <a:r>
              <a:rPr lang="hu-HU" sz="2400" dirty="0" smtClean="0">
                <a:solidFill>
                  <a:srgbClr val="000066"/>
                </a:solidFill>
              </a:rPr>
              <a:t> egyetemünkön vagy a nagy világban, </a:t>
            </a:r>
          </a:p>
          <a:p>
            <a:pPr algn="ctr"/>
            <a:r>
              <a:rPr lang="hu-HU" sz="2400" dirty="0">
                <a:solidFill>
                  <a:srgbClr val="000066"/>
                </a:solidFill>
              </a:rPr>
              <a:t>A</a:t>
            </a:r>
            <a:r>
              <a:rPr lang="hu-HU" sz="2400" dirty="0" smtClean="0">
                <a:solidFill>
                  <a:srgbClr val="000066"/>
                </a:solidFill>
              </a:rPr>
              <a:t>ki elveszti lelkesedését és a fonalat,</a:t>
            </a:r>
          </a:p>
          <a:p>
            <a:pPr algn="ctr"/>
            <a:r>
              <a:rPr lang="hu-HU" sz="2400" dirty="0">
                <a:solidFill>
                  <a:srgbClr val="000066"/>
                </a:solidFill>
              </a:rPr>
              <a:t>A</a:t>
            </a:r>
            <a:r>
              <a:rPr lang="hu-HU" sz="2400" dirty="0" smtClean="0">
                <a:solidFill>
                  <a:srgbClr val="000066"/>
                </a:solidFill>
              </a:rPr>
              <a:t>ki </a:t>
            </a:r>
            <a:r>
              <a:rPr lang="hu-HU" sz="2400" b="1" dirty="0" smtClean="0">
                <a:solidFill>
                  <a:srgbClr val="000066"/>
                </a:solidFill>
              </a:rPr>
              <a:t>meg akarja találni hitét</a:t>
            </a:r>
            <a:r>
              <a:rPr lang="hu-HU" sz="2400" dirty="0" smtClean="0">
                <a:solidFill>
                  <a:srgbClr val="000066"/>
                </a:solidFill>
              </a:rPr>
              <a:t>,</a:t>
            </a:r>
          </a:p>
          <a:p>
            <a:pPr algn="ctr"/>
            <a:r>
              <a:rPr lang="hu-HU" sz="2400" dirty="0" smtClean="0">
                <a:solidFill>
                  <a:srgbClr val="000066"/>
                </a:solidFill>
              </a:rPr>
              <a:t>Lelki békéjét, </a:t>
            </a:r>
          </a:p>
          <a:p>
            <a:pPr algn="ctr"/>
            <a:r>
              <a:rPr lang="hu-HU" sz="2400" dirty="0" smtClean="0">
                <a:solidFill>
                  <a:srgbClr val="000066"/>
                </a:solidFill>
              </a:rPr>
              <a:t>Vissza akarja nyerni energiáit, </a:t>
            </a:r>
          </a:p>
          <a:p>
            <a:pPr algn="ctr"/>
            <a:r>
              <a:rPr lang="hu-HU" sz="2400" dirty="0" smtClean="0">
                <a:solidFill>
                  <a:srgbClr val="000066"/>
                </a:solidFill>
              </a:rPr>
              <a:t>Lelkét és céljait,</a:t>
            </a:r>
          </a:p>
          <a:p>
            <a:pPr algn="ctr"/>
            <a:r>
              <a:rPr lang="hu-HU" sz="2400" dirty="0" smtClean="0">
                <a:solidFill>
                  <a:srgbClr val="000066"/>
                </a:solidFill>
              </a:rPr>
              <a:t>Annak első választása</a:t>
            </a:r>
          </a:p>
          <a:p>
            <a:pPr algn="ctr"/>
            <a:r>
              <a:rPr lang="hu-HU" sz="2400" dirty="0" smtClean="0">
                <a:solidFill>
                  <a:srgbClr val="000066"/>
                </a:solidFill>
              </a:rPr>
              <a:t>Csakis az </a:t>
            </a:r>
            <a:r>
              <a:rPr lang="hu-HU" sz="2400" b="1" dirty="0" smtClean="0">
                <a:solidFill>
                  <a:srgbClr val="000066"/>
                </a:solidFill>
              </a:rPr>
              <a:t>előadónk</a:t>
            </a:r>
            <a:r>
              <a:rPr lang="hu-HU" sz="2400" dirty="0" smtClean="0">
                <a:solidFill>
                  <a:srgbClr val="000066"/>
                </a:solidFill>
              </a:rPr>
              <a:t> lehet.</a:t>
            </a:r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64" y="148579"/>
            <a:ext cx="5398740" cy="205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91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281471" y="624745"/>
            <a:ext cx="660289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000CC"/>
                </a:solidFill>
              </a:rPr>
              <a:t>„</a:t>
            </a:r>
            <a:r>
              <a:rPr lang="hu-HU" sz="2000" b="1" dirty="0" smtClean="0">
                <a:solidFill>
                  <a:srgbClr val="0000CC"/>
                </a:solidFill>
              </a:rPr>
              <a:t>Hallottuk a szót</a:t>
            </a:r>
            <a:r>
              <a:rPr lang="hu-HU" sz="2000" dirty="0" smtClean="0">
                <a:solidFill>
                  <a:srgbClr val="0000CC"/>
                </a:solidFill>
              </a:rPr>
              <a:t>.…”</a:t>
            </a: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 Művészet tudomány, élettan, kórélettan, </a:t>
            </a: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zene, képzőművészet, orvoslás, gyógyítás, betegség és az élet </a:t>
            </a:r>
          </a:p>
          <a:p>
            <a:pPr algn="ctr"/>
            <a:r>
              <a:rPr lang="hu-HU" sz="2000" dirty="0">
                <a:solidFill>
                  <a:srgbClr val="000066"/>
                </a:solidFill>
              </a:rPr>
              <a:t>e</a:t>
            </a:r>
            <a:r>
              <a:rPr lang="hu-HU" sz="2000" dirty="0" smtClean="0">
                <a:solidFill>
                  <a:srgbClr val="000066"/>
                </a:solidFill>
              </a:rPr>
              <a:t>lválaszthatatlan!</a:t>
            </a:r>
            <a:endParaRPr lang="hu-HU" sz="2000" dirty="0">
              <a:solidFill>
                <a:srgbClr val="000066"/>
              </a:solidFill>
            </a:endParaRPr>
          </a:p>
          <a:p>
            <a:pPr algn="ctr"/>
            <a:endParaRPr lang="hu-HU" sz="2000" dirty="0" smtClean="0">
              <a:solidFill>
                <a:srgbClr val="000066"/>
              </a:solidFill>
            </a:endParaRPr>
          </a:p>
          <a:p>
            <a:pPr algn="ctr"/>
            <a:r>
              <a:rPr lang="hu-HU" sz="2000" b="1" dirty="0" smtClean="0">
                <a:solidFill>
                  <a:srgbClr val="000066"/>
                </a:solidFill>
              </a:rPr>
              <a:t>De hol van a lélek és annak élet- és kórélettana?</a:t>
            </a: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Hol van az </a:t>
            </a:r>
            <a:r>
              <a:rPr lang="hu-HU" sz="2000" b="1" dirty="0" smtClean="0">
                <a:solidFill>
                  <a:srgbClr val="000066"/>
                </a:solidFill>
              </a:rPr>
              <a:t>érzés</a:t>
            </a:r>
            <a:r>
              <a:rPr lang="hu-HU" sz="2000" dirty="0" smtClean="0">
                <a:solidFill>
                  <a:srgbClr val="000066"/>
                </a:solidFill>
              </a:rPr>
              <a:t>, a </a:t>
            </a:r>
            <a:r>
              <a:rPr lang="hu-HU" sz="2000" b="1" dirty="0" smtClean="0">
                <a:solidFill>
                  <a:srgbClr val="000066"/>
                </a:solidFill>
              </a:rPr>
              <a:t>motiváció</a:t>
            </a:r>
            <a:r>
              <a:rPr lang="hu-HU" sz="2000" dirty="0" smtClean="0">
                <a:solidFill>
                  <a:srgbClr val="000066"/>
                </a:solidFill>
              </a:rPr>
              <a:t>?</a:t>
            </a: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Mi a </a:t>
            </a:r>
            <a:r>
              <a:rPr lang="hu-HU" sz="2000" b="1" dirty="0" smtClean="0">
                <a:solidFill>
                  <a:srgbClr val="000066"/>
                </a:solidFill>
              </a:rPr>
              <a:t>hajtóerő</a:t>
            </a:r>
            <a:r>
              <a:rPr lang="hu-HU" sz="2000" dirty="0" smtClean="0">
                <a:solidFill>
                  <a:srgbClr val="000066"/>
                </a:solidFill>
              </a:rPr>
              <a:t>, hogy a </a:t>
            </a: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„</a:t>
            </a:r>
            <a:r>
              <a:rPr lang="hu-HU" sz="2000" dirty="0" smtClean="0">
                <a:solidFill>
                  <a:srgbClr val="0000CC"/>
                </a:solidFill>
              </a:rPr>
              <a:t>ha szétszakad az ajkam akkor is…</a:t>
            </a:r>
          </a:p>
          <a:p>
            <a:pPr algn="ctr"/>
            <a:r>
              <a:rPr lang="hu-HU" sz="2000" dirty="0">
                <a:solidFill>
                  <a:srgbClr val="0000CC"/>
                </a:solidFill>
              </a:rPr>
              <a:t>s ha ajkam ronggyá szétszakad, akkor </a:t>
            </a:r>
            <a:r>
              <a:rPr lang="hu-HU" sz="2000" dirty="0" smtClean="0">
                <a:solidFill>
                  <a:srgbClr val="0000CC"/>
                </a:solidFill>
              </a:rPr>
              <a:t>is</a:t>
            </a:r>
            <a:r>
              <a:rPr lang="hu-HU" sz="2000" dirty="0" smtClean="0">
                <a:solidFill>
                  <a:srgbClr val="000066"/>
                </a:solidFill>
              </a:rPr>
              <a:t>”!?</a:t>
            </a:r>
          </a:p>
          <a:p>
            <a:pPr algn="ctr"/>
            <a:endParaRPr lang="hu-HU" sz="2000" dirty="0">
              <a:solidFill>
                <a:srgbClr val="000066"/>
              </a:solidFill>
            </a:endParaRP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Hol van az alkotás boldogsága,</a:t>
            </a: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vagy kínja, gyötrelme?!</a:t>
            </a:r>
          </a:p>
          <a:p>
            <a:pPr algn="ctr"/>
            <a:endParaRPr lang="hu-HU" sz="2000" dirty="0">
              <a:solidFill>
                <a:srgbClr val="000066"/>
              </a:solidFill>
            </a:endParaRP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Hol van a befogadási élmény emelkedett ünnepi pillanata, </a:t>
            </a: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vagy az érthetetlenséggel történő szembesítés </a:t>
            </a: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fájdalma, megalázó üzenete?!</a:t>
            </a:r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017593" y="6639163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000066"/>
                </a:solidFill>
              </a:rPr>
              <a:t>Vörösmarty Mihály: Előszó, Babits Mihály: Húsvét előtt</a:t>
            </a:r>
            <a:endParaRPr lang="en-US" sz="1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95537" y="620688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00CC"/>
                </a:solidFill>
              </a:rPr>
              <a:t>Motiváció, érzelem, elkötelezettség – elégedett boldogság</a:t>
            </a:r>
          </a:p>
          <a:p>
            <a:pPr algn="ctr"/>
            <a:r>
              <a:rPr lang="hu-HU" sz="2000" dirty="0" smtClean="0">
                <a:solidFill>
                  <a:srgbClr val="0000CC"/>
                </a:solidFill>
              </a:rPr>
              <a:t>Ez jellemzi a művészeket?</a:t>
            </a:r>
          </a:p>
          <a:p>
            <a:pPr algn="ctr"/>
            <a:endParaRPr lang="hu-HU" sz="2000" dirty="0" smtClean="0">
              <a:solidFill>
                <a:srgbClr val="0000CC"/>
              </a:solidFill>
            </a:endParaRP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Lehet-e művész az, aki így válaszol az alábbi kérdésemre, melyet az elmúlt </a:t>
            </a:r>
            <a:r>
              <a:rPr lang="hu-HU" sz="2000" dirty="0">
                <a:solidFill>
                  <a:srgbClr val="000066"/>
                </a:solidFill>
              </a:rPr>
              <a:t>években számos nagytiszteletű kollegának kétkedő reménységgel </a:t>
            </a:r>
            <a:r>
              <a:rPr lang="hu-HU" sz="2000" dirty="0" smtClean="0">
                <a:solidFill>
                  <a:srgbClr val="000066"/>
                </a:solidFill>
              </a:rPr>
              <a:t>tettem fel: </a:t>
            </a:r>
            <a:endParaRPr lang="hu-HU" sz="2000" dirty="0">
              <a:solidFill>
                <a:srgbClr val="000066"/>
              </a:solidFill>
            </a:endParaRPr>
          </a:p>
          <a:p>
            <a:endParaRPr lang="hu-HU" sz="2000" dirty="0">
              <a:solidFill>
                <a:srgbClr val="000066"/>
              </a:solidFill>
            </a:endParaRPr>
          </a:p>
          <a:p>
            <a:pPr algn="ctr"/>
            <a:r>
              <a:rPr lang="hu-HU" sz="2000" i="1" dirty="0">
                <a:solidFill>
                  <a:srgbClr val="0000CC"/>
                </a:solidFill>
              </a:rPr>
              <a:t>„A szép öregkor arany legendája </a:t>
            </a:r>
            <a:br>
              <a:rPr lang="hu-HU" sz="2000" i="1" dirty="0">
                <a:solidFill>
                  <a:srgbClr val="0000CC"/>
                </a:solidFill>
              </a:rPr>
            </a:br>
            <a:r>
              <a:rPr lang="hu-HU" sz="2000" i="1" dirty="0">
                <a:solidFill>
                  <a:srgbClr val="0000CC"/>
                </a:solidFill>
              </a:rPr>
              <a:t>Igaz-e még?”</a:t>
            </a:r>
            <a:endParaRPr lang="hu-HU" sz="2000" dirty="0">
              <a:solidFill>
                <a:srgbClr val="0000CC"/>
              </a:solidFill>
            </a:endParaRPr>
          </a:p>
          <a:p>
            <a:endParaRPr lang="hu-HU" sz="2000" dirty="0">
              <a:solidFill>
                <a:srgbClr val="000066"/>
              </a:solidFill>
            </a:endParaRPr>
          </a:p>
          <a:p>
            <a:pPr algn="ctr"/>
            <a:r>
              <a:rPr lang="hu-HU" sz="2000" dirty="0">
                <a:solidFill>
                  <a:srgbClr val="000066"/>
                </a:solidFill>
              </a:rPr>
              <a:t>Csak </a:t>
            </a:r>
            <a:r>
              <a:rPr lang="hu-HU" sz="2000" dirty="0" smtClean="0">
                <a:solidFill>
                  <a:srgbClr val="000066"/>
                </a:solidFill>
              </a:rPr>
              <a:t>egyetlenegy </a:t>
            </a:r>
            <a:r>
              <a:rPr lang="hu-HU" sz="2000" dirty="0">
                <a:solidFill>
                  <a:srgbClr val="000066"/>
                </a:solidFill>
              </a:rPr>
              <a:t>esetben, </a:t>
            </a:r>
            <a:r>
              <a:rPr lang="hu-HU" sz="2000" dirty="0" smtClean="0">
                <a:solidFill>
                  <a:srgbClr val="000066"/>
                </a:solidFill>
              </a:rPr>
              <a:t>kaptam </a:t>
            </a:r>
            <a:r>
              <a:rPr lang="hu-HU" sz="2000" dirty="0">
                <a:solidFill>
                  <a:srgbClr val="000066"/>
                </a:solidFill>
              </a:rPr>
              <a:t>habozás nélküli </a:t>
            </a:r>
            <a:r>
              <a:rPr lang="hu-HU" sz="2000" dirty="0" smtClean="0">
                <a:solidFill>
                  <a:srgbClr val="000066"/>
                </a:solidFill>
              </a:rPr>
              <a:t>igen </a:t>
            </a:r>
            <a:r>
              <a:rPr lang="hu-HU" sz="2000" dirty="0">
                <a:solidFill>
                  <a:srgbClr val="000066"/>
                </a:solidFill>
              </a:rPr>
              <a:t>válasz! </a:t>
            </a:r>
          </a:p>
          <a:p>
            <a:pPr algn="ctr"/>
            <a:endParaRPr lang="hu-HU" sz="2000" dirty="0">
              <a:solidFill>
                <a:srgbClr val="000066"/>
              </a:solidFill>
            </a:endParaRPr>
          </a:p>
          <a:p>
            <a:pPr algn="ctr"/>
            <a:r>
              <a:rPr lang="hu-HU" sz="2000" dirty="0">
                <a:solidFill>
                  <a:srgbClr val="000066"/>
                </a:solidFill>
              </a:rPr>
              <a:t>Szerinte </a:t>
            </a:r>
            <a:r>
              <a:rPr lang="hu-HU" sz="2000" dirty="0" smtClean="0">
                <a:solidFill>
                  <a:srgbClr val="000066"/>
                </a:solidFill>
              </a:rPr>
              <a:t>- </a:t>
            </a:r>
            <a:r>
              <a:rPr lang="hu-HU" sz="2000" dirty="0">
                <a:solidFill>
                  <a:srgbClr val="000066"/>
                </a:solidFill>
              </a:rPr>
              <a:t>aki a </a:t>
            </a:r>
            <a:r>
              <a:rPr lang="hu-HU" sz="2000" dirty="0" smtClean="0">
                <a:solidFill>
                  <a:srgbClr val="000066"/>
                </a:solidFill>
              </a:rPr>
              <a:t>biológia, </a:t>
            </a:r>
            <a:r>
              <a:rPr lang="hu-HU" sz="2000" dirty="0">
                <a:solidFill>
                  <a:srgbClr val="000066"/>
                </a:solidFill>
              </a:rPr>
              <a:t>az élet és a kórtan tudományát műveli, és annak bonyolult </a:t>
            </a:r>
            <a:endParaRPr lang="hu-HU" sz="2000" dirty="0" smtClean="0">
              <a:solidFill>
                <a:srgbClr val="000066"/>
              </a:solidFill>
            </a:endParaRP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rendszereiben </a:t>
            </a:r>
            <a:r>
              <a:rPr lang="hu-HU" sz="2000" dirty="0">
                <a:solidFill>
                  <a:srgbClr val="000066"/>
                </a:solidFill>
              </a:rPr>
              <a:t>képes tájékozódni </a:t>
            </a:r>
            <a:r>
              <a:rPr lang="hu-HU" sz="2000" dirty="0" smtClean="0">
                <a:solidFill>
                  <a:srgbClr val="000066"/>
                </a:solidFill>
              </a:rPr>
              <a:t>- az </a:t>
            </a:r>
            <a:r>
              <a:rPr lang="hu-HU" sz="2000" dirty="0">
                <a:solidFill>
                  <a:srgbClr val="000066"/>
                </a:solidFill>
              </a:rPr>
              <a:t>bármire képes lehet!”</a:t>
            </a:r>
          </a:p>
          <a:p>
            <a:pPr algn="ctr"/>
            <a:endParaRPr lang="hu-HU" sz="2000" dirty="0">
              <a:solidFill>
                <a:srgbClr val="000066"/>
              </a:solidFill>
            </a:endParaRP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Mivel kell foglalkozniuk a művészeknek, milyennek kell lenniük hogy </a:t>
            </a:r>
          </a:p>
          <a:p>
            <a:pPr algn="ctr"/>
            <a:r>
              <a:rPr lang="hu-HU" sz="2000" dirty="0" smtClean="0">
                <a:solidFill>
                  <a:srgbClr val="000066"/>
                </a:solidFill>
              </a:rPr>
              <a:t>bármire </a:t>
            </a:r>
            <a:r>
              <a:rPr lang="hu-HU" sz="2000" dirty="0">
                <a:solidFill>
                  <a:srgbClr val="000066"/>
                </a:solidFill>
              </a:rPr>
              <a:t>képesek </a:t>
            </a:r>
            <a:r>
              <a:rPr lang="hu-HU" sz="2000" dirty="0" smtClean="0">
                <a:solidFill>
                  <a:srgbClr val="000066"/>
                </a:solidFill>
              </a:rPr>
              <a:t>legyenek?</a:t>
            </a:r>
            <a:endParaRPr lang="hu-HU" sz="2000" dirty="0">
              <a:solidFill>
                <a:srgbClr val="000066"/>
              </a:solidFill>
            </a:endParaRPr>
          </a:p>
          <a:p>
            <a:pPr algn="ctr"/>
            <a:endParaRPr lang="hu-HU" dirty="0">
              <a:solidFill>
                <a:srgbClr val="0000CC"/>
              </a:solidFill>
            </a:endParaRPr>
          </a:p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7656498" y="6550308"/>
            <a:ext cx="1091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>
                <a:solidFill>
                  <a:srgbClr val="000066"/>
                </a:solidFill>
              </a:rPr>
              <a:t>Remenyik</a:t>
            </a:r>
            <a:r>
              <a:rPr lang="hu-HU" sz="1000" dirty="0" smtClean="0">
                <a:solidFill>
                  <a:srgbClr val="000066"/>
                </a:solidFill>
              </a:rPr>
              <a:t> Sándor</a:t>
            </a:r>
            <a:endParaRPr lang="en-US" sz="1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1520" y="404664"/>
            <a:ext cx="8640960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sz="2200" dirty="0" smtClean="0">
                <a:solidFill>
                  <a:srgbClr val="000066"/>
                </a:solidFill>
              </a:rPr>
              <a:t>   „ </a:t>
            </a:r>
            <a:r>
              <a:rPr lang="hu-HU" sz="2200" b="1" dirty="0" smtClean="0">
                <a:solidFill>
                  <a:srgbClr val="000066"/>
                </a:solidFill>
                <a:latin typeface="+mj-lt"/>
              </a:rPr>
              <a:t>Vajon mi lehet e feltétel nélküli </a:t>
            </a:r>
            <a:r>
              <a:rPr lang="hu-HU" sz="2200" b="1" dirty="0" err="1" smtClean="0">
                <a:solidFill>
                  <a:srgbClr val="000066"/>
                </a:solidFill>
                <a:latin typeface="+mj-lt"/>
              </a:rPr>
              <a:t>élet-igenlő-örömteli</a:t>
            </a:r>
            <a:r>
              <a:rPr lang="hu-HU" sz="2200" b="1" dirty="0" smtClean="0">
                <a:solidFill>
                  <a:srgbClr val="000066"/>
                </a:solidFill>
                <a:latin typeface="+mj-lt"/>
              </a:rPr>
              <a:t> élet titka?!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0066"/>
                </a:solidFill>
                <a:latin typeface="+mj-lt"/>
              </a:rPr>
              <a:t>Az </a:t>
            </a:r>
            <a:r>
              <a:rPr lang="hu-HU" dirty="0">
                <a:solidFill>
                  <a:srgbClr val="000066"/>
                </a:solidFill>
                <a:latin typeface="+mj-lt"/>
              </a:rPr>
              <a:t>ősök tisztelete, az édesapa asztalos szerszámainak féltő és az utódoknak átadó szeretete?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66"/>
                </a:solidFill>
                <a:latin typeface="+mj-lt"/>
              </a:rPr>
              <a:t>A hagyományok őrzése; a szakma, a tudomány, az oktatás, a kultúra nagyjai emlékének megbecsülése és a jövő felé történő közvetítése?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66"/>
                </a:solidFill>
                <a:latin typeface="+mj-lt"/>
              </a:rPr>
              <a:t>A meleg, harmonikus családi </a:t>
            </a:r>
            <a:r>
              <a:rPr lang="hu-HU" dirty="0" smtClean="0">
                <a:solidFill>
                  <a:srgbClr val="000066"/>
                </a:solidFill>
                <a:latin typeface="+mj-lt"/>
              </a:rPr>
              <a:t>élet?</a:t>
            </a:r>
            <a:endParaRPr lang="hu-HU" dirty="0">
              <a:solidFill>
                <a:srgbClr val="000066"/>
              </a:solidFill>
              <a:latin typeface="+mj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66"/>
                </a:solidFill>
                <a:latin typeface="+mj-lt"/>
              </a:rPr>
              <a:t>A fiatalság, a tehetség szeretete, </a:t>
            </a:r>
            <a:r>
              <a:rPr lang="hu-HU" dirty="0" smtClean="0">
                <a:solidFill>
                  <a:srgbClr val="000066"/>
                </a:solidFill>
                <a:latin typeface="+mj-lt"/>
              </a:rPr>
              <a:t>támogatása?</a:t>
            </a:r>
            <a:endParaRPr lang="hu-HU" dirty="0">
              <a:solidFill>
                <a:srgbClr val="000066"/>
              </a:solidFill>
              <a:latin typeface="+mj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66"/>
                </a:solidFill>
                <a:latin typeface="+mj-lt"/>
              </a:rPr>
              <a:t>A hit; a teljes élet szentségének szolgálata?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66"/>
                </a:solidFill>
                <a:latin typeface="+mj-lt"/>
              </a:rPr>
              <a:t>Az emberi kapcsolatok, a mély </a:t>
            </a:r>
            <a:r>
              <a:rPr lang="hu-HU" dirty="0" smtClean="0">
                <a:solidFill>
                  <a:srgbClr val="000066"/>
                </a:solidFill>
                <a:latin typeface="+mj-lt"/>
              </a:rPr>
              <a:t>barátságok?</a:t>
            </a:r>
            <a:endParaRPr lang="hu-HU" dirty="0">
              <a:solidFill>
                <a:srgbClr val="000066"/>
              </a:solidFill>
              <a:latin typeface="+mj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66"/>
                </a:solidFill>
                <a:latin typeface="+mj-lt"/>
              </a:rPr>
              <a:t>A fegyelmezett, </a:t>
            </a:r>
            <a:r>
              <a:rPr lang="hu-HU" dirty="0" smtClean="0">
                <a:solidFill>
                  <a:srgbClr val="000066"/>
                </a:solidFill>
                <a:latin typeface="+mj-lt"/>
              </a:rPr>
              <a:t>tudatos kiegyensúlyozottság</a:t>
            </a:r>
            <a:r>
              <a:rPr lang="hu-HU" dirty="0">
                <a:solidFill>
                  <a:srgbClr val="000066"/>
                </a:solidFill>
                <a:latin typeface="+mj-lt"/>
              </a:rPr>
              <a:t>?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66"/>
                </a:solidFill>
                <a:latin typeface="+mj-lt"/>
              </a:rPr>
              <a:t>Az Eötvös </a:t>
            </a:r>
            <a:r>
              <a:rPr lang="hu-HU" dirty="0" smtClean="0">
                <a:solidFill>
                  <a:srgbClr val="000066"/>
                </a:solidFill>
                <a:latin typeface="+mj-lt"/>
              </a:rPr>
              <a:t>Gimnáziumi </a:t>
            </a:r>
            <a:r>
              <a:rPr lang="hu-HU" dirty="0">
                <a:solidFill>
                  <a:srgbClr val="000066"/>
                </a:solidFill>
                <a:latin typeface="+mj-lt"/>
              </a:rPr>
              <a:t>hagyományok?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66"/>
                </a:solidFill>
                <a:latin typeface="+mj-lt"/>
              </a:rPr>
              <a:t>A fizikai munka, a kemény sport, a kultúra, a versek, az elhívatottság, az érdeklődés határtalansága a vénák biofizikájától a </a:t>
            </a:r>
            <a:r>
              <a:rPr lang="hu-HU" dirty="0" err="1">
                <a:solidFill>
                  <a:srgbClr val="000066"/>
                </a:solidFill>
                <a:latin typeface="+mj-lt"/>
              </a:rPr>
              <a:t>pszihofiziológiáig</a:t>
            </a:r>
            <a:r>
              <a:rPr lang="hu-HU" dirty="0">
                <a:solidFill>
                  <a:srgbClr val="000066"/>
                </a:solidFill>
                <a:latin typeface="+mj-lt"/>
              </a:rPr>
              <a:t>?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0066"/>
                </a:solidFill>
                <a:latin typeface="+mj-lt"/>
              </a:rPr>
              <a:t>A véletlen, a vakszerencse, a sors ajándéka, a szerető feleség, Klárika, az unokák, a lelkes tanítványok, a kollegák ragaszkodása, szeretete, a Balatonalmádi kikapcsolódások, a szomszéd demizsonos jó vörös bora!? </a:t>
            </a:r>
            <a:r>
              <a:rPr lang="hu-HU" dirty="0" smtClean="0">
                <a:solidFill>
                  <a:srgbClr val="000066"/>
                </a:solidFill>
                <a:latin typeface="+mj-lt"/>
              </a:rPr>
              <a:t>„</a:t>
            </a:r>
            <a:endParaRPr lang="hu-HU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0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-180528" y="1458357"/>
            <a:ext cx="910850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000066"/>
                </a:solidFill>
              </a:rPr>
              <a:t>           </a:t>
            </a:r>
            <a:r>
              <a:rPr lang="hu-HU" sz="2000" dirty="0">
                <a:solidFill>
                  <a:srgbClr val="000066"/>
                </a:solidFill>
              </a:rPr>
              <a:t> </a:t>
            </a:r>
            <a:r>
              <a:rPr lang="hu-HU" sz="2000" dirty="0" smtClean="0">
                <a:solidFill>
                  <a:srgbClr val="000066"/>
                </a:solidFill>
              </a:rPr>
              <a:t>  tegnap előterjesztést tettem </a:t>
            </a:r>
            <a:r>
              <a:rPr lang="hu-HU" sz="2000" dirty="0">
                <a:solidFill>
                  <a:srgbClr val="000066"/>
                </a:solidFill>
              </a:rPr>
              <a:t>a Magyar Tudományos Akadémia </a:t>
            </a:r>
            <a:endParaRPr lang="hu-HU" sz="2000" dirty="0" smtClean="0">
              <a:solidFill>
                <a:srgbClr val="000066"/>
              </a:solidFill>
            </a:endParaRPr>
          </a:p>
          <a:p>
            <a:r>
              <a:rPr lang="hu-HU" sz="2000" dirty="0">
                <a:solidFill>
                  <a:srgbClr val="000066"/>
                </a:solidFill>
              </a:rPr>
              <a:t> </a:t>
            </a:r>
            <a:r>
              <a:rPr lang="hu-HU" sz="2000" dirty="0" smtClean="0">
                <a:solidFill>
                  <a:srgbClr val="000066"/>
                </a:solidFill>
              </a:rPr>
              <a:t>             Nyelvtudományi </a:t>
            </a:r>
            <a:r>
              <a:rPr lang="hu-HU" sz="2000" dirty="0">
                <a:solidFill>
                  <a:srgbClr val="000066"/>
                </a:solidFill>
              </a:rPr>
              <a:t>Intézetének </a:t>
            </a:r>
            <a:r>
              <a:rPr lang="hu-HU" sz="2000" dirty="0" smtClean="0">
                <a:solidFill>
                  <a:srgbClr val="000066"/>
                </a:solidFill>
              </a:rPr>
              <a:t>vezetőségéhez</a:t>
            </a:r>
            <a:r>
              <a:rPr lang="hu-HU" sz="2000" dirty="0">
                <a:solidFill>
                  <a:srgbClr val="000066"/>
                </a:solidFill>
              </a:rPr>
              <a:t>, hogy a mai naptól fogva az </a:t>
            </a:r>
            <a:endParaRPr lang="hu-HU" sz="2000" dirty="0" smtClean="0">
              <a:solidFill>
                <a:srgbClr val="000066"/>
              </a:solidFill>
            </a:endParaRPr>
          </a:p>
          <a:p>
            <a:r>
              <a:rPr lang="hu-HU" sz="2000" dirty="0">
                <a:solidFill>
                  <a:srgbClr val="000066"/>
                </a:solidFill>
              </a:rPr>
              <a:t> </a:t>
            </a:r>
            <a:r>
              <a:rPr lang="hu-HU" sz="2000" dirty="0" smtClean="0">
                <a:solidFill>
                  <a:srgbClr val="000066"/>
                </a:solidFill>
              </a:rPr>
              <a:t>             alábbi </a:t>
            </a:r>
            <a:r>
              <a:rPr lang="hu-HU" sz="2000" b="1" dirty="0">
                <a:solidFill>
                  <a:srgbClr val="000066"/>
                </a:solidFill>
              </a:rPr>
              <a:t>jelző új </a:t>
            </a:r>
            <a:r>
              <a:rPr lang="hu-HU" sz="2000" b="1" dirty="0" smtClean="0">
                <a:solidFill>
                  <a:srgbClr val="000066"/>
                </a:solidFill>
              </a:rPr>
              <a:t>fokozási formáját </a:t>
            </a:r>
            <a:r>
              <a:rPr lang="hu-HU" sz="2000" dirty="0" smtClean="0">
                <a:solidFill>
                  <a:srgbClr val="000066"/>
                </a:solidFill>
              </a:rPr>
              <a:t>fogadják </a:t>
            </a:r>
            <a:r>
              <a:rPr lang="hu-HU" sz="2000" dirty="0">
                <a:solidFill>
                  <a:srgbClr val="000066"/>
                </a:solidFill>
              </a:rPr>
              <a:t>el hivatalosnak is, mert a </a:t>
            </a:r>
            <a:endParaRPr lang="hu-HU" sz="2000" dirty="0" smtClean="0">
              <a:solidFill>
                <a:srgbClr val="000066"/>
              </a:solidFill>
            </a:endParaRPr>
          </a:p>
          <a:p>
            <a:r>
              <a:rPr lang="hu-HU" sz="2000" dirty="0">
                <a:solidFill>
                  <a:srgbClr val="000066"/>
                </a:solidFill>
              </a:rPr>
              <a:t> </a:t>
            </a:r>
            <a:r>
              <a:rPr lang="hu-HU" sz="2000" dirty="0" smtClean="0">
                <a:solidFill>
                  <a:srgbClr val="000066"/>
                </a:solidFill>
              </a:rPr>
              <a:t>             köztudatban</a:t>
            </a:r>
            <a:r>
              <a:rPr lang="hu-HU" sz="2000" dirty="0">
                <a:solidFill>
                  <a:srgbClr val="000066"/>
                </a:solidFill>
              </a:rPr>
              <a:t>, már régóta </a:t>
            </a:r>
            <a:r>
              <a:rPr lang="hu-HU" sz="2000" dirty="0" smtClean="0">
                <a:solidFill>
                  <a:srgbClr val="000066"/>
                </a:solidFill>
              </a:rPr>
              <a:t>így él.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hu-HU" sz="2000" dirty="0" smtClean="0">
                <a:solidFill>
                  <a:srgbClr val="000066"/>
                </a:solidFill>
              </a:rPr>
              <a:t>                          - pozitív</a:t>
            </a:r>
            <a:r>
              <a:rPr lang="hu-HU" sz="2000" dirty="0">
                <a:solidFill>
                  <a:srgbClr val="000066"/>
                </a:solidFill>
              </a:rPr>
              <a:t>, előremutató, emberi </a:t>
            </a:r>
            <a:r>
              <a:rPr lang="hu-HU" sz="2000" dirty="0" smtClean="0">
                <a:solidFill>
                  <a:srgbClr val="000066"/>
                </a:solidFill>
              </a:rPr>
              <a:t>viselkedés (alapfok)</a:t>
            </a:r>
            <a:endParaRPr lang="hu-HU" sz="2000" dirty="0">
              <a:solidFill>
                <a:srgbClr val="000066"/>
              </a:solidFill>
            </a:endParaRPr>
          </a:p>
          <a:p>
            <a:pPr lvl="0">
              <a:spcAft>
                <a:spcPts val="600"/>
              </a:spcAft>
            </a:pPr>
            <a:r>
              <a:rPr lang="hu-HU" sz="2000" dirty="0" smtClean="0">
                <a:solidFill>
                  <a:srgbClr val="000066"/>
                </a:solidFill>
              </a:rPr>
              <a:t>                          - pozitívabb</a:t>
            </a:r>
            <a:r>
              <a:rPr lang="hu-HU" sz="2000" dirty="0">
                <a:solidFill>
                  <a:srgbClr val="000066"/>
                </a:solidFill>
              </a:rPr>
              <a:t>, előremutatóbb, emberibb </a:t>
            </a:r>
            <a:r>
              <a:rPr lang="hu-HU" sz="2000" dirty="0" smtClean="0">
                <a:solidFill>
                  <a:srgbClr val="000066"/>
                </a:solidFill>
              </a:rPr>
              <a:t>viselkedés (középfok</a:t>
            </a:r>
            <a:r>
              <a:rPr lang="hu-HU" sz="2000" dirty="0">
                <a:solidFill>
                  <a:srgbClr val="000066"/>
                </a:solidFill>
              </a:rPr>
              <a:t>)</a:t>
            </a:r>
          </a:p>
          <a:p>
            <a:pPr lvl="0">
              <a:spcAft>
                <a:spcPts val="600"/>
              </a:spcAft>
            </a:pPr>
            <a:r>
              <a:rPr lang="hu-HU" sz="2000" dirty="0" smtClean="0">
                <a:solidFill>
                  <a:srgbClr val="000066"/>
                </a:solidFill>
              </a:rPr>
              <a:t>                          - legpozitívabb</a:t>
            </a:r>
            <a:r>
              <a:rPr lang="hu-HU" sz="2000" dirty="0">
                <a:solidFill>
                  <a:srgbClr val="000066"/>
                </a:solidFill>
              </a:rPr>
              <a:t>, legelőremutatóbb, legemberibb </a:t>
            </a:r>
            <a:r>
              <a:rPr lang="hu-HU" sz="2000" dirty="0" smtClean="0">
                <a:solidFill>
                  <a:srgbClr val="000066"/>
                </a:solidFill>
              </a:rPr>
              <a:t>viselkedés (felsőfok) </a:t>
            </a:r>
          </a:p>
          <a:p>
            <a:pPr lvl="0">
              <a:spcAft>
                <a:spcPts val="600"/>
              </a:spcAft>
            </a:pPr>
            <a:r>
              <a:rPr lang="hu-HU" sz="2000" dirty="0" smtClean="0">
                <a:solidFill>
                  <a:srgbClr val="000066"/>
                </a:solidFill>
              </a:rPr>
              <a:t>                          - legeslegpozitívabb</a:t>
            </a:r>
            <a:r>
              <a:rPr lang="hu-HU" sz="2000" dirty="0">
                <a:solidFill>
                  <a:srgbClr val="000066"/>
                </a:solidFill>
              </a:rPr>
              <a:t>, legeslegelőremutatóbb, </a:t>
            </a:r>
            <a:r>
              <a:rPr lang="hu-HU" sz="2000" dirty="0" smtClean="0">
                <a:solidFill>
                  <a:srgbClr val="000066"/>
                </a:solidFill>
              </a:rPr>
              <a:t>legeslegemberibb</a:t>
            </a:r>
          </a:p>
          <a:p>
            <a:r>
              <a:rPr lang="hu-HU" sz="2000" dirty="0" smtClean="0">
                <a:solidFill>
                  <a:srgbClr val="000066"/>
                </a:solidFill>
              </a:rPr>
              <a:t>                            viselkedés</a:t>
            </a:r>
            <a:r>
              <a:rPr lang="hu-HU" sz="2000" dirty="0">
                <a:solidFill>
                  <a:srgbClr val="000066"/>
                </a:solidFill>
              </a:rPr>
              <a:t>, azaz mostantól fogva hivatalosan: </a:t>
            </a:r>
            <a:r>
              <a:rPr lang="hu-HU" sz="2000" b="1" dirty="0" err="1" smtClean="0">
                <a:solidFill>
                  <a:srgbClr val="000066"/>
                </a:solidFill>
              </a:rPr>
              <a:t>monos</a:t>
            </a:r>
            <a:r>
              <a:rPr lang="hu-HU" sz="2000" dirty="0" smtClean="0">
                <a:solidFill>
                  <a:srgbClr val="000066"/>
                </a:solidFill>
              </a:rPr>
              <a:t>” (legfelsőbb fok) </a:t>
            </a:r>
            <a:endParaRPr lang="hu-HU" sz="2000" dirty="0">
              <a:solidFill>
                <a:srgbClr val="000066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00066"/>
              </a:solidFill>
            </a:endParaRPr>
          </a:p>
          <a:p>
            <a:pPr lvl="0"/>
            <a:endParaRPr lang="hu-HU" sz="2000" dirty="0" smtClean="0">
              <a:solidFill>
                <a:srgbClr val="000066"/>
              </a:solidFill>
            </a:endParaRPr>
          </a:p>
          <a:p>
            <a:pPr lvl="0"/>
            <a:endParaRPr lang="hu-HU" sz="2000" dirty="0">
              <a:solidFill>
                <a:srgbClr val="000066"/>
              </a:solidFill>
            </a:endParaRPr>
          </a:p>
          <a:p>
            <a:pPr lvl="0"/>
            <a:r>
              <a:rPr lang="hu-HU" sz="2000" dirty="0" smtClean="0">
                <a:solidFill>
                  <a:srgbClr val="000066"/>
                </a:solidFill>
              </a:rPr>
              <a:t>                                </a:t>
            </a:r>
            <a:r>
              <a:rPr lang="hu-HU" sz="2000" b="1" dirty="0" smtClean="0">
                <a:solidFill>
                  <a:srgbClr val="0000CC"/>
                </a:solidFill>
              </a:rPr>
              <a:t>Az elhangzottak a művészek, vagy a tudósok sajátja-e?!</a:t>
            </a:r>
            <a:endParaRPr lang="hu-HU" sz="2000" b="1" dirty="0">
              <a:solidFill>
                <a:srgbClr val="0000CC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907704" y="810285"/>
            <a:ext cx="5488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00CC"/>
                </a:solidFill>
              </a:rPr>
              <a:t>Nem tudom a választ, de azt tudom, hogy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0099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0099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2204864"/>
            <a:ext cx="6110931" cy="1216386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hu-HU" b="1" dirty="0" smtClean="0">
                <a:solidFill>
                  <a:srgbClr val="0000CC"/>
                </a:solidFill>
                <a:ea typeface="Calibri"/>
                <a:cs typeface="Times New Roman"/>
              </a:rPr>
              <a:t>Motiváció, érzelem, </a:t>
            </a:r>
            <a:r>
              <a:rPr lang="hu-HU" b="1" dirty="0" err="1" smtClean="0">
                <a:solidFill>
                  <a:srgbClr val="0000CC"/>
                </a:solidFill>
                <a:ea typeface="Calibri"/>
                <a:cs typeface="Times New Roman"/>
              </a:rPr>
              <a:t>etoszféra</a:t>
            </a:r>
            <a:endParaRPr lang="hu-HU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buNone/>
              <a:defRPr/>
            </a:pP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Prof. Dr. </a:t>
            </a:r>
            <a:r>
              <a:rPr lang="hu-HU" sz="2800" dirty="0" err="1" smtClean="0">
                <a:solidFill>
                  <a:srgbClr val="0000FF"/>
                </a:solidFill>
                <a:cs typeface="Times New Roman"/>
              </a:rPr>
              <a:t>Monos</a:t>
            </a:r>
            <a:r>
              <a:rPr lang="hu-HU" sz="2800" dirty="0" smtClean="0">
                <a:solidFill>
                  <a:srgbClr val="0000FF"/>
                </a:solidFill>
                <a:cs typeface="Times New Roman"/>
              </a:rPr>
              <a:t> Emil</a:t>
            </a:r>
            <a:endParaRPr lang="hu-HU" sz="2800" dirty="0">
              <a:solidFill>
                <a:srgbClr val="000099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03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23" y="4024583"/>
            <a:ext cx="1819893" cy="264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50873"/>
            <a:ext cx="3028055" cy="30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4211960" y="1111964"/>
            <a:ext cx="47880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1959. BOTE 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ÁOK, diploma</a:t>
            </a:r>
            <a:endParaRPr lang="hu-HU" sz="14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2015- 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Klinikai Kísérleti Kutató 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Intézet: 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egyetemi 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tanári (1983), 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Igazgató,  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professor 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emeritus</a:t>
            </a:r>
            <a:endParaRPr lang="hu-HU" sz="14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1995-1999 O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ktatási </a:t>
            </a:r>
            <a:r>
              <a:rPr lang="hu-HU" sz="1400" dirty="0" err="1">
                <a:solidFill>
                  <a:srgbClr val="000066"/>
                </a:solidFill>
                <a:ea typeface="Calibri"/>
                <a:cs typeface="Times New Roman"/>
              </a:rPr>
              <a:t>rektorhelyettese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 </a:t>
            </a:r>
            <a:endParaRPr lang="hu-HU" sz="1400" dirty="0" smtClean="0">
              <a:solidFill>
                <a:srgbClr val="000066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2000-2005 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Elméleti Orvostudományi Doktori Iskola vezetője</a:t>
            </a:r>
          </a:p>
          <a:p>
            <a:pPr>
              <a:spcAft>
                <a:spcPts val="0"/>
              </a:spcAft>
            </a:pP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Magyar Élettani Társaság 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főtitkára, 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elnöke </a:t>
            </a:r>
            <a:endParaRPr lang="hu-HU" sz="1400" dirty="0" smtClean="0">
              <a:solidFill>
                <a:srgbClr val="000066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sz="1400" dirty="0" err="1" smtClean="0">
                <a:solidFill>
                  <a:srgbClr val="000066"/>
                </a:solidFill>
                <a:ea typeface="Calibri"/>
                <a:cs typeface="Times New Roman"/>
              </a:rPr>
              <a:t>Acta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 </a:t>
            </a:r>
            <a:r>
              <a:rPr lang="hu-HU" sz="1400" dirty="0" err="1">
                <a:solidFill>
                  <a:srgbClr val="000066"/>
                </a:solidFill>
                <a:ea typeface="Calibri"/>
                <a:cs typeface="Times New Roman"/>
              </a:rPr>
              <a:t>Physiologica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 Hungarica 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főszerkesztője, 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tiszteletbeli 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főszerkesztője </a:t>
            </a:r>
            <a:endParaRPr lang="hu-HU" sz="1400" dirty="0" smtClean="0">
              <a:solidFill>
                <a:srgbClr val="000066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International 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Society </a:t>
            </a:r>
            <a:r>
              <a:rPr lang="hu-HU" sz="1400" dirty="0" err="1">
                <a:solidFill>
                  <a:srgbClr val="000066"/>
                </a:solidFill>
                <a:ea typeface="Calibri"/>
                <a:cs typeface="Times New Roman"/>
              </a:rPr>
              <a:t>for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 </a:t>
            </a:r>
            <a:r>
              <a:rPr lang="hu-HU" sz="1400" dirty="0" err="1">
                <a:solidFill>
                  <a:srgbClr val="000066"/>
                </a:solidFill>
                <a:ea typeface="Calibri"/>
                <a:cs typeface="Times New Roman"/>
              </a:rPr>
              <a:t>Pathophysiology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 elnöke </a:t>
            </a:r>
            <a:endParaRPr lang="hu-HU" sz="1400" dirty="0" smtClean="0">
              <a:solidFill>
                <a:srgbClr val="000066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A 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Magyar Orvostörténeti Társaság vezetőségi 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tagja</a:t>
            </a:r>
            <a:endParaRPr lang="hu-HU" sz="1400" dirty="0">
              <a:solidFill>
                <a:srgbClr val="000066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Három 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Európa-akadémia választott tagja. </a:t>
            </a:r>
            <a:endParaRPr lang="hu-HU" sz="1400" dirty="0" smtClean="0">
              <a:solidFill>
                <a:srgbClr val="000066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Semmelweis </a:t>
            </a:r>
            <a:r>
              <a:rPr lang="hu-HU" sz="1400" dirty="0">
                <a:solidFill>
                  <a:srgbClr val="000066"/>
                </a:solidFill>
                <a:ea typeface="Calibri"/>
                <a:cs typeface="Times New Roman"/>
              </a:rPr>
              <a:t>Egyetem Baráti Körének 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elnöke 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 </a:t>
            </a:r>
            <a:endParaRPr lang="hu-HU" sz="1400" dirty="0">
              <a:solidFill>
                <a:srgbClr val="000066"/>
              </a:solidFill>
              <a:ea typeface="Calibri"/>
              <a:cs typeface="Times New Roman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64778" y="4063712"/>
            <a:ext cx="46519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Főbb kitüntetései: 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Jendrassik Ernő-emlékérem 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Szent-Györgyi Albert-díj </a:t>
            </a:r>
          </a:p>
          <a:p>
            <a:pPr>
              <a:spcAft>
                <a:spcPts val="0"/>
              </a:spcAft>
            </a:pPr>
            <a:r>
              <a:rPr lang="hu-HU" sz="1400" dirty="0" err="1" smtClean="0">
                <a:solidFill>
                  <a:srgbClr val="000066"/>
                </a:solidFill>
                <a:ea typeface="Calibri"/>
                <a:cs typeface="Times New Roman"/>
              </a:rPr>
              <a:t>Batthyány-Strattmann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 László-díj 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Rácz Sámuel-emlékérem 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Akadémiai Nívódíj 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Életműdíj – Szerb Élettani Társaság </a:t>
            </a:r>
          </a:p>
          <a:p>
            <a:pPr>
              <a:spcAft>
                <a:spcPts val="0"/>
              </a:spcAft>
            </a:pPr>
            <a:r>
              <a:rPr lang="hu-HU" sz="1400" dirty="0" err="1" smtClean="0">
                <a:solidFill>
                  <a:srgbClr val="000066"/>
                </a:solidFill>
                <a:ea typeface="Calibri"/>
                <a:cs typeface="Times New Roman"/>
              </a:rPr>
              <a:t>Weszprémi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–díj 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Pro </a:t>
            </a:r>
            <a:r>
              <a:rPr lang="hu-HU" sz="1400" dirty="0" err="1" smtClean="0">
                <a:solidFill>
                  <a:srgbClr val="000066"/>
                </a:solidFill>
                <a:ea typeface="Calibri"/>
                <a:cs typeface="Times New Roman"/>
              </a:rPr>
              <a:t>Universitate-díj</a:t>
            </a: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Mátyus István Emlékérem 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 Magyar Érdemrend Középkereszt (2015), </a:t>
            </a:r>
          </a:p>
          <a:p>
            <a:pPr>
              <a:spcAft>
                <a:spcPts val="0"/>
              </a:spcAft>
            </a:pPr>
            <a:r>
              <a:rPr lang="hu-HU" sz="1400" dirty="0" smtClean="0">
                <a:solidFill>
                  <a:srgbClr val="000066"/>
                </a:solidFill>
                <a:ea typeface="Calibri"/>
                <a:cs typeface="Times New Roman"/>
              </a:rPr>
              <a:t>Életmű-díj – Neumann János Számítógép-tudományi Társaság</a:t>
            </a:r>
            <a:endParaRPr lang="en-US" sz="1400" dirty="0">
              <a:solidFill>
                <a:srgbClr val="000066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8134" y="188060"/>
            <a:ext cx="8429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0066"/>
                </a:solidFill>
              </a:rPr>
              <a:t>Prof. </a:t>
            </a:r>
            <a:r>
              <a:rPr lang="hu-HU" b="1" dirty="0" err="1" smtClean="0">
                <a:solidFill>
                  <a:srgbClr val="000066"/>
                </a:solidFill>
              </a:rPr>
              <a:t>Dr</a:t>
            </a:r>
            <a:r>
              <a:rPr lang="hu-HU" b="1" dirty="0" smtClean="0">
                <a:solidFill>
                  <a:srgbClr val="000066"/>
                </a:solidFill>
              </a:rPr>
              <a:t> </a:t>
            </a:r>
            <a:r>
              <a:rPr lang="hu-HU" b="1" dirty="0" err="1" smtClean="0">
                <a:solidFill>
                  <a:srgbClr val="000066"/>
                </a:solidFill>
              </a:rPr>
              <a:t>Monos</a:t>
            </a:r>
            <a:r>
              <a:rPr lang="hu-HU" b="1" dirty="0" smtClean="0">
                <a:solidFill>
                  <a:srgbClr val="000066"/>
                </a:solidFill>
              </a:rPr>
              <a:t> Emil orvos, élettanász</a:t>
            </a:r>
          </a:p>
          <a:p>
            <a:pPr algn="ctr"/>
            <a:r>
              <a:rPr lang="hu-HU" dirty="0" smtClean="0">
                <a:solidFill>
                  <a:srgbClr val="000066"/>
                </a:solidFill>
              </a:rPr>
              <a:t> „</a:t>
            </a:r>
            <a:r>
              <a:rPr lang="hu-HU" dirty="0" smtClean="0">
                <a:solidFill>
                  <a:srgbClr val="000066"/>
                </a:solidFill>
                <a:ea typeface="Calibri"/>
                <a:cs typeface="Times New Roman"/>
              </a:rPr>
              <a:t>A </a:t>
            </a:r>
            <a:r>
              <a:rPr lang="hu-HU" dirty="0" err="1" smtClean="0">
                <a:solidFill>
                  <a:srgbClr val="000066"/>
                </a:solidFill>
                <a:ea typeface="Calibri"/>
                <a:cs typeface="Times New Roman"/>
              </a:rPr>
              <a:t>motivávió</a:t>
            </a:r>
            <a:r>
              <a:rPr lang="hu-HU" dirty="0" smtClean="0">
                <a:solidFill>
                  <a:srgbClr val="000066"/>
                </a:solidFill>
                <a:ea typeface="Calibri"/>
                <a:cs typeface="Times New Roman"/>
              </a:rPr>
              <a:t>, az érzelem és a magatartás </a:t>
            </a:r>
            <a:r>
              <a:rPr lang="hu-HU" dirty="0" err="1" smtClean="0">
                <a:solidFill>
                  <a:srgbClr val="000066"/>
                </a:solidFill>
                <a:ea typeface="Calibri"/>
                <a:cs typeface="Times New Roman"/>
              </a:rPr>
              <a:t>pszichofiziológiai</a:t>
            </a:r>
            <a:r>
              <a:rPr lang="hu-HU" dirty="0" smtClean="0">
                <a:solidFill>
                  <a:srgbClr val="000066"/>
                </a:solidFill>
                <a:ea typeface="Calibri"/>
                <a:cs typeface="Times New Roman"/>
              </a:rPr>
              <a:t> alapjai” </a:t>
            </a:r>
            <a:r>
              <a:rPr lang="hu-HU" dirty="0" err="1" smtClean="0">
                <a:solidFill>
                  <a:srgbClr val="000066"/>
                </a:solidFill>
                <a:ea typeface="Calibri"/>
                <a:cs typeface="Times New Roman"/>
              </a:rPr>
              <a:t>cimű</a:t>
            </a:r>
            <a:r>
              <a:rPr lang="hu-HU" dirty="0" smtClean="0">
                <a:solidFill>
                  <a:srgbClr val="000066"/>
                </a:solidFill>
                <a:ea typeface="Calibri"/>
                <a:cs typeface="Times New Roman"/>
              </a:rPr>
              <a:t> könyv szerzője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 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043608" y="4161854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0066"/>
                </a:solidFill>
              </a:rPr>
              <a:t>Mécs </a:t>
            </a:r>
            <a:r>
              <a:rPr lang="hu-HU" b="1" dirty="0" smtClean="0">
                <a:solidFill>
                  <a:srgbClr val="000066"/>
                </a:solidFill>
              </a:rPr>
              <a:t>Károly </a:t>
            </a:r>
            <a:r>
              <a:rPr lang="hu-HU" dirty="0" smtClean="0">
                <a:solidFill>
                  <a:srgbClr val="000066"/>
                </a:solidFill>
              </a:rPr>
              <a:t>Kossuth- </a:t>
            </a:r>
            <a:r>
              <a:rPr lang="hu-HU" dirty="0">
                <a:solidFill>
                  <a:srgbClr val="000066"/>
                </a:solidFill>
              </a:rPr>
              <a:t>és Jászai </a:t>
            </a:r>
            <a:endParaRPr lang="hu-HU" dirty="0" smtClean="0">
              <a:solidFill>
                <a:srgbClr val="000066"/>
              </a:solidFill>
            </a:endParaRPr>
          </a:p>
          <a:p>
            <a:r>
              <a:rPr lang="hu-HU" dirty="0" smtClean="0">
                <a:solidFill>
                  <a:srgbClr val="000066"/>
                </a:solidFill>
              </a:rPr>
              <a:t>Mari-díjas </a:t>
            </a:r>
            <a:r>
              <a:rPr lang="hu-HU" dirty="0">
                <a:solidFill>
                  <a:srgbClr val="000066"/>
                </a:solidFill>
              </a:rPr>
              <a:t>színművész, rendező, </a:t>
            </a:r>
            <a:endParaRPr lang="hu-HU" dirty="0" smtClean="0">
              <a:solidFill>
                <a:srgbClr val="000066"/>
              </a:solidFill>
            </a:endParaRPr>
          </a:p>
          <a:p>
            <a:r>
              <a:rPr lang="hu-HU" dirty="0" smtClean="0">
                <a:solidFill>
                  <a:srgbClr val="000066"/>
                </a:solidFill>
              </a:rPr>
              <a:t>érdemes </a:t>
            </a:r>
            <a:r>
              <a:rPr lang="hu-HU" dirty="0">
                <a:solidFill>
                  <a:srgbClr val="000066"/>
                </a:solidFill>
              </a:rPr>
              <a:t>és kiváló </a:t>
            </a:r>
            <a:r>
              <a:rPr lang="hu-HU" dirty="0" smtClean="0">
                <a:solidFill>
                  <a:srgbClr val="000066"/>
                </a:solidFill>
              </a:rPr>
              <a:t>művész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2050" name="Picture 2" descr="http://szolnokinaplo.hu/ckfinder/userfiles/images/n_20090303102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0764"/>
            <a:ext cx="2553072" cy="35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43608" y="5097958"/>
            <a:ext cx="669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Színházi </a:t>
            </a:r>
            <a:r>
              <a:rPr lang="en-US" dirty="0" err="1" smtClean="0">
                <a:solidFill>
                  <a:srgbClr val="000066"/>
                </a:solidFill>
              </a:rPr>
              <a:t>bemutat</a:t>
            </a:r>
            <a:r>
              <a:rPr lang="hu-HU" dirty="0" smtClean="0">
                <a:solidFill>
                  <a:srgbClr val="000066"/>
                </a:solidFill>
              </a:rPr>
              <a:t>ó</a:t>
            </a:r>
            <a:r>
              <a:rPr lang="en-US" dirty="0" smtClean="0">
                <a:solidFill>
                  <a:srgbClr val="000066"/>
                </a:solidFill>
              </a:rPr>
              <a:t>: </a:t>
            </a:r>
            <a:r>
              <a:rPr lang="en-US" dirty="0">
                <a:solidFill>
                  <a:srgbClr val="000066"/>
                </a:solidFill>
              </a:rPr>
              <a:t>125</a:t>
            </a:r>
            <a:r>
              <a:rPr lang="en-US" dirty="0" smtClean="0">
                <a:solidFill>
                  <a:srgbClr val="000066"/>
                </a:solidFill>
              </a:rPr>
              <a:t>.</a:t>
            </a:r>
            <a:endParaRPr lang="hu-HU" dirty="0" smtClean="0">
              <a:solidFill>
                <a:srgbClr val="000066"/>
              </a:solidFill>
            </a:endParaRPr>
          </a:p>
          <a:p>
            <a:r>
              <a:rPr lang="hu-HU" dirty="0" smtClean="0">
                <a:solidFill>
                  <a:srgbClr val="000066"/>
                </a:solidFill>
              </a:rPr>
              <a:t>Játékfilmek: 32</a:t>
            </a:r>
          </a:p>
          <a:p>
            <a:r>
              <a:rPr lang="hu-HU" dirty="0" smtClean="0">
                <a:solidFill>
                  <a:srgbClr val="000066"/>
                </a:solidFill>
              </a:rPr>
              <a:t>Tévéfilmek: 23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851920" y="548680"/>
            <a:ext cx="4752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000066"/>
                </a:solidFill>
              </a:rPr>
              <a:t>    Díjak </a:t>
            </a:r>
            <a:r>
              <a:rPr lang="hu-HU" dirty="0">
                <a:solidFill>
                  <a:srgbClr val="000066"/>
                </a:solidFill>
              </a:rPr>
              <a:t>és kitüntetések</a:t>
            </a:r>
          </a:p>
          <a:p>
            <a:endParaRPr lang="hu-HU" dirty="0">
              <a:solidFill>
                <a:srgbClr val="000066"/>
              </a:solidFill>
            </a:endParaRPr>
          </a:p>
          <a:p>
            <a:r>
              <a:rPr lang="hu-HU" dirty="0">
                <a:solidFill>
                  <a:srgbClr val="000066"/>
                </a:solidFill>
              </a:rPr>
              <a:t>    Jászai Mari-díj </a:t>
            </a:r>
          </a:p>
          <a:p>
            <a:r>
              <a:rPr lang="hu-HU" dirty="0">
                <a:solidFill>
                  <a:srgbClr val="000066"/>
                </a:solidFill>
              </a:rPr>
              <a:t>    SZOT-díj </a:t>
            </a:r>
          </a:p>
          <a:p>
            <a:r>
              <a:rPr lang="hu-HU" dirty="0">
                <a:solidFill>
                  <a:srgbClr val="000066"/>
                </a:solidFill>
              </a:rPr>
              <a:t>    Érdemes művész </a:t>
            </a:r>
          </a:p>
          <a:p>
            <a:r>
              <a:rPr lang="hu-HU" dirty="0">
                <a:solidFill>
                  <a:srgbClr val="000066"/>
                </a:solidFill>
              </a:rPr>
              <a:t>    Kazinczy-díj </a:t>
            </a:r>
          </a:p>
          <a:p>
            <a:r>
              <a:rPr lang="hu-HU" dirty="0">
                <a:solidFill>
                  <a:srgbClr val="000066"/>
                </a:solidFill>
              </a:rPr>
              <a:t>    </a:t>
            </a:r>
            <a:r>
              <a:rPr lang="hu-HU" dirty="0" smtClean="0">
                <a:solidFill>
                  <a:srgbClr val="000066"/>
                </a:solidFill>
              </a:rPr>
              <a:t>Magyar </a:t>
            </a:r>
            <a:r>
              <a:rPr lang="hu-HU" dirty="0">
                <a:solidFill>
                  <a:srgbClr val="000066"/>
                </a:solidFill>
              </a:rPr>
              <a:t>Köztársasági </a:t>
            </a:r>
            <a:r>
              <a:rPr lang="hu-HU" dirty="0" smtClean="0">
                <a:solidFill>
                  <a:srgbClr val="000066"/>
                </a:solidFill>
              </a:rPr>
              <a:t>Érdemrend </a:t>
            </a:r>
            <a:r>
              <a:rPr lang="hu-HU" dirty="0" err="1" smtClean="0">
                <a:solidFill>
                  <a:srgbClr val="000066"/>
                </a:solidFill>
              </a:rPr>
              <a:t>tisztikereszt</a:t>
            </a:r>
            <a:r>
              <a:rPr lang="hu-HU" dirty="0" smtClean="0">
                <a:solidFill>
                  <a:srgbClr val="000066"/>
                </a:solidFill>
              </a:rPr>
              <a:t> </a:t>
            </a:r>
            <a:endParaRPr lang="hu-HU" dirty="0">
              <a:solidFill>
                <a:srgbClr val="000066"/>
              </a:solidFill>
            </a:endParaRPr>
          </a:p>
          <a:p>
            <a:r>
              <a:rPr lang="hu-HU" dirty="0">
                <a:solidFill>
                  <a:srgbClr val="000066"/>
                </a:solidFill>
              </a:rPr>
              <a:t>    Kiváló művész </a:t>
            </a:r>
          </a:p>
          <a:p>
            <a:r>
              <a:rPr lang="hu-HU" dirty="0">
                <a:solidFill>
                  <a:srgbClr val="000066"/>
                </a:solidFill>
              </a:rPr>
              <a:t>    Kossuth-díj </a:t>
            </a:r>
          </a:p>
          <a:p>
            <a:r>
              <a:rPr lang="hu-HU" dirty="0">
                <a:solidFill>
                  <a:srgbClr val="000066"/>
                </a:solidFill>
              </a:rPr>
              <a:t>    Budapest díszpolgára </a:t>
            </a:r>
          </a:p>
          <a:p>
            <a:r>
              <a:rPr lang="hu-HU" dirty="0">
                <a:solidFill>
                  <a:srgbClr val="000066"/>
                </a:solidFill>
              </a:rPr>
              <a:t>    Cornelius-életműdíj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601108" cy="258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7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39552" y="1628800"/>
            <a:ext cx="812626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000099"/>
                </a:solidFill>
              </a:rPr>
              <a:t>A </a:t>
            </a:r>
            <a:r>
              <a:rPr lang="hu-HU" sz="2400" b="1" dirty="0" smtClean="0">
                <a:solidFill>
                  <a:srgbClr val="000066"/>
                </a:solidFill>
              </a:rPr>
              <a:t>művészeti alkotás élettani-kórélettani</a:t>
            </a:r>
            <a:r>
              <a:rPr lang="hu-HU" sz="2400" dirty="0" smtClean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hu-HU" sz="2400" dirty="0" smtClean="0">
                <a:solidFill>
                  <a:srgbClr val="000066"/>
                </a:solidFill>
              </a:rPr>
              <a:t>folyamatok által meghatározott!</a:t>
            </a:r>
          </a:p>
          <a:p>
            <a:pPr algn="ctr"/>
            <a:endParaRPr lang="hu-HU" sz="2400" dirty="0" smtClean="0">
              <a:solidFill>
                <a:srgbClr val="000066"/>
              </a:solidFill>
            </a:endParaRPr>
          </a:p>
          <a:p>
            <a:pPr algn="ctr"/>
            <a:r>
              <a:rPr lang="hu-HU" sz="2400" dirty="0" smtClean="0">
                <a:solidFill>
                  <a:srgbClr val="000066"/>
                </a:solidFill>
              </a:rPr>
              <a:t>A művész minket ábrázol, gúnyol, vagy magát ábrázolja gúnyolja</a:t>
            </a:r>
          </a:p>
          <a:p>
            <a:pPr algn="ctr"/>
            <a:r>
              <a:rPr lang="hu-HU" sz="2400" dirty="0" smtClean="0">
                <a:solidFill>
                  <a:srgbClr val="000066"/>
                </a:solidFill>
              </a:rPr>
              <a:t>Kell-e a művésznek pokolra mennie?</a:t>
            </a:r>
          </a:p>
          <a:p>
            <a:pPr algn="ctr"/>
            <a:r>
              <a:rPr lang="hu-HU" sz="2400" dirty="0" smtClean="0">
                <a:solidFill>
                  <a:srgbClr val="000066"/>
                </a:solidFill>
              </a:rPr>
              <a:t>Kell-e börtönben, az életben szenvednie?</a:t>
            </a:r>
          </a:p>
          <a:p>
            <a:pPr algn="ctr"/>
            <a:r>
              <a:rPr lang="hu-HU" sz="2400" dirty="0" smtClean="0">
                <a:solidFill>
                  <a:srgbClr val="000066"/>
                </a:solidFill>
              </a:rPr>
              <a:t>Kell-e gyilkolnia?</a:t>
            </a:r>
          </a:p>
          <a:p>
            <a:pPr algn="ctr"/>
            <a:r>
              <a:rPr lang="hu-HU" sz="2400" dirty="0" smtClean="0">
                <a:solidFill>
                  <a:srgbClr val="000066"/>
                </a:solidFill>
              </a:rPr>
              <a:t>       Minden művész személyiségzavaros?</a:t>
            </a:r>
            <a:endParaRPr lang="hu-HU" sz="2400" dirty="0">
              <a:solidFill>
                <a:srgbClr val="000066"/>
              </a:solidFill>
            </a:endParaRPr>
          </a:p>
          <a:p>
            <a:pPr marL="609600" algn="ctr"/>
            <a:r>
              <a:rPr lang="hu-HU" sz="2400" b="1" dirty="0" smtClean="0">
                <a:solidFill>
                  <a:srgbClr val="000066"/>
                </a:solidFill>
              </a:rPr>
              <a:t>A művészet </a:t>
            </a:r>
            <a:r>
              <a:rPr lang="hu-HU" sz="2400" b="1" dirty="0" err="1" smtClean="0">
                <a:solidFill>
                  <a:srgbClr val="000066"/>
                </a:solidFill>
              </a:rPr>
              <a:t>psychés</a:t>
            </a:r>
            <a:r>
              <a:rPr lang="hu-HU" sz="2400" dirty="0" smtClean="0">
                <a:solidFill>
                  <a:srgbClr val="000066"/>
                </a:solidFill>
              </a:rPr>
              <a:t> </a:t>
            </a:r>
            <a:r>
              <a:rPr lang="hu-HU" sz="2400" dirty="0">
                <a:solidFill>
                  <a:srgbClr val="000066"/>
                </a:solidFill>
              </a:rPr>
              <a:t>zavarok </a:t>
            </a:r>
            <a:r>
              <a:rPr lang="hu-HU" sz="2400" dirty="0" smtClean="0">
                <a:solidFill>
                  <a:srgbClr val="000066"/>
                </a:solidFill>
              </a:rPr>
              <a:t>kivetítése?</a:t>
            </a:r>
          </a:p>
          <a:p>
            <a:pPr marL="609600" algn="ctr"/>
            <a:r>
              <a:rPr lang="hu-HU" sz="2400" dirty="0" smtClean="0">
                <a:solidFill>
                  <a:srgbClr val="000066"/>
                </a:solidFill>
              </a:rPr>
              <a:t>Kóros állapotok tükröződése?</a:t>
            </a:r>
          </a:p>
          <a:p>
            <a:pPr marL="609600" algn="ctr"/>
            <a:r>
              <a:rPr lang="hu-HU" sz="2400" dirty="0" smtClean="0">
                <a:solidFill>
                  <a:srgbClr val="000066"/>
                </a:solidFill>
              </a:rPr>
              <a:t>Minden művész örült?</a:t>
            </a:r>
          </a:p>
          <a:p>
            <a:pPr marL="609600" algn="ctr"/>
            <a:r>
              <a:rPr lang="hu-HU" sz="2400" dirty="0" smtClean="0">
                <a:solidFill>
                  <a:srgbClr val="000066"/>
                </a:solidFill>
              </a:rPr>
              <a:t>Minden Őrült művész?</a:t>
            </a:r>
            <a:endParaRPr lang="hu-HU" sz="2400" dirty="0">
              <a:solidFill>
                <a:srgbClr val="000066"/>
              </a:solidFill>
            </a:endParaRPr>
          </a:p>
          <a:p>
            <a:pPr marL="895350" indent="-285750" algn="ctr">
              <a:buFontTx/>
              <a:buChar char="-"/>
            </a:pPr>
            <a:endParaRPr lang="hu-HU" sz="2400" dirty="0">
              <a:solidFill>
                <a:srgbClr val="000066"/>
              </a:solidFill>
            </a:endParaRPr>
          </a:p>
          <a:p>
            <a:pPr marL="285750" indent="-285750" algn="ctr">
              <a:buFontTx/>
              <a:buChar char="-"/>
            </a:pPr>
            <a:endParaRPr lang="hu-HU" sz="2400" dirty="0">
              <a:solidFill>
                <a:srgbClr val="00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962953" cy="154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33" y="188640"/>
            <a:ext cx="2621567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85027" y="1628800"/>
            <a:ext cx="1266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solidFill>
                  <a:srgbClr val="000066"/>
                </a:solidFill>
              </a:rPr>
              <a:t>Csontváry: Önarckép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164018" y="6611779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>
                <a:solidFill>
                  <a:srgbClr val="000066"/>
                </a:solidFill>
              </a:rPr>
              <a:t>Csontváry: Magányos cédrus</a:t>
            </a:r>
            <a:endParaRPr lang="en-US" sz="1000" dirty="0">
              <a:solidFill>
                <a:srgbClr val="0000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101"/>
            <a:ext cx="2095099" cy="157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017912" cy="20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51520" y="6597352"/>
            <a:ext cx="19259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>
                <a:solidFill>
                  <a:srgbClr val="000066"/>
                </a:solidFill>
                <a:effectLst/>
              </a:rPr>
              <a:t>Jean-Michel </a:t>
            </a:r>
            <a:r>
              <a:rPr lang="hu-HU" sz="1000" dirty="0" err="1" smtClean="0">
                <a:solidFill>
                  <a:srgbClr val="000066"/>
                </a:solidFill>
                <a:effectLst/>
              </a:rPr>
              <a:t>Basquiat</a:t>
            </a:r>
            <a:r>
              <a:rPr lang="hu-HU" sz="1000" dirty="0" smtClean="0">
                <a:solidFill>
                  <a:srgbClr val="000066"/>
                </a:solidFill>
                <a:effectLst/>
              </a:rPr>
              <a:t> - cím nélkül</a:t>
            </a:r>
            <a:endParaRPr lang="hu-HU" sz="1000" dirty="0">
              <a:solidFill>
                <a:srgbClr val="000066"/>
              </a:solidFill>
              <a:effectLst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380312" y="1670611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000066"/>
                </a:solidFill>
              </a:rPr>
              <a:t>Van Gogh Önarckép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096344" y="149731"/>
            <a:ext cx="3563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i="1" dirty="0" smtClean="0"/>
              <a:t>„</a:t>
            </a:r>
            <a:r>
              <a:rPr lang="hu-HU" sz="1200" i="1" dirty="0" smtClean="0">
                <a:solidFill>
                  <a:srgbClr val="000066"/>
                </a:solidFill>
              </a:rPr>
              <a:t>Van egy másik valóság – a tükörkép, amit a világ mutat benned, ha művész vagy. S egy idő múlva, ha sejted mesterségedet, már csak ez a másik valóság érdekel.”                                                     (Márai Sándor)</a:t>
            </a:r>
            <a:endParaRPr lang="en-US" sz="1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977</Words>
  <Application>Microsoft Office PowerPoint</Application>
  <PresentationFormat>Diavetítés a képernyőre (4:3 oldalarány)</PresentationFormat>
  <Paragraphs>169</Paragraphs>
  <Slides>13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Office-téma</vt:lpstr>
      <vt:lpstr>2_Office-téma</vt:lpstr>
      <vt:lpstr>1_Office-téma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Rosivall László</dc:creator>
  <cp:lastModifiedBy>Lipták Judit</cp:lastModifiedBy>
  <cp:revision>46</cp:revision>
  <dcterms:created xsi:type="dcterms:W3CDTF">2016-03-03T11:39:02Z</dcterms:created>
  <dcterms:modified xsi:type="dcterms:W3CDTF">2016-04-14T11:11:40Z</dcterms:modified>
</cp:coreProperties>
</file>