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04" r:id="rId3"/>
    <p:sldId id="303" r:id="rId4"/>
    <p:sldId id="296" r:id="rId5"/>
    <p:sldId id="297" r:id="rId6"/>
    <p:sldId id="298" r:id="rId7"/>
    <p:sldId id="299" r:id="rId8"/>
    <p:sldId id="288" r:id="rId9"/>
    <p:sldId id="270" r:id="rId10"/>
    <p:sldId id="283" r:id="rId11"/>
    <p:sldId id="272" r:id="rId12"/>
    <p:sldId id="281" r:id="rId13"/>
    <p:sldId id="284" r:id="rId14"/>
    <p:sldId id="285" r:id="rId15"/>
    <p:sldId id="286" r:id="rId16"/>
    <p:sldId id="287" r:id="rId17"/>
    <p:sldId id="289" r:id="rId18"/>
    <p:sldId id="294" r:id="rId19"/>
    <p:sldId id="301" r:id="rId20"/>
    <p:sldId id="30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F4648-AC01-4151-AF6C-AD4DC1FFD013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9418-59E8-4863-99F8-D01C6C405E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8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7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16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3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1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9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9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8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82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39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0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2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7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84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4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3559B-6333-4266-A007-981A927F5F4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6BDB-B982-4511-8B65-D9D9B2A0DB4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yarkepek.hu/szintan/szintan_de.html" TargetMode="External"/><Relationship Id="rId2" Type="http://schemas.openxmlformats.org/officeDocument/2006/relationships/hyperlink" Target="http://www.magyarkepek.hu/szintan/szintan_h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Magyar_Tervez%C5%91grafikusok_%C3%A9s_Tipogr%C3%A1fusok_T%C3%A1rsas%C3%A1ga&amp;action=edit&amp;redlink=1" TargetMode="External"/><Relationship Id="rId2" Type="http://schemas.openxmlformats.org/officeDocument/2006/relationships/hyperlink" Target="https://hu.wikipedia.org/wiki/Magyar_K%C3%B6zt%C3%A1rsas%C3%A1gi_%C3%89rdemre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/index.php?title=Goethe_eml%C3%A9k%C3%A9v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3608" y="2283403"/>
            <a:ext cx="7200799" cy="114559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>
                <a:solidFill>
                  <a:srgbClr val="0000CC"/>
                </a:solidFill>
              </a:rPr>
              <a:t>Színek jelentősége az emberek életében</a:t>
            </a:r>
            <a:endParaRPr lang="hu-HU" sz="2800" b="1" dirty="0" smtClean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Dr</a:t>
            </a:r>
            <a:r>
              <a:rPr lang="hu-H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hu-HU" sz="28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László</a:t>
            </a:r>
            <a:endParaRPr lang="hu-HU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5" y="764704"/>
            <a:ext cx="3544597" cy="46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5" y="764704"/>
            <a:ext cx="3368431" cy="47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64555" y="5805264"/>
            <a:ext cx="738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 műtárgyak, korona, királyi ékszerek, </a:t>
            </a:r>
          </a:p>
          <a:p>
            <a:pPr algn="ctr"/>
            <a:r>
              <a:rPr lang="hu-HU" dirty="0" smtClean="0"/>
              <a:t>a MTA tárgyi gyűjteménye, városok, falvak, Wekerle telep, stb. megszállottja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3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7" y="4941168"/>
            <a:ext cx="3456383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5" tIns="0" rIns="87285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Szelényi Károly:</a:t>
            </a:r>
            <a:b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  <a:hlinkClick r:id="rId2"/>
              </a:rPr>
              <a:t>A fény tettei és szenvedései</a:t>
            </a: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– színelméleti kísérletek</a:t>
            </a:r>
            <a:b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J. W. v. Goethe nyomán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Károly Szelényi:</a:t>
            </a:r>
            <a:b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Die </a:t>
            </a:r>
            <a:r>
              <a:rPr lang="hu-HU" altLang="hu-HU" sz="1100" dirty="0" err="1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Taten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 und Leiden des </a:t>
            </a:r>
            <a:r>
              <a:rPr lang="hu-HU" altLang="hu-HU" sz="1100" dirty="0" err="1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Lichts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 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- </a:t>
            </a:r>
            <a:r>
              <a:rPr lang="hu-HU" altLang="hu-HU" sz="11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Experimente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mit </a:t>
            </a:r>
            <a:r>
              <a:rPr lang="hu-HU" altLang="hu-HU" sz="11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Farben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hu-HU" altLang="hu-HU" sz="11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auf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b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den </a:t>
            </a:r>
            <a:r>
              <a:rPr lang="hu-HU" altLang="hu-HU" sz="11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Spuren</a:t>
            </a:r>
            <a:r>
              <a:rPr lang="hu-HU" altLang="hu-HU" sz="11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von J. W. v. Goethe</a:t>
            </a:r>
          </a:p>
        </p:txBody>
      </p:sp>
      <p:pic>
        <p:nvPicPr>
          <p:cNvPr id="2050" name="Picture 2" descr="http://www.magyarkepek.hu/userfiles/image/toj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312368" cy="44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42534" cy="44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112649" y="5085184"/>
            <a:ext cx="291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A színek megszállottja</a:t>
            </a:r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23528" y="116632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Társszerzővel írt, illetve illusztrált könyvek, </a:t>
            </a:r>
            <a:r>
              <a:rPr lang="hu-HU" b="1" dirty="0" smtClean="0">
                <a:solidFill>
                  <a:srgbClr val="002060"/>
                </a:solidFill>
              </a:rPr>
              <a:t>albumok </a:t>
            </a:r>
          </a:p>
          <a:p>
            <a:pPr algn="ctr"/>
            <a:endParaRPr lang="hu-HU" sz="1600" b="1" dirty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Tasnádiné Marik Klára: A bécsi porcelán. Corvina, 1971, 1975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Weiner Mihályné: Ónművesség. Corvina, 1971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Aragon</a:t>
            </a:r>
            <a:r>
              <a:rPr lang="hu-HU" sz="1600" dirty="0">
                <a:solidFill>
                  <a:srgbClr val="002060"/>
                </a:solidFill>
              </a:rPr>
              <a:t>, Louis (</a:t>
            </a:r>
            <a:r>
              <a:rPr lang="hu-HU" sz="1600" dirty="0" err="1">
                <a:solidFill>
                  <a:srgbClr val="002060"/>
                </a:solidFill>
              </a:rPr>
              <a:t>bev</a:t>
            </a:r>
            <a:r>
              <a:rPr lang="hu-HU" sz="1600" dirty="0">
                <a:solidFill>
                  <a:srgbClr val="002060"/>
                </a:solidFill>
              </a:rPr>
              <a:t>.): Chagall. Corvina, 1973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Diehl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err="1">
                <a:solidFill>
                  <a:srgbClr val="002060"/>
                </a:solidFill>
              </a:rPr>
              <a:t>Gaston</a:t>
            </a:r>
            <a:r>
              <a:rPr lang="hu-HU" sz="1600" dirty="0">
                <a:solidFill>
                  <a:srgbClr val="002060"/>
                </a:solidFill>
              </a:rPr>
              <a:t>: Vasarely, 1973, 1976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Mucsy</a:t>
            </a:r>
            <a:r>
              <a:rPr lang="hu-HU" sz="1600" dirty="0">
                <a:solidFill>
                  <a:srgbClr val="002060"/>
                </a:solidFill>
              </a:rPr>
              <a:t> András: Az Esztergomi Keresztény Múzeum Képtárának katalógusa. Corvina, 1975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Mojzer</a:t>
            </a:r>
            <a:r>
              <a:rPr lang="hu-HU" sz="1600" dirty="0">
                <a:solidFill>
                  <a:srgbClr val="002060"/>
                </a:solidFill>
              </a:rPr>
              <a:t> Miklós: MS mester passióképei az esztergomi Keresztény Múzeumban. Magyar </a:t>
            </a:r>
            <a:r>
              <a:rPr lang="hu-HU" sz="1600" dirty="0" err="1">
                <a:solidFill>
                  <a:srgbClr val="002060"/>
                </a:solidFill>
              </a:rPr>
              <a:t>Helikon-Corvina</a:t>
            </a:r>
            <a:r>
              <a:rPr lang="hu-HU" sz="1600" dirty="0">
                <a:solidFill>
                  <a:srgbClr val="002060"/>
                </a:solidFill>
              </a:rPr>
              <a:t>, 1976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G. Aggházi Mária: Olasz és spanyol mesterek szobrai. </a:t>
            </a:r>
            <a:r>
              <a:rPr lang="hu-HU" sz="1600" dirty="0" err="1">
                <a:solidFill>
                  <a:srgbClr val="002060"/>
                </a:solidFill>
              </a:rPr>
              <a:t>Corvina-Magyar</a:t>
            </a:r>
            <a:r>
              <a:rPr lang="hu-HU" sz="1600" dirty="0">
                <a:solidFill>
                  <a:srgbClr val="002060"/>
                </a:solidFill>
              </a:rPr>
              <a:t> Helikon, 1977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Radocsay</a:t>
            </a:r>
            <a:r>
              <a:rPr lang="hu-HU" sz="1600" dirty="0">
                <a:solidFill>
                  <a:srgbClr val="002060"/>
                </a:solidFill>
              </a:rPr>
              <a:t> Jenő: Középkori falképek Magyarországon. Corvina, 1977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Keresztury</a:t>
            </a:r>
            <a:r>
              <a:rPr lang="hu-HU" sz="1600" dirty="0">
                <a:solidFill>
                  <a:srgbClr val="002060"/>
                </a:solidFill>
              </a:rPr>
              <a:t> Dezső: Balaton és vidéke–Táj változó fényben. Corvina, 1978, 1980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Gergely Tibor: </a:t>
            </a:r>
            <a:r>
              <a:rPr lang="hu-HU" sz="1600" dirty="0" err="1">
                <a:solidFill>
                  <a:srgbClr val="002060"/>
                </a:solidFill>
              </a:rPr>
              <a:t>Lesznai</a:t>
            </a:r>
            <a:r>
              <a:rPr lang="hu-HU" sz="1600" dirty="0">
                <a:solidFill>
                  <a:srgbClr val="002060"/>
                </a:solidFill>
              </a:rPr>
              <a:t> Képeskönyv. </a:t>
            </a:r>
            <a:r>
              <a:rPr lang="hu-HU" sz="1600" dirty="0" err="1">
                <a:solidFill>
                  <a:srgbClr val="002060"/>
                </a:solidFill>
              </a:rPr>
              <a:t>Lesznai</a:t>
            </a:r>
            <a:r>
              <a:rPr lang="hu-HU" sz="1600" dirty="0">
                <a:solidFill>
                  <a:srgbClr val="002060"/>
                </a:solidFill>
              </a:rPr>
              <a:t> Anna írásai, képei és hímzései. Corvina, 1978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Haiman</a:t>
            </a:r>
            <a:r>
              <a:rPr lang="hu-HU" sz="1600" dirty="0">
                <a:solidFill>
                  <a:srgbClr val="002060"/>
                </a:solidFill>
              </a:rPr>
              <a:t> György: A Kner család és a magyar könyvművészet. Corvina, 1979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Székely András–</a:t>
            </a:r>
            <a:r>
              <a:rPr lang="hu-HU" sz="1600" dirty="0" err="1">
                <a:solidFill>
                  <a:srgbClr val="002060"/>
                </a:solidFill>
              </a:rPr>
              <a:t>Körber</a:t>
            </a:r>
            <a:r>
              <a:rPr lang="hu-HU" sz="1600" dirty="0">
                <a:solidFill>
                  <a:srgbClr val="002060"/>
                </a:solidFill>
              </a:rPr>
              <a:t> Ágnes: </a:t>
            </a:r>
            <a:r>
              <a:rPr lang="hu-HU" sz="1600" dirty="0" err="1">
                <a:solidFill>
                  <a:srgbClr val="002060"/>
                </a:solidFill>
              </a:rPr>
              <a:t>Farbiges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Moskau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err="1">
                <a:solidFill>
                  <a:srgbClr val="002060"/>
                </a:solidFill>
              </a:rPr>
              <a:t>Schroll</a:t>
            </a:r>
            <a:r>
              <a:rPr lang="hu-HU" sz="1600" dirty="0">
                <a:solidFill>
                  <a:srgbClr val="002060"/>
                </a:solidFill>
              </a:rPr>
              <a:t>, Wien-München, 1980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Kovács Éva–Lovag Zsuzsa: A magyar koronázási jelvények, Corvina, 1980, több kiadás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Lázár István: Tokaj– Táj változó fényben. Corvina, 1981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Kovács Éva: A Mátyás-kálvária. Helikon–Corvina, 1983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Zsadova</a:t>
            </a:r>
            <a:r>
              <a:rPr lang="hu-HU" sz="1600" dirty="0">
                <a:solidFill>
                  <a:srgbClr val="002060"/>
                </a:solidFill>
              </a:rPr>
              <a:t>, Larissza </a:t>
            </a:r>
            <a:r>
              <a:rPr lang="hu-HU" sz="1600" dirty="0" err="1">
                <a:solidFill>
                  <a:srgbClr val="002060"/>
                </a:solidFill>
              </a:rPr>
              <a:t>Alekszejevna</a:t>
            </a:r>
            <a:r>
              <a:rPr lang="hu-HU" sz="1600" dirty="0">
                <a:solidFill>
                  <a:srgbClr val="002060"/>
                </a:solidFill>
              </a:rPr>
              <a:t> (szerk.): </a:t>
            </a:r>
            <a:r>
              <a:rPr lang="hu-HU" sz="1600" dirty="0" err="1">
                <a:solidFill>
                  <a:srgbClr val="002060"/>
                </a:solidFill>
              </a:rPr>
              <a:t>Tatlin</a:t>
            </a:r>
            <a:r>
              <a:rPr lang="hu-HU" sz="1600" dirty="0">
                <a:solidFill>
                  <a:srgbClr val="002060"/>
                </a:solidFill>
              </a:rPr>
              <a:t>. Corvina, 1984, 1988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Pécs és Baranya, Officina Nova, 1885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Lázár István–Székely András: Magyarország, Képzőművészeti Kiadó, 1986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Ungarn</a:t>
            </a:r>
            <a:r>
              <a:rPr lang="hu-HU" sz="1600" dirty="0">
                <a:solidFill>
                  <a:srgbClr val="002060"/>
                </a:solidFill>
              </a:rPr>
              <a:t> mit 160 </a:t>
            </a:r>
            <a:r>
              <a:rPr lang="hu-HU" sz="1600" dirty="0" err="1">
                <a:solidFill>
                  <a:srgbClr val="002060"/>
                </a:solidFill>
              </a:rPr>
              <a:t>Bildern</a:t>
            </a:r>
            <a:r>
              <a:rPr lang="hu-HU" sz="1600" dirty="0">
                <a:solidFill>
                  <a:srgbClr val="002060"/>
                </a:solidFill>
              </a:rPr>
              <a:t> und </a:t>
            </a:r>
            <a:r>
              <a:rPr lang="hu-HU" sz="1600" dirty="0" err="1">
                <a:solidFill>
                  <a:srgbClr val="002060"/>
                </a:solidFill>
              </a:rPr>
              <a:t>einem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Poster</a:t>
            </a:r>
            <a:r>
              <a:rPr lang="hu-HU" sz="1600" dirty="0">
                <a:solidFill>
                  <a:srgbClr val="002060"/>
                </a:solidFill>
              </a:rPr>
              <a:t> (a németen kívül angolul, olaszul, spanyolul és franciául is), </a:t>
            </a:r>
            <a:r>
              <a:rPr lang="hu-HU" sz="1600" dirty="0" err="1">
                <a:solidFill>
                  <a:srgbClr val="002060"/>
                </a:solidFill>
              </a:rPr>
              <a:t>Merhavia</a:t>
            </a:r>
            <a:r>
              <a:rPr lang="hu-HU" sz="1600" dirty="0">
                <a:solidFill>
                  <a:srgbClr val="002060"/>
                </a:solidFill>
              </a:rPr>
              <a:t>, 1986, 1988, 1991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Kovács Péter: </a:t>
            </a:r>
            <a:r>
              <a:rPr lang="hu-HU" sz="1600" dirty="0" err="1">
                <a:solidFill>
                  <a:srgbClr val="002060"/>
                </a:solidFill>
              </a:rPr>
              <a:t>Mathias</a:t>
            </a:r>
            <a:r>
              <a:rPr lang="hu-HU" sz="1600" dirty="0">
                <a:solidFill>
                  <a:srgbClr val="002060"/>
                </a:solidFill>
              </a:rPr>
              <a:t> Braun. Művészet kiskönyvtára. Corvina, 1986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Lázár István: Eger – Hevesi Képek. Képzőművészeti Kiadó, 1987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Zhadova</a:t>
            </a:r>
            <a:r>
              <a:rPr lang="hu-HU" sz="1600" dirty="0">
                <a:solidFill>
                  <a:srgbClr val="002060"/>
                </a:solidFill>
              </a:rPr>
              <a:t>, L. A.: </a:t>
            </a:r>
            <a:r>
              <a:rPr lang="hu-HU" sz="1600" dirty="0" err="1">
                <a:solidFill>
                  <a:srgbClr val="002060"/>
                </a:solidFill>
              </a:rPr>
              <a:t>Tatlin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err="1">
                <a:solidFill>
                  <a:srgbClr val="002060"/>
                </a:solidFill>
              </a:rPr>
              <a:t>Thames</a:t>
            </a:r>
            <a:r>
              <a:rPr lang="hu-HU" sz="1600" dirty="0">
                <a:solidFill>
                  <a:srgbClr val="002060"/>
                </a:solidFill>
              </a:rPr>
              <a:t> and Hudson, </a:t>
            </a:r>
            <a:r>
              <a:rPr lang="hu-HU" sz="1600" dirty="0" smtClean="0">
                <a:solidFill>
                  <a:srgbClr val="002060"/>
                </a:solidFill>
              </a:rPr>
              <a:t>1988                                                                                             1.</a:t>
            </a:r>
            <a:endParaRPr lang="hu-H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902325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Planner-Steiner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err="1">
                <a:solidFill>
                  <a:srgbClr val="002060"/>
                </a:solidFill>
              </a:rPr>
              <a:t>Ulrike</a:t>
            </a:r>
            <a:r>
              <a:rPr lang="hu-HU" sz="1600" dirty="0">
                <a:solidFill>
                  <a:srgbClr val="002060"/>
                </a:solidFill>
              </a:rPr>
              <a:t>: Grinzing - </a:t>
            </a:r>
            <a:r>
              <a:rPr lang="hu-HU" sz="1600" dirty="0" err="1">
                <a:solidFill>
                  <a:srgbClr val="002060"/>
                </a:solidFill>
              </a:rPr>
              <a:t>Landschaft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unter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dem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Kahlenberg</a:t>
            </a:r>
            <a:r>
              <a:rPr lang="hu-HU" sz="1600" dirty="0">
                <a:solidFill>
                  <a:srgbClr val="002060"/>
                </a:solidFill>
              </a:rPr>
              <a:t>. Officina Nova, 1988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Raj Tamás: Békét Izraelnek. F. Szelényi Ház, Veszprém,1988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Balázs Györggyel: Magyarok – egy európai nemzet születése, Novotrade, 1990, Corvina, 1992, 2002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Everding</a:t>
            </a:r>
            <a:r>
              <a:rPr lang="hu-HU" sz="1600" dirty="0">
                <a:solidFill>
                  <a:srgbClr val="002060"/>
                </a:solidFill>
              </a:rPr>
              <a:t>, August: </a:t>
            </a:r>
            <a:r>
              <a:rPr lang="hu-HU" sz="1600" dirty="0" err="1">
                <a:solidFill>
                  <a:srgbClr val="002060"/>
                </a:solidFill>
              </a:rPr>
              <a:t>Bottrop</a:t>
            </a:r>
            <a:r>
              <a:rPr lang="hu-HU" sz="1600" dirty="0">
                <a:solidFill>
                  <a:srgbClr val="002060"/>
                </a:solidFill>
              </a:rPr>
              <a:t> – </a:t>
            </a:r>
            <a:r>
              <a:rPr lang="hu-HU" sz="1600" dirty="0" err="1">
                <a:solidFill>
                  <a:srgbClr val="002060"/>
                </a:solidFill>
              </a:rPr>
              <a:t>persönlich</a:t>
            </a:r>
            <a:r>
              <a:rPr lang="hu-HU" sz="1600" dirty="0">
                <a:solidFill>
                  <a:srgbClr val="002060"/>
                </a:solidFill>
              </a:rPr>
              <a:t>. </a:t>
            </a:r>
            <a:r>
              <a:rPr lang="hu-HU" sz="1600" dirty="0" err="1">
                <a:solidFill>
                  <a:srgbClr val="002060"/>
                </a:solidFill>
              </a:rPr>
              <a:t>Verlag</a:t>
            </a:r>
            <a:r>
              <a:rPr lang="hu-HU" sz="1600" dirty="0">
                <a:solidFill>
                  <a:srgbClr val="002060"/>
                </a:solidFill>
              </a:rPr>
              <a:t>, Németország, 1990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Kresz</a:t>
            </a:r>
            <a:r>
              <a:rPr lang="hu-HU" sz="1600" dirty="0">
                <a:solidFill>
                  <a:srgbClr val="002060"/>
                </a:solidFill>
              </a:rPr>
              <a:t> Mária: Magyar </a:t>
            </a:r>
            <a:r>
              <a:rPr lang="hu-HU" sz="1600" dirty="0" err="1">
                <a:solidFill>
                  <a:srgbClr val="002060"/>
                </a:solidFill>
              </a:rPr>
              <a:t>fazekasművészet</a:t>
            </a:r>
            <a:r>
              <a:rPr lang="hu-HU" sz="1600" dirty="0">
                <a:solidFill>
                  <a:srgbClr val="002060"/>
                </a:solidFill>
              </a:rPr>
              <a:t>. </a:t>
            </a:r>
            <a:r>
              <a:rPr lang="hu-HU" sz="1600" dirty="0" err="1">
                <a:solidFill>
                  <a:srgbClr val="002060"/>
                </a:solidFill>
              </a:rPr>
              <a:t>-Forum</a:t>
            </a:r>
            <a:r>
              <a:rPr lang="hu-HU" sz="1600" dirty="0">
                <a:solidFill>
                  <a:srgbClr val="002060"/>
                </a:solidFill>
              </a:rPr>
              <a:t>, 1991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Hann</a:t>
            </a:r>
            <a:r>
              <a:rPr lang="hu-HU" sz="1600" dirty="0">
                <a:solidFill>
                  <a:srgbClr val="002060"/>
                </a:solidFill>
              </a:rPr>
              <a:t> Ferenc– Frank János: </a:t>
            </a:r>
            <a:r>
              <a:rPr lang="hu-HU" sz="1600" dirty="0" err="1">
                <a:solidFill>
                  <a:srgbClr val="002060"/>
                </a:solidFill>
              </a:rPr>
              <a:t>Péreli</a:t>
            </a:r>
            <a:r>
              <a:rPr lang="hu-HU" sz="1600" dirty="0">
                <a:solidFill>
                  <a:srgbClr val="002060"/>
                </a:solidFill>
              </a:rPr>
              <a:t>. Berta, 1992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Kovács Péter: A barokk Székesfehérvárott. Képek, 1992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Lengyel László: A barokk Eger és Heves megye. . Szelényi Ház, 1992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Tatay</a:t>
            </a:r>
            <a:r>
              <a:rPr lang="hu-HU" sz="1600" dirty="0">
                <a:solidFill>
                  <a:srgbClr val="002060"/>
                </a:solidFill>
              </a:rPr>
              <a:t> Sándor (válogatás írásaiból): Balaton-felvidéktől a Bakonyaljáig. . Szelényi Ház, 1992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Somogyi Győző: Káli-medence. . Szelényi Ház, 1992 (magyarul, angolul és németül egy kötetben)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Vadas József: Herend, manufaktúra a 20. Században. F. Szelényi Ház, 1992, 1996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Ilon Gábor–Nádasdy Lajos–</a:t>
            </a:r>
            <a:r>
              <a:rPr lang="hu-HU" sz="1600" dirty="0" err="1">
                <a:solidFill>
                  <a:srgbClr val="002060"/>
                </a:solidFill>
              </a:rPr>
              <a:t>Heitler</a:t>
            </a:r>
            <a:r>
              <a:rPr lang="hu-HU" sz="1600" dirty="0">
                <a:solidFill>
                  <a:srgbClr val="002060"/>
                </a:solidFill>
              </a:rPr>
              <a:t> László: Pápa. . Szelényi Ház, 1993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Nagy Gergely: Kertvárosunk, a Wekerle. . Szelényi Ház, 1994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Koós </a:t>
            </a:r>
            <a:r>
              <a:rPr lang="hu-HU" sz="1600" dirty="0" err="1">
                <a:solidFill>
                  <a:srgbClr val="002060"/>
                </a:solidFill>
              </a:rPr>
              <a:t>Judith</a:t>
            </a:r>
            <a:r>
              <a:rPr lang="hu-HU" sz="1600" dirty="0">
                <a:solidFill>
                  <a:srgbClr val="002060"/>
                </a:solidFill>
              </a:rPr>
              <a:t>: Ráday Gedeon könyv- és műgyűjteménye. Aszódi Petőfi Múzeum, 1994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Bodosi</a:t>
            </a:r>
            <a:r>
              <a:rPr lang="hu-HU" sz="1600" dirty="0">
                <a:solidFill>
                  <a:srgbClr val="002060"/>
                </a:solidFill>
              </a:rPr>
              <a:t> György: Balatonfüred. . Szelényi Ház, 1995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Gabor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err="1">
                <a:solidFill>
                  <a:srgbClr val="002060"/>
                </a:solidFill>
              </a:rPr>
              <a:t>Andre</a:t>
            </a:r>
            <a:r>
              <a:rPr lang="hu-HU" sz="1600" dirty="0">
                <a:solidFill>
                  <a:srgbClr val="002060"/>
                </a:solidFill>
              </a:rPr>
              <a:t>: Chicago. . Szelényi Ház, 1995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Tóth Endre: A magyar Szent Korona. Királyok és koronázások. F. Szelényi Ház, 1996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Koós </a:t>
            </a:r>
            <a:r>
              <a:rPr lang="hu-HU" sz="1600" dirty="0" err="1">
                <a:solidFill>
                  <a:srgbClr val="002060"/>
                </a:solidFill>
              </a:rPr>
              <a:t>Judith</a:t>
            </a:r>
            <a:r>
              <a:rPr lang="hu-HU" sz="1600" dirty="0">
                <a:solidFill>
                  <a:srgbClr val="002060"/>
                </a:solidFill>
              </a:rPr>
              <a:t>: Református templomok Budapesten. Bíró, 1996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Hudi</a:t>
            </a:r>
            <a:r>
              <a:rPr lang="hu-HU" sz="1600" dirty="0">
                <a:solidFill>
                  <a:srgbClr val="002060"/>
                </a:solidFill>
              </a:rPr>
              <a:t> József–</a:t>
            </a:r>
            <a:r>
              <a:rPr lang="hu-HU" sz="1600" dirty="0" err="1">
                <a:solidFill>
                  <a:srgbClr val="002060"/>
                </a:solidFill>
              </a:rPr>
              <a:t>Dercsényi</a:t>
            </a:r>
            <a:r>
              <a:rPr lang="hu-HU" sz="1600" dirty="0">
                <a:solidFill>
                  <a:srgbClr val="002060"/>
                </a:solidFill>
              </a:rPr>
              <a:t> Balázs–</a:t>
            </a:r>
            <a:r>
              <a:rPr lang="hu-HU" sz="1600" dirty="0" err="1">
                <a:solidFill>
                  <a:srgbClr val="002060"/>
                </a:solidFill>
              </a:rPr>
              <a:t>Praznovszky</a:t>
            </a:r>
            <a:r>
              <a:rPr lang="hu-HU" sz="1600" dirty="0">
                <a:solidFill>
                  <a:srgbClr val="002060"/>
                </a:solidFill>
              </a:rPr>
              <a:t> Mihály–</a:t>
            </a:r>
            <a:r>
              <a:rPr lang="hu-HU" sz="1600" dirty="0" err="1">
                <a:solidFill>
                  <a:srgbClr val="002060"/>
                </a:solidFill>
              </a:rPr>
              <a:t>Patka</a:t>
            </a:r>
            <a:r>
              <a:rPr lang="hu-HU" sz="1600" dirty="0">
                <a:solidFill>
                  <a:srgbClr val="002060"/>
                </a:solidFill>
              </a:rPr>
              <a:t> László: </a:t>
            </a:r>
            <a:endParaRPr lang="hu-HU" sz="1600" dirty="0" smtClean="0">
              <a:solidFill>
                <a:srgbClr val="002060"/>
              </a:solidFill>
            </a:endParaRPr>
          </a:p>
          <a:p>
            <a:r>
              <a:rPr lang="hu-HU" sz="1600" dirty="0" smtClean="0">
                <a:solidFill>
                  <a:srgbClr val="002060"/>
                </a:solidFill>
              </a:rPr>
              <a:t>Veszprém </a:t>
            </a:r>
            <a:r>
              <a:rPr lang="hu-HU" sz="1600" dirty="0">
                <a:solidFill>
                  <a:srgbClr val="002060"/>
                </a:solidFill>
              </a:rPr>
              <a:t>városalbum. Szelényi Ház, 1996, 1997, Magyar Képek, 2000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Csopak. F. Szelényi Ház, </a:t>
            </a:r>
            <a:r>
              <a:rPr lang="hu-HU" sz="1600" dirty="0" smtClean="0">
                <a:solidFill>
                  <a:srgbClr val="002060"/>
                </a:solidFill>
              </a:rPr>
              <a:t>1996                                                                                                                             2.</a:t>
            </a:r>
            <a:endParaRPr lang="hu-H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746695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hu-HU" sz="1600" dirty="0" err="1" smtClean="0">
                <a:solidFill>
                  <a:srgbClr val="002060"/>
                </a:solidFill>
              </a:rPr>
              <a:t>Hudi</a:t>
            </a:r>
            <a:r>
              <a:rPr lang="hu-HU" sz="1600" dirty="0" smtClean="0">
                <a:solidFill>
                  <a:srgbClr val="002060"/>
                </a:solidFill>
              </a:rPr>
              <a:t> József–</a:t>
            </a:r>
            <a:r>
              <a:rPr lang="hu-HU" sz="1600" dirty="0" err="1" smtClean="0">
                <a:solidFill>
                  <a:srgbClr val="002060"/>
                </a:solidFill>
              </a:rPr>
              <a:t>Dercsényi</a:t>
            </a:r>
            <a:r>
              <a:rPr lang="hu-HU" sz="1600" dirty="0" smtClean="0">
                <a:solidFill>
                  <a:srgbClr val="002060"/>
                </a:solidFill>
              </a:rPr>
              <a:t> Balázs–</a:t>
            </a:r>
            <a:r>
              <a:rPr lang="hu-HU" sz="1600" dirty="0" err="1" smtClean="0">
                <a:solidFill>
                  <a:srgbClr val="002060"/>
                </a:solidFill>
              </a:rPr>
              <a:t>Praznovszky</a:t>
            </a:r>
            <a:r>
              <a:rPr lang="hu-HU" sz="1600" dirty="0" smtClean="0">
                <a:solidFill>
                  <a:srgbClr val="002060"/>
                </a:solidFill>
              </a:rPr>
              <a:t> Mihály–</a:t>
            </a:r>
            <a:r>
              <a:rPr lang="hu-HU" sz="1600" dirty="0" err="1" smtClean="0">
                <a:solidFill>
                  <a:srgbClr val="002060"/>
                </a:solidFill>
              </a:rPr>
              <a:t>Patka</a:t>
            </a:r>
            <a:r>
              <a:rPr lang="hu-HU" sz="1600" dirty="0" smtClean="0">
                <a:solidFill>
                  <a:srgbClr val="002060"/>
                </a:solidFill>
              </a:rPr>
              <a:t> László: Veszprém városalbum. Szelényi Ház, 1996, 1997, Magyar Képek, 2000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Csopak</a:t>
            </a:r>
            <a:r>
              <a:rPr lang="hu-HU" sz="1600" dirty="0">
                <a:solidFill>
                  <a:srgbClr val="002060"/>
                </a:solidFill>
              </a:rPr>
              <a:t>. F. Szelényi Ház, 1996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Csizmadia László (szerk.): Egri borok könyve. . Szelényi Ház, 1997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Nagy Gergely: Budapesti vásárcsarnokok a századfordulótól napjainkig. F. Szelényi Ház, 1997, 2002, Magyar Képek, 2005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Nagy Gergely: Európai kertvárosok – Wekerle-telep. . Szelényi Ház–Magyar Képek, 1997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Jonas, </a:t>
            </a:r>
            <a:r>
              <a:rPr lang="hu-HU" sz="1600" dirty="0" err="1">
                <a:solidFill>
                  <a:srgbClr val="002060"/>
                </a:solidFill>
              </a:rPr>
              <a:t>Stéphane</a:t>
            </a:r>
            <a:r>
              <a:rPr lang="hu-HU" sz="1600" dirty="0">
                <a:solidFill>
                  <a:srgbClr val="002060"/>
                </a:solidFill>
              </a:rPr>
              <a:t>: </a:t>
            </a:r>
            <a:r>
              <a:rPr lang="hu-HU" sz="1600" dirty="0" err="1">
                <a:solidFill>
                  <a:srgbClr val="002060"/>
                </a:solidFill>
              </a:rPr>
              <a:t>Cités-Jardins</a:t>
            </a:r>
            <a:r>
              <a:rPr lang="hu-HU" sz="1600" dirty="0">
                <a:solidFill>
                  <a:srgbClr val="002060"/>
                </a:solidFill>
              </a:rPr>
              <a:t> de l’</a:t>
            </a:r>
            <a:r>
              <a:rPr lang="hu-HU" sz="1600" dirty="0" err="1">
                <a:solidFill>
                  <a:srgbClr val="002060"/>
                </a:solidFill>
              </a:rPr>
              <a:t>Europe</a:t>
            </a:r>
            <a:r>
              <a:rPr lang="hu-HU" sz="1600" dirty="0">
                <a:solidFill>
                  <a:srgbClr val="002060"/>
                </a:solidFill>
              </a:rPr>
              <a:t> – La </a:t>
            </a:r>
            <a:r>
              <a:rPr lang="hu-HU" sz="1600" dirty="0" err="1">
                <a:solidFill>
                  <a:srgbClr val="002060"/>
                </a:solidFill>
              </a:rPr>
              <a:t>Faubourg-Jardin</a:t>
            </a:r>
            <a:r>
              <a:rPr lang="hu-HU" sz="1600" dirty="0">
                <a:solidFill>
                  <a:srgbClr val="002060"/>
                </a:solidFill>
              </a:rPr>
              <a:t> du </a:t>
            </a:r>
            <a:r>
              <a:rPr lang="hu-HU" sz="1600" dirty="0" err="1">
                <a:solidFill>
                  <a:srgbClr val="002060"/>
                </a:solidFill>
              </a:rPr>
              <a:t>Stockfeld</a:t>
            </a:r>
            <a:r>
              <a:rPr lang="hu-HU" sz="1600" dirty="0">
                <a:solidFill>
                  <a:srgbClr val="002060"/>
                </a:solidFill>
              </a:rPr>
              <a:t> à Strasbourg. F. Szelényi Ház, 1997, Magyar Képek, 2010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Keresztury</a:t>
            </a:r>
            <a:r>
              <a:rPr lang="hu-HU" sz="1600" dirty="0">
                <a:solidFill>
                  <a:srgbClr val="002060"/>
                </a:solidFill>
              </a:rPr>
              <a:t> Dezső: Balaton–Táj változó fényben. Képek, 1998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Nagy Gergely: A Budapesti Központi Vásárcsarnok. Képek, 1999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Péreli</a:t>
            </a:r>
            <a:r>
              <a:rPr lang="hu-HU" sz="1600" dirty="0">
                <a:solidFill>
                  <a:srgbClr val="002060"/>
                </a:solidFill>
              </a:rPr>
              <a:t> (válogatás katalógus </a:t>
            </a:r>
            <a:r>
              <a:rPr lang="hu-HU" sz="1600" dirty="0" err="1">
                <a:solidFill>
                  <a:srgbClr val="002060"/>
                </a:solidFill>
              </a:rPr>
              <a:t>stb.-szövegekbő</a:t>
            </a:r>
            <a:r>
              <a:rPr lang="hu-HU" sz="1600" dirty="0">
                <a:solidFill>
                  <a:srgbClr val="002060"/>
                </a:solidFill>
              </a:rPr>
              <a:t>), Tahi Art Stúdió–Magyar Képek, 1999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Tóth Endre: A Magyar Szent Korona: királyok és koronázások, Kossuth, 1999, 2000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Raj Tamás, Szelényi Károly: Hol volt az Éden kertje?Izrael szentföldi tájai, Athenaeum, 2000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Tilhof</a:t>
            </a:r>
            <a:r>
              <a:rPr lang="hu-HU" sz="1600" dirty="0">
                <a:solidFill>
                  <a:srgbClr val="002060"/>
                </a:solidFill>
              </a:rPr>
              <a:t> Endre: Ajka. Képek, 2000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Kovács Péter: Székesfehérvár rejtett kincse. Magyar Képek, 2001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Póczy</a:t>
            </a:r>
            <a:r>
              <a:rPr lang="hu-HU" sz="1600" dirty="0">
                <a:solidFill>
                  <a:srgbClr val="002060"/>
                </a:solidFill>
              </a:rPr>
              <a:t> Klára: A magyarok ezer esztendeje Rómában. Magyar Képek, 2001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Kratochwill</a:t>
            </a:r>
            <a:r>
              <a:rPr lang="hu-HU" sz="1600" dirty="0">
                <a:solidFill>
                  <a:srgbClr val="002060"/>
                </a:solidFill>
              </a:rPr>
              <a:t> Mimi: Czóbel Béla élete és művészete. Képek, 2001</a:t>
            </a:r>
          </a:p>
          <a:p>
            <a:pPr>
              <a:buFont typeface="Arial"/>
              <a:buChar char="•"/>
            </a:pPr>
            <a:r>
              <a:rPr lang="hu-HU" sz="1600" dirty="0">
                <a:solidFill>
                  <a:srgbClr val="002060"/>
                </a:solidFill>
              </a:rPr>
              <a:t>Raj Tamás: Zsidó tárgyak művészete. </a:t>
            </a:r>
            <a:r>
              <a:rPr lang="hu-HU" sz="1600" dirty="0" err="1">
                <a:solidFill>
                  <a:srgbClr val="002060"/>
                </a:solidFill>
              </a:rPr>
              <a:t>Makkabi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smtClean="0">
                <a:solidFill>
                  <a:srgbClr val="002060"/>
                </a:solidFill>
              </a:rPr>
              <a:t>2002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Bardoly</a:t>
            </a:r>
            <a:r>
              <a:rPr lang="hu-HU" sz="1600" dirty="0">
                <a:solidFill>
                  <a:srgbClr val="002060"/>
                </a:solidFill>
              </a:rPr>
              <a:t> István (szerk.): A magyar királyok koronázó palástja. Iparművészeti Múzeumot Támogató alapítvány, 2002</a:t>
            </a:r>
          </a:p>
          <a:p>
            <a:pPr>
              <a:buFont typeface="Arial"/>
              <a:buChar char="•"/>
            </a:pPr>
            <a:r>
              <a:rPr lang="hu-HU" sz="1600" dirty="0" err="1">
                <a:solidFill>
                  <a:srgbClr val="002060"/>
                </a:solidFill>
              </a:rPr>
              <a:t>Feledy</a:t>
            </a:r>
            <a:r>
              <a:rPr lang="hu-HU" sz="1600" dirty="0">
                <a:solidFill>
                  <a:srgbClr val="002060"/>
                </a:solidFill>
              </a:rPr>
              <a:t> Balázs–Nagy Gergely– </a:t>
            </a:r>
            <a:r>
              <a:rPr lang="hu-HU" sz="1600" dirty="0" err="1">
                <a:solidFill>
                  <a:srgbClr val="002060"/>
                </a:solidFill>
              </a:rPr>
              <a:t>Póczy</a:t>
            </a:r>
            <a:r>
              <a:rPr lang="hu-HU" sz="1600" dirty="0">
                <a:solidFill>
                  <a:srgbClr val="002060"/>
                </a:solidFill>
              </a:rPr>
              <a:t> Klára: Budapest Belváros. Kossuth, </a:t>
            </a:r>
            <a:r>
              <a:rPr lang="hu-HU" sz="1600" dirty="0" smtClean="0">
                <a:solidFill>
                  <a:srgbClr val="002060"/>
                </a:solidFill>
              </a:rPr>
              <a:t>2002                            3.</a:t>
            </a:r>
            <a:endParaRPr lang="hu-HU" sz="1600" dirty="0">
              <a:solidFill>
                <a:srgbClr val="002060"/>
              </a:solidFill>
            </a:endParaRPr>
          </a:p>
          <a:p>
            <a:pPr>
              <a:buFont typeface="Arial"/>
              <a:buChar char="•"/>
            </a:pPr>
            <a:endParaRPr lang="hu-H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319291"/>
            <a:ext cx="72728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Csizmadia László (szerk.): Mátraalji borok könyve. Képek, 2002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Csizmadia László (szerk.): Az Egri bikavér. Képek, 2002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Csizmadia László (szerk.): Gomba és bor. Képek, 2002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Vadas, József–Varga, Vera: Herend. Képek 2002 (német, angol és francia kiadás)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Érszegi Géza (szerk.): </a:t>
            </a:r>
            <a:r>
              <a:rPr lang="hu-HU" sz="1600" dirty="0" err="1" smtClean="0">
                <a:solidFill>
                  <a:srgbClr val="002060"/>
                </a:solidFill>
              </a:rPr>
              <a:t>Sigilla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regum</a:t>
            </a:r>
            <a:r>
              <a:rPr lang="hu-HU" sz="1600" dirty="0" smtClean="0">
                <a:solidFill>
                  <a:srgbClr val="002060"/>
                </a:solidFill>
              </a:rPr>
              <a:t>, </a:t>
            </a:r>
            <a:r>
              <a:rPr lang="hu-HU" sz="1600" dirty="0" err="1" smtClean="0">
                <a:solidFill>
                  <a:srgbClr val="002060"/>
                </a:solidFill>
              </a:rPr>
              <a:t>reges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sigillorum</a:t>
            </a:r>
            <a:r>
              <a:rPr lang="hu-HU" sz="1600" dirty="0" smtClean="0">
                <a:solidFill>
                  <a:srgbClr val="002060"/>
                </a:solidFill>
              </a:rPr>
              <a:t> – </a:t>
            </a:r>
            <a:r>
              <a:rPr lang="hu-HU" sz="1600" dirty="0" err="1" smtClean="0">
                <a:solidFill>
                  <a:srgbClr val="002060"/>
                </a:solidFill>
              </a:rPr>
              <a:t>ályportrék</a:t>
            </a:r>
            <a:r>
              <a:rPr lang="hu-HU" sz="1600" dirty="0" smtClean="0">
                <a:solidFill>
                  <a:srgbClr val="002060"/>
                </a:solidFill>
              </a:rPr>
              <a:t> az Országos Levéltár gyűjteményéből, 2002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Veressné Deák Éva (szerk.) Veress Pál. Képek–Körmendi Galéria, 2003</a:t>
            </a:r>
          </a:p>
          <a:p>
            <a:pPr>
              <a:buFont typeface="Arial"/>
              <a:buChar char="•"/>
            </a:pPr>
            <a:r>
              <a:rPr lang="hu-HU" sz="1600" dirty="0" err="1" smtClean="0">
                <a:solidFill>
                  <a:srgbClr val="002060"/>
                </a:solidFill>
              </a:rPr>
              <a:t>Póczy</a:t>
            </a:r>
            <a:r>
              <a:rPr lang="hu-HU" sz="1600" dirty="0" smtClean="0">
                <a:solidFill>
                  <a:srgbClr val="002060"/>
                </a:solidFill>
              </a:rPr>
              <a:t> Klára, Szelényi Károly: Aquincum, Budapest római kori történelmi városmagja. Enciklopédia, 2004</a:t>
            </a:r>
          </a:p>
          <a:p>
            <a:pPr>
              <a:buFont typeface="Arial"/>
              <a:buChar char="•"/>
            </a:pPr>
            <a:r>
              <a:rPr lang="hu-HU" sz="1600" dirty="0" err="1" smtClean="0">
                <a:solidFill>
                  <a:srgbClr val="002060"/>
                </a:solidFill>
              </a:rPr>
              <a:t>Fűköh</a:t>
            </a:r>
            <a:r>
              <a:rPr lang="hu-HU" sz="1600" dirty="0" smtClean="0">
                <a:solidFill>
                  <a:srgbClr val="002060"/>
                </a:solidFill>
              </a:rPr>
              <a:t> Levente–Rákóczi Jánosné: Gyöngyös. Képek, 2004, 2009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B. Gál Edit: Gyöngyös városkalauz. Képek, 2005 (magyar, angol, német egy kötetben)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Nagy Gergely: Budapesti vásárcsarnokok. Magyar Képek, 2005</a:t>
            </a:r>
          </a:p>
          <a:p>
            <a:pPr>
              <a:buFont typeface="Arial"/>
              <a:buChar char="•"/>
            </a:pPr>
            <a:r>
              <a:rPr lang="hu-HU" sz="1600" dirty="0" err="1" smtClean="0">
                <a:solidFill>
                  <a:srgbClr val="002060"/>
                </a:solidFill>
              </a:rPr>
              <a:t>Baska</a:t>
            </a:r>
            <a:r>
              <a:rPr lang="hu-HU" sz="1600" dirty="0" smtClean="0">
                <a:solidFill>
                  <a:srgbClr val="002060"/>
                </a:solidFill>
              </a:rPr>
              <a:t> József állítása az Ernst Múzeumban. Montázs Stúdió, 2005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Marosi, Ernő (szerk.): Art </a:t>
            </a:r>
            <a:r>
              <a:rPr lang="hu-HU" sz="1600" dirty="0" err="1" smtClean="0">
                <a:solidFill>
                  <a:srgbClr val="002060"/>
                </a:solidFill>
              </a:rPr>
              <a:t>Treasures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in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the</a:t>
            </a:r>
            <a:r>
              <a:rPr lang="hu-HU" sz="1600" dirty="0" smtClean="0">
                <a:solidFill>
                  <a:srgbClr val="002060"/>
                </a:solidFill>
              </a:rPr>
              <a:t> Palace of </a:t>
            </a:r>
            <a:r>
              <a:rPr lang="hu-HU" sz="1600" dirty="0" err="1" smtClean="0">
                <a:solidFill>
                  <a:srgbClr val="002060"/>
                </a:solidFill>
              </a:rPr>
              <a:t>the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Hungarian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Academy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of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Sciences</a:t>
            </a:r>
            <a:r>
              <a:rPr lang="hu-HU" sz="1600" dirty="0" smtClean="0">
                <a:solidFill>
                  <a:srgbClr val="002060"/>
                </a:solidFill>
              </a:rPr>
              <a:t>. Képek, 2006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Illyés Endréné Ötvös Tünde (</a:t>
            </a:r>
            <a:r>
              <a:rPr lang="hu-HU" sz="1600" dirty="0" err="1" smtClean="0">
                <a:solidFill>
                  <a:srgbClr val="002060"/>
                </a:solidFill>
              </a:rPr>
              <a:t>szerk</a:t>
            </a:r>
            <a:r>
              <a:rPr lang="hu-HU" sz="1600" dirty="0" smtClean="0">
                <a:solidFill>
                  <a:srgbClr val="002060"/>
                </a:solidFill>
              </a:rPr>
              <a:t>): Fehérvári Babaház – </a:t>
            </a:r>
            <a:r>
              <a:rPr lang="hu-HU" sz="1600" dirty="0" err="1" smtClean="0">
                <a:solidFill>
                  <a:srgbClr val="002060"/>
                </a:solidFill>
              </a:rPr>
              <a:t>Moskovszky</a:t>
            </a:r>
            <a:r>
              <a:rPr lang="hu-HU" sz="1600" dirty="0" smtClean="0">
                <a:solidFill>
                  <a:srgbClr val="002060"/>
                </a:solidFill>
              </a:rPr>
              <a:t> Gyűjtemény. Magyar Képek, 2007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Petőfi Sándor: János vitéz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 smtClean="0">
                <a:solidFill>
                  <a:srgbClr val="002060"/>
                </a:solidFill>
              </a:rPr>
              <a:t>Péreli</a:t>
            </a:r>
            <a:r>
              <a:rPr lang="hu-HU" sz="1600" dirty="0" smtClean="0">
                <a:solidFill>
                  <a:srgbClr val="002060"/>
                </a:solidFill>
              </a:rPr>
              <a:t> Zsuzsa illusztrációival. Magvető, 2007</a:t>
            </a:r>
          </a:p>
          <a:p>
            <a:pPr>
              <a:buFont typeface="Arial"/>
              <a:buChar char="•"/>
            </a:pPr>
            <a:r>
              <a:rPr lang="hu-HU" sz="1600" dirty="0" err="1" smtClean="0">
                <a:solidFill>
                  <a:srgbClr val="002060"/>
                </a:solidFill>
              </a:rPr>
              <a:t>Dercsényi</a:t>
            </a:r>
            <a:r>
              <a:rPr lang="hu-HU" sz="1600" dirty="0" smtClean="0">
                <a:solidFill>
                  <a:srgbClr val="002060"/>
                </a:solidFill>
              </a:rPr>
              <a:t> Balázs–Marosi Ernő: Templomok Magyarországon. Officina ’96, 2008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Nagy Gergely. Szelényi Károly: Kertváros-építészet. Magyar Képek, 2008</a:t>
            </a:r>
          </a:p>
          <a:p>
            <a:pPr>
              <a:buFont typeface="Arial"/>
              <a:buChar char="•"/>
            </a:pPr>
            <a:r>
              <a:rPr lang="hu-HU" sz="1600" dirty="0" err="1" smtClean="0">
                <a:solidFill>
                  <a:srgbClr val="002060"/>
                </a:solidFill>
              </a:rPr>
              <a:t>Semsey</a:t>
            </a:r>
            <a:r>
              <a:rPr lang="hu-HU" sz="1600" dirty="0" smtClean="0">
                <a:solidFill>
                  <a:srgbClr val="002060"/>
                </a:solidFill>
              </a:rPr>
              <a:t> Réka: Élet–Kép–Regény. </a:t>
            </a:r>
            <a:r>
              <a:rPr lang="hu-HU" sz="1600" dirty="0" err="1" smtClean="0">
                <a:solidFill>
                  <a:srgbClr val="002060"/>
                </a:solidFill>
              </a:rPr>
              <a:t>Péreli</a:t>
            </a:r>
            <a:r>
              <a:rPr lang="hu-HU" sz="1600" dirty="0" smtClean="0">
                <a:solidFill>
                  <a:srgbClr val="002060"/>
                </a:solidFill>
              </a:rPr>
              <a:t> Zsuzsa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smtClean="0">
                <a:solidFill>
                  <a:srgbClr val="002060"/>
                </a:solidFill>
              </a:rPr>
              <a:t>életmű-kiállítása az Iparművészeti Múzeumban. </a:t>
            </a:r>
            <a:r>
              <a:rPr lang="hu-HU" sz="1600" dirty="0" err="1" smtClean="0">
                <a:solidFill>
                  <a:srgbClr val="002060"/>
                </a:solidFill>
              </a:rPr>
              <a:t>Kogart</a:t>
            </a:r>
            <a:r>
              <a:rPr lang="hu-HU" sz="1600" dirty="0" smtClean="0">
                <a:solidFill>
                  <a:srgbClr val="002060"/>
                </a:solidFill>
              </a:rPr>
              <a:t>, 2008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Székely András: </a:t>
            </a:r>
            <a:r>
              <a:rPr lang="hu-HU" sz="1600" dirty="0" err="1" smtClean="0">
                <a:solidFill>
                  <a:srgbClr val="002060"/>
                </a:solidFill>
              </a:rPr>
              <a:t>Embergyújtotta</a:t>
            </a:r>
            <a:r>
              <a:rPr lang="hu-HU" sz="1600" dirty="0" smtClean="0">
                <a:solidFill>
                  <a:srgbClr val="002060"/>
                </a:solidFill>
              </a:rPr>
              <a:t> láng – Fejezetek a gézipar kultúrtörténetéből. Magyar Képek, 2009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Papp Gábor György (szerk.): Épített örökség a magyar tudomány szolgálatában. Magyar Tudományos Akadémia, 2010                                                                                 4.  </a:t>
            </a:r>
            <a:endParaRPr lang="hu-H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9632" y="2132856"/>
            <a:ext cx="6786140" cy="164111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A látástól az </a:t>
            </a: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élményig</a:t>
            </a:r>
            <a:endParaRPr lang="hu-HU" sz="2800" dirty="0" smtClean="0">
              <a:solidFill>
                <a:srgbClr val="0000CC"/>
              </a:solidFill>
              <a:ea typeface="Calibri"/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A </a:t>
            </a:r>
            <a:r>
              <a:rPr lang="hu-HU" sz="2800" b="1" dirty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színek és hatásuk az </a:t>
            </a: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életműködésre </a:t>
            </a:r>
            <a:r>
              <a:rPr lang="hu-H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Prof. Dr. Kovács Ilona</a:t>
            </a:r>
            <a:endParaRPr lang="hu-HU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ivall László\Desktop\image140672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2" y="332656"/>
            <a:ext cx="4736270" cy="31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39552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Prof. Dr. Kovács Ilona, 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MTA doktora, </a:t>
            </a:r>
            <a:r>
              <a:rPr lang="hu-HU" dirty="0" err="1" smtClean="0">
                <a:solidFill>
                  <a:srgbClr val="002060"/>
                </a:solidFill>
              </a:rPr>
              <a:t>habil</a:t>
            </a:r>
            <a:r>
              <a:rPr lang="hu-HU" dirty="0" smtClean="0">
                <a:solidFill>
                  <a:srgbClr val="002060"/>
                </a:solidFill>
              </a:rPr>
              <a:t>. pszichológus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220072" y="548680"/>
            <a:ext cx="3203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     Kutatói </a:t>
            </a:r>
            <a:r>
              <a:rPr lang="hu-HU" b="1" dirty="0">
                <a:solidFill>
                  <a:srgbClr val="002060"/>
                </a:solidFill>
              </a:rPr>
              <a:t>területei, kutatói </a:t>
            </a:r>
            <a:endParaRPr lang="hu-HU" b="1" dirty="0" smtClean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b="1" dirty="0" smtClean="0">
                <a:solidFill>
                  <a:srgbClr val="002060"/>
                </a:solidFill>
              </a:rPr>
              <a:t>    érdeklődése</a:t>
            </a:r>
            <a:endParaRPr lang="hu-HU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Megismerés pszichológiája és </a:t>
            </a:r>
            <a:r>
              <a:rPr lang="hu-HU" dirty="0" err="1">
                <a:solidFill>
                  <a:srgbClr val="002060"/>
                </a:solidFill>
              </a:rPr>
              <a:t>neurobiológiája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látás</a:t>
            </a:r>
            <a:r>
              <a:rPr lang="hu-HU" u="sng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agykérgi </a:t>
            </a:r>
            <a:r>
              <a:rPr lang="hu-HU" dirty="0" smtClean="0">
                <a:solidFill>
                  <a:srgbClr val="002060"/>
                </a:solidFill>
              </a:rPr>
              <a:t>mechanizmusai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2060"/>
                </a:solidFill>
              </a:rPr>
              <a:t>A </a:t>
            </a:r>
            <a:r>
              <a:rPr lang="hu-HU" dirty="0">
                <a:solidFill>
                  <a:srgbClr val="002060"/>
                </a:solidFill>
              </a:rPr>
              <a:t>tárgy- és formalátás agykérgi </a:t>
            </a:r>
            <a:r>
              <a:rPr lang="hu-HU" dirty="0" smtClean="0">
                <a:solidFill>
                  <a:srgbClr val="002060"/>
                </a:solidFill>
              </a:rPr>
              <a:t>mechanizmusai</a:t>
            </a:r>
            <a:endParaRPr lang="hu-H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vizuális kétértelműségek érzékelésének agykérgi </a:t>
            </a:r>
            <a:r>
              <a:rPr lang="hu-HU" dirty="0" smtClean="0">
                <a:solidFill>
                  <a:srgbClr val="002060"/>
                </a:solidFill>
              </a:rPr>
              <a:t>mechanizmusai</a:t>
            </a:r>
            <a:endParaRPr lang="hu-H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készségtanulás és az agykérgi plaszticitás emberre jellemző </a:t>
            </a:r>
            <a:r>
              <a:rPr lang="hu-HU" dirty="0" smtClean="0">
                <a:solidFill>
                  <a:srgbClr val="002060"/>
                </a:solidFill>
              </a:rPr>
              <a:t>formái</a:t>
            </a:r>
            <a:endParaRPr lang="hu-H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vizuális és motoros készségtanulás agykérgi </a:t>
            </a:r>
            <a:r>
              <a:rPr lang="hu-HU" dirty="0" smtClean="0">
                <a:solidFill>
                  <a:srgbClr val="002060"/>
                </a:solidFill>
              </a:rPr>
              <a:t>mechanizmusai</a:t>
            </a:r>
            <a:endParaRPr lang="hu-H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koraszülöttek látási </a:t>
            </a:r>
            <a:r>
              <a:rPr lang="hu-HU" dirty="0" smtClean="0">
                <a:solidFill>
                  <a:srgbClr val="002060"/>
                </a:solidFill>
              </a:rPr>
              <a:t>fejlődése</a:t>
            </a:r>
            <a:endParaRPr lang="hu-H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Az alvás és a kognitív fejlődés együttes </a:t>
            </a:r>
            <a:r>
              <a:rPr lang="hu-HU" dirty="0" smtClean="0">
                <a:solidFill>
                  <a:srgbClr val="002060"/>
                </a:solidFill>
              </a:rPr>
              <a:t>zavarai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08112" y="4221088"/>
            <a:ext cx="41236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  </a:t>
            </a:r>
            <a:r>
              <a:rPr lang="hu-HU" sz="1600" dirty="0" err="1" smtClean="0">
                <a:solidFill>
                  <a:srgbClr val="002060"/>
                </a:solidFill>
              </a:rPr>
              <a:t>Rutgers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>
                <a:solidFill>
                  <a:srgbClr val="002060"/>
                </a:solidFill>
              </a:rPr>
              <a:t>University, 1990-2004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  Alapító</a:t>
            </a:r>
            <a:r>
              <a:rPr lang="hu-HU" sz="1600" dirty="0">
                <a:solidFill>
                  <a:srgbClr val="002060"/>
                </a:solidFill>
              </a:rPr>
              <a:t>, "</a:t>
            </a:r>
            <a:r>
              <a:rPr lang="hu-HU" sz="1600" dirty="0" err="1">
                <a:solidFill>
                  <a:srgbClr val="002060"/>
                </a:solidFill>
              </a:rPr>
              <a:t>Middle</a:t>
            </a:r>
            <a:r>
              <a:rPr lang="hu-HU" sz="1600" dirty="0">
                <a:solidFill>
                  <a:srgbClr val="002060"/>
                </a:solidFill>
              </a:rPr>
              <a:t> European </a:t>
            </a:r>
            <a:r>
              <a:rPr lang="hu-HU" sz="1600" dirty="0" err="1" smtClean="0">
                <a:solidFill>
                  <a:srgbClr val="002060"/>
                </a:solidFill>
              </a:rPr>
              <a:t>interdisciplinary</a:t>
            </a:r>
            <a:endParaRPr lang="hu-HU" sz="1600" dirty="0" smtClean="0">
              <a:solidFill>
                <a:srgbClr val="002060"/>
              </a:solidFill>
            </a:endParaRPr>
          </a:p>
          <a:p>
            <a:r>
              <a:rPr lang="hu-HU" sz="1600" dirty="0" smtClean="0">
                <a:solidFill>
                  <a:srgbClr val="002060"/>
                </a:solidFill>
              </a:rPr>
              <a:t>    Master </a:t>
            </a:r>
            <a:r>
              <a:rPr lang="hu-HU" sz="1600" dirty="0" err="1">
                <a:solidFill>
                  <a:srgbClr val="002060"/>
                </a:solidFill>
              </a:rPr>
              <a:t>Programme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in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Cognitive</a:t>
            </a:r>
            <a:r>
              <a:rPr lang="hu-HU" sz="1600" dirty="0">
                <a:solidFill>
                  <a:srgbClr val="002060"/>
                </a:solidFill>
              </a:rPr>
              <a:t> Science"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  Konzulens</a:t>
            </a:r>
            <a:r>
              <a:rPr lang="hu-HU" sz="1600" dirty="0">
                <a:solidFill>
                  <a:srgbClr val="002060"/>
                </a:solidFill>
              </a:rPr>
              <a:t>, </a:t>
            </a:r>
            <a:r>
              <a:rPr lang="hu-HU" sz="1600" dirty="0" err="1">
                <a:solidFill>
                  <a:srgbClr val="002060"/>
                </a:solidFill>
              </a:rPr>
              <a:t>Cognitive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Neuroscience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Task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endParaRPr lang="hu-HU" sz="1600" dirty="0" smtClean="0">
              <a:solidFill>
                <a:srgbClr val="002060"/>
              </a:solidFill>
            </a:endParaRPr>
          </a:p>
          <a:p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smtClean="0">
                <a:solidFill>
                  <a:srgbClr val="002060"/>
                </a:solidFill>
              </a:rPr>
              <a:t>   </a:t>
            </a:r>
            <a:r>
              <a:rPr lang="hu-HU" sz="1600" dirty="0" err="1" smtClean="0">
                <a:solidFill>
                  <a:srgbClr val="002060"/>
                </a:solidFill>
              </a:rPr>
              <a:t>Reliability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>
                <a:solidFill>
                  <a:srgbClr val="002060"/>
                </a:solidFill>
              </a:rPr>
              <a:t>&amp; </a:t>
            </a:r>
            <a:r>
              <a:rPr lang="hu-HU" sz="1600" dirty="0" err="1">
                <a:solidFill>
                  <a:srgbClr val="002060"/>
                </a:solidFill>
              </a:rPr>
              <a:t>Clinical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Applications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Consortium</a:t>
            </a:r>
            <a:r>
              <a:rPr lang="hu-HU" sz="16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smtClean="0">
                <a:solidFill>
                  <a:srgbClr val="002060"/>
                </a:solidFill>
              </a:rPr>
              <a:t>   </a:t>
            </a:r>
            <a:r>
              <a:rPr lang="hu-HU" sz="1600" dirty="0">
                <a:solidFill>
                  <a:srgbClr val="002060"/>
                </a:solidFill>
              </a:rPr>
              <a:t>USA, 2009-2011 (Washington U. </a:t>
            </a:r>
            <a:r>
              <a:rPr lang="hu-HU" sz="1600" dirty="0" err="1">
                <a:solidFill>
                  <a:srgbClr val="002060"/>
                </a:solidFill>
              </a:rPr>
              <a:t>St</a:t>
            </a:r>
            <a:r>
              <a:rPr lang="hu-HU" sz="1600" dirty="0">
                <a:solidFill>
                  <a:srgbClr val="002060"/>
                </a:solidFill>
              </a:rPr>
              <a:t> Luis, USA)</a:t>
            </a:r>
          </a:p>
          <a:p>
            <a:pPr>
              <a:buFont typeface="Arial"/>
              <a:buChar char="•"/>
            </a:pPr>
            <a:r>
              <a:rPr lang="hu-HU" sz="1600" dirty="0" smtClean="0">
                <a:solidFill>
                  <a:srgbClr val="002060"/>
                </a:solidFill>
              </a:rPr>
              <a:t>   Research </a:t>
            </a:r>
            <a:r>
              <a:rPr lang="hu-HU" sz="1600" dirty="0" err="1">
                <a:solidFill>
                  <a:srgbClr val="002060"/>
                </a:solidFill>
              </a:rPr>
              <a:t>in</a:t>
            </a:r>
            <a:r>
              <a:rPr lang="hu-HU" sz="1600" dirty="0">
                <a:solidFill>
                  <a:srgbClr val="002060"/>
                </a:solidFill>
              </a:rPr>
              <a:t> Paris, </a:t>
            </a:r>
            <a:r>
              <a:rPr lang="hu-HU" sz="1600" dirty="0" err="1">
                <a:solidFill>
                  <a:srgbClr val="002060"/>
                </a:solidFill>
              </a:rPr>
              <a:t>Laboratoire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Psychologie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smtClean="0">
                <a:solidFill>
                  <a:srgbClr val="002060"/>
                </a:solidFill>
              </a:rPr>
              <a:t>de</a:t>
            </a:r>
          </a:p>
          <a:p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smtClean="0">
                <a:solidFill>
                  <a:srgbClr val="002060"/>
                </a:solidFill>
              </a:rPr>
              <a:t>   </a:t>
            </a:r>
            <a:r>
              <a:rPr lang="hu-HU" sz="1600" dirty="0">
                <a:solidFill>
                  <a:srgbClr val="002060"/>
                </a:solidFill>
              </a:rPr>
              <a:t>la </a:t>
            </a:r>
            <a:r>
              <a:rPr lang="hu-HU" sz="1600" dirty="0" err="1">
                <a:solidFill>
                  <a:srgbClr val="002060"/>
                </a:solidFill>
              </a:rPr>
              <a:t>Perception</a:t>
            </a:r>
            <a:r>
              <a:rPr lang="hu-HU" sz="1600" dirty="0">
                <a:solidFill>
                  <a:srgbClr val="002060"/>
                </a:solidFill>
              </a:rPr>
              <a:t> , 2012</a:t>
            </a:r>
          </a:p>
        </p:txBody>
      </p:sp>
      <p:sp>
        <p:nvSpPr>
          <p:cNvPr id="5" name="Téglalap 4"/>
          <p:cNvSpPr/>
          <p:nvPr/>
        </p:nvSpPr>
        <p:spPr>
          <a:xfrm>
            <a:off x="1296144" y="6381328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moszkvai olimpián negyedik helyet szerzett kosárlabda-válogatott tagja </a:t>
            </a:r>
          </a:p>
        </p:txBody>
      </p:sp>
    </p:spTree>
    <p:extLst>
      <p:ext uri="{BB962C8B-B14F-4D97-AF65-F5344CB8AC3E}">
        <p14:creationId xmlns:p14="http://schemas.microsoft.com/office/powerpoint/2010/main" val="8909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31640" y="846723"/>
            <a:ext cx="7200800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solidFill>
                  <a:srgbClr val="002060"/>
                </a:solidFill>
              </a:rPr>
              <a:t>Oktatásszervezési tevékenység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solidFill>
                  <a:srgbClr val="002060"/>
                </a:solidFill>
              </a:rPr>
              <a:t>BME Pszichológia Doktori Iskola akkreditációja és vezetése</a:t>
            </a:r>
            <a:endParaRPr lang="hu-HU" sz="2000" dirty="0">
              <a:solidFill>
                <a:srgbClr val="002060"/>
              </a:solidFill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solidFill>
                  <a:srgbClr val="002060"/>
                </a:solidFill>
              </a:rPr>
              <a:t>Eötvös Lóránd Tudományegyetemen oktatott tárgyai: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Pszichológiatörténet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Memória és figyelem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Mentális képzelet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Látás és pszichofizika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solidFill>
                  <a:srgbClr val="002060"/>
                </a:solidFill>
              </a:rPr>
              <a:t>Oktatási tevékenysége a </a:t>
            </a:r>
            <a:r>
              <a:rPr lang="hu-HU" sz="2000" b="1" dirty="0" err="1">
                <a:solidFill>
                  <a:srgbClr val="002060"/>
                </a:solidFill>
              </a:rPr>
              <a:t>Rutgers</a:t>
            </a:r>
            <a:r>
              <a:rPr lang="hu-HU" sz="2000" b="1" dirty="0">
                <a:solidFill>
                  <a:srgbClr val="002060"/>
                </a:solidFill>
              </a:rPr>
              <a:t> Egyetemen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02060"/>
                </a:solidFill>
              </a:rPr>
              <a:t>Sensation</a:t>
            </a:r>
            <a:r>
              <a:rPr lang="hu-HU" sz="2000" dirty="0">
                <a:solidFill>
                  <a:srgbClr val="002060"/>
                </a:solidFill>
              </a:rPr>
              <a:t> and </a:t>
            </a:r>
            <a:r>
              <a:rPr lang="hu-HU" sz="2000" dirty="0" err="1">
                <a:solidFill>
                  <a:srgbClr val="002060"/>
                </a:solidFill>
              </a:rPr>
              <a:t>Perception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  <a:r>
              <a:rPr lang="hu-HU" sz="2000" dirty="0" err="1">
                <a:solidFill>
                  <a:srgbClr val="002060"/>
                </a:solidFill>
              </a:rPr>
              <a:t>undergraduate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level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02060"/>
                </a:solidFill>
              </a:rPr>
              <a:t>Sensation</a:t>
            </a:r>
            <a:r>
              <a:rPr lang="hu-HU" sz="2000" dirty="0">
                <a:solidFill>
                  <a:srgbClr val="002060"/>
                </a:solidFill>
              </a:rPr>
              <a:t> and </a:t>
            </a:r>
            <a:r>
              <a:rPr lang="hu-HU" sz="2000" dirty="0" err="1">
                <a:solidFill>
                  <a:srgbClr val="002060"/>
                </a:solidFill>
              </a:rPr>
              <a:t>Perception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Lab</a:t>
            </a:r>
            <a:r>
              <a:rPr lang="hu-HU" sz="2000" dirty="0">
                <a:solidFill>
                  <a:srgbClr val="002060"/>
                </a:solidFill>
              </a:rPr>
              <a:t>., </a:t>
            </a:r>
            <a:r>
              <a:rPr lang="hu-HU" sz="2000" dirty="0" err="1">
                <a:solidFill>
                  <a:srgbClr val="002060"/>
                </a:solidFill>
              </a:rPr>
              <a:t>undergraduate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level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Visual </a:t>
            </a:r>
            <a:r>
              <a:rPr lang="hu-HU" sz="2000" dirty="0" err="1">
                <a:solidFill>
                  <a:srgbClr val="002060"/>
                </a:solidFill>
              </a:rPr>
              <a:t>Perception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  <a:r>
              <a:rPr lang="hu-HU" sz="2000" dirty="0" err="1">
                <a:solidFill>
                  <a:srgbClr val="002060"/>
                </a:solidFill>
              </a:rPr>
              <a:t>graduate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level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Advanced </a:t>
            </a:r>
            <a:r>
              <a:rPr lang="hu-HU" sz="2000" dirty="0" err="1">
                <a:solidFill>
                  <a:srgbClr val="002060"/>
                </a:solidFill>
              </a:rPr>
              <a:t>Seminar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in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Perception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  <a:r>
              <a:rPr lang="hu-HU" sz="2000" dirty="0" err="1">
                <a:solidFill>
                  <a:srgbClr val="002060"/>
                </a:solidFill>
              </a:rPr>
              <a:t>graduate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level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02060"/>
                </a:solidFill>
              </a:rPr>
              <a:t>What</a:t>
            </a:r>
            <a:r>
              <a:rPr lang="hu-HU" sz="2000" dirty="0">
                <a:solidFill>
                  <a:srgbClr val="002060"/>
                </a:solidFill>
              </a:rPr>
              <a:t> is </a:t>
            </a:r>
            <a:r>
              <a:rPr lang="hu-HU" sz="2000" dirty="0" err="1" smtClean="0">
                <a:solidFill>
                  <a:srgbClr val="002060"/>
                </a:solidFill>
              </a:rPr>
              <a:t>Cognitive</a:t>
            </a:r>
            <a:r>
              <a:rPr lang="hu-HU" sz="2000" dirty="0" smtClean="0">
                <a:solidFill>
                  <a:srgbClr val="002060"/>
                </a:solidFill>
              </a:rPr>
              <a:t> </a:t>
            </a:r>
            <a:r>
              <a:rPr lang="hu-HU" sz="2000" dirty="0">
                <a:solidFill>
                  <a:srgbClr val="002060"/>
                </a:solidFill>
              </a:rPr>
              <a:t>Science?, </a:t>
            </a:r>
            <a:r>
              <a:rPr lang="hu-HU" sz="2000" dirty="0" err="1">
                <a:solidFill>
                  <a:srgbClr val="002060"/>
                </a:solidFill>
              </a:rPr>
              <a:t>undergraduate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level</a:t>
            </a:r>
            <a:r>
              <a:rPr lang="hu-HU" sz="2000" dirty="0">
                <a:solidFill>
                  <a:srgbClr val="002060"/>
                </a:solidFill>
              </a:rPr>
              <a:t>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02060"/>
                </a:solidFill>
              </a:rPr>
              <a:t>Proseminar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in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>
                <a:solidFill>
                  <a:srgbClr val="002060"/>
                </a:solidFill>
              </a:rPr>
              <a:t>Cognitive</a:t>
            </a:r>
            <a:r>
              <a:rPr lang="hu-HU" sz="2000" dirty="0">
                <a:solidFill>
                  <a:srgbClr val="002060"/>
                </a:solidFill>
              </a:rPr>
              <a:t> Science, </a:t>
            </a:r>
            <a:r>
              <a:rPr lang="hu-HU" sz="2000" dirty="0" err="1">
                <a:solidFill>
                  <a:srgbClr val="002060"/>
                </a:solidFill>
              </a:rPr>
              <a:t>graduate</a:t>
            </a:r>
            <a:r>
              <a:rPr lang="hu-HU" sz="2000" dirty="0">
                <a:solidFill>
                  <a:srgbClr val="002060"/>
                </a:solidFill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</a:rPr>
              <a:t>level</a:t>
            </a:r>
            <a:endParaRPr lang="hu-H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403648" y="1261060"/>
            <a:ext cx="6912768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b="1" dirty="0">
                <a:solidFill>
                  <a:srgbClr val="002060"/>
                </a:solidFill>
              </a:rPr>
              <a:t>A Budapesti Műszaki és Gazdaságtudományi Egyetemen: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Általános pszichológia, BA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Percepció és tanulás, MA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Bevezetés a kognitív tudományba, MA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Fejlődéspszichológia, MA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Kognitív zavarok </a:t>
            </a:r>
            <a:r>
              <a:rPr lang="hu-HU" sz="2000" dirty="0" err="1">
                <a:solidFill>
                  <a:srgbClr val="002060"/>
                </a:solidFill>
              </a:rPr>
              <a:t>neurogenetikus</a:t>
            </a:r>
            <a:r>
              <a:rPr lang="hu-HU" sz="2000" dirty="0">
                <a:solidFill>
                  <a:srgbClr val="002060"/>
                </a:solidFill>
              </a:rPr>
              <a:t> háttéren, PhD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A kísérleti pszichológia módszertana, PhD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Percepció, PhD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</a:rPr>
              <a:t>Agykérgi plaszticitás, PhD</a:t>
            </a:r>
          </a:p>
          <a:p>
            <a:pPr lvl="0">
              <a:buFont typeface="Arial"/>
              <a:buChar char="•"/>
            </a:pPr>
            <a:endParaRPr lang="hu-HU" sz="2000" dirty="0">
              <a:solidFill>
                <a:srgbClr val="002060"/>
              </a:solidFill>
            </a:endParaRPr>
          </a:p>
          <a:p>
            <a:pPr lvl="0"/>
            <a:r>
              <a:rPr lang="hu-HU" sz="2000" b="1" dirty="0">
                <a:solidFill>
                  <a:srgbClr val="002060"/>
                </a:solidFill>
              </a:rPr>
              <a:t>2013-tól a Pázmány Péter Katolikus Egyetemen Kognitív pszichológia </a:t>
            </a:r>
            <a:r>
              <a:rPr lang="hu-HU" sz="2000" b="1" dirty="0" smtClean="0">
                <a:solidFill>
                  <a:srgbClr val="002060"/>
                </a:solidFill>
              </a:rPr>
              <a:t>mesterkurzus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72000" y="23037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000" dirty="0" smtClean="0">
                <a:solidFill>
                  <a:srgbClr val="002060"/>
                </a:solidFill>
              </a:rPr>
              <a:t>„Mert </a:t>
            </a:r>
            <a:r>
              <a:rPr lang="hu-HU" sz="1000" dirty="0">
                <a:solidFill>
                  <a:srgbClr val="002060"/>
                </a:solidFill>
              </a:rPr>
              <a:t>most tükör által homályosan látunk, akkor pedig </a:t>
            </a:r>
            <a:r>
              <a:rPr lang="hu-HU" sz="1000" dirty="0" smtClean="0">
                <a:solidFill>
                  <a:srgbClr val="002060"/>
                </a:solidFill>
              </a:rPr>
              <a:t>színről-színre…” Szent Pál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 flipH="1">
            <a:off x="2514265" y="1440646"/>
            <a:ext cx="3857935" cy="2708434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b="1" dirty="0" smtClean="0">
                <a:solidFill>
                  <a:srgbClr val="66FF33"/>
                </a:solidFill>
              </a:rPr>
              <a:t>                    Színek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b="1" dirty="0" smtClean="0">
                <a:solidFill>
                  <a:srgbClr val="66FF33"/>
                </a:solidFill>
              </a:rPr>
              <a:t>Érzékelés, üzenet, értés, előállítás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b="1" dirty="0" smtClean="0">
                <a:solidFill>
                  <a:srgbClr val="66FF33"/>
                </a:solidFill>
              </a:rPr>
              <a:t>Természet, növények, állatok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b="1" dirty="0" smtClean="0">
                <a:solidFill>
                  <a:srgbClr val="66FF33"/>
                </a:solidFill>
              </a:rPr>
              <a:t>Ember, tudatos alkalmazás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b="1" dirty="0" smtClean="0">
                <a:solidFill>
                  <a:srgbClr val="66FF33"/>
                </a:solidFill>
              </a:rPr>
              <a:t>Sámánok, vallások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b="1" dirty="0">
                <a:solidFill>
                  <a:srgbClr val="66FF33"/>
                </a:solidFill>
              </a:rPr>
              <a:t>Filozófusok, fizikusok, </a:t>
            </a:r>
            <a:endParaRPr lang="hu-HU" b="1" dirty="0" smtClean="0">
              <a:solidFill>
                <a:srgbClr val="66FF33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b="1" dirty="0" smtClean="0">
                <a:solidFill>
                  <a:srgbClr val="66FF33"/>
                </a:solidFill>
              </a:rPr>
              <a:t>Művészek, írók, költők, festők, stb.</a:t>
            </a:r>
            <a:endParaRPr lang="en-US" b="1" dirty="0">
              <a:solidFill>
                <a:srgbClr val="66FF33"/>
              </a:solidFill>
            </a:endParaRP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597274" cy="194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020272" y="6381328"/>
            <a:ext cx="810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7030A0"/>
                </a:solidFill>
              </a:rPr>
              <a:t>K</a:t>
            </a:r>
            <a:r>
              <a:rPr lang="hu-HU" sz="1200" dirty="0" smtClean="0">
                <a:solidFill>
                  <a:srgbClr val="7030A0"/>
                </a:solidFill>
              </a:rPr>
              <a:t>améleon</a:t>
            </a:r>
            <a:endParaRPr lang="hu-HU" sz="12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878789" cy="181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157"/>
            <a:ext cx="1835032" cy="183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71600" y="2143889"/>
            <a:ext cx="1019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7030A0"/>
                </a:solidFill>
              </a:rPr>
              <a:t>Ájtatos manó</a:t>
            </a:r>
            <a:endParaRPr lang="hu-HU" sz="1200" dirty="0">
              <a:solidFill>
                <a:srgbClr val="7030A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49354" y="6320353"/>
            <a:ext cx="686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7030A0"/>
                </a:solidFill>
              </a:rPr>
              <a:t>Tintahal</a:t>
            </a:r>
            <a:endParaRPr lang="hu-HU" sz="1200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66" y="326266"/>
            <a:ext cx="2741290" cy="183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915816" y="980728"/>
            <a:ext cx="27150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7030A0"/>
                </a:solidFill>
              </a:rPr>
              <a:t>Színek a természetben</a:t>
            </a:r>
          </a:p>
          <a:p>
            <a:pPr algn="ctr"/>
            <a:endParaRPr lang="hu-HU" dirty="0" smtClean="0">
              <a:solidFill>
                <a:srgbClr val="7030A0"/>
              </a:solidFill>
            </a:endParaRPr>
          </a:p>
          <a:p>
            <a:pPr algn="ctr"/>
            <a:r>
              <a:rPr lang="hu-HU" dirty="0" smtClean="0">
                <a:solidFill>
                  <a:srgbClr val="7030A0"/>
                </a:solidFill>
              </a:rPr>
              <a:t>Élvezet, látvány</a:t>
            </a:r>
          </a:p>
          <a:p>
            <a:pPr algn="ctr"/>
            <a:r>
              <a:rPr lang="hu-HU" dirty="0">
                <a:solidFill>
                  <a:srgbClr val="7030A0"/>
                </a:solidFill>
              </a:rPr>
              <a:t>v</a:t>
            </a:r>
            <a:r>
              <a:rPr lang="hu-HU" dirty="0" smtClean="0">
                <a:solidFill>
                  <a:srgbClr val="7030A0"/>
                </a:solidFill>
              </a:rPr>
              <a:t>agy </a:t>
            </a:r>
          </a:p>
          <a:p>
            <a:pPr algn="ctr"/>
            <a:r>
              <a:rPr lang="hu-HU" dirty="0" smtClean="0">
                <a:solidFill>
                  <a:srgbClr val="7030A0"/>
                </a:solidFill>
              </a:rPr>
              <a:t>Célszerű eszköz?!</a:t>
            </a:r>
          </a:p>
          <a:p>
            <a:pPr algn="ctr"/>
            <a:endParaRPr lang="hu-HU" dirty="0">
              <a:solidFill>
                <a:srgbClr val="7030A0"/>
              </a:solidFill>
            </a:endParaRPr>
          </a:p>
          <a:p>
            <a:pPr algn="ctr"/>
            <a:r>
              <a:rPr lang="hu-HU" b="1" dirty="0" smtClean="0">
                <a:solidFill>
                  <a:srgbClr val="7030A0"/>
                </a:solidFill>
              </a:rPr>
              <a:t>Mire jók a csalogató, </a:t>
            </a:r>
          </a:p>
          <a:p>
            <a:pPr algn="ctr"/>
            <a:r>
              <a:rPr lang="hu-HU" b="1" dirty="0" smtClean="0">
                <a:solidFill>
                  <a:srgbClr val="7030A0"/>
                </a:solidFill>
              </a:rPr>
              <a:t>kifejező, segítő színek?</a:t>
            </a:r>
          </a:p>
          <a:p>
            <a:endParaRPr lang="hu-HU" dirty="0">
              <a:solidFill>
                <a:srgbClr val="7030A0"/>
              </a:solidFill>
            </a:endParaRPr>
          </a:p>
          <a:p>
            <a:r>
              <a:rPr lang="hu-HU" dirty="0" smtClean="0">
                <a:solidFill>
                  <a:srgbClr val="7030A0"/>
                </a:solidFill>
              </a:rPr>
              <a:t>            Kommunikáció?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            Hatalmi üzenet?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            Szerelem?</a:t>
            </a:r>
            <a:endParaRPr lang="hu-HU" dirty="0">
              <a:solidFill>
                <a:srgbClr val="7030A0"/>
              </a:solidFill>
            </a:endParaRPr>
          </a:p>
          <a:p>
            <a:r>
              <a:rPr lang="hu-HU" dirty="0" smtClean="0">
                <a:solidFill>
                  <a:srgbClr val="7030A0"/>
                </a:solidFill>
              </a:rPr>
              <a:t>            Fajfenntartás?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            Táplálék szerzés?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            Védekezés?</a:t>
            </a:r>
          </a:p>
          <a:p>
            <a:r>
              <a:rPr lang="hu-HU" dirty="0" smtClean="0">
                <a:solidFill>
                  <a:srgbClr val="7030A0"/>
                </a:solidFill>
              </a:rPr>
              <a:t>            Támadás?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267274" y="2132856"/>
            <a:ext cx="473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7030A0"/>
                </a:solidFill>
              </a:rPr>
              <a:t>P</a:t>
            </a:r>
            <a:r>
              <a:rPr lang="hu-HU" sz="1200" dirty="0" smtClean="0">
                <a:solidFill>
                  <a:srgbClr val="7030A0"/>
                </a:solidFill>
              </a:rPr>
              <a:t>áva</a:t>
            </a:r>
            <a:endParaRPr lang="hu-HU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2125"/>
            <a:ext cx="533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56596"/>
            <a:ext cx="1770329" cy="15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86394" y="1196752"/>
            <a:ext cx="608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</a:rPr>
              <a:t>Van-e a színeknek  jelentősége az emberiség életében?!</a:t>
            </a:r>
            <a:endParaRPr lang="hu-HU" sz="2000" b="1" dirty="0">
              <a:solidFill>
                <a:srgbClr val="0000CC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55576" y="1556792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00CC"/>
                </a:solidFill>
              </a:rPr>
              <a:t>Hogyan, mire hatnak a színek?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Lehet-e aludni piros szobában?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Mit veszít az, aki hideg kék környezetben vall szerelmet?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Okozhat-e az izgató színű környezet </a:t>
            </a:r>
            <a:r>
              <a:rPr lang="hu-HU" dirty="0">
                <a:solidFill>
                  <a:srgbClr val="0000CC"/>
                </a:solidFill>
              </a:rPr>
              <a:t>magas </a:t>
            </a:r>
            <a:r>
              <a:rPr lang="hu-HU" dirty="0" smtClean="0">
                <a:solidFill>
                  <a:srgbClr val="0000CC"/>
                </a:solidFill>
              </a:rPr>
              <a:t>vérnyomást?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Színekkel javítható vagy rontható az egészség?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Mire kell a színekkel igazán vigyáznunk?</a:t>
            </a:r>
            <a:br>
              <a:rPr lang="hu-HU" dirty="0" smtClean="0">
                <a:solidFill>
                  <a:srgbClr val="0000CC"/>
                </a:solidFill>
              </a:rPr>
            </a:br>
            <a:r>
              <a:rPr lang="hu-HU" dirty="0" smtClean="0">
                <a:solidFill>
                  <a:srgbClr val="0000CC"/>
                </a:solidFill>
              </a:rPr>
              <a:t>Vegyük-e komolyan a színeket?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A színek megélésében van-e különbség 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A </a:t>
            </a:r>
            <a:r>
              <a:rPr lang="hu-HU" dirty="0" err="1" smtClean="0">
                <a:solidFill>
                  <a:srgbClr val="0000CC"/>
                </a:solidFill>
              </a:rPr>
              <a:t>psychopathákat</a:t>
            </a:r>
            <a:r>
              <a:rPr lang="hu-HU" dirty="0" smtClean="0">
                <a:solidFill>
                  <a:srgbClr val="0000CC"/>
                </a:solidFill>
              </a:rPr>
              <a:t> lehet-e gyógyítani  vagy provokálni színekkel?</a:t>
            </a:r>
          </a:p>
          <a:p>
            <a:pPr algn="ctr"/>
            <a:endParaRPr lang="hu-HU" dirty="0" smtClean="0">
              <a:solidFill>
                <a:srgbClr val="7030A0"/>
              </a:solidFill>
            </a:endParaRP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A színérzékenység tanult vagy eredendő tulajdonság?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Fehér fal-e a praktikus vagy a funkció szerint változtassuk a fal színeit?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A hosszú norvég télen a sötét vagy a szürke ezernyi árnyalata az ártalmasabb-e?</a:t>
            </a:r>
            <a:endParaRPr lang="hu-HU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8" y="186961"/>
            <a:ext cx="1451969" cy="10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47" y="225947"/>
            <a:ext cx="1783471" cy="9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3" y="5734079"/>
            <a:ext cx="1284097" cy="96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870"/>
            <a:ext cx="1512168" cy="100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5947"/>
            <a:ext cx="3259207" cy="85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3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80" y="109345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192" y="3519923"/>
            <a:ext cx="744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hu-HU" dirty="0" smtClean="0">
                <a:solidFill>
                  <a:srgbClr val="7030A0"/>
                </a:solidFill>
              </a:rPr>
              <a:t>    </a:t>
            </a:r>
            <a:r>
              <a:rPr lang="hu-HU" altLang="hu-HU" sz="1200" dirty="0" smtClean="0">
                <a:solidFill>
                  <a:srgbClr val="7030A0"/>
                </a:solidFill>
              </a:rPr>
              <a:t>       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8911" y="1136933"/>
            <a:ext cx="380104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hu-HU" altLang="hu-HU" sz="1600" dirty="0" smtClean="0">
                <a:solidFill>
                  <a:srgbClr val="7030A0"/>
                </a:solidFill>
              </a:rPr>
              <a:t>„……………………………………….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akarok még sok más színű tintát,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bronzot, ezüstöt, zöldet, aranyat,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kellene még sok száz és ezer,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kellene még aztán millió: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tréfás-lila, bor-színű, néma-szürke,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szemérmetes, szerelmes, rikító,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kellene szomorú-viola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téglabarna és kék is, de halvány,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akár a színes kapuablak árnya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augusztusi délkor a kapualján.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akarok még égő-pirosat,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vérszínűt, mint a mérges alkonyat,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és akkor írnék, mindig-mindig írnék.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Kékkel húgomnak, anyámnak arannyal: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…………………………………………...</a:t>
            </a:r>
            <a:br>
              <a:rPr lang="hu-HU" altLang="hu-HU" sz="1600" dirty="0" smtClean="0">
                <a:solidFill>
                  <a:srgbClr val="7030A0"/>
                </a:solidFill>
              </a:rPr>
            </a:br>
            <a:r>
              <a:rPr lang="hu-HU" altLang="hu-HU" sz="1600" dirty="0" smtClean="0">
                <a:solidFill>
                  <a:srgbClr val="7030A0"/>
                </a:solidFill>
              </a:rPr>
              <a:t>Oly boldog lennék, Istenem, de boldog. </a:t>
            </a:r>
          </a:p>
          <a:p>
            <a:pPr eaLnBrk="0" hangingPunct="0"/>
            <a:r>
              <a:rPr lang="hu-HU" altLang="hu-HU" sz="1600" dirty="0" smtClean="0">
                <a:solidFill>
                  <a:srgbClr val="7030A0"/>
                </a:solidFill>
              </a:rPr>
              <a:t>Kiszínezném vele az életem</a:t>
            </a:r>
            <a:r>
              <a:rPr lang="hu-HU" altLang="hu-HU" sz="1200" dirty="0" smtClean="0">
                <a:solidFill>
                  <a:srgbClr val="7030A0"/>
                </a:solidFill>
              </a:rPr>
              <a:t>.”</a:t>
            </a:r>
          </a:p>
        </p:txBody>
      </p:sp>
      <p:sp>
        <p:nvSpPr>
          <p:cNvPr id="8" name="Téglalap 7"/>
          <p:cNvSpPr/>
          <p:nvPr/>
        </p:nvSpPr>
        <p:spPr>
          <a:xfrm>
            <a:off x="323528" y="696174"/>
            <a:ext cx="3483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Mostan színes tintákról álmodom</a:t>
            </a:r>
            <a:r>
              <a:rPr lang="hu-H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Kosztolányi Dezső</a:t>
            </a:r>
            <a:endParaRPr lang="hu-H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22984" y="2132856"/>
            <a:ext cx="5257328" cy="164111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S</a:t>
            </a: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zínek </a:t>
            </a:r>
            <a:r>
              <a:rPr lang="hu-HU" sz="2800" b="1" dirty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és </a:t>
            </a: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hatások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Forma és absztrakció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b="1" dirty="0" smtClean="0">
                <a:solidFill>
                  <a:srgbClr val="0000CC"/>
                </a:solidFill>
                <a:ea typeface="Calibri"/>
                <a:cs typeface="Arial" panose="020B0604020202020204" pitchFamily="34" charset="0"/>
              </a:rPr>
              <a:t> </a:t>
            </a:r>
            <a:r>
              <a:rPr lang="hu-HU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Szelényi Károly</a:t>
            </a:r>
            <a:endParaRPr lang="hu-HU" sz="28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gyarkepek.hu/userfiles/image/szelenyi_koronav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7506"/>
            <a:ext cx="3580774" cy="498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17" y="2996952"/>
            <a:ext cx="3213544" cy="241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17" y="417507"/>
            <a:ext cx="3228303" cy="242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15616" y="5517232"/>
            <a:ext cx="7272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b="1" dirty="0">
                <a:solidFill>
                  <a:srgbClr val="002060"/>
                </a:solidFill>
              </a:rPr>
              <a:t>Szelényi Károly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fotóművész</a:t>
            </a:r>
          </a:p>
          <a:p>
            <a:pPr lvl="0" algn="ctr"/>
            <a:r>
              <a:rPr lang="hu-HU" dirty="0" smtClean="0">
                <a:solidFill>
                  <a:srgbClr val="002060"/>
                </a:solidFill>
              </a:rPr>
              <a:t>Ipaművészeti Főiskola tanára</a:t>
            </a:r>
          </a:p>
          <a:p>
            <a:pPr lvl="0" algn="ctr"/>
            <a:r>
              <a:rPr lang="hu-HU" dirty="0">
                <a:solidFill>
                  <a:srgbClr val="002060"/>
                </a:solidFill>
              </a:rPr>
              <a:t>M</a:t>
            </a:r>
            <a:r>
              <a:rPr lang="hu-HU" dirty="0" smtClean="0">
                <a:solidFill>
                  <a:srgbClr val="002060"/>
                </a:solidFill>
              </a:rPr>
              <a:t>űtárgyfényképezés, </a:t>
            </a:r>
            <a:r>
              <a:rPr lang="hu-HU" dirty="0">
                <a:solidFill>
                  <a:srgbClr val="002060"/>
                </a:solidFill>
              </a:rPr>
              <a:t>„</a:t>
            </a:r>
            <a:r>
              <a:rPr lang="hu-HU" dirty="0" smtClean="0">
                <a:solidFill>
                  <a:srgbClr val="002060"/>
                </a:solidFill>
              </a:rPr>
              <a:t>szociofotó”, művészeti </a:t>
            </a:r>
            <a:r>
              <a:rPr lang="hu-HU" dirty="0">
                <a:solidFill>
                  <a:srgbClr val="002060"/>
                </a:solidFill>
              </a:rPr>
              <a:t>könyvek </a:t>
            </a:r>
            <a:r>
              <a:rPr lang="hu-HU" dirty="0" smtClean="0">
                <a:solidFill>
                  <a:srgbClr val="002060"/>
                </a:solidFill>
              </a:rPr>
              <a:t>illusztrátora,</a:t>
            </a:r>
          </a:p>
          <a:p>
            <a:pPr lvl="0" algn="ctr"/>
            <a:r>
              <a:rPr lang="hu-HU" dirty="0" smtClean="0">
                <a:solidFill>
                  <a:srgbClr val="002060"/>
                </a:solidFill>
              </a:rPr>
              <a:t> önálló szerzője, oktató, kutató.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27584" y="119675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Szelényi 1992-ben Veszprémben egy romos iparos-házból lakóházat és galériát alakított </a:t>
            </a:r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ki. Veszprém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megyéről, a Káli-medencéről, Herend porcelánművészetéről, Zircről, Pápáról, Balatonfüredről, a sümegi </a:t>
            </a:r>
            <a:r>
              <a:rPr lang="hu-H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Maulbertsch-freskókról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veszprémi érsekségről vagy magáról Veszprém városáról jelentek meg a század vége felé albumai. Könyveiért több alkalommal elnyerte „Az év legjobb fotóillusztrációja” díjat. 1995-ben a </a:t>
            </a:r>
            <a:r>
              <a:rPr lang="hu-H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Veszprém megye Érdemrendje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1998-ban Veszprém város Gizella-díja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kitüntetést kapta. 2007-ben Eger városa Pro </a:t>
            </a:r>
            <a:r>
              <a:rPr lang="hu-H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Agria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díjjal tüntette ki. 2008-ban elnyerte </a:t>
            </a:r>
            <a:r>
              <a:rPr lang="hu-H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Székesfehérvárott a Tiszteletbeli polgár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címet. 2010-ben Budapest Főváros Budapestért díjjal tüntette ki. 2003-ban a Magyar Köztársaság Elnöke, elsősorban műtárgy- és tájképet megjelenítő fotóművészeti munkásságáért, oktató-nevelő tevékenysége elismeréseként a </a:t>
            </a:r>
            <a:r>
              <a:rPr lang="hu-H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Magyar Köztársasági Érdemrend"/>
              </a:rPr>
              <a:t>Magyar Köztársasági Érdemrend</a:t>
            </a:r>
            <a:r>
              <a:rPr lang="hu-H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Lovagkeresztje kitüntetésben részesítette. Ugyanebben az évben a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Magyar Tervezőgrafikusok és Tipográfusok Társasága (a lap nem létezik)"/>
              </a:rPr>
              <a:t>Magyar Tervezőgrafikusok és Tipográfusok Társasága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pedig a 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Goethe emlékév (a lap nem létezik)"/>
              </a:rPr>
              <a:t>Goethe emlékév</a:t>
            </a:r>
            <a:r>
              <a:rPr lang="hu-H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pályázatára benyújtott műveiért a társaság különdíját nyerte el</a:t>
            </a:r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Fotóalbumok: Táj változó fényben – Balaton és vidéke, Tokaj, Gyöngyös, Eger, Székesfehérvár, Pécs, illetve a magyar főváros különleges értékű részei, korszakai, magyarul, németül, angolul, franciául, olaszul és még számos nyelven is megjelent.</a:t>
            </a:r>
            <a:endParaRPr lang="hu-H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87824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magyar fotós, polgár</a:t>
            </a:r>
            <a:endParaRPr lang="hu-H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1885</Words>
  <Application>Microsoft Office PowerPoint</Application>
  <PresentationFormat>Diavetítés a képernyőre (4:3 oldalarány)</PresentationFormat>
  <Paragraphs>214</Paragraphs>
  <Slides>19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1" baseType="lpstr">
      <vt:lpstr>1_Office-téma</vt:lpstr>
      <vt:lpstr>2_Office-téma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Lipták Judit</cp:lastModifiedBy>
  <cp:revision>48</cp:revision>
  <dcterms:created xsi:type="dcterms:W3CDTF">2016-03-12T18:12:43Z</dcterms:created>
  <dcterms:modified xsi:type="dcterms:W3CDTF">2016-04-14T11:17:37Z</dcterms:modified>
</cp:coreProperties>
</file>