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3" r:id="rId2"/>
    <p:sldId id="303" r:id="rId3"/>
    <p:sldId id="315" r:id="rId4"/>
    <p:sldId id="305" r:id="rId5"/>
    <p:sldId id="316" r:id="rId6"/>
    <p:sldId id="324" r:id="rId7"/>
    <p:sldId id="307" r:id="rId8"/>
    <p:sldId id="309" r:id="rId9"/>
    <p:sldId id="308" r:id="rId10"/>
    <p:sldId id="304" r:id="rId11"/>
    <p:sldId id="314" r:id="rId12"/>
    <p:sldId id="317" r:id="rId13"/>
    <p:sldId id="318" r:id="rId14"/>
    <p:sldId id="322" r:id="rId15"/>
    <p:sldId id="319" r:id="rId16"/>
    <p:sldId id="320" r:id="rId17"/>
    <p:sldId id="321" r:id="rId18"/>
    <p:sldId id="313" r:id="rId19"/>
    <p:sldId id="312" r:id="rId20"/>
    <p:sldId id="310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CC"/>
    <a:srgbClr val="000066"/>
    <a:srgbClr val="FFFF00"/>
    <a:srgbClr val="66FF33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F4648-AC01-4151-AF6C-AD4DC1FFD013}" type="datetimeFigureOut">
              <a:rPr lang="hu-HU" smtClean="0"/>
              <a:t>2016.03.30.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D9418-59E8-4863-99F8-D01C6C405E3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8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16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0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7DFA4B9-8A61-40E6-963A-C9E8ABBFBC41}" type="slidenum">
              <a:rPr lang="hu-HU" altLang="hu-HU" sz="1200">
                <a:solidFill>
                  <a:prstClr val="black"/>
                </a:solidFill>
              </a:rPr>
              <a:pPr/>
              <a:t>19</a:t>
            </a:fld>
            <a:endParaRPr lang="hu-HU" altLang="hu-HU" sz="1200">
              <a:solidFill>
                <a:prstClr val="black"/>
              </a:solidFill>
            </a:endParaRPr>
          </a:p>
        </p:txBody>
      </p:sp>
      <p:sp>
        <p:nvSpPr>
          <p:cNvPr id="296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9188" y="709613"/>
            <a:ext cx="4545012" cy="3409950"/>
          </a:xfrm>
          <a:ln/>
        </p:spPr>
      </p:sp>
      <p:sp>
        <p:nvSpPr>
          <p:cNvPr id="296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376" y="4331369"/>
            <a:ext cx="4972285" cy="41197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5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23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12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8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1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08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42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3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18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2A736-5402-4AF0-8773-DDCBDBF221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3/30/2016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2CA6-0DB5-48B1-9EE1-51DC4B66CC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49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hu.wikipedia.org/wiki/Magyar_Pszichol%C3%B3giai_T%C3%A1rsas%C3%A1g" TargetMode="External"/><Relationship Id="rId3" Type="http://schemas.openxmlformats.org/officeDocument/2006/relationships/hyperlink" Target="https://hu.wikipedia.org/wiki/Kognit%C3%ADv_tudom%C3%A1ny" TargetMode="External"/><Relationship Id="rId7" Type="http://schemas.openxmlformats.org/officeDocument/2006/relationships/hyperlink" Target="https://hu.wikipedia.org/w/index.php?title=T%C3%A1rsas%C3%A1g%C3%A9rt_%C3%89rdem%C3%A9rem&amp;action=edit&amp;redlink=1" TargetMode="External"/><Relationship Id="rId2" Type="http://schemas.openxmlformats.org/officeDocument/2006/relationships/hyperlink" Target="https://hu.wikipedia.org/wiki/Magyar_Tudom%C3%A1nyos_Akad%C3%A9mi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u.wikipedia.org/w/index.php?title=Ipolyi_Arnold-d%C3%ADj&amp;action=edit&amp;redlink=1" TargetMode="External"/><Relationship Id="rId5" Type="http://schemas.openxmlformats.org/officeDocument/2006/relationships/hyperlink" Target="https://hu.wikipedia.org/wiki/A_Magyar_%C3%89rdemrend_lovagkeresztje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s://hu.wikipedia.org/wiki/Kardos_Lajos-eml%C3%A9k%C3%A9rem" TargetMode="External"/><Relationship Id="rId9" Type="http://schemas.openxmlformats.org/officeDocument/2006/relationships/hyperlink" Target="https://hu.wikipedia.org/wiki/Ranschburg_P%C3%A1l-eml%C3%A9k%C3%A9re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Az_%C3%A9v_ismeretterjeszt%C5%91_tud%C3%B3sa" TargetMode="External"/><Relationship Id="rId2" Type="http://schemas.openxmlformats.org/officeDocument/2006/relationships/hyperlink" Target="https://hu.wikipedia.org/wiki/Wigner_Jen%C5%91-d%C3%ADj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hu.wikipedia.org/wiki/196005_Robertschille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1916832"/>
            <a:ext cx="6120680" cy="213663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endParaRPr lang="hu-HU" sz="2800" b="1" dirty="0" smtClean="0">
              <a:solidFill>
                <a:srgbClr val="3333FF"/>
              </a:solidFill>
            </a:endParaRPr>
          </a:p>
          <a:p>
            <a:pPr algn="ctr">
              <a:buFontTx/>
              <a:buNone/>
            </a:pPr>
            <a:r>
              <a:rPr lang="hu-HU" sz="2800" b="1" dirty="0" smtClean="0">
                <a:solidFill>
                  <a:srgbClr val="3333FF"/>
                </a:solidFill>
              </a:rPr>
              <a:t>Hol van a szó művészi hatalma?</a:t>
            </a:r>
          </a:p>
          <a:p>
            <a:pPr algn="ctr">
              <a:buFontTx/>
              <a:buNone/>
            </a:pPr>
            <a:r>
              <a:rPr lang="hu-HU" sz="2800" dirty="0" smtClean="0">
                <a:solidFill>
                  <a:srgbClr val="3333FF"/>
                </a:solidFill>
                <a:cs typeface="Arial" panose="020B0604020202020204" pitchFamily="34" charset="0"/>
              </a:rPr>
              <a:t>Prof. Dr. </a:t>
            </a:r>
            <a:r>
              <a:rPr lang="hu-HU" sz="2800" dirty="0" err="1" smtClean="0">
                <a:solidFill>
                  <a:srgbClr val="3333FF"/>
                </a:solidFill>
                <a:cs typeface="Arial" panose="020B0604020202020204" pitchFamily="34" charset="0"/>
              </a:rPr>
              <a:t>Rosivall</a:t>
            </a:r>
            <a:r>
              <a:rPr lang="hu-HU" sz="2800" dirty="0" smtClean="0">
                <a:solidFill>
                  <a:srgbClr val="3333FF"/>
                </a:solidFill>
                <a:cs typeface="Arial" panose="020B0604020202020204" pitchFamily="34" charset="0"/>
              </a:rPr>
              <a:t> László</a:t>
            </a:r>
          </a:p>
          <a:p>
            <a:pPr algn="ctr">
              <a:buFontTx/>
              <a:buNone/>
            </a:pPr>
            <a:endParaRPr lang="hu-HU" sz="28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4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1023694"/>
            <a:ext cx="8351912" cy="4493538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endParaRPr lang="hu-HU" dirty="0">
              <a:solidFill>
                <a:srgbClr val="7030A0"/>
              </a:solidFill>
            </a:endParaRPr>
          </a:p>
          <a:p>
            <a:pPr lvl="0"/>
            <a:r>
              <a:rPr lang="hu-HU" sz="2800" b="1" dirty="0" smtClean="0">
                <a:solidFill>
                  <a:srgbClr val="FFFF00"/>
                </a:solidFill>
              </a:rPr>
              <a:t>                             Mire </a:t>
            </a:r>
            <a:r>
              <a:rPr lang="hu-HU" sz="2800" b="1" dirty="0">
                <a:solidFill>
                  <a:srgbClr val="FFFF00"/>
                </a:solidFill>
              </a:rPr>
              <a:t>jók a szavak</a:t>
            </a:r>
            <a:r>
              <a:rPr lang="hu-HU" sz="2800" b="1" dirty="0" smtClean="0">
                <a:solidFill>
                  <a:srgbClr val="FFFF00"/>
                </a:solidFill>
              </a:rPr>
              <a:t>?</a:t>
            </a:r>
            <a:endParaRPr lang="hu-HU" sz="2800" b="1" dirty="0">
              <a:solidFill>
                <a:srgbClr val="FFFF00"/>
              </a:solidFill>
            </a:endParaRPr>
          </a:p>
          <a:p>
            <a:pPr lvl="0"/>
            <a:endParaRPr lang="hu-HU" sz="2400" dirty="0">
              <a:solidFill>
                <a:srgbClr val="FFFF00"/>
              </a:solidFill>
            </a:endParaRPr>
          </a:p>
          <a:p>
            <a:pPr lvl="0"/>
            <a:r>
              <a:rPr lang="hu-HU" sz="2400" dirty="0" smtClean="0">
                <a:solidFill>
                  <a:srgbClr val="FFFF00"/>
                </a:solidFill>
              </a:rPr>
              <a:t>-   Mi a fontosabb a </a:t>
            </a:r>
            <a:r>
              <a:rPr lang="hu-HU" sz="2400" dirty="0" err="1" smtClean="0">
                <a:solidFill>
                  <a:srgbClr val="FFFF00"/>
                </a:solidFill>
              </a:rPr>
              <a:t>non-verbalis</a:t>
            </a:r>
            <a:r>
              <a:rPr lang="hu-HU" sz="2400" dirty="0" smtClean="0">
                <a:solidFill>
                  <a:srgbClr val="FFFF00"/>
                </a:solidFill>
              </a:rPr>
              <a:t>, vagy a </a:t>
            </a:r>
            <a:r>
              <a:rPr lang="hu-HU" sz="2400" dirty="0" err="1" smtClean="0">
                <a:solidFill>
                  <a:srgbClr val="FFFF00"/>
                </a:solidFill>
              </a:rPr>
              <a:t>verbalis</a:t>
            </a:r>
            <a:r>
              <a:rPr lang="hu-HU" sz="2400" dirty="0" smtClean="0">
                <a:solidFill>
                  <a:srgbClr val="FFFF00"/>
                </a:solidFill>
              </a:rPr>
              <a:t> kommunikáció?</a:t>
            </a:r>
            <a:endParaRPr lang="hu-HU" sz="2400" dirty="0">
              <a:solidFill>
                <a:srgbClr val="FFFF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hu-HU" sz="2400" dirty="0" smtClean="0">
                <a:solidFill>
                  <a:srgbClr val="FFFF00"/>
                </a:solidFill>
              </a:rPr>
              <a:t>Lehet-e olyat gondolni, amit nem tudunk leírni, elmondani?</a:t>
            </a:r>
          </a:p>
          <a:p>
            <a:pPr marL="342900" lvl="0" indent="-342900">
              <a:buFontTx/>
              <a:buChar char="-"/>
            </a:pPr>
            <a:r>
              <a:rPr lang="hu-HU" sz="2400" dirty="0" smtClean="0">
                <a:solidFill>
                  <a:srgbClr val="FFFF00"/>
                </a:solidFill>
              </a:rPr>
              <a:t>A siket-néma másképpen gondolkodik?</a:t>
            </a:r>
          </a:p>
          <a:p>
            <a:pPr lvl="0"/>
            <a:r>
              <a:rPr lang="hu-HU" sz="2400" dirty="0" smtClean="0">
                <a:solidFill>
                  <a:srgbClr val="FFFF00"/>
                </a:solidFill>
              </a:rPr>
              <a:t>-   Van-e mágikus ereje a szónak, írásnak? </a:t>
            </a:r>
          </a:p>
          <a:p>
            <a:pPr marL="342900" lvl="0" indent="-342900">
              <a:buFontTx/>
              <a:buChar char="-"/>
            </a:pPr>
            <a:r>
              <a:rPr lang="hu-HU" sz="2400" dirty="0" smtClean="0">
                <a:solidFill>
                  <a:srgbClr val="FFFF00"/>
                </a:solidFill>
              </a:rPr>
              <a:t>Lehet-e hipnotizálni szóval?</a:t>
            </a:r>
          </a:p>
          <a:p>
            <a:pPr marL="342900" lvl="0" indent="-342900">
              <a:buFontTx/>
              <a:buChar char="-"/>
            </a:pPr>
            <a:r>
              <a:rPr lang="hu-HU" sz="2400" dirty="0" smtClean="0">
                <a:solidFill>
                  <a:srgbClr val="FFFF00"/>
                </a:solidFill>
              </a:rPr>
              <a:t>Veszélyesek-e a szavak! </a:t>
            </a:r>
            <a:r>
              <a:rPr lang="hu-HU" sz="2400" dirty="0">
                <a:solidFill>
                  <a:srgbClr val="FFFF00"/>
                </a:solidFill>
              </a:rPr>
              <a:t>?</a:t>
            </a:r>
            <a:endParaRPr lang="hu-HU" sz="2400" dirty="0" smtClean="0">
              <a:solidFill>
                <a:srgbClr val="FFFF00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hu-HU" sz="2400" dirty="0" smtClean="0">
                <a:solidFill>
                  <a:srgbClr val="FFFF00"/>
                </a:solidFill>
              </a:rPr>
              <a:t>Lehet-e szavakkal ölni?!</a:t>
            </a:r>
          </a:p>
          <a:p>
            <a:pPr marL="342900" lvl="0" indent="-342900">
              <a:buFontTx/>
              <a:buChar char="-"/>
            </a:pPr>
            <a:r>
              <a:rPr lang="hu-HU" sz="2400" dirty="0" smtClean="0">
                <a:solidFill>
                  <a:srgbClr val="FFFF00"/>
                </a:solidFill>
              </a:rPr>
              <a:t>Lehet-e szavakkal gyógyítani?</a:t>
            </a:r>
          </a:p>
          <a:p>
            <a:pPr marL="342900" lvl="0" indent="-342900">
              <a:buFontTx/>
              <a:buChar char="-"/>
            </a:pPr>
            <a:endParaRPr lang="hu-HU" sz="2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8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0528" y="-11569"/>
            <a:ext cx="8711952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sz="2400" i="1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          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Karinthy Frigyes:  </a:t>
            </a:r>
            <a:r>
              <a:rPr lang="hu-HU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Barabbás</a:t>
            </a:r>
            <a:endParaRPr lang="hu-HU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A harmadik nap alkonyán pedig kilépett a bolt keskeny kapuján, és csendesen megindult az úton. Két oldalt füstölögtek a romok. Lent a kiszáradt árok fenekén találta az elsőt azok közül, akik Pilátus háza előtt kiáltozták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Barabbás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nevét. Elfeketült nyelvvel vonított a vörös felhők felé.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Megállt előtte, és így szólt: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– Itt vagyok!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Az pedig felnézett rá, és zokogni kezdett.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– Rabbi,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rabbi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! – zokogott.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És a mester szelíden folytatta.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– Ne sírj! Állj fel és jöjj velem! Mert visszamegyek Jeruzsálembe, Pilátus háza elé és új törvényt kérek magamra és reátok, akik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választottátok, s akikkel ezt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mívelte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Barabbás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A nyomorult pedig feltápászkodott és az ő öltönyét megragadta.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– Mester! – kiáltott elfulladva és könnyek között – ó mester, jövök! Mondd meg, hogy mentsem meg magam! Mondd meg, mit tegyek! Mondd meg, mit mondjak!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– Semmit, mondta ő szelíden – csak azt, amit három nap előtt kellett volna mondanod, mikor Pilátus megállt a tornácon és megkérdezett titeket: </a:t>
            </a:r>
            <a:r>
              <a:rPr lang="hu-H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Kit engedjek el hát közülük, </a:t>
            </a:r>
            <a:r>
              <a:rPr lang="hu-HU" sz="1900" dirty="0" err="1"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1900" dirty="0">
                <a:latin typeface="Arial" panose="020B0604020202020204" pitchFamily="34" charset="0"/>
                <a:cs typeface="Arial" panose="020B0604020202020204" pitchFamily="34" charset="0"/>
              </a:rPr>
              <a:t>, a gyilkost, vagy a názáretit</a:t>
            </a:r>
            <a:r>
              <a:rPr lang="hu-H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  <a:endParaRPr lang="hu-HU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3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399430"/>
            <a:ext cx="842493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Ó, én bolond! – kiáltott a nyomorult fejét öklével verve, – ó, én bolond, aki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kiáltottam!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aki ide juttatott!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Jól van – folytatta szelíden a mester – most jöjj hát velem Pilátus háza elé, ne törődj semmivel, ne figyelj semmire, csak rám, és amikor én intek neked, kiáltsd egész szívedből és egész tüdődből: „A názáretit!”; mintha azt kiáltanád: „Az életemet!”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pedig követte őt.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És találnak útközben egy másik nyavalyást, akinek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Barabbás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elvette házát, feleségét, gyermekét és szemeit kiszúratta.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ő homlokon </a:t>
            </a:r>
            <a:r>
              <a:rPr lang="hu-HU" sz="20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érinté</a:t>
            </a: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csendesen kezével és így szólt: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Én vagyok az. Jöjj velem Jeruzsálembe, és amikor én kezemmel érintelek, kiáltsad: „A názáretit!”; mintha azt kiáltanád: „A házamat! A gyermekemet! A szemem világát!”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pedig felzokogott és követte őt.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találtak még másikat is, kinek lábai és kezei kötéllel voltak összekötve és nyakára hurkolva, őt magát pedig arccal lefelé bűzhödt mocsárba nyomta le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Barabbás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tetvek és csúszómászók közé. </a:t>
            </a:r>
          </a:p>
        </p:txBody>
      </p:sp>
    </p:spTree>
    <p:extLst>
      <p:ext uri="{BB962C8B-B14F-4D97-AF65-F5344CB8AC3E}">
        <p14:creationId xmlns:p14="http://schemas.microsoft.com/office/powerpoint/2010/main" val="356024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620688"/>
            <a:ext cx="835292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Odament hozzá, és megoldotta kötelékeit, és így szólt: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Ismerlek téged. Te költő voltál, aki a lélek rajongó repülését hirdetted: Jöjj velem, és amikor intek, kiáltsad: „A názáretit!”; mintha ezt kiáltanád: „A szabadságot! A léleknek és a gondolatnak a szabadságát!” Az pedig megcsókolta az ő saruját és csak a szemével könyörgött, mert a szája még tele volt sárral.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így mentek tovább, és egyre több béna és sánta és nyomorult bélpoklos csatlakozott hozzájuk, akiket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Barabbás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tönkretett. És mindegyik külön-külön zokogva verte mellét és könyörgött neki, hogy intsen majd, ha kiáltani kell: „A názáretit!”; mintha azt kiáltanák: „Békesség,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Békesség e földön!”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Estére pedig megérkeztek Jeruzsálembe, Pilátus háza elé.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Pilátus a tornácon ült és estebédjét költötte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Barabbással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gyilkossal. Kövéren és fénylő arccal ültek ott, nehéz borokat ittak, és drága ételeket ettek arany edények fenekéről: skarlátpiros palástjuk messze világított.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názáreti pedig, élén a sokaságnak, mely követte őt, a tornác elé járult és felemelvén átszegezett kezeit, szelíden szólni kezdett: </a:t>
            </a:r>
          </a:p>
        </p:txBody>
      </p:sp>
    </p:spTree>
    <p:extLst>
      <p:ext uri="{BB962C8B-B14F-4D97-AF65-F5344CB8AC3E}">
        <p14:creationId xmlns:p14="http://schemas.microsoft.com/office/powerpoint/2010/main" val="307229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23528" y="999594"/>
            <a:ext cx="8352928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– A pászkák ünnepe nem múlt még el, Pilátus! Törvény és szokás, hogy húsvétkor egyikét az elítélteknek elbocsátod, úgy, ahogy a nép kívánja. A nép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kívánta, engem megfeszítettek – de vissza kellett térnem halottaimból, mert láttam, hogy a nép nem tudta, mit cselekszik. E sokaság mögöttem megismerte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és most új törvényt akar. Kérdezd meg őket újból, amint a törvényeinkben meg vagyon írva. 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Pilátus pedig gondolkodott, aztán vállat vont, és kiállván a tornác szélére, csodálkozva nézett végig a sokaságon és szólt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kit bocsássak el már most,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vagy a názáretit?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akkor ő intett nekik.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ekkor zúgás támadt, és mint a mennydörgés, zengett fel a sokaság.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a sokaság ezt kiáltotta: „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rémülten néztek egymásra, mert külön-külön mindegyik ezt kiáltotta: „A názáretit!” </a:t>
            </a:r>
          </a:p>
          <a:p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14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67544" y="728404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Mester pedig halovány lett és megfordulván végignézett rajtuk. És külön-külön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megismeré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mindegyiknek az ő arcát, de e sok arcból egyetlen arc lett az esti homályban, óriási fej, mely ostobán és gonoszul és szemtelenül vigyorgott az ő arcába, véres szemei hunyorogtak és szájából büdös lé szivárgott és torkából úgy bömbölt rekedten: „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Barabbást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!”; mintha azt hörögné: „Halál! Halál! Halál!”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Pilátus pedig zavartan lesütötte az ő szemeit és </a:t>
            </a:r>
            <a:r>
              <a:rPr lang="hu-H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mondá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neki: „Te látod…”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pedig bólintott fejével és csendesen felmenvén a lépcsőn, kinyújtotta kezeit a hóhér felé, hogy kötözze meg. </a:t>
            </a:r>
          </a:p>
          <a:p>
            <a:pPr lvl="0">
              <a:spcBef>
                <a:spcPts val="300"/>
              </a:spcBef>
              <a:spcAft>
                <a:spcPts val="300"/>
              </a:spcAft>
            </a:pPr>
            <a:endParaRPr lang="hu-HU" sz="20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300"/>
              </a:spcBef>
              <a:spcAft>
                <a:spcPts val="300"/>
              </a:spcAft>
            </a:pPr>
            <a:r>
              <a:rPr lang="hu-H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1917</a:t>
            </a:r>
            <a:r>
              <a:rPr lang="hu-H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január</a:t>
            </a:r>
          </a:p>
        </p:txBody>
      </p:sp>
    </p:spTree>
    <p:extLst>
      <p:ext uri="{BB962C8B-B14F-4D97-AF65-F5344CB8AC3E}">
        <p14:creationId xmlns:p14="http://schemas.microsoft.com/office/powerpoint/2010/main" val="42584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683568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183636"/>
            <a:ext cx="6120680" cy="1533396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buFontTx/>
              <a:buNone/>
            </a:pPr>
            <a:r>
              <a:rPr lang="hu-HU" sz="2800" b="1" dirty="0">
                <a:solidFill>
                  <a:srgbClr val="3333FF"/>
                </a:solidFill>
              </a:rPr>
              <a:t>Az írás és olvasás művészete és hatása az </a:t>
            </a:r>
            <a:r>
              <a:rPr lang="hu-HU" sz="2800" b="1" dirty="0" smtClean="0">
                <a:solidFill>
                  <a:srgbClr val="3333FF"/>
                </a:solidFill>
              </a:rPr>
              <a:t>emberre</a:t>
            </a:r>
            <a:endParaRPr lang="hu-HU" sz="2800" dirty="0">
              <a:solidFill>
                <a:srgbClr val="3333FF"/>
              </a:solidFill>
            </a:endParaRPr>
          </a:p>
          <a:p>
            <a:pPr algn="ctr">
              <a:buFontTx/>
              <a:buNone/>
            </a:pPr>
            <a:r>
              <a:rPr lang="hu-HU" sz="2800" b="1" i="1" dirty="0" smtClean="0">
                <a:solidFill>
                  <a:srgbClr val="3333FF"/>
                </a:solidFill>
              </a:rPr>
              <a:t>Prof. Dr. Csépe Valéria</a:t>
            </a:r>
            <a:endParaRPr lang="hu-HU" sz="28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3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365104"/>
            <a:ext cx="5760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prstClr val="black"/>
                </a:solidFill>
              </a:rPr>
              <a:t>Csépe </a:t>
            </a:r>
            <a:r>
              <a:rPr lang="hu-HU" b="1" dirty="0" smtClean="0">
                <a:solidFill>
                  <a:prstClr val="black"/>
                </a:solidFill>
              </a:rPr>
              <a:t>Valéria</a:t>
            </a:r>
            <a:r>
              <a:rPr lang="hu-HU" dirty="0" smtClean="0">
                <a:solidFill>
                  <a:prstClr val="black"/>
                </a:solidFill>
              </a:rPr>
              <a:t>, </a:t>
            </a:r>
            <a:r>
              <a:rPr lang="hu-HU" dirty="0">
                <a:solidFill>
                  <a:prstClr val="black"/>
                </a:solidFill>
              </a:rPr>
              <a:t>pszichológus, egyetemi tanár, a </a:t>
            </a:r>
            <a:r>
              <a:rPr lang="hu-HU" dirty="0">
                <a:solidFill>
                  <a:prstClr val="black"/>
                </a:solidFill>
                <a:hlinkClick r:id="rId2" tooltip="Magyar Tudományos Akadémia"/>
              </a:rPr>
              <a:t>Magyar Tudományos Akadémia</a:t>
            </a:r>
            <a:r>
              <a:rPr lang="hu-HU" dirty="0">
                <a:solidFill>
                  <a:prstClr val="black"/>
                </a:solidFill>
              </a:rPr>
              <a:t> levelező tagja. Az elemi akusztikus információfeldolgozás, valamint a </a:t>
            </a:r>
            <a:r>
              <a:rPr lang="hu-HU" dirty="0">
                <a:solidFill>
                  <a:prstClr val="black"/>
                </a:solidFill>
                <a:hlinkClick r:id="rId3" tooltip="Kognitív tudomány"/>
              </a:rPr>
              <a:t>kognitív pszichológia</a:t>
            </a:r>
            <a:r>
              <a:rPr lang="hu-HU" dirty="0">
                <a:solidFill>
                  <a:prstClr val="black"/>
                </a:solidFill>
              </a:rPr>
              <a:t> neves kutatója. 2008 és 2014 között az MTA </a:t>
            </a:r>
            <a:r>
              <a:rPr lang="hu-HU" dirty="0" smtClean="0">
                <a:solidFill>
                  <a:prstClr val="black"/>
                </a:solidFill>
              </a:rPr>
              <a:t>főtitkárhelyettese,  </a:t>
            </a:r>
            <a:r>
              <a:rPr lang="hu-HU" i="1" dirty="0" smtClean="0">
                <a:solidFill>
                  <a:prstClr val="black"/>
                </a:solidFill>
              </a:rPr>
              <a:t>Journal </a:t>
            </a:r>
            <a:r>
              <a:rPr lang="hu-HU" i="1" dirty="0">
                <a:solidFill>
                  <a:prstClr val="black"/>
                </a:solidFill>
              </a:rPr>
              <a:t>of </a:t>
            </a:r>
            <a:r>
              <a:rPr lang="hu-HU" i="1" dirty="0" err="1">
                <a:solidFill>
                  <a:prstClr val="black"/>
                </a:solidFill>
              </a:rPr>
              <a:t>Applied</a:t>
            </a:r>
            <a:r>
              <a:rPr lang="hu-HU" i="1" dirty="0">
                <a:solidFill>
                  <a:prstClr val="black"/>
                </a:solidFill>
              </a:rPr>
              <a:t> </a:t>
            </a:r>
            <a:r>
              <a:rPr lang="hu-HU" i="1" dirty="0" err="1">
                <a:solidFill>
                  <a:prstClr val="black"/>
                </a:solidFill>
              </a:rPr>
              <a:t>Psycholinguistics</a:t>
            </a:r>
            <a:r>
              <a:rPr lang="hu-HU" dirty="0">
                <a:solidFill>
                  <a:prstClr val="black"/>
                </a:solidFill>
              </a:rPr>
              <a:t> szerkesztője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156176" y="1268760"/>
            <a:ext cx="2915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  <a:hlinkClick r:id="rId4" tooltip="Kardos Lajos-emlékérem"/>
              </a:rPr>
              <a:t>Kardos </a:t>
            </a:r>
            <a:r>
              <a:rPr lang="hu-HU" dirty="0" smtClean="0">
                <a:solidFill>
                  <a:prstClr val="black"/>
                </a:solidFill>
                <a:hlinkClick r:id="rId4" tooltip="Kardos Lajos-emlékérem"/>
              </a:rPr>
              <a:t>Lajos-emlékérem</a:t>
            </a:r>
            <a:endParaRPr lang="hu-HU"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  <a:hlinkClick r:id="rId5" tooltip="A Magyar Érdemrend lovagkeresztje"/>
              </a:rPr>
              <a:t>A Magyar Köztársasági Érdemrend lovagkeresztje</a:t>
            </a:r>
            <a:r>
              <a:rPr lang="hu-HU" dirty="0">
                <a:solidFill>
                  <a:prstClr val="black"/>
                </a:solidFill>
              </a:rPr>
              <a:t> </a:t>
            </a:r>
            <a:endParaRPr lang="hu-HU" dirty="0" smtClean="0">
              <a:solidFill>
                <a:prstClr val="black"/>
              </a:solidFill>
              <a:hlinkClick r:id="rId6" tooltip="Ipolyi Arnold-díj (a lap nem létezik)"/>
            </a:endParaRPr>
          </a:p>
          <a:p>
            <a:pPr>
              <a:buFont typeface="Arial"/>
              <a:buChar char="•"/>
            </a:pPr>
            <a:r>
              <a:rPr lang="hu-HU" dirty="0" smtClean="0">
                <a:solidFill>
                  <a:prstClr val="black"/>
                </a:solidFill>
                <a:hlinkClick r:id="rId6" tooltip="Ipolyi Arnold-díj (a lap nem létezik)"/>
              </a:rPr>
              <a:t>Ipolyi </a:t>
            </a:r>
            <a:r>
              <a:rPr lang="hu-HU" dirty="0">
                <a:solidFill>
                  <a:prstClr val="black"/>
                </a:solidFill>
                <a:hlinkClick r:id="rId6" tooltip="Ipolyi Arnold-díj (a lap nem létezik)"/>
              </a:rPr>
              <a:t>Arnold-díj</a:t>
            </a:r>
            <a:r>
              <a:rPr lang="hu-HU" dirty="0">
                <a:solidFill>
                  <a:prstClr val="black"/>
                </a:solidFill>
              </a:rPr>
              <a:t> </a:t>
            </a:r>
            <a:r>
              <a:rPr lang="hu-HU" dirty="0" smtClean="0">
                <a:solidFill>
                  <a:prstClr val="black"/>
                </a:solidFill>
                <a:hlinkClick r:id="rId7" tooltip="Társaságért Érdemérem (a lap nem létezik)"/>
              </a:rPr>
              <a:t>Társaságért </a:t>
            </a:r>
            <a:r>
              <a:rPr lang="hu-HU" dirty="0">
                <a:solidFill>
                  <a:prstClr val="black"/>
                </a:solidFill>
                <a:hlinkClick r:id="rId7" tooltip="Társaságért Érdemérem (a lap nem létezik)"/>
              </a:rPr>
              <a:t>Érdemérem</a:t>
            </a:r>
            <a:r>
              <a:rPr lang="hu-HU" dirty="0">
                <a:solidFill>
                  <a:prstClr val="black"/>
                </a:solidFill>
              </a:rPr>
              <a:t> </a:t>
            </a:r>
          </a:p>
          <a:p>
            <a:pPr>
              <a:buFont typeface="Arial"/>
              <a:buChar char="•"/>
            </a:pPr>
            <a:r>
              <a:rPr lang="hu-HU" dirty="0" smtClean="0">
                <a:solidFill>
                  <a:prstClr val="black"/>
                </a:solidFill>
                <a:hlinkClick r:id="rId8" tooltip="Magyar Pszichológiai Társaság"/>
              </a:rPr>
              <a:t>Magyar </a:t>
            </a:r>
            <a:r>
              <a:rPr lang="hu-HU" dirty="0">
                <a:solidFill>
                  <a:prstClr val="black"/>
                </a:solidFill>
                <a:hlinkClick r:id="rId8" tooltip="Magyar Pszichológiai Társaság"/>
              </a:rPr>
              <a:t>Pszichológiai </a:t>
            </a:r>
            <a:r>
              <a:rPr lang="hu-HU" dirty="0" smtClean="0">
                <a:solidFill>
                  <a:prstClr val="black"/>
                </a:solidFill>
                <a:hlinkClick r:id="rId8" tooltip="Magyar Pszichológiai Társaság"/>
              </a:rPr>
              <a:t>Társaság</a:t>
            </a:r>
            <a:endParaRPr lang="hu-HU" dirty="0">
              <a:solidFill>
                <a:prstClr val="black"/>
              </a:solidFill>
            </a:endParaRPr>
          </a:p>
          <a:p>
            <a:pPr>
              <a:buFont typeface="Arial"/>
              <a:buChar char="•"/>
            </a:pPr>
            <a:r>
              <a:rPr lang="hu-HU" dirty="0">
                <a:solidFill>
                  <a:prstClr val="black"/>
                </a:solidFill>
                <a:hlinkClick r:id="rId9" tooltip="Ranschburg Pál-emlékérem"/>
              </a:rPr>
              <a:t>Ranschburg Pál-emlékérem</a:t>
            </a:r>
            <a:r>
              <a:rPr lang="hu-HU" dirty="0">
                <a:solidFill>
                  <a:prstClr val="black"/>
                </a:solidFill>
              </a:rPr>
              <a:t> </a:t>
            </a:r>
            <a:endParaRPr lang="hu-HU" dirty="0" smtClean="0">
              <a:solidFill>
                <a:prstClr val="black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5892913" cy="331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1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60040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smtClean="0">
                <a:solidFill>
                  <a:prstClr val="black"/>
                </a:solidFill>
              </a:rPr>
              <a:t>Thomas </a:t>
            </a:r>
            <a:r>
              <a:rPr lang="hu-HU" b="1" dirty="0">
                <a:solidFill>
                  <a:prstClr val="black"/>
                </a:solidFill>
              </a:rPr>
              <a:t>M</a:t>
            </a:r>
            <a:r>
              <a:rPr lang="hu-HU" b="1" dirty="0" smtClean="0">
                <a:solidFill>
                  <a:prstClr val="black"/>
                </a:solidFill>
              </a:rPr>
              <a:t>ann</a:t>
            </a:r>
            <a:r>
              <a:rPr lang="hu-HU" dirty="0" smtClean="0">
                <a:solidFill>
                  <a:prstClr val="black"/>
                </a:solidFill>
              </a:rPr>
              <a:t>, Nobel díjas, német író óriás</a:t>
            </a:r>
          </a:p>
          <a:p>
            <a:r>
              <a:rPr lang="hu-HU" dirty="0" smtClean="0">
                <a:solidFill>
                  <a:prstClr val="black"/>
                </a:solidFill>
              </a:rPr>
              <a:t>A </a:t>
            </a:r>
            <a:r>
              <a:rPr lang="hu-HU" dirty="0">
                <a:solidFill>
                  <a:prstClr val="black"/>
                </a:solidFill>
              </a:rPr>
              <a:t>jelentéstartalmat a szavak tudatos megválasztásával </a:t>
            </a:r>
            <a:r>
              <a:rPr lang="hu-HU" dirty="0" smtClean="0">
                <a:solidFill>
                  <a:prstClr val="black"/>
                </a:solidFill>
              </a:rPr>
              <a:t>gazdagította.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6203"/>
            <a:ext cx="4201219" cy="532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04048" y="1268174"/>
            <a:ext cx="3744416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 nemzetiszocializmusról 1930-ban nyilvánosan </a:t>
            </a:r>
            <a:r>
              <a:rPr lang="hu-HU" altLang="hu-HU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„az excentrikus barbárság és a </a:t>
            </a:r>
            <a:r>
              <a:rPr lang="hu-HU" altLang="hu-HU" i="1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primitív-tömegdemokratikus</a:t>
            </a:r>
            <a:r>
              <a:rPr lang="hu-HU" altLang="hu-HU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vásári durvaság óriáshullámának”</a:t>
            </a: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nevezte és az alábbiakat mondta: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hu-HU" altLang="hu-HU" i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„tömeges görcsbeesés, bódécsörgettyűzés, hallelúja és monoton slágerszavak dervisszerű ismétlése, míg mindenkinek habzani nem kezd a szája.”</a:t>
            </a:r>
            <a:endParaRPr lang="hu-HU" altLang="hu-H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altLang="hu-HU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729735" y="251356"/>
            <a:ext cx="3946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prstClr val="black"/>
                </a:solidFill>
              </a:rPr>
              <a:t>„Ahol én vagyok, ott van Németország”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39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7" name="Picture 12" descr="A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295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2" name="Text Box 2"/>
          <p:cNvSpPr txBox="1">
            <a:spLocks noChangeArrowheads="1"/>
          </p:cNvSpPr>
          <p:nvPr/>
        </p:nvSpPr>
        <p:spPr bwMode="auto">
          <a:xfrm>
            <a:off x="4545013" y="697037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600">
              <a:solidFill>
                <a:srgbClr val="FFFF00"/>
              </a:solidFill>
              <a:ea typeface="MS PGothic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80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224915" y="5459740"/>
            <a:ext cx="6721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Kórélettani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Intézet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err="1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Nephrológiai</a:t>
            </a:r>
            <a:r>
              <a:rPr lang="hu-HU" altLang="hu-HU" sz="24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Kutató </a:t>
            </a:r>
            <a:r>
              <a:rPr lang="hu-HU" altLang="hu-HU" sz="24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és Képző Központ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hu-HU" sz="2400" dirty="0" smtClean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Elméleti Doktori Iskola  -  Semmelweis </a:t>
            </a:r>
            <a:r>
              <a:rPr lang="hu-HU" altLang="hu-HU" sz="2400" dirty="0">
                <a:solidFill>
                  <a:srgbClr val="00206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Egyetem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hu-HU" sz="2400" b="1" dirty="0">
              <a:solidFill>
                <a:srgbClr val="FFFF00"/>
              </a:solidFill>
              <a:ea typeface="MS PGothic" pitchFamily="34" charset="-128"/>
            </a:endParaRPr>
          </a:p>
        </p:txBody>
      </p:sp>
      <p:pic>
        <p:nvPicPr>
          <p:cNvPr id="215045" name="Picture 6" descr="so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088" y="4869160"/>
            <a:ext cx="15494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46" name="Text Box 7"/>
          <p:cNvSpPr txBox="1">
            <a:spLocks noChangeArrowheads="1"/>
          </p:cNvSpPr>
          <p:nvPr/>
        </p:nvSpPr>
        <p:spPr bwMode="auto">
          <a:xfrm>
            <a:off x="748656" y="188640"/>
            <a:ext cx="7776863" cy="1643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hu-HU" sz="24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Művészet Kórélettana</a:t>
            </a: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Választható kreditpontos graduális és posztgraduális tantárgy </a:t>
            </a:r>
          </a:p>
          <a:p>
            <a:pPr algn="ctr">
              <a:buFontTx/>
              <a:buNone/>
            </a:pPr>
            <a:r>
              <a:rPr lang="hu-HU" sz="2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2015/2016. II. félév </a:t>
            </a:r>
          </a:p>
          <a:p>
            <a:pPr>
              <a:buFontTx/>
              <a:buNone/>
            </a:pPr>
            <a:endParaRPr lang="hu-HU" sz="2400" dirty="0" smtClean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19672" y="2183636"/>
            <a:ext cx="6120680" cy="1813472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6C6C6C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052" tIns="107536" rIns="91052" bIns="45526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800" b="1" dirty="0">
                <a:solidFill>
                  <a:srgbClr val="3333FF"/>
                </a:solidFill>
                <a:ea typeface="Calibri"/>
                <a:cs typeface="Arial" panose="020B0604020202020204" pitchFamily="34" charset="0"/>
              </a:rPr>
              <a:t>Thomas Mann </a:t>
            </a:r>
            <a:endParaRPr lang="hu-HU" sz="2800" b="1" dirty="0" smtClean="0">
              <a:solidFill>
                <a:srgbClr val="3333FF"/>
              </a:solidFill>
              <a:ea typeface="Calibri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800" b="1" dirty="0" smtClean="0">
                <a:solidFill>
                  <a:srgbClr val="3333FF"/>
                </a:solidFill>
                <a:ea typeface="Calibri"/>
                <a:cs typeface="Arial" panose="020B0604020202020204" pitchFamily="34" charset="0"/>
              </a:rPr>
              <a:t>halálos </a:t>
            </a:r>
            <a:r>
              <a:rPr lang="hu-HU" sz="2800" b="1" dirty="0">
                <a:solidFill>
                  <a:srgbClr val="3333FF"/>
                </a:solidFill>
                <a:ea typeface="Calibri"/>
                <a:cs typeface="Arial" panose="020B0604020202020204" pitchFamily="34" charset="0"/>
              </a:rPr>
              <a:t>betegeinek ágya mellett </a:t>
            </a:r>
            <a:r>
              <a:rPr lang="hu-HU" sz="2800" i="1" dirty="0" smtClean="0">
                <a:solidFill>
                  <a:srgbClr val="3333FF"/>
                </a:solidFill>
                <a:ea typeface="Calibri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hu-HU" sz="2800" b="1" dirty="0" smtClean="0">
                <a:solidFill>
                  <a:srgbClr val="3333FF"/>
                </a:solidFill>
                <a:ea typeface="Calibri"/>
                <a:cs typeface="Arial" panose="020B0604020202020204" pitchFamily="34" charset="0"/>
              </a:rPr>
              <a:t>Prof. Dr. Schiller Róbert</a:t>
            </a:r>
            <a:endParaRPr lang="hu-HU" sz="2800" dirty="0">
              <a:solidFill>
                <a:srgbClr val="3333FF"/>
              </a:solidFill>
              <a:cs typeface="Arial" panose="020B0604020202020204" pitchFamily="34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281190" y="27809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52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 flipH="1">
            <a:off x="2123728" y="1268760"/>
            <a:ext cx="4896544" cy="4062651"/>
          </a:xfrm>
          <a:prstGeom prst="rect">
            <a:avLst/>
          </a:prstGeom>
          <a:gradFill flip="none" rotWithShape="1">
            <a:gsLst>
              <a:gs pos="0">
                <a:srgbClr val="0000CC">
                  <a:shade val="30000"/>
                  <a:satMod val="115000"/>
                </a:srgbClr>
              </a:gs>
              <a:gs pos="50000">
                <a:srgbClr val="0000CC">
                  <a:shade val="67500"/>
                  <a:satMod val="115000"/>
                </a:srgbClr>
              </a:gs>
              <a:gs pos="100000">
                <a:srgbClr val="0000C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hu-HU" sz="2800" b="1" dirty="0" smtClean="0">
                <a:solidFill>
                  <a:srgbClr val="66FF33"/>
                </a:solidFill>
              </a:rPr>
              <a:t>Szavak, beszéd, írás, olvasás</a:t>
            </a:r>
          </a:p>
          <a:p>
            <a:pPr algn="ctr">
              <a:spcBef>
                <a:spcPts val="300"/>
              </a:spcBef>
            </a:pPr>
            <a:endParaRPr lang="hu-HU" sz="2400" b="1" dirty="0" smtClean="0">
              <a:solidFill>
                <a:srgbClr val="66FF33"/>
              </a:solidFill>
            </a:endParaRP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hu-HU" sz="2400" b="1" dirty="0" smtClean="0">
                <a:solidFill>
                  <a:srgbClr val="66FF33"/>
                </a:solidFill>
              </a:rPr>
              <a:t>       Mindennapi szükséglet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hu-HU" sz="2400" b="1" dirty="0" smtClean="0">
                <a:solidFill>
                  <a:srgbClr val="66FF33"/>
                </a:solidFill>
              </a:rPr>
              <a:t>       Nyelvében él a nemzet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hu-HU" sz="2400" b="1" dirty="0" smtClean="0">
                <a:solidFill>
                  <a:srgbClr val="66FF33"/>
                </a:solidFill>
              </a:rPr>
              <a:t>       Beszéd, gondolkodás </a:t>
            </a:r>
          </a:p>
          <a:p>
            <a:pPr marL="342900" indent="-342900">
              <a:spcBef>
                <a:spcPts val="300"/>
              </a:spcBef>
              <a:buFontTx/>
              <a:buChar char="-"/>
            </a:pPr>
            <a:r>
              <a:rPr lang="hu-HU" sz="2400" b="1" dirty="0" smtClean="0">
                <a:solidFill>
                  <a:srgbClr val="66FF33"/>
                </a:solidFill>
              </a:rPr>
              <a:t>       Tudomány, művészet</a:t>
            </a:r>
            <a:endParaRPr lang="hu-HU" b="1" dirty="0" smtClean="0">
              <a:solidFill>
                <a:srgbClr val="66FF33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2400" b="1" dirty="0" smtClean="0">
                <a:solidFill>
                  <a:srgbClr val="66FF33"/>
                </a:solidFill>
              </a:rPr>
              <a:t>        Sámánok, vallások</a:t>
            </a: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2400" b="1" dirty="0" smtClean="0">
                <a:solidFill>
                  <a:srgbClr val="66FF33"/>
                </a:solidFill>
              </a:rPr>
              <a:t>        Filozófusok</a:t>
            </a:r>
            <a:r>
              <a:rPr lang="hu-HU" sz="2400" b="1" dirty="0">
                <a:solidFill>
                  <a:srgbClr val="66FF33"/>
                </a:solidFill>
              </a:rPr>
              <a:t>, fizikusok, </a:t>
            </a:r>
            <a:endParaRPr lang="hu-HU" sz="2400" b="1" dirty="0" smtClean="0">
              <a:solidFill>
                <a:srgbClr val="66FF33"/>
              </a:solidFill>
            </a:endParaRPr>
          </a:p>
          <a:p>
            <a:pPr marL="285750" indent="-285750">
              <a:spcBef>
                <a:spcPts val="300"/>
              </a:spcBef>
              <a:buFontTx/>
              <a:buChar char="-"/>
            </a:pPr>
            <a:r>
              <a:rPr lang="hu-HU" sz="2400" b="1" dirty="0" smtClean="0">
                <a:solidFill>
                  <a:srgbClr val="66FF33"/>
                </a:solidFill>
              </a:rPr>
              <a:t>        Írók, költők, színészek</a:t>
            </a:r>
            <a:endParaRPr lang="en-US" sz="2400" b="1" dirty="0">
              <a:solidFill>
                <a:srgbClr val="66FF33"/>
              </a:solidFill>
            </a:endParaRPr>
          </a:p>
          <a:p>
            <a:pPr marL="285750" indent="-285750">
              <a:buFontTx/>
              <a:buChar char="-"/>
            </a:pPr>
            <a:endParaRPr lang="hu-HU" dirty="0" smtClean="0">
              <a:solidFill>
                <a:srgbClr val="002060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5184576" y="6095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 err="1" smtClean="0"/>
              <a:t>Verba</a:t>
            </a:r>
            <a:r>
              <a:rPr lang="hu-HU" b="1" dirty="0" smtClean="0"/>
              <a:t> </a:t>
            </a:r>
            <a:r>
              <a:rPr lang="hu-HU" b="1" dirty="0" err="1"/>
              <a:t>volant</a:t>
            </a:r>
            <a:r>
              <a:rPr lang="hu-HU" b="1" dirty="0"/>
              <a:t>, </a:t>
            </a:r>
            <a:r>
              <a:rPr lang="hu-HU" b="1" dirty="0" err="1"/>
              <a:t>scripta</a:t>
            </a:r>
            <a:r>
              <a:rPr lang="hu-HU" b="1" dirty="0"/>
              <a:t> </a:t>
            </a:r>
            <a:r>
              <a:rPr lang="hu-HU" b="1" dirty="0" err="1"/>
              <a:t>manent</a:t>
            </a:r>
            <a:r>
              <a:rPr lang="hu-HU" b="1" dirty="0"/>
              <a:t>.</a:t>
            </a:r>
            <a:r>
              <a:rPr lang="hu-HU" dirty="0"/>
              <a:t> </a:t>
            </a:r>
          </a:p>
          <a:p>
            <a:pPr lvl="1"/>
            <a:r>
              <a:rPr lang="hu-HU" i="1" dirty="0"/>
              <a:t>A szó elszáll, az írás megmarad.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11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931168" y="5048016"/>
            <a:ext cx="34968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Schiller </a:t>
            </a:r>
            <a:r>
              <a:rPr lang="hu-HU" b="1" dirty="0" smtClean="0"/>
              <a:t>Róbert</a:t>
            </a:r>
            <a:r>
              <a:rPr lang="hu-HU" dirty="0" smtClean="0"/>
              <a:t>, </a:t>
            </a:r>
            <a:r>
              <a:rPr lang="hu-HU" dirty="0"/>
              <a:t>fizikai kémikus, </a:t>
            </a:r>
            <a:endParaRPr lang="hu-HU" dirty="0" smtClean="0"/>
          </a:p>
          <a:p>
            <a:r>
              <a:rPr lang="hu-HU" dirty="0" smtClean="0"/>
              <a:t>címzetes </a:t>
            </a:r>
            <a:r>
              <a:rPr lang="hu-HU" dirty="0"/>
              <a:t>egyetemi tanár, </a:t>
            </a:r>
            <a:r>
              <a:rPr lang="hu-HU" dirty="0" smtClean="0"/>
              <a:t>kémiai </a:t>
            </a:r>
          </a:p>
          <a:p>
            <a:r>
              <a:rPr lang="hu-HU" dirty="0" smtClean="0"/>
              <a:t>tudományok </a:t>
            </a:r>
            <a:r>
              <a:rPr lang="hu-HU" dirty="0"/>
              <a:t>doktora, az MTA Energiatudományi Kutatóközpont </a:t>
            </a:r>
          </a:p>
          <a:p>
            <a:r>
              <a:rPr lang="hu-HU" dirty="0" smtClean="0"/>
              <a:t>tudományos </a:t>
            </a:r>
            <a:r>
              <a:rPr lang="hu-HU" dirty="0"/>
              <a:t>tanácsadója.</a:t>
            </a: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755576" y="1166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„ A </a:t>
            </a:r>
            <a:r>
              <a:rPr lang="en-US" b="1" dirty="0" err="1"/>
              <a:t>tudomány</a:t>
            </a:r>
            <a:r>
              <a:rPr lang="en-US" b="1" dirty="0"/>
              <a:t> </a:t>
            </a:r>
            <a:r>
              <a:rPr lang="en-US" b="1" dirty="0" err="1"/>
              <a:t>annak</a:t>
            </a:r>
            <a:r>
              <a:rPr lang="en-US" b="1" dirty="0"/>
              <a:t> </a:t>
            </a:r>
            <a:r>
              <a:rPr lang="en-US" b="1" dirty="0" err="1"/>
              <a:t>nem</a:t>
            </a:r>
            <a:r>
              <a:rPr lang="en-US" b="1" dirty="0"/>
              <a:t> </a:t>
            </a:r>
            <a:r>
              <a:rPr lang="en-US" b="1" dirty="0" err="1"/>
              <a:t>kell</a:t>
            </a:r>
            <a:r>
              <a:rPr lang="en-US" b="1" dirty="0"/>
              <a:t>, </a:t>
            </a:r>
            <a:r>
              <a:rPr lang="en-US" b="1" dirty="0" err="1"/>
              <a:t>akinek</a:t>
            </a:r>
            <a:r>
              <a:rPr lang="en-US" b="1" dirty="0"/>
              <a:t> </a:t>
            </a:r>
            <a:r>
              <a:rPr lang="en-US" b="1" dirty="0" err="1"/>
              <a:t>nem</a:t>
            </a:r>
            <a:r>
              <a:rPr lang="en-US" b="1" dirty="0"/>
              <a:t> </a:t>
            </a:r>
            <a:r>
              <a:rPr lang="en-US" b="1" dirty="0" err="1"/>
              <a:t>magyaráztuk</a:t>
            </a:r>
            <a:r>
              <a:rPr lang="en-US" b="1" dirty="0"/>
              <a:t> el, </a:t>
            </a:r>
            <a:r>
              <a:rPr lang="en-US" b="1" dirty="0" err="1"/>
              <a:t>hogy</a:t>
            </a:r>
            <a:r>
              <a:rPr lang="en-US" b="1" dirty="0"/>
              <a:t> mi a </a:t>
            </a:r>
            <a:r>
              <a:rPr lang="en-US" b="1" dirty="0" err="1"/>
              <a:t>tudomány</a:t>
            </a:r>
            <a:r>
              <a:rPr lang="en-US" b="1" dirty="0"/>
              <a:t>. ” </a:t>
            </a:r>
          </a:p>
          <a:p>
            <a:r>
              <a:rPr lang="hu-HU" dirty="0" smtClean="0"/>
              <a:t>                                                                               </a:t>
            </a:r>
            <a:r>
              <a:rPr lang="en-US" sz="1600" dirty="0" smtClean="0"/>
              <a:t>– </a:t>
            </a:r>
            <a:r>
              <a:rPr lang="en-US" sz="1600" dirty="0" err="1"/>
              <a:t>Egy</a:t>
            </a:r>
            <a:r>
              <a:rPr lang="en-US" sz="1600" dirty="0"/>
              <a:t> </a:t>
            </a:r>
            <a:r>
              <a:rPr lang="en-US" sz="1600" dirty="0" err="1"/>
              <a:t>kultúra</a:t>
            </a:r>
            <a:r>
              <a:rPr lang="en-US" sz="1600" dirty="0"/>
              <a:t> </a:t>
            </a:r>
            <a:r>
              <a:rPr lang="en-US" sz="1600" dirty="0" err="1"/>
              <a:t>közt</a:t>
            </a:r>
            <a:r>
              <a:rPr lang="en-US" sz="1600" dirty="0"/>
              <a:t> - Schiller </a:t>
            </a:r>
            <a:r>
              <a:rPr lang="en-US" sz="1600" dirty="0" err="1"/>
              <a:t>Róbert</a:t>
            </a:r>
            <a:r>
              <a:rPr lang="en-US" sz="1600" dirty="0"/>
              <a:t> </a:t>
            </a:r>
          </a:p>
        </p:txBody>
      </p:sp>
      <p:sp>
        <p:nvSpPr>
          <p:cNvPr id="6" name="Téglalap 5"/>
          <p:cNvSpPr/>
          <p:nvPr/>
        </p:nvSpPr>
        <p:spPr>
          <a:xfrm>
            <a:off x="5364088" y="980728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lang="hu-HU" dirty="0" smtClean="0">
                <a:hlinkClick r:id="rId2" tooltip="Wigner Jenő-díj"/>
              </a:rPr>
              <a:t>Wigner </a:t>
            </a:r>
            <a:r>
              <a:rPr lang="hu-HU" dirty="0">
                <a:hlinkClick r:id="rId2" tooltip="Wigner Jenő-díj"/>
              </a:rPr>
              <a:t>Jenő-díj</a:t>
            </a:r>
            <a:r>
              <a:rPr lang="hu-HU" dirty="0"/>
              <a:t>, 2001.</a:t>
            </a:r>
          </a:p>
          <a:p>
            <a:pPr>
              <a:buFont typeface="Arial"/>
              <a:buChar char="•"/>
            </a:pPr>
            <a:r>
              <a:rPr lang="hu-HU" dirty="0">
                <a:hlinkClick r:id="rId3" tooltip="Az év ismeretterjesztő tudósa"/>
              </a:rPr>
              <a:t>Az év ismeretterjesztő tudósa</a:t>
            </a:r>
            <a:r>
              <a:rPr lang="hu-HU" dirty="0"/>
              <a:t> cím, </a:t>
            </a:r>
            <a:r>
              <a:rPr lang="hu-HU" dirty="0" smtClean="0"/>
              <a:t>2012.</a:t>
            </a:r>
            <a:endParaRPr lang="hu-HU" baseline="30000" dirty="0"/>
          </a:p>
          <a:p>
            <a:r>
              <a:rPr lang="hu-HU" dirty="0" smtClean="0"/>
              <a:t>Ettől </a:t>
            </a:r>
            <a:r>
              <a:rPr lang="hu-HU" dirty="0"/>
              <a:t>az időponttól kezdve nevét a </a:t>
            </a:r>
            <a:r>
              <a:rPr lang="hu-HU" dirty="0">
                <a:hlinkClick r:id="rId4" tooltip="196005 Robertschiller"/>
              </a:rPr>
              <a:t>196005 </a:t>
            </a:r>
            <a:r>
              <a:rPr lang="hu-HU" dirty="0" err="1">
                <a:hlinkClick r:id="rId4" tooltip="196005 Robertschiller"/>
              </a:rPr>
              <a:t>Robertschiller</a:t>
            </a:r>
            <a:r>
              <a:rPr lang="hu-HU" dirty="0"/>
              <a:t> nevű kisbolygó őrzi</a:t>
            </a:r>
          </a:p>
        </p:txBody>
      </p:sp>
      <p:sp>
        <p:nvSpPr>
          <p:cNvPr id="7" name="Téglalap 6"/>
          <p:cNvSpPr/>
          <p:nvPr/>
        </p:nvSpPr>
        <p:spPr>
          <a:xfrm>
            <a:off x="5364088" y="2780928"/>
            <a:ext cx="3078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 </a:t>
            </a:r>
            <a:r>
              <a:rPr lang="hu-HU" b="1" dirty="0" smtClean="0"/>
              <a:t>Tudományterülete</a:t>
            </a:r>
          </a:p>
          <a:p>
            <a:pPr>
              <a:buFont typeface="Arial"/>
              <a:buChar char="•"/>
            </a:pPr>
            <a:r>
              <a:rPr lang="hu-HU" dirty="0" smtClean="0"/>
              <a:t>Sugárkémia</a:t>
            </a:r>
            <a:r>
              <a:rPr lang="hu-HU" dirty="0"/>
              <a:t>: felesleg elektronok, elektron szolvatáció,</a:t>
            </a:r>
          </a:p>
          <a:p>
            <a:pPr>
              <a:buFont typeface="Arial"/>
              <a:buChar char="•"/>
            </a:pPr>
            <a:r>
              <a:rPr lang="hu-HU" dirty="0"/>
              <a:t>Transzport folyamatok, fluktuációk,</a:t>
            </a:r>
          </a:p>
          <a:p>
            <a:pPr>
              <a:buFont typeface="Arial"/>
              <a:buChar char="•"/>
            </a:pPr>
            <a:r>
              <a:rPr lang="hu-HU" dirty="0"/>
              <a:t>Elektrokémia: </a:t>
            </a:r>
            <a:r>
              <a:rPr lang="hu-HU" dirty="0" err="1"/>
              <a:t>fotoelektrokémia</a:t>
            </a:r>
            <a:r>
              <a:rPr lang="hu-HU" dirty="0"/>
              <a:t>, korrózió,</a:t>
            </a:r>
          </a:p>
          <a:p>
            <a:pPr>
              <a:buFont typeface="Arial"/>
              <a:buChar char="•"/>
            </a:pPr>
            <a:r>
              <a:rPr lang="hu-HU" dirty="0"/>
              <a:t>Ismeretterjesztés: a természettudományok és </a:t>
            </a:r>
            <a:r>
              <a:rPr lang="hu-HU" b="1" dirty="0" smtClean="0"/>
              <a:t>humaniórák</a:t>
            </a:r>
            <a:r>
              <a:rPr lang="hu-HU" dirty="0" smtClean="0"/>
              <a:t> </a:t>
            </a:r>
            <a:r>
              <a:rPr lang="hu-HU" dirty="0"/>
              <a:t>határterületei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2963"/>
            <a:ext cx="335280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950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331640" y="1615440"/>
            <a:ext cx="6696744" cy="2677656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</a:pPr>
            <a:r>
              <a:rPr lang="hu-HU" sz="2400" b="1" dirty="0">
                <a:solidFill>
                  <a:srgbClr val="0000CC"/>
                </a:solidFill>
              </a:rPr>
              <a:t>Mi történik az agyunkban, ha </a:t>
            </a:r>
            <a:r>
              <a:rPr lang="hu-HU" sz="2400" b="1" dirty="0" smtClean="0">
                <a:solidFill>
                  <a:srgbClr val="0000CC"/>
                </a:solidFill>
              </a:rPr>
              <a:t>olvasunk </a:t>
            </a:r>
            <a:r>
              <a:rPr lang="hu-HU" sz="2400" b="1" dirty="0">
                <a:solidFill>
                  <a:srgbClr val="0000CC"/>
                </a:solidFill>
              </a:rPr>
              <a:t>vagy egy szót hallunk</a:t>
            </a:r>
            <a:r>
              <a:rPr lang="hu-HU" sz="2400" b="1" dirty="0" smtClean="0">
                <a:solidFill>
                  <a:srgbClr val="0000CC"/>
                </a:solidFill>
              </a:rPr>
              <a:t>?</a:t>
            </a:r>
          </a:p>
          <a:p>
            <a:pPr marL="342900" lvl="0" indent="-342900">
              <a:buFontTx/>
              <a:buChar char="-"/>
            </a:pPr>
            <a:endParaRPr lang="hu-HU" sz="2400" b="1" dirty="0" smtClean="0">
              <a:solidFill>
                <a:srgbClr val="0000CC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hu-HU" sz="2400" b="1" dirty="0" smtClean="0">
                <a:solidFill>
                  <a:srgbClr val="0000CC"/>
                </a:solidFill>
              </a:rPr>
              <a:t>A szavak mindenkinek ugyanazt jelentik!?</a:t>
            </a:r>
          </a:p>
          <a:p>
            <a:pPr lvl="0"/>
            <a:endParaRPr lang="hu-HU" sz="2400" b="1" dirty="0">
              <a:solidFill>
                <a:srgbClr val="0000CC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hu-HU" sz="2400" b="1" dirty="0">
                <a:solidFill>
                  <a:srgbClr val="0000CC"/>
                </a:solidFill>
              </a:rPr>
              <a:t>Mennyire függ ez az egyéntől, környezettől, örökléstől stb.?</a:t>
            </a:r>
          </a:p>
        </p:txBody>
      </p:sp>
    </p:spTree>
    <p:extLst>
      <p:ext uri="{BB962C8B-B14F-4D97-AF65-F5344CB8AC3E}">
        <p14:creationId xmlns:p14="http://schemas.microsoft.com/office/powerpoint/2010/main" val="27654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619672" y="620688"/>
            <a:ext cx="6336704" cy="5663089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rgbClr val="003399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FFFF00"/>
                </a:solidFill>
              </a:rPr>
              <a:t>             </a:t>
            </a:r>
            <a:r>
              <a:rPr lang="hu-HU" sz="2400" b="1" dirty="0" smtClean="0">
                <a:solidFill>
                  <a:srgbClr val="FFFF00"/>
                </a:solidFill>
              </a:rPr>
              <a:t>Szavaknak  erejük van, </a:t>
            </a:r>
            <a:r>
              <a:rPr lang="hu-HU" sz="2400" b="1" dirty="0" smtClean="0">
                <a:solidFill>
                  <a:srgbClr val="FFFF00"/>
                </a:solidFill>
              </a:rPr>
              <a:t>bár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véges!</a:t>
            </a:r>
          </a:p>
          <a:p>
            <a:endParaRPr lang="hu-HU" dirty="0">
              <a:solidFill>
                <a:srgbClr val="FFFF00"/>
              </a:solidFill>
            </a:endParaRPr>
          </a:p>
          <a:p>
            <a:r>
              <a:rPr lang="hu-HU" dirty="0" smtClean="0">
                <a:solidFill>
                  <a:srgbClr val="FFFF00"/>
                </a:solidFill>
              </a:rPr>
              <a:t>„</a:t>
            </a:r>
            <a:r>
              <a:rPr lang="hu-HU" sz="2000" dirty="0" smtClean="0">
                <a:solidFill>
                  <a:srgbClr val="FFFF00"/>
                </a:solidFill>
              </a:rPr>
              <a:t>Uram</a:t>
            </a:r>
            <a:r>
              <a:rPr lang="hu-HU" sz="2000" dirty="0">
                <a:solidFill>
                  <a:srgbClr val="FFFF00"/>
                </a:solidFill>
              </a:rPr>
              <a:t>, nem vagyok méltó, hogy hajlékomba jöjj, hanem csak egy szóval </a:t>
            </a:r>
            <a:r>
              <a:rPr lang="hu-HU" sz="2000" dirty="0" smtClean="0">
                <a:solidFill>
                  <a:srgbClr val="FFFF00"/>
                </a:solidFill>
              </a:rPr>
              <a:t>mondd, és </a:t>
            </a:r>
            <a:r>
              <a:rPr lang="hu-HU" sz="2000" dirty="0">
                <a:solidFill>
                  <a:srgbClr val="FFFF00"/>
                </a:solidFill>
              </a:rPr>
              <a:t>meggyógyul az </a:t>
            </a:r>
            <a:r>
              <a:rPr lang="hu-HU" sz="2000" dirty="0" smtClean="0">
                <a:solidFill>
                  <a:srgbClr val="FFFF00"/>
                </a:solidFill>
              </a:rPr>
              <a:t>én lelkem.”</a:t>
            </a:r>
          </a:p>
          <a:p>
            <a:endParaRPr lang="hu-HU" sz="2000" dirty="0">
              <a:solidFill>
                <a:srgbClr val="FFFF00"/>
              </a:solidFill>
            </a:endParaRPr>
          </a:p>
          <a:p>
            <a:r>
              <a:rPr lang="hu-HU" sz="2000" dirty="0" err="1" smtClean="0">
                <a:solidFill>
                  <a:srgbClr val="FFFF00"/>
                </a:solidFill>
              </a:rPr>
              <a:t>Polonius</a:t>
            </a:r>
            <a:r>
              <a:rPr lang="hu-HU" sz="2000" dirty="0">
                <a:solidFill>
                  <a:srgbClr val="FFFF00"/>
                </a:solidFill>
              </a:rPr>
              <a:t>:</a:t>
            </a:r>
            <a:r>
              <a:rPr lang="hu-HU" sz="2000" dirty="0" smtClean="0">
                <a:solidFill>
                  <a:srgbClr val="FFFF00"/>
                </a:solidFill>
              </a:rPr>
              <a:t> Mi </a:t>
            </a:r>
            <a:r>
              <a:rPr lang="hu-HU" sz="2000" dirty="0">
                <a:solidFill>
                  <a:srgbClr val="FFFF00"/>
                </a:solidFill>
              </a:rPr>
              <a:t>az, amit olvas, fönséges úr</a:t>
            </a:r>
            <a:r>
              <a:rPr lang="hu-HU" sz="2000" dirty="0" smtClean="0">
                <a:solidFill>
                  <a:srgbClr val="FFFF00"/>
                </a:solidFill>
              </a:rPr>
              <a:t>? </a:t>
            </a:r>
          </a:p>
          <a:p>
            <a:r>
              <a:rPr lang="hu-HU" sz="2000" dirty="0" smtClean="0">
                <a:solidFill>
                  <a:srgbClr val="FFFF00"/>
                </a:solidFill>
              </a:rPr>
              <a:t>Hamlet: Szó</a:t>
            </a:r>
            <a:r>
              <a:rPr lang="hu-HU" sz="2000" dirty="0">
                <a:solidFill>
                  <a:srgbClr val="FFFF00"/>
                </a:solidFill>
              </a:rPr>
              <a:t>, </a:t>
            </a:r>
            <a:r>
              <a:rPr lang="hu-HU" sz="2000" dirty="0" err="1">
                <a:solidFill>
                  <a:srgbClr val="FFFF00"/>
                </a:solidFill>
              </a:rPr>
              <a:t>szó</a:t>
            </a:r>
            <a:r>
              <a:rPr lang="hu-HU" sz="2000" dirty="0">
                <a:solidFill>
                  <a:srgbClr val="FFFF00"/>
                </a:solidFill>
              </a:rPr>
              <a:t>, </a:t>
            </a:r>
            <a:r>
              <a:rPr lang="hu-HU" sz="2000" dirty="0" err="1">
                <a:solidFill>
                  <a:srgbClr val="FFFF00"/>
                </a:solidFill>
              </a:rPr>
              <a:t>szó</a:t>
            </a:r>
            <a:r>
              <a:rPr lang="hu-HU" sz="2000" dirty="0" smtClean="0">
                <a:solidFill>
                  <a:srgbClr val="FFFF00"/>
                </a:solidFill>
              </a:rPr>
              <a:t>. </a:t>
            </a:r>
          </a:p>
          <a:p>
            <a:r>
              <a:rPr lang="hu-HU" sz="2000" dirty="0" err="1" smtClean="0">
                <a:solidFill>
                  <a:srgbClr val="FFFF00"/>
                </a:solidFill>
              </a:rPr>
              <a:t>Polonius</a:t>
            </a:r>
            <a:r>
              <a:rPr lang="hu-HU" sz="2000" dirty="0" smtClean="0">
                <a:solidFill>
                  <a:srgbClr val="FFFF00"/>
                </a:solidFill>
              </a:rPr>
              <a:t>: De </a:t>
            </a:r>
            <a:r>
              <a:rPr lang="hu-HU" sz="2000" dirty="0">
                <a:solidFill>
                  <a:srgbClr val="FFFF00"/>
                </a:solidFill>
              </a:rPr>
              <a:t>a veleje</a:t>
            </a:r>
            <a:r>
              <a:rPr lang="hu-HU" sz="2000" dirty="0" smtClean="0">
                <a:solidFill>
                  <a:srgbClr val="FFFF00"/>
                </a:solidFill>
              </a:rPr>
              <a:t>? </a:t>
            </a:r>
          </a:p>
          <a:p>
            <a:r>
              <a:rPr lang="hu-HU" sz="2000" dirty="0" smtClean="0">
                <a:solidFill>
                  <a:srgbClr val="FFFF00"/>
                </a:solidFill>
              </a:rPr>
              <a:t>Hamlet: Kinek </a:t>
            </a:r>
            <a:r>
              <a:rPr lang="hu-HU" sz="2000" dirty="0">
                <a:solidFill>
                  <a:srgbClr val="FFFF00"/>
                </a:solidFill>
              </a:rPr>
              <a:t>a veleje</a:t>
            </a:r>
            <a:r>
              <a:rPr lang="hu-HU" sz="2000" dirty="0" smtClean="0">
                <a:solidFill>
                  <a:srgbClr val="FFFF00"/>
                </a:solidFill>
              </a:rPr>
              <a:t>?   </a:t>
            </a:r>
            <a:r>
              <a:rPr lang="hu-HU" dirty="0" smtClean="0">
                <a:solidFill>
                  <a:srgbClr val="FFFF00"/>
                </a:solidFill>
              </a:rPr>
              <a:t>(Shakespeare: Hamlet)</a:t>
            </a:r>
          </a:p>
          <a:p>
            <a:endParaRPr lang="hu-HU" sz="2000" dirty="0">
              <a:solidFill>
                <a:srgbClr val="FFFF00"/>
              </a:solidFill>
            </a:endParaRPr>
          </a:p>
          <a:p>
            <a:r>
              <a:rPr lang="hu-HU" sz="2000" dirty="0" smtClean="0">
                <a:solidFill>
                  <a:srgbClr val="FFFF00"/>
                </a:solidFill>
              </a:rPr>
              <a:t> „S </a:t>
            </a:r>
            <a:r>
              <a:rPr lang="hu-HU" sz="2000" dirty="0">
                <a:solidFill>
                  <a:srgbClr val="FFFF00"/>
                </a:solidFill>
              </a:rPr>
              <a:t>hol ecset-, vésőnek,</a:t>
            </a:r>
            <a:br>
              <a:rPr lang="hu-HU" sz="2000" dirty="0">
                <a:solidFill>
                  <a:srgbClr val="FFFF00"/>
                </a:solidFill>
              </a:rPr>
            </a:br>
            <a:r>
              <a:rPr lang="hu-HU" sz="2000" dirty="0">
                <a:solidFill>
                  <a:srgbClr val="FFFF00"/>
                </a:solidFill>
              </a:rPr>
              <a:t>(Mit emberi vad dölyf gúnyol teremtőnek)</a:t>
            </a:r>
            <a:br>
              <a:rPr lang="hu-HU" sz="2000" dirty="0">
                <a:solidFill>
                  <a:srgbClr val="FFFF00"/>
                </a:solidFill>
              </a:rPr>
            </a:br>
            <a:r>
              <a:rPr lang="hu-HU" sz="2000" dirty="0">
                <a:solidFill>
                  <a:srgbClr val="FFFF00"/>
                </a:solidFill>
              </a:rPr>
              <a:t>Hol van a toll, a szó művészi hatalma,</a:t>
            </a:r>
            <a:br>
              <a:rPr lang="hu-HU" sz="2000" dirty="0">
                <a:solidFill>
                  <a:srgbClr val="FFFF00"/>
                </a:solidFill>
              </a:rPr>
            </a:br>
            <a:r>
              <a:rPr lang="hu-HU" sz="2000" dirty="0">
                <a:solidFill>
                  <a:srgbClr val="FFFF00"/>
                </a:solidFill>
              </a:rPr>
              <a:t>Életre idézni ami neked halva?!</a:t>
            </a:r>
            <a:br>
              <a:rPr lang="hu-HU" sz="2000" dirty="0">
                <a:solidFill>
                  <a:srgbClr val="FFFF00"/>
                </a:solidFill>
              </a:rPr>
            </a:br>
            <a:r>
              <a:rPr lang="hu-HU" sz="2000" dirty="0">
                <a:solidFill>
                  <a:srgbClr val="FFFF00"/>
                </a:solidFill>
              </a:rPr>
              <a:t> </a:t>
            </a:r>
            <a:r>
              <a:rPr lang="hu-HU" sz="2000" dirty="0" smtClean="0">
                <a:solidFill>
                  <a:srgbClr val="FFFF00"/>
                </a:solidFill>
              </a:rPr>
              <a:t> Fogsz </a:t>
            </a:r>
            <a:r>
              <a:rPr lang="hu-HU" sz="2000" dirty="0">
                <a:solidFill>
                  <a:srgbClr val="FFFF00"/>
                </a:solidFill>
              </a:rPr>
              <a:t>írni magadnak róla hiú képet,</a:t>
            </a:r>
            <a:br>
              <a:rPr lang="hu-HU" sz="2000" dirty="0">
                <a:solidFill>
                  <a:srgbClr val="FFFF00"/>
                </a:solidFill>
              </a:rPr>
            </a:br>
            <a:r>
              <a:rPr lang="hu-HU" sz="2000" dirty="0">
                <a:solidFill>
                  <a:srgbClr val="FFFF00"/>
                </a:solidFill>
              </a:rPr>
              <a:t>Összerakosgatván sok külön emléket:</a:t>
            </a:r>
            <a:br>
              <a:rPr lang="hu-HU" sz="2000" dirty="0">
                <a:solidFill>
                  <a:srgbClr val="FFFF00"/>
                </a:solidFill>
              </a:rPr>
            </a:br>
            <a:r>
              <a:rPr lang="hu-HU" sz="2000" dirty="0">
                <a:solidFill>
                  <a:srgbClr val="FFFF00"/>
                </a:solidFill>
              </a:rPr>
              <a:t>Hanem az a kép már merő idegen lesz;</a:t>
            </a:r>
            <a:br>
              <a:rPr lang="hu-HU" sz="2000" dirty="0">
                <a:solidFill>
                  <a:srgbClr val="FFFF00"/>
                </a:solidFill>
              </a:rPr>
            </a:br>
            <a:r>
              <a:rPr lang="hu-HU" sz="2000" dirty="0">
                <a:solidFill>
                  <a:srgbClr val="FFFF00"/>
                </a:solidFill>
              </a:rPr>
              <a:t>Boldogtalan gyermek! </a:t>
            </a:r>
            <a:r>
              <a:rPr lang="hu-HU" sz="2000" i="1" dirty="0">
                <a:solidFill>
                  <a:srgbClr val="FFFF00"/>
                </a:solidFill>
              </a:rPr>
              <a:t>a te anyád</a:t>
            </a:r>
            <a:r>
              <a:rPr lang="hu-HU" sz="2000" dirty="0">
                <a:solidFill>
                  <a:srgbClr val="FFFF00"/>
                </a:solidFill>
              </a:rPr>
              <a:t> nem lesz</a:t>
            </a:r>
            <a:r>
              <a:rPr lang="hu-HU" sz="2000" dirty="0" smtClean="0">
                <a:solidFill>
                  <a:srgbClr val="FFFF00"/>
                </a:solidFill>
              </a:rPr>
              <a:t>.„   </a:t>
            </a:r>
            <a:r>
              <a:rPr lang="hu-HU" dirty="0" smtClean="0">
                <a:solidFill>
                  <a:srgbClr val="FFFF00"/>
                </a:solidFill>
              </a:rPr>
              <a:t>(Arany János)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ulinet.hu/tovabbtan/felveteli/ttkuj/19het/esztetika/babi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3" y="764704"/>
            <a:ext cx="192405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/>
          <p:cNvSpPr/>
          <p:nvPr/>
        </p:nvSpPr>
        <p:spPr>
          <a:xfrm>
            <a:off x="2880320" y="1891858"/>
            <a:ext cx="53640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smtClean="0"/>
              <a:t>                    Jónás imája</a:t>
            </a:r>
          </a:p>
          <a:p>
            <a:r>
              <a:rPr lang="hu-HU" sz="2800" dirty="0" smtClean="0"/>
              <a:t>Hozzám </a:t>
            </a:r>
            <a:r>
              <a:rPr lang="hu-HU" sz="2800" dirty="0"/>
              <a:t>már hűtlen lettek a szavak,</a:t>
            </a:r>
            <a:br>
              <a:rPr lang="hu-HU" sz="2800" dirty="0"/>
            </a:br>
            <a:r>
              <a:rPr lang="hu-HU" sz="2800" dirty="0"/>
              <a:t>vagy én lettem mint túláradt patak</a:t>
            </a:r>
            <a:br>
              <a:rPr lang="hu-HU" sz="2800" dirty="0"/>
            </a:br>
            <a:r>
              <a:rPr lang="hu-HU" sz="2800" dirty="0"/>
              <a:t>oly tétova céltalan </a:t>
            </a:r>
            <a:r>
              <a:rPr lang="hu-HU" sz="2800" dirty="0" smtClean="0"/>
              <a:t>parttalan…</a:t>
            </a:r>
          </a:p>
          <a:p>
            <a:r>
              <a:rPr lang="hu-HU" sz="2400" dirty="0"/>
              <a:t> </a:t>
            </a:r>
            <a:r>
              <a:rPr lang="hu-HU" sz="2400" dirty="0" smtClean="0"/>
              <a:t>                                         Babits Mihály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5913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115616" y="1003369"/>
            <a:ext cx="7272808" cy="458587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hu-HU" sz="2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Legszebb magyar szavak</a:t>
            </a:r>
          </a:p>
          <a:p>
            <a:endParaRPr lang="hu-HU" sz="24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</a:t>
            </a:r>
            <a:r>
              <a:rPr lang="hu-HU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Kosztolányi Dezső, 1933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láng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gyöngy, anya, ősz, szűz, kard, csók, vér, szív,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sír</a:t>
            </a:r>
          </a:p>
          <a:p>
            <a:endParaRPr lang="hu-HU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Füles hetilap, 60-as </a:t>
            </a:r>
            <a:r>
              <a:rPr lang="hu-HU" sz="20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évekválasztása</a:t>
            </a:r>
            <a:r>
              <a:rPr lang="hu-HU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(155 fő): </a:t>
            </a:r>
          </a:p>
          <a:p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szerelem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(43 szavazat), béke (42), szeretet (32), szabadság, szellő (27-27), édesanya, </a:t>
            </a:r>
            <a:r>
              <a:rPr lang="hu-H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szív (26-26), élet (24), csillag, tavasz (23-23).</a:t>
            </a:r>
          </a:p>
          <a:p>
            <a:endParaRPr lang="hu-HU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hu-HU" sz="20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Baulo</a:t>
            </a:r>
            <a:r>
              <a:rPr lang="hu-HU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János, 2012:</a:t>
            </a:r>
          </a:p>
          <a:p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szeretet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(83 szavazat),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szerelem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(79),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édesanya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(58),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barátság (47),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(44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anya (40),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boldogság (38),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család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(29), 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élet 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</a:t>
            </a:r>
            <a:r>
              <a:rPr lang="hu-HU" sz="20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hu-HU" sz="20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</a:t>
            </a:r>
            <a:r>
              <a:rPr lang="hu-HU" sz="20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(25). </a:t>
            </a:r>
            <a:endParaRPr lang="en-US" sz="20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755576" y="1357025"/>
            <a:ext cx="7560840" cy="2215991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Legnépesebb csoport </a:t>
            </a:r>
            <a:r>
              <a:rPr lang="hu-H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motiválatlan </a:t>
            </a:r>
            <a:r>
              <a:rPr lang="hu-HU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lexémák</a:t>
            </a:r>
            <a:r>
              <a:rPr lang="hu-H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327): </a:t>
            </a:r>
            <a:endParaRPr lang="hu-HU" sz="2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álom</a:t>
            </a:r>
            <a:r>
              <a:rPr lang="hu-H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angyal, báj, bor, csend, csók, dal, éj, fény, gyémánt, gyönyör, hajnal, hit, hon, kincs, könny, liliom, magyar, nyár, ősz, pillangó, rózsa, selyem, sugár, szív, tenger, tündér, tűz, vágy, vér, zöld stb. </a:t>
            </a:r>
            <a:endParaRPr lang="hu-HU" sz="2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0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430788"/>
            <a:ext cx="8712968" cy="6155531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hu-H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motiváltak </a:t>
            </a:r>
            <a:r>
              <a:rPr lang="hu-H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közül (182) a szóképzéssel keletkezettek száma a legnagyobb (108). </a:t>
            </a:r>
            <a:r>
              <a:rPr lang="hu-HU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1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szóalakzáró képzőt vettük figyelembe): </a:t>
            </a:r>
            <a:endParaRPr lang="hu-HU" sz="16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16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ség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(17 szóban fordul elő) – békesség, bölcsesség, büszkeség, édesség, ékesség, elégedettség, emberiség, függetlenség, gyöngédség, hűség, kedvesség, műveltség, népiség, őszinteség, segítség, szépség, testvériség;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ság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(16) – anyaság, barátság, bátorság, biztonság, boldogság, fiatalság, gazdagság, gondtalanság, házasság, igazság, magyarság, örökkévalóság, szabadság, tisztaság, vidámság, világosság;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ás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(11) – ajándékozás, álmodozás, egybeolvadás, kirándulás, mosolygás, pillantás, simogatás, síugrás, száguldás, tudás, vallomás</a:t>
            </a:r>
            <a:r>
              <a:rPr lang="hu-HU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(8) – egyetértés, becézgetés, megbecsülés, megértés, napsütés, ölelés, születés, teremtés;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(7) – cseng, csillog, csobog, serceg, szendereg, ragyog, zeng;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(7) – aranyos, csodálatos, hűséges, káprázatos, kedves, kellemes, verőfényes;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(6) – becsület, élet, kikelet, művészet, szeretet, tisztelet;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(4) – alkonyat, fuvallat, imádat, kapcsolat;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alom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-elem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(3-3) – bizalom, izgalom, nyugalom, érzelem, győzelem, küzdelem</a:t>
            </a:r>
            <a:r>
              <a:rPr lang="hu-HU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ő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(3) – cipőfűző, szitakötő, tündöklő;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cska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-cske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(2-2) – árvácska, napocska, cipőcske, szívecske;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– anyuka, Mókuska; </a:t>
            </a:r>
            <a:endParaRPr lang="hu-HU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ű</a:t>
            </a:r>
            <a:r>
              <a:rPr lang="hu-HU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– csillagszemű, gyönyörű.</a:t>
            </a:r>
          </a:p>
        </p:txBody>
      </p:sp>
    </p:spTree>
    <p:extLst>
      <p:ext uri="{BB962C8B-B14F-4D97-AF65-F5344CB8AC3E}">
        <p14:creationId xmlns:p14="http://schemas.microsoft.com/office/powerpoint/2010/main" val="26080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539552" y="1166843"/>
            <a:ext cx="7776864" cy="4093428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lvl="0" algn="ctr"/>
            <a:r>
              <a:rPr lang="hu-H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legszebb szavak közé 55 összetett </a:t>
            </a:r>
            <a:r>
              <a:rPr lang="hu-HU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lexéma</a:t>
            </a:r>
            <a:r>
              <a:rPr lang="hu-HU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került be: </a:t>
            </a:r>
            <a:endParaRPr lang="hu-HU" sz="20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hu-HU" sz="20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Alföld</a:t>
            </a:r>
            <a:r>
              <a:rPr lang="hu-HU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anyaföld, anyanyelv, bíborvörös, cipőfűző, Csallóköz, csillagfény, csillagkép, csillagszemű, Csipkerózsika, édesanya, édesapa, égbolt, egybeolvadás, énekhang, fagyöngy, gyöngyvirág, hajnalcsillag, hajnalsugár, hangszer, harangvirág, harmatcsepp, holdfény, holdvilág, honfoglalás, hópehely, hovatartozás-tudat, kisbaba, kiscica, kisded, könnycsepp, Magyarország, mennybolt, mennyország, mézesmadzag, nagymama, nagyszülők, napfény, naplemente, napnyugta, napsugár, örökkévalóság, rózsabimbó, szitakötő, szülőföld, tubarózsa, üdvözlégy, verőfényes, visszhang, virágcsokor, virágnyelv, virágoskert, virágszál, virágszirom, zenebona.</a:t>
            </a:r>
          </a:p>
        </p:txBody>
      </p:sp>
    </p:spTree>
    <p:extLst>
      <p:ext uri="{BB962C8B-B14F-4D97-AF65-F5344CB8AC3E}">
        <p14:creationId xmlns:p14="http://schemas.microsoft.com/office/powerpoint/2010/main" val="138068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téma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2050</Words>
  <Application>Microsoft Office PowerPoint</Application>
  <PresentationFormat>Diavetítés a képernyőre (4:3 oldalarány)</PresentationFormat>
  <Paragraphs>163</Paragraphs>
  <Slides>20</Slides>
  <Notes>3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1_Office-téma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Rosivall László</dc:creator>
  <cp:lastModifiedBy>Rosivall László</cp:lastModifiedBy>
  <cp:revision>80</cp:revision>
  <dcterms:created xsi:type="dcterms:W3CDTF">2016-03-12T18:12:43Z</dcterms:created>
  <dcterms:modified xsi:type="dcterms:W3CDTF">2016-03-30T14:17:57Z</dcterms:modified>
</cp:coreProperties>
</file>