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62" r:id="rId3"/>
    <p:sldId id="258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8" r:id="rId18"/>
    <p:sldId id="316" r:id="rId19"/>
    <p:sldId id="317" r:id="rId20"/>
    <p:sldId id="256" r:id="rId21"/>
    <p:sldId id="319" r:id="rId22"/>
    <p:sldId id="328" r:id="rId23"/>
    <p:sldId id="325" r:id="rId24"/>
    <p:sldId id="320" r:id="rId25"/>
    <p:sldId id="321" r:id="rId26"/>
    <p:sldId id="326" r:id="rId27"/>
    <p:sldId id="327" r:id="rId28"/>
    <p:sldId id="322" r:id="rId29"/>
    <p:sldId id="323" r:id="rId30"/>
    <p:sldId id="324" r:id="rId31"/>
    <p:sldId id="301" r:id="rId32"/>
    <p:sldId id="264" r:id="rId33"/>
    <p:sldId id="265" r:id="rId34"/>
    <p:sldId id="266" r:id="rId35"/>
    <p:sldId id="270" r:id="rId36"/>
    <p:sldId id="300" r:id="rId37"/>
    <p:sldId id="298" r:id="rId38"/>
    <p:sldId id="299" r:id="rId39"/>
    <p:sldId id="268" r:id="rId40"/>
    <p:sldId id="288" r:id="rId41"/>
    <p:sldId id="302" r:id="rId42"/>
    <p:sldId id="286" r:id="rId43"/>
    <p:sldId id="290" r:id="rId44"/>
    <p:sldId id="292" r:id="rId45"/>
    <p:sldId id="293" r:id="rId46"/>
    <p:sldId id="294" r:id="rId47"/>
    <p:sldId id="287" r:id="rId48"/>
    <p:sldId id="295" r:id="rId49"/>
    <p:sldId id="289" r:id="rId5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20175"/>
    <a:srgbClr val="DB1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B48A1-99B0-47B0-9929-EFFFF9F78B9C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7EC74-A855-46EC-B4DC-F85227C7F2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902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iakép hely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4F81BD"/>
          </a:solidFill>
          <a:ln w="25402">
            <a:solidFill>
              <a:srgbClr val="385D8A"/>
            </a:solidFill>
            <a:round/>
            <a:headEnd/>
            <a:tailEnd/>
          </a:ln>
        </p:spPr>
      </p:sp>
      <p:sp>
        <p:nvSpPr>
          <p:cNvPr id="19459" name="Jegyzetek helye 2"/>
          <p:cNvSpPr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hu-HU" altLang="hu-H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E5032B-0A41-4D93-9E11-D5224E4E3280}" type="slidenum">
              <a:rPr lang="en-US" altLang="hu-HU"/>
              <a:pPr/>
              <a:t>21</a:t>
            </a:fld>
            <a:endParaRPr lang="en-US" altLang="hu-HU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79C677-A2E3-4C75-98DD-CA3422981FDD}" type="slidenum">
              <a:rPr lang="en-US" altLang="hu-HU"/>
              <a:pPr/>
              <a:t>24</a:t>
            </a:fld>
            <a:endParaRPr lang="en-US" altLang="hu-HU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350B2F-8E29-4F3B-B190-1205DC29249D}" type="slidenum">
              <a:rPr lang="en-US" altLang="hu-HU"/>
              <a:pPr/>
              <a:t>25</a:t>
            </a:fld>
            <a:endParaRPr lang="en-US" altLang="hu-HU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9C286C-0307-4EA7-9C96-AD379F580B2C}" type="slidenum">
              <a:rPr lang="en-US" altLang="hu-HU"/>
              <a:pPr/>
              <a:t>28</a:t>
            </a:fld>
            <a:endParaRPr lang="en-US" altLang="hu-HU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6813A9-9C4D-442C-AF8E-BE14AC881A17}" type="slidenum">
              <a:rPr lang="en-US" altLang="hu-HU"/>
              <a:pPr/>
              <a:t>29</a:t>
            </a:fld>
            <a:endParaRPr lang="en-US" altLang="hu-H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BD59E4-CF5E-4986-968C-C1A10AEB2B72}" type="slidenum">
              <a:rPr lang="nl-NL"/>
              <a:pPr eaLnBrk="1" hangingPunct="1"/>
              <a:t>34</a:t>
            </a:fld>
            <a:endParaRPr lang="nl-NL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smtClean="0">
                <a:latin typeface="Arial" charset="0"/>
              </a:rPr>
              <a:t>Spoken language is older and more natural than written language, both in:</a:t>
            </a:r>
          </a:p>
          <a:p>
            <a:pPr eaLnBrk="1" hangingPunct="1">
              <a:buFontTx/>
              <a:buChar char="-"/>
            </a:pPr>
            <a:r>
              <a:rPr lang="nl-NL" smtClean="0">
                <a:latin typeface="Arial" charset="0"/>
              </a:rPr>
              <a:t>Evolutionary language development (speech is a naturally evolved function, whereas script is a relatively new, artificial/cultural invention)</a:t>
            </a:r>
          </a:p>
          <a:p>
            <a:pPr eaLnBrk="1" hangingPunct="1">
              <a:buFontTx/>
              <a:buChar char="-"/>
            </a:pPr>
            <a:r>
              <a:rPr lang="nl-NL" smtClean="0">
                <a:latin typeface="Arial" charset="0"/>
              </a:rPr>
              <a:t>Individual language development (speech is acquired automatically and without effort, while written language is acquired usually at an older age, and only after a long period of explicit instruction)</a:t>
            </a:r>
          </a:p>
          <a:p>
            <a:pPr eaLnBrk="1" hangingPunct="1">
              <a:buFontTx/>
              <a:buChar char="-"/>
            </a:pPr>
            <a:endParaRPr lang="nl-NL" smtClean="0">
              <a:latin typeface="Arial" charset="0"/>
            </a:endParaRPr>
          </a:p>
          <a:p>
            <a:pPr eaLnBrk="1" hangingPunct="1"/>
            <a:r>
              <a:rPr lang="nl-NL" smtClean="0">
                <a:latin typeface="Arial" charset="0"/>
              </a:rPr>
              <a:t>Because speech is older and more natural, it is our primary language system, Script is our own invention to represent speech in a less transient form.</a:t>
            </a:r>
          </a:p>
          <a:p>
            <a:pPr eaLnBrk="1" hangingPunct="1"/>
            <a:r>
              <a:rPr lang="nl-NL" smtClean="0">
                <a:latin typeface="Arial" charset="0"/>
              </a:rPr>
              <a:t>Learning to read, therefore, comes down to: learning how a script represents speech</a:t>
            </a:r>
          </a:p>
          <a:p>
            <a:pPr eaLnBrk="1" hangingPunct="1"/>
            <a:endParaRPr 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Open Sans" pitchFamily="32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Open Sans" pitchFamily="32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Open Sans" pitchFamily="32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Open Sans" pitchFamily="32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Open Sans" pitchFamily="32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Open Sans" pitchFamily="32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Open Sans" pitchFamily="32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Open Sans" pitchFamily="32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Open Sans" pitchFamily="32" charset="0"/>
                <a:cs typeface="Arial Unicode MS" charset="0"/>
              </a:defRPr>
            </a:lvl9pPr>
          </a:lstStyle>
          <a:p>
            <a:pPr eaLnBrk="1"/>
            <a:fld id="{C7040040-1AA7-4C6B-9F53-B0A7DE716803}" type="slidenum">
              <a:rPr lang="en-IE" altLang="hu-HU">
                <a:solidFill>
                  <a:srgbClr val="000000"/>
                </a:solidFill>
                <a:latin typeface="Times New Roman" pitchFamily="16" charset="0"/>
              </a:rPr>
              <a:pPr eaLnBrk="1"/>
              <a:t>36</a:t>
            </a:fld>
            <a:endParaRPr lang="en-IE" altLang="hu-HU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28A35C0-C530-40A6-901E-59231CB39F84}" type="slidenum">
              <a:rPr lang="en-IE" altLang="hu-HU" smtClean="0"/>
              <a:pPr>
                <a:defRPr/>
              </a:pPr>
              <a:t>49</a:t>
            </a:fld>
            <a:endParaRPr lang="en-IE" altLang="hu-HU" dirty="0"/>
          </a:p>
        </p:txBody>
      </p:sp>
    </p:spTree>
    <p:extLst>
      <p:ext uri="{BB962C8B-B14F-4D97-AF65-F5344CB8AC3E}">
        <p14:creationId xmlns:p14="http://schemas.microsoft.com/office/powerpoint/2010/main" val="28169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EA1-976E-4098-B746-F95F0FCE48B3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50B7-6E2B-4901-AD3B-F6B65D2AEF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242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EA1-976E-4098-B746-F95F0FCE48B3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50B7-6E2B-4901-AD3B-F6B65D2AEF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967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EA1-976E-4098-B746-F95F0FCE48B3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50B7-6E2B-4901-AD3B-F6B65D2AEF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502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EA1-976E-4098-B746-F95F0FCE48B3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50B7-6E2B-4901-AD3B-F6B65D2AEF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259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EA1-976E-4098-B746-F95F0FCE48B3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50B7-6E2B-4901-AD3B-F6B65D2AEF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218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EA1-976E-4098-B746-F95F0FCE48B3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50B7-6E2B-4901-AD3B-F6B65D2AEF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886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EA1-976E-4098-B746-F95F0FCE48B3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50B7-6E2B-4901-AD3B-F6B65D2AEF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207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EA1-976E-4098-B746-F95F0FCE48B3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50B7-6E2B-4901-AD3B-F6B65D2AEF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1555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EA1-976E-4098-B746-F95F0FCE48B3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50B7-6E2B-4901-AD3B-F6B65D2AEF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99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EA1-976E-4098-B746-F95F0FCE48B3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50B7-6E2B-4901-AD3B-F6B65D2AEF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673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EA1-976E-4098-B746-F95F0FCE48B3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50B7-6E2B-4901-AD3B-F6B65D2AEF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331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10EA1-976E-4098-B746-F95F0FCE48B3}" type="datetimeFigureOut">
              <a:rPr lang="hu-HU" smtClean="0"/>
              <a:t>2016.03.29.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150B7-6E2B-4901-AD3B-F6B65D2AEF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445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44" y="-297"/>
            <a:ext cx="9143107" cy="6858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3802445" y="5665441"/>
            <a:ext cx="4176464" cy="849244"/>
          </a:xfrm>
          <a:prstGeom prst="rect">
            <a:avLst/>
          </a:prstGeom>
          <a:noFill/>
          <a:ln>
            <a:noFill/>
          </a:ln>
        </p:spPr>
        <p:txBody>
          <a:bodyPr wrap="square" lIns="81643" tIns="40817" rIns="81643" bIns="40817" compatLnSpc="0">
            <a:spAutoFit/>
          </a:bodyPr>
          <a:lstStyle/>
          <a:p>
            <a:pPr defTabSz="82945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 dirty="0" smtClean="0">
                <a:solidFill>
                  <a:srgbClr val="120175"/>
                </a:solidFill>
                <a:latin typeface="Open Sans" pitchFamily="34"/>
                <a:ea typeface="Arial Unicode MS" pitchFamily="2"/>
                <a:cs typeface="Arial Unicode MS" pitchFamily="2"/>
              </a:rPr>
              <a:t>Csépe</a:t>
            </a:r>
            <a:r>
              <a:rPr lang="hu-HU" sz="2800" b="1" kern="0" dirty="0" smtClean="0">
                <a:solidFill>
                  <a:srgbClr val="120175"/>
                </a:solidFill>
                <a:latin typeface="Open Sans" pitchFamily="34"/>
                <a:ea typeface="Arial Unicode MS" pitchFamily="2"/>
                <a:cs typeface="Arial Unicode MS" pitchFamily="2"/>
              </a:rPr>
              <a:t> Valéria</a:t>
            </a:r>
          </a:p>
          <a:p>
            <a:pPr defTabSz="82945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kern="0" dirty="0" smtClean="0">
                <a:solidFill>
                  <a:srgbClr val="0000FF"/>
                </a:solidFill>
                <a:latin typeface="Open Sans" pitchFamily="34"/>
                <a:ea typeface="Arial Unicode MS" pitchFamily="2"/>
                <a:cs typeface="Arial Unicode MS" pitchFamily="2"/>
              </a:rPr>
              <a:t>Agyi képalkotó Központ</a:t>
            </a:r>
            <a:endParaRPr lang="en-US" sz="2400" b="1" kern="0" dirty="0" smtClean="0">
              <a:solidFill>
                <a:srgbClr val="0000FF"/>
              </a:solidFill>
              <a:latin typeface="Open Sans" pitchFamily="34"/>
              <a:ea typeface="Arial Unicode MS" pitchFamily="2"/>
              <a:cs typeface="Arial Unicode MS" pitchFamily="2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748960" y="293792"/>
            <a:ext cx="2481120" cy="480425"/>
          </a:xfrm>
          <a:prstGeom prst="rect">
            <a:avLst/>
          </a:prstGeom>
          <a:noFill/>
          <a:ln>
            <a:noFill/>
          </a:ln>
        </p:spPr>
        <p:txBody>
          <a:bodyPr lIns="81643" tIns="40817" rIns="81643" bIns="40817" compatLnSpc="0">
            <a:spAutoFit/>
          </a:bodyPr>
          <a:lstStyle/>
          <a:p>
            <a:pPr defTabSz="82945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900" kern="0" dirty="0">
                <a:solidFill>
                  <a:srgbClr val="808080"/>
                </a:solidFill>
                <a:latin typeface="Open Sans" pitchFamily="34"/>
                <a:ea typeface="Arial Unicode MS" pitchFamily="2"/>
                <a:cs typeface="Arial Unicode MS" pitchFamily="2"/>
              </a:rPr>
              <a:t>MAGYAR TUDOMÁNYOS AKADÉMIA</a:t>
            </a:r>
          </a:p>
          <a:p>
            <a:pPr defTabSz="82945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900" kern="0" dirty="0">
                <a:solidFill>
                  <a:srgbClr val="808080"/>
                </a:solidFill>
                <a:latin typeface="Open Sans" pitchFamily="34"/>
                <a:ea typeface="Arial Unicode MS" pitchFamily="2"/>
                <a:cs typeface="Arial Unicode MS" pitchFamily="2"/>
              </a:rPr>
              <a:t>TERMÉSZETTUDOMÁNYI KUTATÓKÖZPONT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65349" y="2201510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120175"/>
                </a:solidFill>
              </a:rPr>
              <a:t>Az írás és olvasás művészete  </a:t>
            </a:r>
          </a:p>
          <a:p>
            <a:pPr algn="ctr"/>
            <a:r>
              <a:rPr lang="hu-HU" sz="4000" b="1" dirty="0" smtClean="0">
                <a:solidFill>
                  <a:srgbClr val="120175"/>
                </a:solidFill>
              </a:rPr>
              <a:t>és </a:t>
            </a:r>
          </a:p>
          <a:p>
            <a:pPr algn="ctr"/>
            <a:r>
              <a:rPr lang="hu-HU" sz="4000" b="1" dirty="0" smtClean="0">
                <a:solidFill>
                  <a:srgbClr val="120175"/>
                </a:solidFill>
              </a:rPr>
              <a:t>hatása az emberre</a:t>
            </a:r>
            <a:endParaRPr lang="hu-HU" sz="4000" b="1" dirty="0">
              <a:solidFill>
                <a:srgbClr val="1201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471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987675" y="981075"/>
            <a:ext cx="29856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dirty="0" smtClean="0"/>
              <a:t>Perzsa </a:t>
            </a:r>
            <a:r>
              <a:rPr lang="hu-HU" altLang="hu-HU" sz="2800" b="1" dirty="0" err="1" smtClean="0"/>
              <a:t>logogramok</a:t>
            </a:r>
            <a:endParaRPr lang="en-US" altLang="hu-HU" sz="2800" b="1" dirty="0"/>
          </a:p>
        </p:txBody>
      </p:sp>
      <p:pic>
        <p:nvPicPr>
          <p:cNvPr id="18435" name="Picture 3" descr="persian_l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3600"/>
            <a:ext cx="813593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28829" y="4365104"/>
            <a:ext cx="5900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A babiloni, asszír és perzsa írás az ékírás </a:t>
            </a:r>
          </a:p>
          <a:p>
            <a:r>
              <a:rPr lang="hu-HU" sz="2400" b="1" dirty="0" smtClean="0"/>
              <a:t>hagyományaiból indult, s vált szótagjelölővé.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41101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336507" y="476250"/>
            <a:ext cx="47917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dirty="0" smtClean="0"/>
              <a:t>Ó-perzsa  szótagjelölő rendszer</a:t>
            </a:r>
            <a:endParaRPr lang="en-US" altLang="hu-HU" sz="2800" b="1" dirty="0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827088" y="1265103"/>
            <a:ext cx="7810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fr-CA" altLang="hu-HU" sz="2400" dirty="0"/>
              <a:t> </a:t>
            </a:r>
            <a:r>
              <a:rPr lang="hu-HU" altLang="hu-HU" sz="2400" dirty="0" smtClean="0"/>
              <a:t>megőrizte az ékírás formáját, ám a jelek alakja eredetien új </a:t>
            </a:r>
          </a:p>
          <a:p>
            <a:pPr>
              <a:buFontTx/>
              <a:buChar char="•"/>
            </a:pPr>
            <a:r>
              <a:rPr lang="hu-HU" altLang="hu-HU" sz="2400" dirty="0" smtClean="0"/>
              <a:t> Perzsia DNy-i területén beszélt nyelv írott formája</a:t>
            </a:r>
            <a:r>
              <a:rPr lang="en-CA" altLang="hu-HU" sz="2400" dirty="0" smtClean="0"/>
              <a:t>,</a:t>
            </a:r>
            <a:endParaRPr lang="en-CA" altLang="hu-HU" sz="2400" dirty="0"/>
          </a:p>
          <a:p>
            <a:pPr>
              <a:buFontTx/>
              <a:buChar char="•"/>
            </a:pPr>
            <a:r>
              <a:rPr lang="en-CA" altLang="hu-HU" sz="2400" dirty="0"/>
              <a:t> </a:t>
            </a:r>
            <a:r>
              <a:rPr lang="hu-HU" altLang="hu-HU" sz="2400" dirty="0" smtClean="0"/>
              <a:t>Az </a:t>
            </a:r>
            <a:r>
              <a:rPr lang="hu-HU" altLang="hu-HU" sz="2400" dirty="0" err="1" smtClean="0"/>
              <a:t>indo-árja</a:t>
            </a:r>
            <a:r>
              <a:rPr lang="hu-HU" altLang="hu-HU" sz="2400" dirty="0" smtClean="0"/>
              <a:t> nyelvcsalád iráni ága</a:t>
            </a:r>
            <a:endParaRPr lang="en-CA" altLang="hu-HU" sz="2400" dirty="0"/>
          </a:p>
        </p:txBody>
      </p:sp>
      <p:pic>
        <p:nvPicPr>
          <p:cNvPr id="13317" name="Picture 5" descr="persian_cunei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24175"/>
            <a:ext cx="7704137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572000" y="5805488"/>
            <a:ext cx="3800475" cy="2778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sz="1200"/>
              <a:t>http://www.omniglot.com/writing/opcuneiform.htm</a:t>
            </a:r>
          </a:p>
        </p:txBody>
      </p:sp>
    </p:spTree>
    <p:extLst>
      <p:ext uri="{BB962C8B-B14F-4D97-AF65-F5344CB8AC3E}">
        <p14:creationId xmlns:p14="http://schemas.microsoft.com/office/powerpoint/2010/main" val="28677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103093" y="692150"/>
            <a:ext cx="39191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dirty="0" smtClean="0"/>
              <a:t>A hieroglifák  átalakulása</a:t>
            </a:r>
            <a:endParaRPr lang="en-CA" altLang="hu-HU" sz="2800" b="1" dirty="0">
              <a:solidFill>
                <a:schemeClr val="accent2"/>
              </a:solidFill>
            </a:endParaRPr>
          </a:p>
          <a:p>
            <a:endParaRPr lang="en-CA" altLang="hu-HU" sz="2800" b="1" dirty="0"/>
          </a:p>
        </p:txBody>
      </p:sp>
      <p:pic>
        <p:nvPicPr>
          <p:cNvPr id="8199" name="Picture 7" descr="hieroglyph_02_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89" y="3820905"/>
            <a:ext cx="1231550" cy="126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555776" y="4453044"/>
            <a:ext cx="52656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dirty="0"/>
              <a:t>e</a:t>
            </a:r>
            <a:r>
              <a:rPr lang="hu-HU" altLang="hu-HU" sz="2800" b="1" dirty="0" smtClean="0"/>
              <a:t>mberek, emberiség, egyiptomiak</a:t>
            </a:r>
            <a:endParaRPr lang="en-US" altLang="hu-HU" sz="2800" b="1" dirty="0"/>
          </a:p>
        </p:txBody>
      </p:sp>
      <p:pic>
        <p:nvPicPr>
          <p:cNvPr id="8201" name="Picture 9" descr="egyptian_d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91" b="58792"/>
          <a:stretch>
            <a:fillRect/>
          </a:stretch>
        </p:blipFill>
        <p:spPr bwMode="auto">
          <a:xfrm>
            <a:off x="900113" y="1557338"/>
            <a:ext cx="273685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ieroglyph_02_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69"/>
          <a:stretch>
            <a:fillRect/>
          </a:stretch>
        </p:blipFill>
        <p:spPr bwMode="auto">
          <a:xfrm>
            <a:off x="3851275" y="1916113"/>
            <a:ext cx="15748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5795963" y="1916113"/>
            <a:ext cx="855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 altLang="hu-HU" sz="2000" b="1">
                <a:solidFill>
                  <a:srgbClr val="990033"/>
                </a:solidFill>
              </a:rPr>
              <a:t>plural</a:t>
            </a:r>
          </a:p>
        </p:txBody>
      </p:sp>
    </p:spTree>
    <p:extLst>
      <p:ext uri="{BB962C8B-B14F-4D97-AF65-F5344CB8AC3E}">
        <p14:creationId xmlns:p14="http://schemas.microsoft.com/office/powerpoint/2010/main" val="3999642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egyptian_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1" b="97333"/>
          <a:stretch>
            <a:fillRect/>
          </a:stretch>
        </p:blipFill>
        <p:spPr bwMode="auto">
          <a:xfrm>
            <a:off x="7138988" y="1628775"/>
            <a:ext cx="1758950" cy="6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2195736" y="933450"/>
            <a:ext cx="41578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dirty="0" smtClean="0"/>
              <a:t>Hieroglifák és </a:t>
            </a:r>
            <a:r>
              <a:rPr lang="hu-HU" altLang="hu-HU" sz="2800" b="1" dirty="0" err="1" smtClean="0"/>
              <a:t>logogramok</a:t>
            </a:r>
            <a:endParaRPr lang="en-CA" altLang="hu-HU" sz="2800" b="1" dirty="0"/>
          </a:p>
        </p:txBody>
      </p:sp>
      <p:pic>
        <p:nvPicPr>
          <p:cNvPr id="59406" name="Picture 14" descr="egyptian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82804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264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607785" y="764704"/>
            <a:ext cx="55297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dirty="0" smtClean="0"/>
              <a:t>Hieroglifából </a:t>
            </a:r>
            <a:r>
              <a:rPr lang="hu-HU" altLang="hu-HU" sz="2800" b="1" dirty="0" err="1" smtClean="0"/>
              <a:t>ideogram</a:t>
            </a:r>
            <a:r>
              <a:rPr lang="hu-HU" altLang="hu-HU" sz="2800" b="1" dirty="0" smtClean="0"/>
              <a:t> és </a:t>
            </a:r>
            <a:r>
              <a:rPr lang="hu-HU" altLang="hu-HU" sz="2800" b="1" dirty="0" err="1" smtClean="0"/>
              <a:t>fonogram</a:t>
            </a:r>
            <a:endParaRPr lang="en-CA" altLang="hu-HU" sz="2800" b="1" dirty="0"/>
          </a:p>
        </p:txBody>
      </p:sp>
      <p:pic>
        <p:nvPicPr>
          <p:cNvPr id="9220" name="Picture 4" descr="hieroglyph_03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84538"/>
            <a:ext cx="1039813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ieroglyph_03_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896937" cy="1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411413" y="1773238"/>
            <a:ext cx="64457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hu-HU" sz="2400" dirty="0"/>
              <a:t>j </a:t>
            </a:r>
            <a:r>
              <a:rPr lang="hu-HU" altLang="hu-HU" sz="2400" dirty="0" smtClean="0"/>
              <a:t>/ különleges feltételek esetén, az utolsó szótagon</a:t>
            </a:r>
            <a:endParaRPr lang="en-US" altLang="hu-HU" sz="2400" dirty="0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2663825" y="3428999"/>
            <a:ext cx="16533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dirty="0" smtClean="0"/>
              <a:t>v</a:t>
            </a:r>
            <a:r>
              <a:rPr lang="fr-CA" altLang="hu-HU" sz="2400" dirty="0" smtClean="0"/>
              <a:t>  (</a:t>
            </a:r>
            <a:r>
              <a:rPr lang="hu-HU" altLang="hu-HU" sz="2400" dirty="0" smtClean="0"/>
              <a:t>v vagy </a:t>
            </a:r>
            <a:r>
              <a:rPr lang="fr-CA" altLang="hu-HU" sz="2400" dirty="0" smtClean="0"/>
              <a:t>u</a:t>
            </a:r>
            <a:r>
              <a:rPr lang="fr-CA" altLang="hu-HU" sz="2400" dirty="0"/>
              <a:t>)</a:t>
            </a:r>
            <a:endParaRPr lang="en-US" altLang="hu-HU" sz="2400" dirty="0"/>
          </a:p>
        </p:txBody>
      </p:sp>
      <p:pic>
        <p:nvPicPr>
          <p:cNvPr id="9227" name="Picture 11" descr="egyptian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7" r="19893" b="28346"/>
          <a:stretch>
            <a:fillRect/>
          </a:stretch>
        </p:blipFill>
        <p:spPr bwMode="auto">
          <a:xfrm>
            <a:off x="971550" y="4652963"/>
            <a:ext cx="1692275" cy="124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663825" y="4919619"/>
            <a:ext cx="27842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dirty="0" smtClean="0"/>
              <a:t>Kettős mássalhangzó</a:t>
            </a:r>
            <a:endParaRPr lang="en-CA" altLang="hu-HU" sz="2400" dirty="0"/>
          </a:p>
        </p:txBody>
      </p:sp>
    </p:spTree>
    <p:extLst>
      <p:ext uri="{BB962C8B-B14F-4D97-AF65-F5344CB8AC3E}">
        <p14:creationId xmlns:p14="http://schemas.microsoft.com/office/powerpoint/2010/main" val="2433950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cop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908050"/>
            <a:ext cx="6768356" cy="46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19113" y="285750"/>
            <a:ext cx="9843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3200" b="1" dirty="0" smtClean="0"/>
              <a:t>Kopt</a:t>
            </a:r>
            <a:endParaRPr lang="en-CA" alt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3536409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greek_l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5541"/>
            <a:ext cx="8585668" cy="294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519113" y="501650"/>
            <a:ext cx="10734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 altLang="hu-HU" sz="2800" b="1" dirty="0"/>
              <a:t>Greek</a:t>
            </a:r>
          </a:p>
        </p:txBody>
      </p:sp>
    </p:spTree>
    <p:extLst>
      <p:ext uri="{BB962C8B-B14F-4D97-AF65-F5344CB8AC3E}">
        <p14:creationId xmlns:p14="http://schemas.microsoft.com/office/powerpoint/2010/main" val="2580390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5275"/>
            <a:ext cx="5305425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95536" y="1628800"/>
            <a:ext cx="20806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800" b="1" dirty="0"/>
              <a:t>A maják útja</a:t>
            </a:r>
          </a:p>
          <a:p>
            <a:endParaRPr lang="hu-HU" altLang="hu-HU" sz="2800" b="1" dirty="0"/>
          </a:p>
          <a:p>
            <a:r>
              <a:rPr lang="hu-HU" altLang="hu-HU" sz="2800" b="1" dirty="0"/>
              <a:t>1. </a:t>
            </a:r>
            <a:r>
              <a:rPr lang="hu-HU" altLang="hu-HU" sz="2800" b="1" dirty="0" err="1"/>
              <a:t>Logográf</a:t>
            </a:r>
            <a:endParaRPr lang="fr-CA" alt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843761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ar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239"/>
            <a:ext cx="4724400" cy="69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95536" y="1628800"/>
            <a:ext cx="2952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800" b="1" dirty="0"/>
              <a:t>A maják útja</a:t>
            </a:r>
          </a:p>
          <a:p>
            <a:endParaRPr lang="hu-HU" altLang="hu-HU" sz="2800" b="1" dirty="0"/>
          </a:p>
          <a:p>
            <a:r>
              <a:rPr lang="hu-HU" altLang="hu-HU" sz="2800" b="1" dirty="0" smtClean="0"/>
              <a:t>2. Hangjelölés (magánhangzók)</a:t>
            </a:r>
            <a:endParaRPr lang="fr-CA" alt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496890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898525" y="655638"/>
            <a:ext cx="274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hu-HU"/>
              <a:t> </a:t>
            </a:r>
          </a:p>
        </p:txBody>
      </p:sp>
      <p:pic>
        <p:nvPicPr>
          <p:cNvPr id="29700" name="Picture 4" descr="par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4930775" cy="665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95536" y="1628800"/>
            <a:ext cx="2592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800" b="1" dirty="0"/>
              <a:t>A maják útja</a:t>
            </a:r>
          </a:p>
          <a:p>
            <a:endParaRPr lang="hu-HU" altLang="hu-HU" sz="2800" b="1" dirty="0"/>
          </a:p>
          <a:p>
            <a:r>
              <a:rPr lang="hu-HU" altLang="hu-HU" sz="2800" b="1" dirty="0" smtClean="0"/>
              <a:t>2. Hangjelölés (l, m, n, p)</a:t>
            </a:r>
            <a:endParaRPr lang="fr-CA" alt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276442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Vázlat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Az írás </a:t>
            </a:r>
            <a:r>
              <a:rPr lang="hu-HU" dirty="0" smtClean="0"/>
              <a:t>története </a:t>
            </a:r>
          </a:p>
          <a:p>
            <a:r>
              <a:rPr lang="hu-HU" dirty="0" smtClean="0"/>
              <a:t>Az írás művészete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hu-HU" dirty="0" smtClean="0"/>
              <a:t>Az </a:t>
            </a:r>
            <a:r>
              <a:rPr lang="hu-HU" dirty="0" smtClean="0"/>
              <a:t>olvasás története</a:t>
            </a:r>
          </a:p>
          <a:p>
            <a:r>
              <a:rPr lang="hu-HU" dirty="0" smtClean="0"/>
              <a:t>Az olvasás és az emberi agyra</a:t>
            </a:r>
          </a:p>
          <a:p>
            <a:endParaRPr lang="hu-HU" dirty="0"/>
          </a:p>
          <a:p>
            <a:r>
              <a:rPr lang="hu-HU" dirty="0" smtClean="0"/>
              <a:t>Zene?</a:t>
            </a: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6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5576" y="1988840"/>
            <a:ext cx="7772400" cy="1827634"/>
          </a:xfrm>
        </p:spPr>
        <p:txBody>
          <a:bodyPr>
            <a:normAutofit/>
          </a:bodyPr>
          <a:lstStyle/>
          <a:p>
            <a:r>
              <a:rPr lang="hu-HU" dirty="0" smtClean="0"/>
              <a:t>A latin betűk diadala és</a:t>
            </a:r>
            <a:br>
              <a:rPr lang="hu-HU" dirty="0" smtClean="0"/>
            </a:br>
            <a:r>
              <a:rPr lang="hu-HU" dirty="0" smtClean="0"/>
              <a:t>az</a:t>
            </a:r>
            <a:r>
              <a:rPr lang="hu-HU" dirty="0" smtClean="0"/>
              <a:t> olvasás művészete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231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2651125" y="30210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 sz="2400">
              <a:latin typeface="Times" pitchFamily="-128" charset="0"/>
            </a:endParaRP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156592" y="248791"/>
            <a:ext cx="8519864" cy="630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r>
              <a:rPr lang="hu-HU" altLang="hu-HU" b="1" dirty="0" smtClean="0">
                <a:latin typeface="Verdana" pitchFamily="-128" charset="0"/>
              </a:rPr>
              <a:t>Középkor</a:t>
            </a:r>
            <a:r>
              <a:rPr lang="hu-HU" altLang="hu-HU" dirty="0" smtClean="0">
                <a:latin typeface="Verdana" pitchFamily="-128" charset="0"/>
              </a:rPr>
              <a:t> </a:t>
            </a:r>
          </a:p>
          <a:p>
            <a:endParaRPr lang="hu-HU" altLang="hu-HU" sz="2000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 smtClean="0">
                <a:latin typeface="Verdana" pitchFamily="-128" charset="0"/>
              </a:rPr>
              <a:t>A csendes olvasás </a:t>
            </a:r>
            <a:r>
              <a:rPr lang="hu-HU" altLang="hu-HU" sz="2000" dirty="0" smtClean="0">
                <a:latin typeface="Verdana" pitchFamily="-128" charset="0"/>
              </a:rPr>
              <a:t>elterjedése </a:t>
            </a:r>
            <a:r>
              <a:rPr lang="en-US" altLang="hu-HU" sz="2000" dirty="0" smtClean="0">
                <a:latin typeface="Verdana" pitchFamily="-128" charset="0"/>
              </a:rPr>
              <a:t>(P</a:t>
            </a:r>
            <a:r>
              <a:rPr lang="en-US" altLang="hu-HU" sz="2000" dirty="0">
                <a:latin typeface="Verdana" pitchFamily="-128" charset="0"/>
              </a:rPr>
              <a:t>. </a:t>
            </a:r>
            <a:r>
              <a:rPr lang="en-US" altLang="hu-HU" sz="2000" dirty="0" err="1">
                <a:latin typeface="Verdana" pitchFamily="-128" charset="0"/>
              </a:rPr>
              <a:t>Saenger</a:t>
            </a:r>
            <a:r>
              <a:rPr lang="en-US" altLang="hu-HU" sz="2000" dirty="0" smtClean="0">
                <a:latin typeface="Verdana" pitchFamily="-128" charset="0"/>
              </a:rPr>
              <a:t>)</a:t>
            </a:r>
            <a:endParaRPr lang="hu-HU" altLang="hu-HU" sz="2000" dirty="0" smtClean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 smtClean="0">
              <a:latin typeface="Verdana" pitchFamily="-128" charset="0"/>
            </a:endParaRPr>
          </a:p>
          <a:p>
            <a:pPr marL="0" indent="0"/>
            <a:endParaRPr lang="hu-HU" altLang="hu-HU" sz="2000" dirty="0" smtClean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 smtClean="0">
                <a:latin typeface="Verdana" pitchFamily="-128" charset="0"/>
              </a:rPr>
              <a:t>Egyházak</a:t>
            </a:r>
            <a:r>
              <a:rPr lang="en-US" altLang="hu-HU" sz="2000" b="1" dirty="0" smtClean="0">
                <a:latin typeface="Verdana" pitchFamily="-128" charset="0"/>
              </a:rPr>
              <a:t>: </a:t>
            </a:r>
            <a:r>
              <a:rPr lang="hu-HU" altLang="hu-HU" sz="2000" dirty="0" smtClean="0">
                <a:latin typeface="Verdana" pitchFamily="-128" charset="0"/>
              </a:rPr>
              <a:t>írástudó elit, az írásos kultúra kontrollja</a:t>
            </a: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 smtClean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 smtClean="0">
                <a:latin typeface="Verdana" pitchFamily="-128" charset="0"/>
              </a:rPr>
              <a:t>Egyetemek: </a:t>
            </a:r>
            <a:r>
              <a:rPr lang="hu-HU" altLang="hu-HU" sz="2000" dirty="0" smtClean="0">
                <a:latin typeface="Verdana" pitchFamily="-128" charset="0"/>
              </a:rPr>
              <a:t>P</a:t>
            </a:r>
            <a:r>
              <a:rPr lang="en-US" altLang="hu-HU" sz="2000" i="1" dirty="0" err="1" smtClean="0">
                <a:latin typeface="Verdana" pitchFamily="-128" charset="0"/>
              </a:rPr>
              <a:t>ecia</a:t>
            </a:r>
            <a:r>
              <a:rPr lang="en-US" altLang="hu-HU" sz="2000" dirty="0" smtClean="0">
                <a:latin typeface="Verdana" pitchFamily="-128" charset="0"/>
              </a:rPr>
              <a:t> </a:t>
            </a:r>
            <a:r>
              <a:rPr lang="hu-HU" altLang="hu-HU" sz="2000" dirty="0" smtClean="0">
                <a:latin typeface="Verdana" pitchFamily="-128" charset="0"/>
              </a:rPr>
              <a:t>rendszer (1228. április 4. – tankönyv tanúsítványi rendszer) az egyetemeken (</a:t>
            </a:r>
            <a:r>
              <a:rPr lang="hu-HU" altLang="hu-HU" sz="2000" dirty="0" err="1" smtClean="0">
                <a:latin typeface="Verdana" pitchFamily="-128" charset="0"/>
              </a:rPr>
              <a:t>Padua</a:t>
            </a:r>
            <a:r>
              <a:rPr lang="en-US" altLang="hu-HU" sz="2000" dirty="0" smtClean="0">
                <a:latin typeface="Verdana" pitchFamily="-128" charset="0"/>
              </a:rPr>
              <a:t>, </a:t>
            </a:r>
            <a:r>
              <a:rPr lang="hu-HU" altLang="hu-HU" sz="2000" dirty="0" smtClean="0">
                <a:latin typeface="Verdana" pitchFamily="-128" charset="0"/>
              </a:rPr>
              <a:t>Bologna, Oxford, </a:t>
            </a:r>
            <a:r>
              <a:rPr lang="hu-HU" altLang="hu-HU" sz="2000" dirty="0" err="1" smtClean="0">
                <a:latin typeface="Verdana" pitchFamily="-128" charset="0"/>
              </a:rPr>
              <a:t>Salamanca</a:t>
            </a:r>
            <a:r>
              <a:rPr lang="hu-HU" altLang="hu-HU" sz="2000" dirty="0" smtClean="0">
                <a:latin typeface="Verdana" pitchFamily="-128" charset="0"/>
              </a:rPr>
              <a:t>, Párizs) memorizálás</a:t>
            </a: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 smtClean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 smtClean="0">
              <a:latin typeface="Verdana" pitchFamily="-128" charset="0"/>
            </a:endParaRPr>
          </a:p>
          <a:p>
            <a:pPr marL="0" indent="0"/>
            <a:endParaRPr lang="hu-HU" altLang="hu-HU" sz="2000" dirty="0" smtClean="0">
              <a:latin typeface="Verdana" pitchFamily="-128" charset="0"/>
            </a:endParaRPr>
          </a:p>
          <a:p>
            <a:pPr marL="0" indent="0"/>
            <a:endParaRPr lang="hu-HU" altLang="hu-HU" sz="2000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 smtClean="0">
                <a:latin typeface="Verdana" pitchFamily="-128" charset="0"/>
              </a:rPr>
              <a:t>Kereskedők: </a:t>
            </a:r>
            <a:r>
              <a:rPr lang="hu-HU" altLang="hu-HU" sz="2000" dirty="0" smtClean="0">
                <a:latin typeface="Verdana" pitchFamily="-128" charset="0"/>
              </a:rPr>
              <a:t>népszerű olvasástanítási órák </a:t>
            </a:r>
            <a:r>
              <a:rPr lang="en-US" altLang="hu-HU" sz="2000" dirty="0" smtClean="0">
                <a:latin typeface="Verdana" pitchFamily="-128" charset="0"/>
              </a:rPr>
              <a:t>(12-14</a:t>
            </a:r>
            <a:r>
              <a:rPr lang="hu-HU" altLang="hu-HU" sz="2000" dirty="0" smtClean="0">
                <a:latin typeface="Verdana" pitchFamily="-128" charset="0"/>
              </a:rPr>
              <a:t>. század)</a:t>
            </a: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 smtClean="0">
                <a:latin typeface="Verdana" pitchFamily="-128" charset="0"/>
              </a:rPr>
              <a:t>Élményszerző olvasá</a:t>
            </a:r>
            <a:r>
              <a:rPr lang="hu-HU" altLang="hu-HU" sz="2000" b="1" dirty="0" smtClean="0">
                <a:latin typeface="Verdana" pitchFamily="-128" charset="0"/>
              </a:rPr>
              <a:t>s </a:t>
            </a:r>
            <a:r>
              <a:rPr lang="hu-HU" altLang="hu-HU" sz="2000" dirty="0" smtClean="0">
                <a:latin typeface="Verdana" pitchFamily="-128" charset="0"/>
              </a:rPr>
              <a:t>/szent könyvek</a:t>
            </a:r>
          </a:p>
          <a:p>
            <a:pPr marL="0" indent="0"/>
            <a:endParaRPr lang="en-US" altLang="hu-HU" sz="2000" dirty="0">
              <a:latin typeface="Verdana" pitchFamily="-128" charset="0"/>
            </a:endParaRPr>
          </a:p>
        </p:txBody>
      </p:sp>
      <p:pic>
        <p:nvPicPr>
          <p:cNvPr id="4098" name="Picture 2" descr="notre dame ms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03501"/>
            <a:ext cx="1829311" cy="171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73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carbo.mtak.hu/img/01r-largemarg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 b="5394"/>
          <a:stretch/>
        </p:blipFill>
        <p:spPr bwMode="auto">
          <a:xfrm>
            <a:off x="3203847" y="620688"/>
            <a:ext cx="2400657" cy="358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95536" y="4018896"/>
            <a:ext cx="8208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a-Latn" dirty="0" smtClean="0"/>
              <a:t>Ludovicus Carbo:</a:t>
            </a:r>
            <a:br>
              <a:rPr lang="la-Latn" dirty="0" smtClean="0"/>
            </a:br>
            <a:r>
              <a:rPr lang="la-Latn" b="1" dirty="0" smtClean="0"/>
              <a:t>Ad serenissimum principem et inclitum Pannoniae regem divum Mathiam Lodovici Carbonis dialogus de ipsius regis laudibus rebusque gestis (1473-75</a:t>
            </a:r>
            <a:r>
              <a:rPr lang="hu-HU" b="1" dirty="0" smtClean="0"/>
              <a:t>)</a:t>
            </a:r>
            <a:endParaRPr lang="hu-HU" dirty="0"/>
          </a:p>
          <a:p>
            <a:r>
              <a:rPr lang="hu-HU" i="1" dirty="0"/>
              <a:t>Párbeszéd a fönséges fejedelem s Magyarország híres-nevezetes királya Mátyás dicső tulajdonai és viselt dolgairól a királyhoz intézve</a:t>
            </a:r>
            <a:endParaRPr lang="hu-HU" dirty="0"/>
          </a:p>
          <a:p>
            <a:r>
              <a:rPr lang="hu-HU" dirty="0"/>
              <a:t>Budapest, Magyar Tudományos Akadémia Könyvtára: </a:t>
            </a:r>
            <a:r>
              <a:rPr lang="hu-HU" b="1" dirty="0"/>
              <a:t>K 397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92816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cultura.hu/wp-content/uploads/2012/03/cultura-gutenberg-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18010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635895" y="5992524"/>
            <a:ext cx="2914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1452. </a:t>
            </a:r>
            <a:r>
              <a:rPr lang="hu-HU" sz="2400" b="1" dirty="0"/>
              <a:t>s</a:t>
            </a:r>
            <a:r>
              <a:rPr lang="hu-HU" sz="2400" b="1" dirty="0" smtClean="0"/>
              <a:t>zeptember 30.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076833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2651125" y="30210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 sz="2400">
              <a:latin typeface="Times" pitchFamily="-128" charset="0"/>
            </a:endParaRP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87630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r>
              <a:rPr lang="en-US" altLang="hu-HU" sz="3200" b="1" dirty="0">
                <a:latin typeface="Verdana" pitchFamily="-128" charset="0"/>
              </a:rPr>
              <a:t/>
            </a:r>
            <a:br>
              <a:rPr lang="en-US" altLang="hu-HU" sz="3200" b="1" dirty="0">
                <a:latin typeface="Verdana" pitchFamily="-128" charset="0"/>
              </a:rPr>
            </a:br>
            <a:r>
              <a:rPr lang="hu-HU" altLang="hu-HU" sz="3200" b="1" dirty="0" smtClean="0">
                <a:latin typeface="Verdana" pitchFamily="-128" charset="0"/>
              </a:rPr>
              <a:t>A korai „modern” </a:t>
            </a:r>
            <a:r>
              <a:rPr lang="en-US" altLang="hu-HU" dirty="0" smtClean="0">
                <a:latin typeface="Verdana" pitchFamily="-128" charset="0"/>
              </a:rPr>
              <a:t>(15-17</a:t>
            </a:r>
            <a:r>
              <a:rPr lang="hu-HU" altLang="hu-HU" dirty="0" smtClean="0">
                <a:latin typeface="Verdana" pitchFamily="-128" charset="0"/>
              </a:rPr>
              <a:t>. század</a:t>
            </a:r>
            <a:r>
              <a:rPr lang="en-US" altLang="hu-HU" dirty="0" smtClean="0">
                <a:latin typeface="Verdana" pitchFamily="-128" charset="0"/>
              </a:rPr>
              <a:t>)</a:t>
            </a:r>
            <a:endParaRPr lang="en-US" altLang="hu-HU" sz="3200" dirty="0">
              <a:latin typeface="Verdana" pitchFamily="-128" charset="0"/>
            </a:endParaRPr>
          </a:p>
          <a:p>
            <a:endParaRPr lang="hu-HU" altLang="hu-HU" sz="2800" b="1" dirty="0">
              <a:solidFill>
                <a:srgbClr val="FF0000"/>
              </a:solidFill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Verdana" pitchFamily="-128" charset="0"/>
              </a:rPr>
              <a:t>A nyomtatás átalakítja az olvasás kultúráját</a:t>
            </a:r>
          </a:p>
          <a:p>
            <a:pPr marL="0" indent="0"/>
            <a:endParaRPr lang="hu-HU" altLang="hu-HU" sz="2000" dirty="0" smtClean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hu-HU" sz="2000" dirty="0" err="1" smtClean="0">
                <a:latin typeface="Verdana" pitchFamily="-128" charset="0"/>
              </a:rPr>
              <a:t>Humanis</a:t>
            </a:r>
            <a:r>
              <a:rPr lang="hu-HU" altLang="hu-HU" sz="2000" dirty="0" err="1" smtClean="0">
                <a:latin typeface="Verdana" pitchFamily="-128" charset="0"/>
              </a:rPr>
              <a:t>ta</a:t>
            </a:r>
            <a:r>
              <a:rPr lang="hu-HU" altLang="hu-HU" sz="2000" dirty="0" smtClean="0">
                <a:latin typeface="Verdana" pitchFamily="-128" charset="0"/>
              </a:rPr>
              <a:t> oktatás</a:t>
            </a:r>
            <a:r>
              <a:rPr lang="en-US" altLang="hu-HU" sz="2000" dirty="0" smtClean="0">
                <a:latin typeface="Verdana" pitchFamily="-128" charset="0"/>
              </a:rPr>
              <a:t>, </a:t>
            </a:r>
            <a:r>
              <a:rPr lang="hu-HU" altLang="hu-HU" sz="2000" dirty="0" smtClean="0">
                <a:latin typeface="Verdana" pitchFamily="-128" charset="0"/>
              </a:rPr>
              <a:t>világi szövegek, tudomány </a:t>
            </a:r>
            <a:endParaRPr lang="hu-HU" altLang="hu-HU" sz="2000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Verdana" pitchFamily="-128" charset="0"/>
              </a:rPr>
              <a:t>Cenzúra, s a nyomtatás kontrollja</a:t>
            </a: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Verdana" pitchFamily="-128" charset="0"/>
              </a:rPr>
              <a:t>A latin nyelv térvesztése, nemzeti nyelven írt könyvek</a:t>
            </a: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Verdana" pitchFamily="-128" charset="0"/>
              </a:rPr>
              <a:t>Cenzúra és kontroll</a:t>
            </a: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Verdana" pitchFamily="-128" charset="0"/>
              </a:rPr>
              <a:t>Az egyház hatalomvesztése, reformáció</a:t>
            </a:r>
          </a:p>
        </p:txBody>
      </p:sp>
    </p:spTree>
    <p:extLst>
      <p:ext uri="{BB962C8B-B14F-4D97-AF65-F5344CB8AC3E}">
        <p14:creationId xmlns:p14="http://schemas.microsoft.com/office/powerpoint/2010/main" val="11893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2651125" y="30210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 sz="2400">
              <a:latin typeface="Times" pitchFamily="-128" charset="0"/>
            </a:endParaRP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52400" y="1128187"/>
            <a:ext cx="8763000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r>
              <a:rPr lang="hu-HU" altLang="hu-HU" b="1" dirty="0" smtClean="0">
                <a:latin typeface="Verdana" pitchFamily="-128" charset="0"/>
              </a:rPr>
              <a:t>A regény térhódítása </a:t>
            </a:r>
            <a:r>
              <a:rPr lang="en-US" altLang="hu-HU" b="1" dirty="0" smtClean="0">
                <a:latin typeface="Verdana" pitchFamily="-128" charset="0"/>
              </a:rPr>
              <a:t>(18</a:t>
            </a:r>
            <a:r>
              <a:rPr lang="hu-HU" altLang="hu-HU" b="1" dirty="0" smtClean="0">
                <a:latin typeface="Verdana" pitchFamily="-128" charset="0"/>
              </a:rPr>
              <a:t>. század</a:t>
            </a:r>
            <a:r>
              <a:rPr lang="en-US" altLang="hu-HU" b="1" dirty="0" smtClean="0">
                <a:latin typeface="Verdana" pitchFamily="-128" charset="0"/>
              </a:rPr>
              <a:t>)</a:t>
            </a:r>
            <a:endParaRPr lang="en-US" altLang="hu-HU" sz="3200" b="1" dirty="0">
              <a:latin typeface="Verdana" pitchFamily="-128" charset="0"/>
            </a:endParaRPr>
          </a:p>
          <a:p>
            <a:endParaRPr lang="hu-HU" altLang="hu-HU" sz="2800" b="1" dirty="0">
              <a:solidFill>
                <a:srgbClr val="FF0000"/>
              </a:solidFill>
              <a:latin typeface="Verdana" pitchFamily="-128" charset="0"/>
            </a:endParaRPr>
          </a:p>
          <a:p>
            <a:endParaRPr lang="hu-HU" altLang="hu-HU" sz="2800" b="1" dirty="0">
              <a:solidFill>
                <a:srgbClr val="FF0000"/>
              </a:solidFill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dirty="0" smtClean="0">
                <a:latin typeface="Verdana" pitchFamily="-128" charset="0"/>
              </a:rPr>
              <a:t>Növekvő nyomtatás és könyvfogyasztás</a:t>
            </a:r>
            <a:endParaRPr lang="en-US" altLang="hu-HU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hu-HU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dirty="0" smtClean="0">
                <a:latin typeface="Verdana" pitchFamily="-128" charset="0"/>
              </a:rPr>
              <a:t>Az olvasás mindennapi szükséglet</a:t>
            </a:r>
          </a:p>
          <a:p>
            <a:pPr>
              <a:buFont typeface="Arial" panose="020B0604020202020204" pitchFamily="34" charset="0"/>
              <a:buChar char="•"/>
            </a:pPr>
            <a:endParaRPr lang="hu-HU" altLang="hu-HU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dirty="0" smtClean="0">
                <a:latin typeface="Verdana" pitchFamily="-128" charset="0"/>
              </a:rPr>
              <a:t>Élményszerző olvasás</a:t>
            </a:r>
          </a:p>
          <a:p>
            <a:pPr>
              <a:buFont typeface="Arial" panose="020B0604020202020204" pitchFamily="34" charset="0"/>
              <a:buChar char="•"/>
            </a:pPr>
            <a:endParaRPr lang="hu-HU" altLang="hu-HU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dirty="0" smtClean="0">
                <a:latin typeface="Verdana" pitchFamily="-128" charset="0"/>
              </a:rPr>
              <a:t>Az olvasástudás egyre többek számára elérhető (lásd közoktatás kialakulása  a francia forradalom után) </a:t>
            </a:r>
            <a:r>
              <a:rPr lang="en-US" altLang="hu-HU" dirty="0" smtClean="0">
                <a:latin typeface="Verdana" pitchFamily="-128" charset="0"/>
              </a:rPr>
              <a:t>(</a:t>
            </a:r>
            <a:r>
              <a:rPr lang="en-US" altLang="hu-HU" dirty="0">
                <a:latin typeface="Verdana" pitchFamily="-128" charset="0"/>
              </a:rPr>
              <a:t>Rolf </a:t>
            </a:r>
            <a:r>
              <a:rPr lang="en-US" altLang="hu-HU" dirty="0" err="1">
                <a:latin typeface="Verdana" pitchFamily="-128" charset="0"/>
              </a:rPr>
              <a:t>Engelsing</a:t>
            </a:r>
            <a:r>
              <a:rPr lang="en-US" altLang="hu-HU" dirty="0">
                <a:latin typeface="Verdana" pitchFamily="-12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633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Corot_MET_NewY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88913"/>
            <a:ext cx="2332038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girl_reading_fragon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8913"/>
            <a:ext cx="2663825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2" descr="renoir_n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573463"/>
            <a:ext cx="2536825" cy="309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5" name="Picture 13" descr="Rembrandt's moth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2371725" cy="29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6" name="Picture 14" descr="vanderWeyden_14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49725"/>
            <a:ext cx="1981200" cy="24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8" name="Picture 16" descr="VanGogh_arlesien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3375"/>
            <a:ext cx="2540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9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Renoir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4321175" cy="309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Kaula_LL_mother_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25538"/>
            <a:ext cx="3806825" cy="463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65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2651125" y="30210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 sz="2400">
              <a:latin typeface="Times" pitchFamily="-128" charset="0"/>
            </a:endParaRP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899592" y="692696"/>
            <a:ext cx="7803976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r>
              <a:rPr lang="en-US" altLang="hu-HU" sz="3200" b="1" dirty="0">
                <a:latin typeface="Verdana" pitchFamily="-128" charset="0"/>
              </a:rPr>
              <a:t/>
            </a:r>
            <a:br>
              <a:rPr lang="en-US" altLang="hu-HU" sz="3200" b="1" dirty="0">
                <a:latin typeface="Verdana" pitchFamily="-128" charset="0"/>
              </a:rPr>
            </a:br>
            <a:r>
              <a:rPr lang="hu-HU" altLang="hu-HU" sz="2800" b="1" dirty="0" smtClean="0">
                <a:latin typeface="Verdana" pitchFamily="-128" charset="0"/>
              </a:rPr>
              <a:t>Az olvasás kora </a:t>
            </a:r>
            <a:r>
              <a:rPr lang="en-US" altLang="hu-HU" dirty="0" smtClean="0">
                <a:latin typeface="Verdana" pitchFamily="-128" charset="0"/>
              </a:rPr>
              <a:t>(19</a:t>
            </a:r>
            <a:r>
              <a:rPr lang="hu-HU" altLang="hu-HU" dirty="0" smtClean="0">
                <a:latin typeface="Verdana" pitchFamily="-128" charset="0"/>
              </a:rPr>
              <a:t>. század</a:t>
            </a:r>
            <a:r>
              <a:rPr lang="en-US" altLang="hu-HU" dirty="0" smtClean="0">
                <a:latin typeface="Verdana" pitchFamily="-128" charset="0"/>
              </a:rPr>
              <a:t>)  </a:t>
            </a:r>
            <a:endParaRPr lang="en-US" altLang="hu-HU" sz="3200" dirty="0">
              <a:latin typeface="Verdana" pitchFamily="-128" charset="0"/>
            </a:endParaRPr>
          </a:p>
          <a:p>
            <a:endParaRPr lang="hu-HU" altLang="hu-HU" sz="2800" b="1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Verdana" pitchFamily="-128" charset="0"/>
              </a:rPr>
              <a:t>A modern olvasáskultúra kialakulása</a:t>
            </a: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Verdana" pitchFamily="-128" charset="0"/>
              </a:rPr>
              <a:t>Tömegfogyasztás és könyvipar</a:t>
            </a: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>
              <a:latin typeface="Verdana" pitchFamily="-12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hu-HU" altLang="hu-HU" sz="2000" dirty="0" smtClean="0">
              <a:latin typeface="Verdana" pitchFamily="-128" charset="0"/>
            </a:endParaRPr>
          </a:p>
          <a:p>
            <a:pPr marL="0" indent="0"/>
            <a:endParaRPr lang="hu-HU" altLang="hu-HU" sz="2000" b="1" dirty="0">
              <a:latin typeface="Verdana" pitchFamily="-128" charset="0"/>
            </a:endParaRPr>
          </a:p>
          <a:p>
            <a:pPr marL="0" indent="0"/>
            <a:r>
              <a:rPr lang="hu-HU" altLang="hu-HU" sz="3600" b="1" dirty="0" smtClean="0">
                <a:latin typeface="Verdana" pitchFamily="-128" charset="0"/>
              </a:rPr>
              <a:t>Mi történt?</a:t>
            </a:r>
            <a:endParaRPr lang="en-US" altLang="hu-HU" sz="3600" b="1" dirty="0">
              <a:latin typeface="Verdan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228599" y="1556792"/>
            <a:ext cx="8632825" cy="385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endParaRPr lang="en-US" altLang="hu-HU" sz="1800" dirty="0">
              <a:latin typeface="Verdana" pitchFamily="-128" charset="0"/>
            </a:endParaRPr>
          </a:p>
          <a:p>
            <a:pPr eaLnBrk="1" hangingPunct="1">
              <a:lnSpc>
                <a:spcPts val="2200"/>
              </a:lnSpc>
            </a:pPr>
            <a:r>
              <a:rPr lang="en-US" altLang="hu-HU" b="1" dirty="0">
                <a:latin typeface="+mn-lt"/>
              </a:rPr>
              <a:t>1820 </a:t>
            </a:r>
            <a:r>
              <a:rPr lang="hu-HU" altLang="hu-HU" b="1" dirty="0" smtClean="0">
                <a:latin typeface="+mn-lt"/>
              </a:rPr>
              <a:t> - </a:t>
            </a:r>
            <a:r>
              <a:rPr lang="en-US" altLang="hu-HU" b="1" dirty="0" smtClean="0">
                <a:latin typeface="+mn-lt"/>
              </a:rPr>
              <a:t>1830</a:t>
            </a:r>
            <a:r>
              <a:rPr lang="en-US" altLang="hu-HU" dirty="0" smtClean="0">
                <a:latin typeface="+mn-lt"/>
              </a:rPr>
              <a:t>: </a:t>
            </a:r>
            <a:r>
              <a:rPr lang="hu-HU" altLang="hu-HU" dirty="0" smtClean="0">
                <a:latin typeface="+mn-lt"/>
              </a:rPr>
              <a:t>mennyiségi és minőségi változások a kiadásban</a:t>
            </a:r>
            <a:endParaRPr lang="en-US" altLang="hu-HU" dirty="0">
              <a:latin typeface="+mn-lt"/>
            </a:endParaRPr>
          </a:p>
          <a:p>
            <a:pPr eaLnBrk="1" hangingPunct="1">
              <a:lnSpc>
                <a:spcPts val="2200"/>
              </a:lnSpc>
            </a:pPr>
            <a:endParaRPr lang="en-US" altLang="hu-HU" dirty="0">
              <a:latin typeface="+mn-lt"/>
            </a:endParaRPr>
          </a:p>
          <a:p>
            <a:pPr eaLnBrk="1" hangingPunct="1">
              <a:lnSpc>
                <a:spcPts val="2200"/>
              </a:lnSpc>
            </a:pPr>
            <a:r>
              <a:rPr lang="en-US" altLang="hu-HU" b="1" dirty="0">
                <a:latin typeface="+mn-lt"/>
              </a:rPr>
              <a:t>1830 </a:t>
            </a:r>
            <a:r>
              <a:rPr lang="hu-HU" altLang="hu-HU" b="1" dirty="0" smtClean="0">
                <a:latin typeface="+mn-lt"/>
              </a:rPr>
              <a:t>- </a:t>
            </a:r>
            <a:r>
              <a:rPr lang="en-US" altLang="hu-HU" b="1" dirty="0" smtClean="0">
                <a:latin typeface="+mn-lt"/>
              </a:rPr>
              <a:t>1850</a:t>
            </a:r>
            <a:r>
              <a:rPr lang="en-US" altLang="hu-HU" dirty="0">
                <a:latin typeface="+mn-lt"/>
              </a:rPr>
              <a:t>: </a:t>
            </a:r>
            <a:r>
              <a:rPr lang="hu-HU" altLang="hu-HU" dirty="0" smtClean="0">
                <a:latin typeface="+mn-lt"/>
              </a:rPr>
              <a:t>a könyv elérhető árúvá válik </a:t>
            </a:r>
            <a:endParaRPr lang="hu-HU" altLang="hu-HU" dirty="0" smtClean="0">
              <a:latin typeface="+mn-lt"/>
            </a:endParaRPr>
          </a:p>
          <a:p>
            <a:pPr eaLnBrk="1" hangingPunct="1">
              <a:lnSpc>
                <a:spcPts val="2900"/>
              </a:lnSpc>
            </a:pPr>
            <a:endParaRPr lang="hu-HU" altLang="hu-HU" dirty="0">
              <a:latin typeface="+mn-lt"/>
            </a:endParaRPr>
          </a:p>
          <a:p>
            <a:pPr eaLnBrk="1" hangingPunct="1">
              <a:lnSpc>
                <a:spcPts val="2900"/>
              </a:lnSpc>
            </a:pPr>
            <a:endParaRPr lang="en-US" altLang="hu-HU" dirty="0">
              <a:latin typeface="+mn-lt"/>
            </a:endParaRPr>
          </a:p>
          <a:p>
            <a:pPr eaLnBrk="1" hangingPunct="1">
              <a:lnSpc>
                <a:spcPts val="2200"/>
              </a:lnSpc>
            </a:pPr>
            <a:r>
              <a:rPr lang="hu-HU" altLang="hu-HU" b="1" dirty="0" smtClean="0">
                <a:latin typeface="+mn-lt"/>
              </a:rPr>
              <a:t>Társadalmi és technikai változások</a:t>
            </a:r>
          </a:p>
          <a:p>
            <a:pPr eaLnBrk="1" hangingPunct="1">
              <a:lnSpc>
                <a:spcPts val="2200"/>
              </a:lnSpc>
            </a:pPr>
            <a:endParaRPr lang="en-US" altLang="hu-HU" dirty="0">
              <a:latin typeface="+mn-lt"/>
            </a:endParaRPr>
          </a:p>
          <a:p>
            <a:pPr eaLnBrk="1" hangingPunct="1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hu-HU" dirty="0">
                <a:latin typeface="+mn-lt"/>
              </a:rPr>
              <a:t>	</a:t>
            </a:r>
            <a:r>
              <a:rPr lang="hu-HU" altLang="hu-HU" dirty="0" smtClean="0">
                <a:latin typeface="+mn-lt"/>
              </a:rPr>
              <a:t>olvasó tömegek</a:t>
            </a:r>
            <a:endParaRPr lang="en-US" altLang="hu-HU" dirty="0">
              <a:latin typeface="+mn-lt"/>
            </a:endParaRPr>
          </a:p>
          <a:p>
            <a:pPr eaLnBrk="1" hangingPunct="1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hu-HU" dirty="0">
                <a:latin typeface="+mn-lt"/>
              </a:rPr>
              <a:t>	</a:t>
            </a:r>
            <a:r>
              <a:rPr lang="hu-HU" altLang="hu-HU" dirty="0" smtClean="0">
                <a:latin typeface="+mn-lt"/>
              </a:rPr>
              <a:t>kiegyenlítődés</a:t>
            </a:r>
            <a:endParaRPr lang="en-US" altLang="hu-HU" dirty="0">
              <a:latin typeface="+mn-lt"/>
            </a:endParaRPr>
          </a:p>
          <a:p>
            <a:pPr eaLnBrk="1" hangingPunct="1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hu-HU" dirty="0">
                <a:latin typeface="+mn-lt"/>
              </a:rPr>
              <a:t>	</a:t>
            </a:r>
            <a:r>
              <a:rPr lang="hu-HU" altLang="hu-HU" dirty="0" smtClean="0">
                <a:latin typeface="+mn-lt"/>
              </a:rPr>
              <a:t>hozzáférhetőség</a:t>
            </a:r>
          </a:p>
          <a:p>
            <a:pPr eaLnBrk="1" hangingPunct="1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hu-HU" altLang="hu-HU" dirty="0" smtClean="0">
                <a:latin typeface="+mn-lt"/>
              </a:rPr>
              <a:t>	illusztrált nyomtatás növekedése</a:t>
            </a:r>
          </a:p>
          <a:p>
            <a:pPr eaLnBrk="1" hangingPunct="1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hu-HU" altLang="hu-HU" dirty="0">
                <a:latin typeface="+mn-lt"/>
              </a:rPr>
              <a:t>	</a:t>
            </a:r>
            <a:r>
              <a:rPr lang="hu-HU" altLang="hu-HU" dirty="0" smtClean="0">
                <a:latin typeface="+mn-lt"/>
              </a:rPr>
              <a:t>innovációk a nyomtatásban  </a:t>
            </a:r>
            <a:endParaRPr lang="hu-HU" altLang="hu-HU" dirty="0" smtClean="0"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változás jelei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311971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/>
          <a:lstStyle/>
          <a:p>
            <a:r>
              <a:rPr lang="hu-HU" dirty="0" smtClean="0"/>
              <a:t>Az írás története</a:t>
            </a:r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BME </a:t>
            </a:r>
            <a:r>
              <a:rPr lang="hu-HU" dirty="0" err="1" smtClean="0"/>
              <a:t>CogSci</a:t>
            </a:r>
            <a:r>
              <a:rPr lang="hu-HU" smtClean="0"/>
              <a:t> – 2015 November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11DD-3AAA-4BD4-8B6B-83B94BDC884E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55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/>
          <a:lstStyle/>
          <a:p>
            <a:r>
              <a:rPr lang="hu-HU" dirty="0" smtClean="0"/>
              <a:t>Mi történik a 20-21. században?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01008"/>
            <a:ext cx="2335184" cy="190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902" y="3555963"/>
            <a:ext cx="2097843" cy="184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848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/>
          <a:lstStyle/>
          <a:p>
            <a:r>
              <a:rPr lang="hu-HU" dirty="0" smtClean="0"/>
              <a:t>Az olvasás és az emberi agy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645024"/>
            <a:ext cx="2421864" cy="18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83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Intuícióink </a:t>
            </a:r>
            <a:endParaRPr lang="nl-NL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8229600" cy="4997450"/>
          </a:xfrm>
        </p:spPr>
        <p:txBody>
          <a:bodyPr>
            <a:normAutofit/>
          </a:bodyPr>
          <a:lstStyle/>
          <a:p>
            <a:pPr eaLnBrk="1" hangingPunct="1"/>
            <a:r>
              <a:rPr lang="hu-HU" dirty="0" smtClean="0"/>
              <a:t>Kizárólag vizuális feldolgozás</a:t>
            </a:r>
            <a:endParaRPr lang="nl-NL" dirty="0" smtClean="0"/>
          </a:p>
          <a:p>
            <a:pPr eaLnBrk="1" hangingPunct="1"/>
            <a:r>
              <a:rPr lang="hu-HU" dirty="0" smtClean="0"/>
              <a:t>Azonnali szófelismerés</a:t>
            </a:r>
            <a:endParaRPr lang="nl-NL" dirty="0" smtClean="0"/>
          </a:p>
          <a:p>
            <a:pPr eaLnBrk="1" hangingPunct="1"/>
            <a:r>
              <a:rPr lang="hu-HU" dirty="0" smtClean="0"/>
              <a:t>Azonnali hozzáférés a beszédhangokhoz</a:t>
            </a:r>
            <a:endParaRPr lang="nl-NL" dirty="0" smtClean="0"/>
          </a:p>
          <a:p>
            <a:pPr eaLnBrk="1" hangingPunct="1"/>
            <a:r>
              <a:rPr lang="hu-HU" dirty="0" smtClean="0"/>
              <a:t>A csendes olvasás természetes </a:t>
            </a:r>
          </a:p>
          <a:p>
            <a:pPr marL="0" indent="0" eaLnBrk="1" hangingPunct="1">
              <a:buNone/>
            </a:pPr>
            <a:endParaRPr lang="hu-HU" dirty="0"/>
          </a:p>
          <a:p>
            <a:pPr marL="0" indent="0" algn="r" eaLnBrk="1" hangingPunct="1">
              <a:buNone/>
            </a:pPr>
            <a:r>
              <a:rPr lang="hu-HU" dirty="0" smtClean="0"/>
              <a:t>	</a:t>
            </a:r>
            <a:r>
              <a:rPr lang="hu-HU" b="1" dirty="0" smtClean="0">
                <a:solidFill>
                  <a:srgbClr val="120175"/>
                </a:solidFill>
              </a:rPr>
              <a:t>Mennyire vizuális folyamat az olvasás</a:t>
            </a:r>
            <a:r>
              <a:rPr lang="en-US" b="1" dirty="0" smtClean="0">
                <a:solidFill>
                  <a:srgbClr val="120175"/>
                </a:solidFill>
              </a:rPr>
              <a:t>?</a:t>
            </a:r>
            <a:endParaRPr lang="en-US" b="1" dirty="0" smtClean="0">
              <a:solidFill>
                <a:srgbClr val="120175"/>
              </a:solidFill>
            </a:endParaRPr>
          </a:p>
          <a:p>
            <a:pPr marL="0" indent="0" algn="r" eaLnBrk="1" hangingPunct="1">
              <a:buNone/>
            </a:pPr>
            <a:r>
              <a:rPr lang="en-US" b="1" dirty="0" smtClean="0">
                <a:solidFill>
                  <a:srgbClr val="120175"/>
                </a:solidFill>
              </a:rPr>
              <a:t>		</a:t>
            </a:r>
            <a:r>
              <a:rPr lang="hu-HU" b="1" dirty="0" smtClean="0">
                <a:solidFill>
                  <a:srgbClr val="120175"/>
                </a:solidFill>
              </a:rPr>
              <a:t>Fontos, s ha igen, miért az a beszéd</a:t>
            </a:r>
            <a:r>
              <a:rPr lang="en-US" b="1" dirty="0" smtClean="0">
                <a:solidFill>
                  <a:srgbClr val="120175"/>
                </a:solidFill>
              </a:rPr>
              <a:t>?</a:t>
            </a:r>
            <a:endParaRPr lang="en-US" b="1" dirty="0" smtClean="0">
              <a:solidFill>
                <a:srgbClr val="120175"/>
              </a:solidFill>
            </a:endParaRPr>
          </a:p>
        </p:txBody>
      </p:sp>
      <p:cxnSp>
        <p:nvCxnSpPr>
          <p:cNvPr id="3" name="Egyenes összekötő 2"/>
          <p:cNvCxnSpPr/>
          <p:nvPr/>
        </p:nvCxnSpPr>
        <p:spPr>
          <a:xfrm>
            <a:off x="467544" y="4293096"/>
            <a:ext cx="8208912" cy="0"/>
          </a:xfrm>
          <a:prstGeom prst="line">
            <a:avLst/>
          </a:prstGeom>
          <a:ln w="57150">
            <a:solidFill>
              <a:srgbClr val="1201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8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99412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sz="4000" dirty="0" smtClean="0"/>
              <a:t>és a tények</a:t>
            </a:r>
            <a:r>
              <a:rPr lang="hu-HU" sz="4000" dirty="0" smtClean="0"/>
              <a:t/>
            </a:r>
            <a:br>
              <a:rPr lang="hu-HU" sz="4000" dirty="0" smtClean="0"/>
            </a:br>
            <a:endParaRPr lang="nl-NL" sz="4000" dirty="0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0728"/>
            <a:ext cx="8229600" cy="54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hu-HU" sz="2800" b="1" dirty="0" smtClean="0"/>
              <a:t>A beszédtanulás</a:t>
            </a:r>
          </a:p>
          <a:p>
            <a:pPr lvl="1">
              <a:lnSpc>
                <a:spcPct val="80000"/>
              </a:lnSpc>
            </a:pPr>
            <a:r>
              <a:rPr lang="hu-HU" dirty="0" smtClean="0"/>
              <a:t>az anyanyelv hangjaira élesít</a:t>
            </a:r>
            <a:endParaRPr lang="nl-NL" dirty="0" smtClean="0"/>
          </a:p>
          <a:p>
            <a:pPr lvl="1" eaLnBrk="1" hangingPunct="1">
              <a:lnSpc>
                <a:spcPct val="80000"/>
              </a:lnSpc>
            </a:pPr>
            <a:r>
              <a:rPr lang="hu-HU" dirty="0" smtClean="0"/>
              <a:t>spontán</a:t>
            </a:r>
            <a:endParaRPr lang="nl-NL" dirty="0" smtClean="0"/>
          </a:p>
          <a:p>
            <a:pPr lvl="1" eaLnBrk="1" hangingPunct="1">
              <a:lnSpc>
                <a:spcPct val="80000"/>
              </a:lnSpc>
            </a:pPr>
            <a:r>
              <a:rPr lang="hu-HU" dirty="0" smtClean="0"/>
              <a:t>Implicit tanulási folyamat</a:t>
            </a:r>
            <a:endParaRPr lang="nl-NL" dirty="0" smtClean="0"/>
          </a:p>
          <a:p>
            <a:pPr eaLnBrk="1" hangingPunct="1">
              <a:lnSpc>
                <a:spcPct val="80000"/>
              </a:lnSpc>
            </a:pPr>
            <a:r>
              <a:rPr lang="hu-HU" sz="2800" b="1" dirty="0" smtClean="0"/>
              <a:t>Az írás</a:t>
            </a:r>
            <a:endParaRPr lang="nl-NL" sz="2800" b="1" dirty="0" smtClean="0"/>
          </a:p>
          <a:p>
            <a:pPr lvl="1" eaLnBrk="1" hangingPunct="1">
              <a:lnSpc>
                <a:spcPct val="80000"/>
              </a:lnSpc>
            </a:pPr>
            <a:r>
              <a:rPr lang="hu-HU" dirty="0" smtClean="0"/>
              <a:t>a beszédre épül</a:t>
            </a:r>
            <a:endParaRPr lang="nl-NL" dirty="0" smtClean="0"/>
          </a:p>
          <a:p>
            <a:pPr lvl="1" eaLnBrk="1" hangingPunct="1">
              <a:lnSpc>
                <a:spcPct val="80000"/>
              </a:lnSpc>
            </a:pPr>
            <a:r>
              <a:rPr lang="hu-HU" dirty="0"/>
              <a:t>á</a:t>
            </a:r>
            <a:r>
              <a:rPr lang="hu-HU" dirty="0" smtClean="0"/>
              <a:t>ltalában nem spontán, oktatás alakítja ki</a:t>
            </a:r>
            <a:endParaRPr lang="nl-NL" dirty="0" smtClean="0"/>
          </a:p>
          <a:p>
            <a:pPr lvl="1" eaLnBrk="1" hangingPunct="1">
              <a:lnSpc>
                <a:spcPct val="80000"/>
              </a:lnSpc>
            </a:pPr>
            <a:r>
              <a:rPr lang="hu-HU" dirty="0" smtClean="0"/>
              <a:t>Explicit instrukciókat igényel</a:t>
            </a:r>
            <a:endParaRPr lang="nl-NL" dirty="0" smtClean="0"/>
          </a:p>
          <a:p>
            <a:pPr eaLnBrk="1" hangingPunct="1">
              <a:lnSpc>
                <a:spcPct val="80000"/>
              </a:lnSpc>
            </a:pPr>
            <a:r>
              <a:rPr lang="hu-HU" sz="2800" b="1" dirty="0" smtClean="0"/>
              <a:t>Az olvasástanulás  erőfeszítést igényel, </a:t>
            </a:r>
            <a:r>
              <a:rPr lang="hu-HU" sz="2800" dirty="0" smtClean="0"/>
              <a:t>mégis a tanulók </a:t>
            </a:r>
            <a:r>
              <a:rPr lang="nl-NL" sz="2800" dirty="0" smtClean="0"/>
              <a:t>90%</a:t>
            </a:r>
            <a:r>
              <a:rPr lang="hu-HU" sz="2800" dirty="0" smtClean="0"/>
              <a:t>- különösebb erőfeszítés nélkül lesz gyakorlott </a:t>
            </a:r>
            <a:r>
              <a:rPr lang="hu-HU" sz="2800" dirty="0" err="1" smtClean="0"/>
              <a:t>olvasáó</a:t>
            </a:r>
            <a:endParaRPr lang="hu-HU" sz="2800" dirty="0" smtClean="0"/>
          </a:p>
          <a:p>
            <a:pPr eaLnBrk="1" hangingPunct="1">
              <a:lnSpc>
                <a:spcPct val="80000"/>
              </a:lnSpc>
            </a:pPr>
            <a:r>
              <a:rPr lang="hu-HU" sz="2800" b="1" dirty="0" smtClean="0"/>
              <a:t>Mi olyan különleges az olvasásban</a:t>
            </a:r>
            <a:r>
              <a:rPr lang="nl-NL" sz="2800" b="1" dirty="0" smtClean="0"/>
              <a:t>?</a:t>
            </a:r>
            <a:endParaRPr lang="nl-NL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5039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76400"/>
            <a:ext cx="8229600" cy="12969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sz="2400" b="1" dirty="0" smtClean="0">
                <a:latin typeface="Verdana" pitchFamily="34" charset="0"/>
              </a:rPr>
              <a:t>Beszéd</a:t>
            </a:r>
            <a:r>
              <a:rPr lang="nl-NL" sz="2400" b="1" dirty="0" smtClean="0">
                <a:latin typeface="Verdana" pitchFamily="34" charset="0"/>
              </a:rPr>
              <a:t>:</a:t>
            </a:r>
            <a:r>
              <a:rPr lang="nl-NL" sz="2400" dirty="0" smtClean="0">
                <a:latin typeface="Verdana" pitchFamily="34" charset="0"/>
              </a:rPr>
              <a:t>	</a:t>
            </a:r>
            <a:r>
              <a:rPr lang="hu-HU" sz="2400" dirty="0" smtClean="0">
                <a:latin typeface="Verdana" pitchFamily="34" charset="0"/>
              </a:rPr>
              <a:t>régi, természetes</a:t>
            </a:r>
            <a:endParaRPr lang="nl-NL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r>
              <a:rPr lang="hu-HU" sz="2400" b="1" dirty="0" smtClean="0">
                <a:latin typeface="Verdana" pitchFamily="34" charset="0"/>
              </a:rPr>
              <a:t>Írás</a:t>
            </a:r>
            <a:r>
              <a:rPr lang="nl-NL" sz="2400" b="1" dirty="0" smtClean="0">
                <a:latin typeface="Verdana" pitchFamily="34" charset="0"/>
              </a:rPr>
              <a:t>:</a:t>
            </a:r>
            <a:r>
              <a:rPr lang="nl-NL" sz="2400" dirty="0" smtClean="0">
                <a:latin typeface="Verdana" pitchFamily="34" charset="0"/>
              </a:rPr>
              <a:t>	</a:t>
            </a:r>
            <a:r>
              <a:rPr lang="hu-HU" sz="2400" dirty="0" smtClean="0">
                <a:latin typeface="Verdana" pitchFamily="34" charset="0"/>
              </a:rPr>
              <a:t>	új, mesterséges</a:t>
            </a:r>
            <a:endParaRPr lang="nl-NL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nl-NL" dirty="0" smtClean="0"/>
          </a:p>
        </p:txBody>
      </p:sp>
      <p:grpSp>
        <p:nvGrpSpPr>
          <p:cNvPr id="53252" name="Group 4"/>
          <p:cNvGrpSpPr>
            <a:grpSpLocks/>
          </p:cNvGrpSpPr>
          <p:nvPr/>
        </p:nvGrpSpPr>
        <p:grpSpPr bwMode="auto">
          <a:xfrm>
            <a:off x="388938" y="1771650"/>
            <a:ext cx="8258175" cy="1944688"/>
            <a:chOff x="335" y="296"/>
            <a:chExt cx="5202" cy="1225"/>
          </a:xfrm>
        </p:grpSpPr>
        <p:pic>
          <p:nvPicPr>
            <p:cNvPr id="51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" t="16536" r="69939" b="58855"/>
            <a:stretch>
              <a:fillRect/>
            </a:stretch>
          </p:blipFill>
          <p:spPr bwMode="auto">
            <a:xfrm>
              <a:off x="3904" y="296"/>
              <a:ext cx="1633" cy="1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30" name="Rectangle 6"/>
            <p:cNvSpPr>
              <a:spLocks noChangeArrowheads="1"/>
            </p:cNvSpPr>
            <p:nvPr/>
          </p:nvSpPr>
          <p:spPr bwMode="auto">
            <a:xfrm>
              <a:off x="335" y="977"/>
              <a:ext cx="4041" cy="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hu-HU" sz="2400" b="1" dirty="0" smtClean="0">
                  <a:latin typeface="Verdana" pitchFamily="34" charset="0"/>
                </a:rPr>
                <a:t>Evolúció</a:t>
              </a:r>
              <a:endParaRPr lang="nl-NL" sz="2400" b="1" dirty="0">
                <a:latin typeface="Verdana" pitchFamily="34" charset="0"/>
              </a:endParaRPr>
            </a:p>
          </p:txBody>
        </p:sp>
      </p:grpSp>
      <p:sp>
        <p:nvSpPr>
          <p:cNvPr id="5124" name="Rectangle 9"/>
          <p:cNvSpPr>
            <a:spLocks noChangeArrowheads="1"/>
          </p:cNvSpPr>
          <p:nvPr/>
        </p:nvSpPr>
        <p:spPr bwMode="auto">
          <a:xfrm>
            <a:off x="400612" y="4214019"/>
            <a:ext cx="66675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400" b="1" dirty="0" smtClean="0">
                <a:latin typeface="Verdana" pitchFamily="34" charset="0"/>
              </a:rPr>
              <a:t>Egyéni fejlődés </a:t>
            </a:r>
            <a:endParaRPr lang="nl-NL" sz="2400" b="1" dirty="0">
              <a:latin typeface="Verdana" pitchFamily="34" charset="0"/>
            </a:endParaRP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nl-NL" sz="3200" i="1" dirty="0">
                <a:solidFill>
                  <a:schemeClr val="tx2"/>
                </a:solidFill>
                <a:latin typeface="Verdana" pitchFamily="34" charset="0"/>
              </a:rPr>
              <a:t>		</a:t>
            </a:r>
            <a:r>
              <a:rPr lang="hu-HU" sz="4000" dirty="0" smtClean="0"/>
              <a:t>Beszéd és olvasás/írás</a:t>
            </a:r>
            <a:endParaRPr lang="en-US" sz="4000" dirty="0"/>
          </a:p>
        </p:txBody>
      </p:sp>
      <p:sp>
        <p:nvSpPr>
          <p:cNvPr id="5126" name="Rectangle 11"/>
          <p:cNvSpPr>
            <a:spLocks noChangeArrowheads="1"/>
          </p:cNvSpPr>
          <p:nvPr/>
        </p:nvSpPr>
        <p:spPr bwMode="auto">
          <a:xfrm>
            <a:off x="388939" y="1295398"/>
            <a:ext cx="5665787" cy="45719"/>
          </a:xfrm>
          <a:prstGeom prst="rect">
            <a:avLst/>
          </a:prstGeom>
          <a:solidFill>
            <a:srgbClr val="12017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wrap="none" anchor="ctr"/>
          <a:lstStyle/>
          <a:p>
            <a:pPr eaLnBrk="0" hangingPunct="0"/>
            <a:endParaRPr lang="en-US" sz="2400">
              <a:solidFill>
                <a:srgbClr val="FFFF66"/>
              </a:solidFill>
              <a:latin typeface="Times New Roman" pitchFamily="18" charset="0"/>
            </a:endParaRPr>
          </a:p>
        </p:txBody>
      </p:sp>
      <p:grpSp>
        <p:nvGrpSpPr>
          <p:cNvPr id="53260" name="Group 12"/>
          <p:cNvGrpSpPr>
            <a:grpSpLocks/>
          </p:cNvGrpSpPr>
          <p:nvPr/>
        </p:nvGrpSpPr>
        <p:grpSpPr bwMode="auto">
          <a:xfrm>
            <a:off x="-5022" y="4869164"/>
            <a:ext cx="9144000" cy="1988836"/>
            <a:chOff x="144" y="3264"/>
            <a:chExt cx="5289" cy="952"/>
          </a:xfrm>
          <a:solidFill>
            <a:srgbClr val="120175"/>
          </a:solidFill>
        </p:grpSpPr>
        <p:sp>
          <p:nvSpPr>
            <p:cNvPr id="53261" name="Text Box 13"/>
            <p:cNvSpPr txBox="1">
              <a:spLocks noChangeArrowheads="1"/>
            </p:cNvSpPr>
            <p:nvPr/>
          </p:nvSpPr>
          <p:spPr bwMode="auto">
            <a:xfrm>
              <a:off x="144" y="3787"/>
              <a:ext cx="5289" cy="42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hu-HU" sz="2000" dirty="0" smtClean="0">
                  <a:solidFill>
                    <a:schemeClr val="bg1"/>
                  </a:solidFill>
                  <a:latin typeface="Verdana" pitchFamily="34" charset="0"/>
                </a:rPr>
                <a:t>Beszéd</a:t>
              </a:r>
              <a:r>
                <a:rPr lang="nl-NL" sz="2000" dirty="0" smtClean="0">
                  <a:solidFill>
                    <a:schemeClr val="bg1"/>
                  </a:solidFill>
                  <a:latin typeface="Verdana" pitchFamily="34" charset="0"/>
                </a:rPr>
                <a:t>:</a:t>
              </a:r>
              <a:r>
                <a:rPr lang="hu-HU" sz="2000" dirty="0" smtClean="0">
                  <a:solidFill>
                    <a:schemeClr val="bg1"/>
                  </a:solidFill>
                  <a:latin typeface="Verdana" pitchFamily="34" charset="0"/>
                </a:rPr>
                <a:t>	</a:t>
              </a:r>
              <a:r>
                <a:rPr lang="hu-HU" sz="2000" dirty="0">
                  <a:solidFill>
                    <a:schemeClr val="bg1"/>
                  </a:solidFill>
                  <a:latin typeface="Verdana" pitchFamily="34" charset="0"/>
                </a:rPr>
                <a:t>	</a:t>
              </a:r>
              <a:r>
                <a:rPr lang="hu-HU" sz="2000" b="1" dirty="0" smtClean="0">
                  <a:solidFill>
                    <a:schemeClr val="bg1"/>
                  </a:solidFill>
                  <a:latin typeface="Verdana" pitchFamily="34" charset="0"/>
                </a:rPr>
                <a:t>elsődleges nyelvi rendszer</a:t>
              </a:r>
              <a:endParaRPr lang="hu-HU" sz="2000" dirty="0">
                <a:solidFill>
                  <a:schemeClr val="bg1"/>
                </a:solidFill>
                <a:latin typeface="Verdana" pitchFamily="34" charset="0"/>
              </a:endParaRPr>
            </a:p>
            <a:p>
              <a:pPr algn="l">
                <a:defRPr/>
              </a:pPr>
              <a:r>
                <a:rPr lang="hu-HU" sz="2000" dirty="0" smtClean="0">
                  <a:solidFill>
                    <a:schemeClr val="bg1"/>
                  </a:solidFill>
                  <a:latin typeface="Verdana" pitchFamily="34" charset="0"/>
                </a:rPr>
                <a:t>Olvasás/Írás</a:t>
              </a:r>
              <a:r>
                <a:rPr lang="nl-NL" sz="2000" dirty="0" smtClean="0">
                  <a:solidFill>
                    <a:schemeClr val="bg1"/>
                  </a:solidFill>
                  <a:latin typeface="Verdana" pitchFamily="34" charset="0"/>
                </a:rPr>
                <a:t>: </a:t>
              </a:r>
              <a:r>
                <a:rPr lang="hu-HU" sz="20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hu-HU" sz="2000" dirty="0" smtClean="0">
                  <a:solidFill>
                    <a:schemeClr val="bg1"/>
                  </a:solidFill>
                  <a:latin typeface="Verdana" pitchFamily="34" charset="0"/>
                </a:rPr>
                <a:t>	</a:t>
              </a:r>
              <a:r>
                <a:rPr lang="hu-HU" sz="2000" b="1" dirty="0" smtClean="0">
                  <a:solidFill>
                    <a:schemeClr val="bg1"/>
                  </a:solidFill>
                  <a:latin typeface="Verdana" pitchFamily="34" charset="0"/>
                </a:rPr>
                <a:t>kulturális találmány, alapja a beszéd</a:t>
              </a:r>
              <a:endParaRPr lang="en-US" sz="2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53262" name="AutoShape 14"/>
            <p:cNvSpPr>
              <a:spLocks noChangeArrowheads="1"/>
            </p:cNvSpPr>
            <p:nvPr/>
          </p:nvSpPr>
          <p:spPr bwMode="auto">
            <a:xfrm>
              <a:off x="2064" y="3264"/>
              <a:ext cx="240" cy="336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pic>
        <p:nvPicPr>
          <p:cNvPr id="5128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" b="29767"/>
          <a:stretch>
            <a:fillRect/>
          </a:stretch>
        </p:blipFill>
        <p:spPr bwMode="auto">
          <a:xfrm>
            <a:off x="6003925" y="3740150"/>
            <a:ext cx="2763838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88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uiExpand="1" build="p"/>
      <p:bldP spid="51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07244" y="1124744"/>
            <a:ext cx="7772400" cy="1470025"/>
          </a:xfrm>
        </p:spPr>
        <p:txBody>
          <a:bodyPr/>
          <a:lstStyle/>
          <a:p>
            <a:r>
              <a:rPr lang="hu-HU" dirty="0" smtClean="0"/>
              <a:t>Az olvasás hatása az agyra</a:t>
            </a:r>
            <a:endParaRPr lang="hu-HU" dirty="0"/>
          </a:p>
        </p:txBody>
      </p:sp>
      <p:pic>
        <p:nvPicPr>
          <p:cNvPr id="3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7" r="499" b="400"/>
          <a:stretch>
            <a:fillRect/>
          </a:stretch>
        </p:blipFill>
        <p:spPr bwMode="auto">
          <a:xfrm>
            <a:off x="3478020" y="2852936"/>
            <a:ext cx="2606148" cy="351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1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t="414" r="9124" b="7815"/>
          <a:stretch/>
        </p:blipFill>
        <p:spPr>
          <a:xfrm>
            <a:off x="4542118" y="3488474"/>
            <a:ext cx="3883614" cy="3061238"/>
          </a:xfrm>
          <a:prstGeom prst="rect">
            <a:avLst/>
          </a:prstGeom>
        </p:spPr>
      </p:pic>
      <p:pic>
        <p:nvPicPr>
          <p:cNvPr id="4" name="Kép 2" descr="R-FFA_psd.tif"/>
          <p:cNvPicPr>
            <a:picLocks noChangeAspect="1"/>
          </p:cNvPicPr>
          <p:nvPr/>
        </p:nvPicPr>
        <p:blipFill>
          <a:blip r:embed="rId4" cstate="print"/>
          <a:srcRect l="8631" t="21263" r="5676" b="22776"/>
          <a:stretch>
            <a:fillRect/>
          </a:stretch>
        </p:blipFill>
        <p:spPr>
          <a:xfrm>
            <a:off x="158214" y="3560163"/>
            <a:ext cx="4152516" cy="2989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021" y="326925"/>
            <a:ext cx="2174195" cy="305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r="13137"/>
          <a:stretch/>
        </p:blipFill>
        <p:spPr bwMode="auto">
          <a:xfrm>
            <a:off x="5629216" y="501133"/>
            <a:ext cx="2883558" cy="288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D:\vision_projects\_presentations\mitt2012\stmemistvanviktor\figs\rightsid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167" y="980552"/>
            <a:ext cx="3135240" cy="2260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4018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28874"/>
          </a:xfrm>
        </p:spPr>
        <p:txBody>
          <a:bodyPr/>
          <a:lstStyle/>
          <a:p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Olvasás – egy „egyszerű” hálózat</a:t>
            </a:r>
            <a:endParaRPr lang="hu-HU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0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49997345"/>
              </p:ext>
            </p:extLst>
          </p:nvPr>
        </p:nvGraphicFramePr>
        <p:xfrm>
          <a:off x="1347629" y="1142648"/>
          <a:ext cx="3370023" cy="244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CorelDRAW" r:id="rId3" imgW="3011424" imgH="2103425" progId="">
                  <p:embed/>
                </p:oleObj>
              </mc:Choice>
              <mc:Fallback>
                <p:oleObj name="CorelDRAW" r:id="rId3" imgW="3011424" imgH="21034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7629" y="1142648"/>
                        <a:ext cx="3370023" cy="244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400500455"/>
              </p:ext>
            </p:extLst>
          </p:nvPr>
        </p:nvGraphicFramePr>
        <p:xfrm>
          <a:off x="4889184" y="1338620"/>
          <a:ext cx="3336480" cy="224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CorelDRAW" r:id="rId5" imgW="3063240" imgH="2062582" progId="">
                  <p:embed/>
                </p:oleObj>
              </mc:Choice>
              <mc:Fallback>
                <p:oleObj name="CorelDRAW" r:id="rId5" imgW="3063240" imgH="206258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184" y="1338620"/>
                        <a:ext cx="3336480" cy="2245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25496" y="1598244"/>
            <a:ext cx="82944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 smtClean="0">
                <a:latin typeface="Times New Roman" pitchFamily="18" charset="0"/>
              </a:rPr>
              <a:t>Jobb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749016" y="1533437"/>
            <a:ext cx="62208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 smtClean="0">
                <a:latin typeface="Times New Roman" pitchFamily="18" charset="0"/>
              </a:rPr>
              <a:t>Bal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14" name="AutoShape 8"/>
          <p:cNvSpPr>
            <a:spLocks noChangeAspect="1" noChangeArrowheads="1" noTextEdit="1"/>
          </p:cNvSpPr>
          <p:nvPr/>
        </p:nvSpPr>
        <p:spPr bwMode="auto">
          <a:xfrm>
            <a:off x="2524696" y="3754150"/>
            <a:ext cx="4197600" cy="254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5" name="Freeform 9"/>
          <p:cNvSpPr>
            <a:spLocks/>
          </p:cNvSpPr>
          <p:nvPr/>
        </p:nvSpPr>
        <p:spPr bwMode="auto">
          <a:xfrm>
            <a:off x="3543496" y="3762791"/>
            <a:ext cx="2049840" cy="613504"/>
          </a:xfrm>
          <a:custGeom>
            <a:avLst/>
            <a:gdLst>
              <a:gd name="T0" fmla="*/ 2147483647 w 225"/>
              <a:gd name="T1" fmla="*/ 0 h 71"/>
              <a:gd name="T2" fmla="*/ 2147483647 w 225"/>
              <a:gd name="T3" fmla="*/ 0 h 71"/>
              <a:gd name="T4" fmla="*/ 2147483647 w 225"/>
              <a:gd name="T5" fmla="*/ 2147483647 h 71"/>
              <a:gd name="T6" fmla="*/ 2147483647 w 225"/>
              <a:gd name="T7" fmla="*/ 2147483647 h 71"/>
              <a:gd name="T8" fmla="*/ 2147483647 w 225"/>
              <a:gd name="T9" fmla="*/ 2147483647 h 71"/>
              <a:gd name="T10" fmla="*/ 2147483647 w 225"/>
              <a:gd name="T11" fmla="*/ 2147483647 h 71"/>
              <a:gd name="T12" fmla="*/ 0 w 225"/>
              <a:gd name="T13" fmla="*/ 2147483647 h 71"/>
              <a:gd name="T14" fmla="*/ 0 w 225"/>
              <a:gd name="T15" fmla="*/ 2147483647 h 71"/>
              <a:gd name="T16" fmla="*/ 2147483647 w 225"/>
              <a:gd name="T17" fmla="*/ 0 h 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5"/>
              <a:gd name="T28" fmla="*/ 0 h 71"/>
              <a:gd name="T29" fmla="*/ 225 w 225"/>
              <a:gd name="T30" fmla="*/ 71 h 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5" h="71">
                <a:moveTo>
                  <a:pt x="8" y="0"/>
                </a:moveTo>
                <a:lnTo>
                  <a:pt x="217" y="0"/>
                </a:lnTo>
                <a:cubicBezTo>
                  <a:pt x="221" y="0"/>
                  <a:pt x="225" y="4"/>
                  <a:pt x="225" y="9"/>
                </a:cubicBezTo>
                <a:lnTo>
                  <a:pt x="225" y="62"/>
                </a:lnTo>
                <a:cubicBezTo>
                  <a:pt x="225" y="67"/>
                  <a:pt x="221" y="71"/>
                  <a:pt x="217" y="71"/>
                </a:cubicBezTo>
                <a:lnTo>
                  <a:pt x="8" y="71"/>
                </a:lnTo>
                <a:cubicBezTo>
                  <a:pt x="3" y="71"/>
                  <a:pt x="0" y="67"/>
                  <a:pt x="0" y="62"/>
                </a:cubicBezTo>
                <a:lnTo>
                  <a:pt x="0" y="9"/>
                </a:lnTo>
                <a:cubicBezTo>
                  <a:pt x="0" y="4"/>
                  <a:pt x="3" y="0"/>
                  <a:pt x="8" y="0"/>
                </a:cubicBezTo>
              </a:path>
            </a:pathLst>
          </a:custGeom>
          <a:solidFill>
            <a:srgbClr val="CC99FF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592537" y="3784393"/>
            <a:ext cx="208929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hu-HU" sz="1300" dirty="0">
                <a:solidFill>
                  <a:srgbClr val="25221E"/>
                </a:solidFill>
                <a:latin typeface="Verdana" pitchFamily="34" charset="0"/>
              </a:rPr>
              <a:t>Hetero-modális </a:t>
            </a:r>
            <a:r>
              <a:rPr lang="en-US" sz="1300" dirty="0">
                <a:solidFill>
                  <a:srgbClr val="25221E"/>
                </a:solidFill>
                <a:latin typeface="Verdana" pitchFamily="34" charset="0"/>
              </a:rPr>
              <a:t>STS/STG</a:t>
            </a:r>
            <a:endParaRPr lang="en-US" dirty="0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896222" y="3974493"/>
            <a:ext cx="1543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hu-HU" sz="1300" b="1" dirty="0">
                <a:solidFill>
                  <a:srgbClr val="25221E"/>
                </a:solidFill>
                <a:latin typeface="Verdana" pitchFamily="34" charset="0"/>
              </a:rPr>
              <a:t>Konvergencia és</a:t>
            </a:r>
          </a:p>
          <a:p>
            <a:r>
              <a:rPr lang="hu-HU" sz="1300" b="1" dirty="0">
                <a:solidFill>
                  <a:srgbClr val="25221E"/>
                </a:solidFill>
                <a:latin typeface="Verdana" pitchFamily="34" charset="0"/>
              </a:rPr>
              <a:t>integráció </a:t>
            </a:r>
            <a:endParaRPr lang="en-US" b="1" dirty="0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>
            <a:off x="5684057" y="3754150"/>
            <a:ext cx="1500643" cy="604864"/>
          </a:xfrm>
          <a:custGeom>
            <a:avLst/>
            <a:gdLst>
              <a:gd name="T0" fmla="*/ 2147483647 w 119"/>
              <a:gd name="T1" fmla="*/ 0 h 68"/>
              <a:gd name="T2" fmla="*/ 2147483647 w 119"/>
              <a:gd name="T3" fmla="*/ 0 h 68"/>
              <a:gd name="T4" fmla="*/ 2147483647 w 119"/>
              <a:gd name="T5" fmla="*/ 2147483647 h 68"/>
              <a:gd name="T6" fmla="*/ 2147483647 w 119"/>
              <a:gd name="T7" fmla="*/ 2147483647 h 68"/>
              <a:gd name="T8" fmla="*/ 2147483647 w 119"/>
              <a:gd name="T9" fmla="*/ 2147483647 h 68"/>
              <a:gd name="T10" fmla="*/ 2147483647 w 119"/>
              <a:gd name="T11" fmla="*/ 2147483647 h 68"/>
              <a:gd name="T12" fmla="*/ 0 w 119"/>
              <a:gd name="T13" fmla="*/ 2147483647 h 68"/>
              <a:gd name="T14" fmla="*/ 0 w 119"/>
              <a:gd name="T15" fmla="*/ 2147483647 h 68"/>
              <a:gd name="T16" fmla="*/ 2147483647 w 119"/>
              <a:gd name="T17" fmla="*/ 0 h 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9"/>
              <a:gd name="T28" fmla="*/ 0 h 68"/>
              <a:gd name="T29" fmla="*/ 119 w 119"/>
              <a:gd name="T30" fmla="*/ 68 h 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9" h="68">
                <a:moveTo>
                  <a:pt x="4" y="0"/>
                </a:moveTo>
                <a:lnTo>
                  <a:pt x="114" y="0"/>
                </a:lnTo>
                <a:cubicBezTo>
                  <a:pt x="117" y="0"/>
                  <a:pt x="119" y="4"/>
                  <a:pt x="119" y="8"/>
                </a:cubicBezTo>
                <a:lnTo>
                  <a:pt x="119" y="59"/>
                </a:lnTo>
                <a:cubicBezTo>
                  <a:pt x="119" y="64"/>
                  <a:pt x="117" y="68"/>
                  <a:pt x="114" y="68"/>
                </a:cubicBezTo>
                <a:lnTo>
                  <a:pt x="4" y="68"/>
                </a:lnTo>
                <a:cubicBezTo>
                  <a:pt x="2" y="68"/>
                  <a:pt x="0" y="64"/>
                  <a:pt x="0" y="59"/>
                </a:cubicBezTo>
                <a:lnTo>
                  <a:pt x="0" y="8"/>
                </a:lnTo>
                <a:cubicBezTo>
                  <a:pt x="0" y="4"/>
                  <a:pt x="2" y="0"/>
                  <a:pt x="4" y="0"/>
                </a:cubicBezTo>
              </a:path>
            </a:pathLst>
          </a:custGeom>
          <a:solidFill>
            <a:srgbClr val="FFFF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5864767" y="3768551"/>
            <a:ext cx="70596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dirty="0">
                <a:solidFill>
                  <a:srgbClr val="25221E"/>
                </a:solidFill>
                <a:latin typeface="Verdana" pitchFamily="34" charset="0"/>
              </a:rPr>
              <a:t>aSTS/PP</a:t>
            </a:r>
            <a:endParaRPr lang="en-US" dirty="0"/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5661477" y="3958651"/>
            <a:ext cx="1523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hu-HU" sz="1300" b="1" dirty="0" err="1">
                <a:solidFill>
                  <a:srgbClr val="25221E"/>
                </a:solidFill>
                <a:latin typeface="Verdana" pitchFamily="34" charset="0"/>
              </a:rPr>
              <a:t>Modalitásközi</a:t>
            </a:r>
            <a:r>
              <a:rPr lang="hu-HU" sz="1300" b="1" dirty="0">
                <a:solidFill>
                  <a:srgbClr val="25221E"/>
                </a:solidFill>
                <a:latin typeface="Verdana" pitchFamily="34" charset="0"/>
              </a:rPr>
              <a:t> kapcsolat</a:t>
            </a:r>
            <a:endParaRPr lang="en-US" b="1" dirty="0"/>
          </a:p>
        </p:txBody>
      </p:sp>
      <p:sp>
        <p:nvSpPr>
          <p:cNvPr id="21" name="Freeform 17"/>
          <p:cNvSpPr>
            <a:spLocks/>
          </p:cNvSpPr>
          <p:nvPr/>
        </p:nvSpPr>
        <p:spPr bwMode="auto">
          <a:xfrm>
            <a:off x="2533336" y="4765136"/>
            <a:ext cx="1916640" cy="1061391"/>
          </a:xfrm>
          <a:custGeom>
            <a:avLst/>
            <a:gdLst>
              <a:gd name="T0" fmla="*/ 2147483647 w 222"/>
              <a:gd name="T1" fmla="*/ 0 h 123"/>
              <a:gd name="T2" fmla="*/ 2147483647 w 222"/>
              <a:gd name="T3" fmla="*/ 0 h 123"/>
              <a:gd name="T4" fmla="*/ 2147483647 w 222"/>
              <a:gd name="T5" fmla="*/ 2147483647 h 123"/>
              <a:gd name="T6" fmla="*/ 2147483647 w 222"/>
              <a:gd name="T7" fmla="*/ 2147483647 h 123"/>
              <a:gd name="T8" fmla="*/ 2147483647 w 222"/>
              <a:gd name="T9" fmla="*/ 2147483647 h 123"/>
              <a:gd name="T10" fmla="*/ 2147483647 w 222"/>
              <a:gd name="T11" fmla="*/ 2147483647 h 123"/>
              <a:gd name="T12" fmla="*/ 0 w 222"/>
              <a:gd name="T13" fmla="*/ 2147483647 h 123"/>
              <a:gd name="T14" fmla="*/ 0 w 222"/>
              <a:gd name="T15" fmla="*/ 2147483647 h 123"/>
              <a:gd name="T16" fmla="*/ 2147483647 w 222"/>
              <a:gd name="T17" fmla="*/ 0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2"/>
              <a:gd name="T28" fmla="*/ 0 h 123"/>
              <a:gd name="T29" fmla="*/ 222 w 222"/>
              <a:gd name="T30" fmla="*/ 123 h 1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2" h="123">
                <a:moveTo>
                  <a:pt x="8" y="0"/>
                </a:moveTo>
                <a:lnTo>
                  <a:pt x="214" y="0"/>
                </a:lnTo>
                <a:cubicBezTo>
                  <a:pt x="218" y="0"/>
                  <a:pt x="222" y="7"/>
                  <a:pt x="222" y="15"/>
                </a:cubicBezTo>
                <a:lnTo>
                  <a:pt x="222" y="108"/>
                </a:lnTo>
                <a:cubicBezTo>
                  <a:pt x="222" y="116"/>
                  <a:pt x="218" y="123"/>
                  <a:pt x="214" y="123"/>
                </a:cubicBezTo>
                <a:lnTo>
                  <a:pt x="8" y="123"/>
                </a:lnTo>
                <a:cubicBezTo>
                  <a:pt x="4" y="123"/>
                  <a:pt x="0" y="116"/>
                  <a:pt x="0" y="108"/>
                </a:cubicBezTo>
                <a:lnTo>
                  <a:pt x="0" y="15"/>
                </a:lnTo>
                <a:cubicBezTo>
                  <a:pt x="0" y="7"/>
                  <a:pt x="4" y="0"/>
                  <a:pt x="8" y="0"/>
                </a:cubicBezTo>
              </a:path>
            </a:pathLst>
          </a:custGeom>
          <a:solidFill>
            <a:schemeClr val="accent1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22" name="Freeform 18"/>
          <p:cNvSpPr>
            <a:spLocks/>
          </p:cNvSpPr>
          <p:nvPr/>
        </p:nvSpPr>
        <p:spPr bwMode="auto">
          <a:xfrm>
            <a:off x="2654296" y="4886109"/>
            <a:ext cx="1683360" cy="828086"/>
          </a:xfrm>
          <a:custGeom>
            <a:avLst/>
            <a:gdLst>
              <a:gd name="T0" fmla="*/ 2147483647 w 195"/>
              <a:gd name="T1" fmla="*/ 0 h 96"/>
              <a:gd name="T2" fmla="*/ 2147483647 w 195"/>
              <a:gd name="T3" fmla="*/ 0 h 96"/>
              <a:gd name="T4" fmla="*/ 2147483647 w 195"/>
              <a:gd name="T5" fmla="*/ 2147483647 h 96"/>
              <a:gd name="T6" fmla="*/ 2147483647 w 195"/>
              <a:gd name="T7" fmla="*/ 2147483647 h 96"/>
              <a:gd name="T8" fmla="*/ 2147483647 w 195"/>
              <a:gd name="T9" fmla="*/ 2147483647 h 96"/>
              <a:gd name="T10" fmla="*/ 2147483647 w 195"/>
              <a:gd name="T11" fmla="*/ 2147483647 h 96"/>
              <a:gd name="T12" fmla="*/ 0 w 195"/>
              <a:gd name="T13" fmla="*/ 2147483647 h 96"/>
              <a:gd name="T14" fmla="*/ 0 w 195"/>
              <a:gd name="T15" fmla="*/ 2147483647 h 96"/>
              <a:gd name="T16" fmla="*/ 2147483647 w 195"/>
              <a:gd name="T17" fmla="*/ 0 h 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5"/>
              <a:gd name="T28" fmla="*/ 0 h 96"/>
              <a:gd name="T29" fmla="*/ 195 w 195"/>
              <a:gd name="T30" fmla="*/ 96 h 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5" h="96">
                <a:moveTo>
                  <a:pt x="7" y="0"/>
                </a:moveTo>
                <a:lnTo>
                  <a:pt x="188" y="0"/>
                </a:lnTo>
                <a:cubicBezTo>
                  <a:pt x="192" y="0"/>
                  <a:pt x="195" y="6"/>
                  <a:pt x="195" y="12"/>
                </a:cubicBezTo>
                <a:lnTo>
                  <a:pt x="195" y="84"/>
                </a:lnTo>
                <a:cubicBezTo>
                  <a:pt x="195" y="91"/>
                  <a:pt x="192" y="96"/>
                  <a:pt x="188" y="96"/>
                </a:cubicBezTo>
                <a:lnTo>
                  <a:pt x="7" y="96"/>
                </a:lnTo>
                <a:cubicBezTo>
                  <a:pt x="3" y="96"/>
                  <a:pt x="0" y="91"/>
                  <a:pt x="0" y="84"/>
                </a:cubicBezTo>
                <a:lnTo>
                  <a:pt x="0" y="12"/>
                </a:lnTo>
                <a:cubicBezTo>
                  <a:pt x="0" y="6"/>
                  <a:pt x="3" y="0"/>
                  <a:pt x="7" y="0"/>
                </a:cubicBezTo>
              </a:path>
            </a:pathLst>
          </a:custGeom>
          <a:solidFill>
            <a:srgbClr val="220492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2807017" y="4912031"/>
            <a:ext cx="151163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hu-HU" sz="1300" dirty="0">
                <a:solidFill>
                  <a:schemeClr val="bg1"/>
                </a:solidFill>
                <a:latin typeface="Verdana" pitchFamily="34" charset="0"/>
              </a:rPr>
              <a:t>PT</a:t>
            </a:r>
            <a:r>
              <a:rPr lang="hu-HU" sz="13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sz="1300" dirty="0">
                <a:solidFill>
                  <a:schemeClr val="bg1"/>
                </a:solidFill>
                <a:latin typeface="Verdana" pitchFamily="34" charset="0"/>
              </a:rPr>
              <a:t>/ Heschl árok </a:t>
            </a:r>
            <a:r>
              <a:rPr lang="en-US" sz="1300" dirty="0">
                <a:solidFill>
                  <a:schemeClr val="bg1"/>
                </a:solidFill>
                <a:latin typeface="Verdana" pitchFamily="34" charset="0"/>
              </a:rPr>
              <a:t>/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3485538" y="5102131"/>
            <a:ext cx="7534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dirty="0">
                <a:solidFill>
                  <a:srgbClr val="25221E"/>
                </a:solidFill>
                <a:latin typeface="Verdana" pitchFamily="34" charset="0"/>
              </a:rPr>
              <a:t>:</a:t>
            </a:r>
            <a:endParaRPr lang="en-US" dirty="0"/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2813343" y="5286884"/>
            <a:ext cx="139140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hu-HU" sz="1300" b="1" dirty="0">
                <a:solidFill>
                  <a:schemeClr val="bg1"/>
                </a:solidFill>
                <a:latin typeface="Verdana" pitchFamily="34" charset="0"/>
              </a:rPr>
              <a:t>BH feldolgozás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3482296" y="5887014"/>
            <a:ext cx="17280" cy="216023"/>
          </a:xfrm>
          <a:prstGeom prst="rect">
            <a:avLst/>
          </a:pr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en-US" dirty="0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3449176" y="5835168"/>
            <a:ext cx="84960" cy="103691"/>
          </a:xfrm>
          <a:custGeom>
            <a:avLst/>
            <a:gdLst>
              <a:gd name="T0" fmla="*/ 2147483647 w 59"/>
              <a:gd name="T1" fmla="*/ 0 h 72"/>
              <a:gd name="T2" fmla="*/ 0 w 59"/>
              <a:gd name="T3" fmla="*/ 2147483647 h 72"/>
              <a:gd name="T4" fmla="*/ 0 w 59"/>
              <a:gd name="T5" fmla="*/ 2147483647 h 72"/>
              <a:gd name="T6" fmla="*/ 2147483647 w 59"/>
              <a:gd name="T7" fmla="*/ 2147483647 h 72"/>
              <a:gd name="T8" fmla="*/ 2147483647 w 59"/>
              <a:gd name="T9" fmla="*/ 2147483647 h 72"/>
              <a:gd name="T10" fmla="*/ 2147483647 w 59"/>
              <a:gd name="T11" fmla="*/ 2147483647 h 72"/>
              <a:gd name="T12" fmla="*/ 2147483647 w 59"/>
              <a:gd name="T13" fmla="*/ 2147483647 h 72"/>
              <a:gd name="T14" fmla="*/ 2147483647 w 59"/>
              <a:gd name="T15" fmla="*/ 2147483647 h 72"/>
              <a:gd name="T16" fmla="*/ 2147483647 w 59"/>
              <a:gd name="T17" fmla="*/ 2147483647 h 72"/>
              <a:gd name="T18" fmla="*/ 2147483647 w 59"/>
              <a:gd name="T19" fmla="*/ 2147483647 h 72"/>
              <a:gd name="T20" fmla="*/ 2147483647 w 59"/>
              <a:gd name="T21" fmla="*/ 2147483647 h 72"/>
              <a:gd name="T22" fmla="*/ 2147483647 w 59"/>
              <a:gd name="T23" fmla="*/ 2147483647 h 72"/>
              <a:gd name="T24" fmla="*/ 2147483647 w 59"/>
              <a:gd name="T25" fmla="*/ 2147483647 h 72"/>
              <a:gd name="T26" fmla="*/ 2147483647 w 59"/>
              <a:gd name="T27" fmla="*/ 2147483647 h 72"/>
              <a:gd name="T28" fmla="*/ 2147483647 w 59"/>
              <a:gd name="T29" fmla="*/ 2147483647 h 72"/>
              <a:gd name="T30" fmla="*/ 2147483647 w 59"/>
              <a:gd name="T31" fmla="*/ 2147483647 h 72"/>
              <a:gd name="T32" fmla="*/ 2147483647 w 59"/>
              <a:gd name="T33" fmla="*/ 2147483647 h 72"/>
              <a:gd name="T34" fmla="*/ 2147483647 w 59"/>
              <a:gd name="T35" fmla="*/ 2147483647 h 72"/>
              <a:gd name="T36" fmla="*/ 2147483647 w 59"/>
              <a:gd name="T37" fmla="*/ 2147483647 h 72"/>
              <a:gd name="T38" fmla="*/ 2147483647 w 59"/>
              <a:gd name="T39" fmla="*/ 0 h 72"/>
              <a:gd name="T40" fmla="*/ 2147483647 w 59"/>
              <a:gd name="T41" fmla="*/ 0 h 7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9"/>
              <a:gd name="T64" fmla="*/ 0 h 72"/>
              <a:gd name="T65" fmla="*/ 59 w 59"/>
              <a:gd name="T66" fmla="*/ 72 h 7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9" h="72">
                <a:moveTo>
                  <a:pt x="29" y="0"/>
                </a:moveTo>
                <a:lnTo>
                  <a:pt x="0" y="72"/>
                </a:lnTo>
                <a:lnTo>
                  <a:pt x="6" y="72"/>
                </a:lnTo>
                <a:lnTo>
                  <a:pt x="6" y="66"/>
                </a:lnTo>
                <a:lnTo>
                  <a:pt x="11" y="66"/>
                </a:lnTo>
                <a:lnTo>
                  <a:pt x="17" y="66"/>
                </a:lnTo>
                <a:lnTo>
                  <a:pt x="23" y="66"/>
                </a:lnTo>
                <a:lnTo>
                  <a:pt x="29" y="66"/>
                </a:lnTo>
                <a:lnTo>
                  <a:pt x="35" y="66"/>
                </a:lnTo>
                <a:lnTo>
                  <a:pt x="41" y="66"/>
                </a:lnTo>
                <a:lnTo>
                  <a:pt x="47" y="66"/>
                </a:lnTo>
                <a:lnTo>
                  <a:pt x="53" y="66"/>
                </a:lnTo>
                <a:lnTo>
                  <a:pt x="53" y="72"/>
                </a:lnTo>
                <a:lnTo>
                  <a:pt x="59" y="72"/>
                </a:lnTo>
                <a:lnTo>
                  <a:pt x="29" y="0"/>
                </a:lnTo>
                <a:close/>
              </a:path>
            </a:pathLst>
          </a:cu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3672376" y="4402218"/>
            <a:ext cx="241920" cy="164177"/>
          </a:xfrm>
          <a:custGeom>
            <a:avLst/>
            <a:gdLst>
              <a:gd name="T0" fmla="*/ 2147483647 w 168"/>
              <a:gd name="T1" fmla="*/ 0 h 114"/>
              <a:gd name="T2" fmla="*/ 0 w 168"/>
              <a:gd name="T3" fmla="*/ 2147483647 h 114"/>
              <a:gd name="T4" fmla="*/ 2147483647 w 168"/>
              <a:gd name="T5" fmla="*/ 2147483647 h 114"/>
              <a:gd name="T6" fmla="*/ 2147483647 w 168"/>
              <a:gd name="T7" fmla="*/ 2147483647 h 114"/>
              <a:gd name="T8" fmla="*/ 2147483647 w 168"/>
              <a:gd name="T9" fmla="*/ 0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4"/>
              <a:gd name="T17" fmla="*/ 168 w 168"/>
              <a:gd name="T18" fmla="*/ 114 h 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4">
                <a:moveTo>
                  <a:pt x="162" y="0"/>
                </a:moveTo>
                <a:lnTo>
                  <a:pt x="0" y="102"/>
                </a:lnTo>
                <a:lnTo>
                  <a:pt x="12" y="114"/>
                </a:lnTo>
                <a:lnTo>
                  <a:pt x="168" y="12"/>
                </a:lnTo>
                <a:lnTo>
                  <a:pt x="162" y="0"/>
                </a:lnTo>
                <a:close/>
              </a:path>
            </a:pathLst>
          </a:cu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3819256" y="4376295"/>
            <a:ext cx="146880" cy="120973"/>
          </a:xfrm>
          <a:custGeom>
            <a:avLst/>
            <a:gdLst>
              <a:gd name="T0" fmla="*/ 2147483647 w 102"/>
              <a:gd name="T1" fmla="*/ 0 h 84"/>
              <a:gd name="T2" fmla="*/ 0 w 102"/>
              <a:gd name="T3" fmla="*/ 2147483647 h 84"/>
              <a:gd name="T4" fmla="*/ 0 w 102"/>
              <a:gd name="T5" fmla="*/ 2147483647 h 84"/>
              <a:gd name="T6" fmla="*/ 2147483647 w 102"/>
              <a:gd name="T7" fmla="*/ 2147483647 h 84"/>
              <a:gd name="T8" fmla="*/ 2147483647 w 102"/>
              <a:gd name="T9" fmla="*/ 2147483647 h 84"/>
              <a:gd name="T10" fmla="*/ 2147483647 w 102"/>
              <a:gd name="T11" fmla="*/ 2147483647 h 84"/>
              <a:gd name="T12" fmla="*/ 2147483647 w 102"/>
              <a:gd name="T13" fmla="*/ 2147483647 h 84"/>
              <a:gd name="T14" fmla="*/ 2147483647 w 102"/>
              <a:gd name="T15" fmla="*/ 2147483647 h 84"/>
              <a:gd name="T16" fmla="*/ 2147483647 w 102"/>
              <a:gd name="T17" fmla="*/ 2147483647 h 84"/>
              <a:gd name="T18" fmla="*/ 2147483647 w 102"/>
              <a:gd name="T19" fmla="*/ 2147483647 h 84"/>
              <a:gd name="T20" fmla="*/ 2147483647 w 102"/>
              <a:gd name="T21" fmla="*/ 2147483647 h 84"/>
              <a:gd name="T22" fmla="*/ 2147483647 w 102"/>
              <a:gd name="T23" fmla="*/ 2147483647 h 84"/>
              <a:gd name="T24" fmla="*/ 2147483647 w 102"/>
              <a:gd name="T25" fmla="*/ 2147483647 h 84"/>
              <a:gd name="T26" fmla="*/ 2147483647 w 102"/>
              <a:gd name="T27" fmla="*/ 2147483647 h 84"/>
              <a:gd name="T28" fmla="*/ 2147483647 w 102"/>
              <a:gd name="T29" fmla="*/ 2147483647 h 84"/>
              <a:gd name="T30" fmla="*/ 2147483647 w 102"/>
              <a:gd name="T31" fmla="*/ 2147483647 h 84"/>
              <a:gd name="T32" fmla="*/ 2147483647 w 102"/>
              <a:gd name="T33" fmla="*/ 2147483647 h 84"/>
              <a:gd name="T34" fmla="*/ 2147483647 w 102"/>
              <a:gd name="T35" fmla="*/ 2147483647 h 84"/>
              <a:gd name="T36" fmla="*/ 2147483647 w 102"/>
              <a:gd name="T37" fmla="*/ 2147483647 h 84"/>
              <a:gd name="T38" fmla="*/ 2147483647 w 102"/>
              <a:gd name="T39" fmla="*/ 0 h 84"/>
              <a:gd name="T40" fmla="*/ 2147483647 w 102"/>
              <a:gd name="T41" fmla="*/ 0 h 8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2"/>
              <a:gd name="T64" fmla="*/ 0 h 84"/>
              <a:gd name="T65" fmla="*/ 102 w 102"/>
              <a:gd name="T66" fmla="*/ 84 h 8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2" h="84">
                <a:moveTo>
                  <a:pt x="102" y="0"/>
                </a:moveTo>
                <a:lnTo>
                  <a:pt x="0" y="18"/>
                </a:lnTo>
                <a:lnTo>
                  <a:pt x="6" y="18"/>
                </a:lnTo>
                <a:lnTo>
                  <a:pt x="12" y="24"/>
                </a:lnTo>
                <a:lnTo>
                  <a:pt x="18" y="30"/>
                </a:lnTo>
                <a:lnTo>
                  <a:pt x="24" y="30"/>
                </a:lnTo>
                <a:lnTo>
                  <a:pt x="24" y="36"/>
                </a:lnTo>
                <a:lnTo>
                  <a:pt x="30" y="42"/>
                </a:lnTo>
                <a:lnTo>
                  <a:pt x="36" y="48"/>
                </a:lnTo>
                <a:lnTo>
                  <a:pt x="36" y="54"/>
                </a:lnTo>
                <a:lnTo>
                  <a:pt x="36" y="60"/>
                </a:lnTo>
                <a:lnTo>
                  <a:pt x="42" y="60"/>
                </a:lnTo>
                <a:lnTo>
                  <a:pt x="42" y="66"/>
                </a:lnTo>
                <a:lnTo>
                  <a:pt x="42" y="72"/>
                </a:lnTo>
                <a:lnTo>
                  <a:pt x="42" y="78"/>
                </a:lnTo>
                <a:lnTo>
                  <a:pt x="42" y="84"/>
                </a:lnTo>
                <a:lnTo>
                  <a:pt x="102" y="0"/>
                </a:lnTo>
                <a:close/>
              </a:path>
            </a:pathLst>
          </a:cu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3672376" y="4557754"/>
            <a:ext cx="17280" cy="207382"/>
          </a:xfrm>
          <a:prstGeom prst="rect">
            <a:avLst/>
          </a:pr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en-US" dirty="0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3164056" y="4056582"/>
            <a:ext cx="447840" cy="319714"/>
          </a:xfrm>
          <a:custGeom>
            <a:avLst/>
            <a:gdLst>
              <a:gd name="T0" fmla="*/ 2147483647 w 311"/>
              <a:gd name="T1" fmla="*/ 0 h 222"/>
              <a:gd name="T2" fmla="*/ 0 w 311"/>
              <a:gd name="T3" fmla="*/ 2147483647 h 222"/>
              <a:gd name="T4" fmla="*/ 2147483647 w 311"/>
              <a:gd name="T5" fmla="*/ 2147483647 h 222"/>
              <a:gd name="T6" fmla="*/ 2147483647 w 311"/>
              <a:gd name="T7" fmla="*/ 2147483647 h 222"/>
              <a:gd name="T8" fmla="*/ 2147483647 w 311"/>
              <a:gd name="T9" fmla="*/ 0 h 2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1"/>
              <a:gd name="T16" fmla="*/ 0 h 222"/>
              <a:gd name="T17" fmla="*/ 311 w 311"/>
              <a:gd name="T18" fmla="*/ 222 h 2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1" h="222">
                <a:moveTo>
                  <a:pt x="299" y="0"/>
                </a:moveTo>
                <a:lnTo>
                  <a:pt x="0" y="216"/>
                </a:lnTo>
                <a:lnTo>
                  <a:pt x="12" y="222"/>
                </a:lnTo>
                <a:lnTo>
                  <a:pt x="311" y="12"/>
                </a:lnTo>
                <a:lnTo>
                  <a:pt x="299" y="0"/>
                </a:lnTo>
                <a:close/>
              </a:path>
            </a:pathLst>
          </a:cu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3112216" y="4747854"/>
            <a:ext cx="120960" cy="138255"/>
          </a:xfrm>
          <a:custGeom>
            <a:avLst/>
            <a:gdLst>
              <a:gd name="T0" fmla="*/ 2147483647 w 84"/>
              <a:gd name="T1" fmla="*/ 2147483647 h 96"/>
              <a:gd name="T2" fmla="*/ 0 w 84"/>
              <a:gd name="T3" fmla="*/ 0 h 96"/>
              <a:gd name="T4" fmla="*/ 0 w 84"/>
              <a:gd name="T5" fmla="*/ 0 h 96"/>
              <a:gd name="T6" fmla="*/ 2147483647 w 84"/>
              <a:gd name="T7" fmla="*/ 2147483647 h 96"/>
              <a:gd name="T8" fmla="*/ 2147483647 w 84"/>
              <a:gd name="T9" fmla="*/ 2147483647 h 96"/>
              <a:gd name="T10" fmla="*/ 2147483647 w 84"/>
              <a:gd name="T11" fmla="*/ 2147483647 h 96"/>
              <a:gd name="T12" fmla="*/ 2147483647 w 84"/>
              <a:gd name="T13" fmla="*/ 2147483647 h 96"/>
              <a:gd name="T14" fmla="*/ 2147483647 w 84"/>
              <a:gd name="T15" fmla="*/ 2147483647 h 96"/>
              <a:gd name="T16" fmla="*/ 2147483647 w 84"/>
              <a:gd name="T17" fmla="*/ 2147483647 h 96"/>
              <a:gd name="T18" fmla="*/ 2147483647 w 84"/>
              <a:gd name="T19" fmla="*/ 2147483647 h 96"/>
              <a:gd name="T20" fmla="*/ 2147483647 w 84"/>
              <a:gd name="T21" fmla="*/ 2147483647 h 96"/>
              <a:gd name="T22" fmla="*/ 2147483647 w 84"/>
              <a:gd name="T23" fmla="*/ 2147483647 h 96"/>
              <a:gd name="T24" fmla="*/ 2147483647 w 84"/>
              <a:gd name="T25" fmla="*/ 2147483647 h 96"/>
              <a:gd name="T26" fmla="*/ 2147483647 w 84"/>
              <a:gd name="T27" fmla="*/ 2147483647 h 96"/>
              <a:gd name="T28" fmla="*/ 2147483647 w 84"/>
              <a:gd name="T29" fmla="*/ 2147483647 h 96"/>
              <a:gd name="T30" fmla="*/ 2147483647 w 84"/>
              <a:gd name="T31" fmla="*/ 2147483647 h 96"/>
              <a:gd name="T32" fmla="*/ 2147483647 w 84"/>
              <a:gd name="T33" fmla="*/ 2147483647 h 96"/>
              <a:gd name="T34" fmla="*/ 2147483647 w 84"/>
              <a:gd name="T35" fmla="*/ 2147483647 h 96"/>
              <a:gd name="T36" fmla="*/ 2147483647 w 84"/>
              <a:gd name="T37" fmla="*/ 0 h 96"/>
              <a:gd name="T38" fmla="*/ 2147483647 w 84"/>
              <a:gd name="T39" fmla="*/ 2147483647 h 96"/>
              <a:gd name="T40" fmla="*/ 2147483647 w 84"/>
              <a:gd name="T41" fmla="*/ 2147483647 h 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4"/>
              <a:gd name="T64" fmla="*/ 0 h 96"/>
              <a:gd name="T65" fmla="*/ 84 w 84"/>
              <a:gd name="T66" fmla="*/ 96 h 9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4" h="96">
                <a:moveTo>
                  <a:pt x="42" y="96"/>
                </a:moveTo>
                <a:lnTo>
                  <a:pt x="0" y="0"/>
                </a:lnTo>
                <a:lnTo>
                  <a:pt x="6" y="6"/>
                </a:lnTo>
                <a:lnTo>
                  <a:pt x="12" y="6"/>
                </a:lnTo>
                <a:lnTo>
                  <a:pt x="18" y="6"/>
                </a:lnTo>
                <a:lnTo>
                  <a:pt x="24" y="12"/>
                </a:lnTo>
                <a:lnTo>
                  <a:pt x="30" y="12"/>
                </a:lnTo>
                <a:lnTo>
                  <a:pt x="36" y="12"/>
                </a:lnTo>
                <a:lnTo>
                  <a:pt x="42" y="12"/>
                </a:lnTo>
                <a:lnTo>
                  <a:pt x="48" y="12"/>
                </a:lnTo>
                <a:lnTo>
                  <a:pt x="54" y="12"/>
                </a:lnTo>
                <a:lnTo>
                  <a:pt x="60" y="12"/>
                </a:lnTo>
                <a:lnTo>
                  <a:pt x="66" y="6"/>
                </a:lnTo>
                <a:lnTo>
                  <a:pt x="72" y="6"/>
                </a:lnTo>
                <a:lnTo>
                  <a:pt x="78" y="6"/>
                </a:lnTo>
                <a:lnTo>
                  <a:pt x="84" y="0"/>
                </a:lnTo>
                <a:lnTo>
                  <a:pt x="42" y="96"/>
                </a:lnTo>
                <a:close/>
              </a:path>
            </a:pathLst>
          </a:cu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3164056" y="4376296"/>
            <a:ext cx="17280" cy="440686"/>
          </a:xfrm>
          <a:prstGeom prst="rect">
            <a:avLst/>
          </a:pr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en-US" dirty="0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>
            <a:off x="5563096" y="4099786"/>
            <a:ext cx="120960" cy="1440"/>
          </a:xfrm>
          <a:prstGeom prst="line">
            <a:avLst/>
          </a:prstGeom>
          <a:noFill/>
          <a:ln w="12700">
            <a:solidFill>
              <a:srgbClr val="25221E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35" name="Line 32"/>
          <p:cNvSpPr>
            <a:spLocks noChangeShapeType="1"/>
          </p:cNvSpPr>
          <p:nvPr/>
        </p:nvSpPr>
        <p:spPr bwMode="auto">
          <a:xfrm flipV="1">
            <a:off x="5735896" y="4359014"/>
            <a:ext cx="8640" cy="613504"/>
          </a:xfrm>
          <a:prstGeom prst="line">
            <a:avLst/>
          </a:prstGeom>
          <a:noFill/>
          <a:ln w="12700">
            <a:solidFill>
              <a:srgbClr val="25221E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36" name="Line 33"/>
          <p:cNvSpPr>
            <a:spLocks noChangeShapeType="1"/>
          </p:cNvSpPr>
          <p:nvPr/>
        </p:nvSpPr>
        <p:spPr bwMode="auto">
          <a:xfrm flipV="1">
            <a:off x="4432696" y="4350373"/>
            <a:ext cx="1268640" cy="492532"/>
          </a:xfrm>
          <a:prstGeom prst="line">
            <a:avLst/>
          </a:prstGeom>
          <a:noFill/>
          <a:ln w="12700">
            <a:solidFill>
              <a:srgbClr val="25221E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3317966" y="6104477"/>
            <a:ext cx="34144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b="1" dirty="0">
                <a:solidFill>
                  <a:srgbClr val="220492"/>
                </a:solidFill>
                <a:latin typeface="Verdana" pitchFamily="34" charset="0"/>
              </a:rPr>
              <a:t>/a/</a:t>
            </a:r>
            <a:endParaRPr lang="en-US" b="1" dirty="0">
              <a:solidFill>
                <a:srgbClr val="220492"/>
              </a:solidFill>
            </a:endParaRPr>
          </a:p>
        </p:txBody>
      </p:sp>
      <p:sp>
        <p:nvSpPr>
          <p:cNvPr id="38" name="Freeform 35"/>
          <p:cNvSpPr>
            <a:spLocks/>
          </p:cNvSpPr>
          <p:nvPr/>
        </p:nvSpPr>
        <p:spPr bwMode="auto">
          <a:xfrm>
            <a:off x="4743735" y="4981159"/>
            <a:ext cx="1847520" cy="802164"/>
          </a:xfrm>
          <a:custGeom>
            <a:avLst/>
            <a:gdLst>
              <a:gd name="T0" fmla="*/ 2147483647 w 195"/>
              <a:gd name="T1" fmla="*/ 0 h 81"/>
              <a:gd name="T2" fmla="*/ 2147483647 w 195"/>
              <a:gd name="T3" fmla="*/ 0 h 81"/>
              <a:gd name="T4" fmla="*/ 2147483647 w 195"/>
              <a:gd name="T5" fmla="*/ 2147483647 h 81"/>
              <a:gd name="T6" fmla="*/ 2147483647 w 195"/>
              <a:gd name="T7" fmla="*/ 2147483647 h 81"/>
              <a:gd name="T8" fmla="*/ 2147483647 w 195"/>
              <a:gd name="T9" fmla="*/ 2147483647 h 81"/>
              <a:gd name="T10" fmla="*/ 2147483647 w 195"/>
              <a:gd name="T11" fmla="*/ 2147483647 h 81"/>
              <a:gd name="T12" fmla="*/ 0 w 195"/>
              <a:gd name="T13" fmla="*/ 2147483647 h 81"/>
              <a:gd name="T14" fmla="*/ 0 w 195"/>
              <a:gd name="T15" fmla="*/ 2147483647 h 81"/>
              <a:gd name="T16" fmla="*/ 2147483647 w 195"/>
              <a:gd name="T17" fmla="*/ 0 h 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5"/>
              <a:gd name="T28" fmla="*/ 0 h 81"/>
              <a:gd name="T29" fmla="*/ 195 w 195"/>
              <a:gd name="T30" fmla="*/ 81 h 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5" h="81">
                <a:moveTo>
                  <a:pt x="7" y="0"/>
                </a:moveTo>
                <a:lnTo>
                  <a:pt x="188" y="0"/>
                </a:lnTo>
                <a:cubicBezTo>
                  <a:pt x="192" y="0"/>
                  <a:pt x="195" y="4"/>
                  <a:pt x="195" y="10"/>
                </a:cubicBezTo>
                <a:lnTo>
                  <a:pt x="195" y="71"/>
                </a:lnTo>
                <a:cubicBezTo>
                  <a:pt x="195" y="76"/>
                  <a:pt x="192" y="81"/>
                  <a:pt x="188" y="81"/>
                </a:cubicBezTo>
                <a:lnTo>
                  <a:pt x="7" y="81"/>
                </a:lnTo>
                <a:cubicBezTo>
                  <a:pt x="3" y="81"/>
                  <a:pt x="0" y="76"/>
                  <a:pt x="0" y="71"/>
                </a:cubicBezTo>
                <a:lnTo>
                  <a:pt x="0" y="10"/>
                </a:lnTo>
                <a:cubicBezTo>
                  <a:pt x="0" y="4"/>
                  <a:pt x="3" y="0"/>
                  <a:pt x="7" y="0"/>
                </a:cubicBezTo>
              </a:path>
            </a:pathLst>
          </a:custGeom>
          <a:solidFill>
            <a:srgbClr val="FF00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39" name="Rectangle 36"/>
          <p:cNvSpPr>
            <a:spLocks noChangeArrowheads="1"/>
          </p:cNvSpPr>
          <p:nvPr/>
        </p:nvSpPr>
        <p:spPr bwMode="auto">
          <a:xfrm>
            <a:off x="4764998" y="5041645"/>
            <a:ext cx="175875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hu-HU" sz="1300" dirty="0">
                <a:solidFill>
                  <a:schemeClr val="bg1"/>
                </a:solidFill>
                <a:latin typeface="Verdana" pitchFamily="34" charset="0"/>
              </a:rPr>
              <a:t>Extra-striatális kéreg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4932312" y="5231745"/>
            <a:ext cx="138980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hu-HU" sz="1300" b="1" dirty="0">
                <a:solidFill>
                  <a:schemeClr val="bg1"/>
                </a:solidFill>
                <a:latin typeface="Verdana" pitchFamily="34" charset="0"/>
              </a:rPr>
              <a:t>Vizuális (betű)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1" name="Rectangle 38"/>
          <p:cNvSpPr>
            <a:spLocks noChangeArrowheads="1"/>
          </p:cNvSpPr>
          <p:nvPr/>
        </p:nvSpPr>
        <p:spPr bwMode="auto">
          <a:xfrm>
            <a:off x="5085749" y="5421845"/>
            <a:ext cx="10676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hu-HU" sz="1300" b="1" dirty="0">
                <a:solidFill>
                  <a:schemeClr val="bg1"/>
                </a:solidFill>
                <a:latin typeface="Verdana" pitchFamily="34" charset="0"/>
              </a:rPr>
              <a:t>feldolgozás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2" name="Rectangle 39"/>
          <p:cNvSpPr>
            <a:spLocks noChangeArrowheads="1"/>
          </p:cNvSpPr>
          <p:nvPr/>
        </p:nvSpPr>
        <p:spPr bwMode="auto">
          <a:xfrm>
            <a:off x="5597656" y="5731477"/>
            <a:ext cx="8640" cy="207382"/>
          </a:xfrm>
          <a:prstGeom prst="rect">
            <a:avLst/>
          </a:pr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en-US" dirty="0"/>
          </a:p>
        </p:txBody>
      </p:sp>
      <p:sp>
        <p:nvSpPr>
          <p:cNvPr id="43" name="Freeform 40"/>
          <p:cNvSpPr>
            <a:spLocks/>
          </p:cNvSpPr>
          <p:nvPr/>
        </p:nvSpPr>
        <p:spPr bwMode="auto">
          <a:xfrm>
            <a:off x="5563096" y="5679631"/>
            <a:ext cx="86400" cy="103691"/>
          </a:xfrm>
          <a:custGeom>
            <a:avLst/>
            <a:gdLst>
              <a:gd name="T0" fmla="*/ 2147483647 w 60"/>
              <a:gd name="T1" fmla="*/ 0 h 72"/>
              <a:gd name="T2" fmla="*/ 0 w 60"/>
              <a:gd name="T3" fmla="*/ 2147483647 h 72"/>
              <a:gd name="T4" fmla="*/ 0 w 60"/>
              <a:gd name="T5" fmla="*/ 2147483647 h 72"/>
              <a:gd name="T6" fmla="*/ 0 w 60"/>
              <a:gd name="T7" fmla="*/ 2147483647 h 72"/>
              <a:gd name="T8" fmla="*/ 2147483647 w 60"/>
              <a:gd name="T9" fmla="*/ 2147483647 h 72"/>
              <a:gd name="T10" fmla="*/ 2147483647 w 60"/>
              <a:gd name="T11" fmla="*/ 2147483647 h 72"/>
              <a:gd name="T12" fmla="*/ 2147483647 w 60"/>
              <a:gd name="T13" fmla="*/ 2147483647 h 72"/>
              <a:gd name="T14" fmla="*/ 2147483647 w 60"/>
              <a:gd name="T15" fmla="*/ 2147483647 h 72"/>
              <a:gd name="T16" fmla="*/ 2147483647 w 60"/>
              <a:gd name="T17" fmla="*/ 2147483647 h 72"/>
              <a:gd name="T18" fmla="*/ 2147483647 w 60"/>
              <a:gd name="T19" fmla="*/ 2147483647 h 72"/>
              <a:gd name="T20" fmla="*/ 2147483647 w 60"/>
              <a:gd name="T21" fmla="*/ 2147483647 h 72"/>
              <a:gd name="T22" fmla="*/ 2147483647 w 60"/>
              <a:gd name="T23" fmla="*/ 2147483647 h 72"/>
              <a:gd name="T24" fmla="*/ 2147483647 w 60"/>
              <a:gd name="T25" fmla="*/ 2147483647 h 72"/>
              <a:gd name="T26" fmla="*/ 2147483647 w 60"/>
              <a:gd name="T27" fmla="*/ 2147483647 h 72"/>
              <a:gd name="T28" fmla="*/ 2147483647 w 60"/>
              <a:gd name="T29" fmla="*/ 2147483647 h 72"/>
              <a:gd name="T30" fmla="*/ 2147483647 w 60"/>
              <a:gd name="T31" fmla="*/ 2147483647 h 72"/>
              <a:gd name="T32" fmla="*/ 2147483647 w 60"/>
              <a:gd name="T33" fmla="*/ 2147483647 h 72"/>
              <a:gd name="T34" fmla="*/ 2147483647 w 60"/>
              <a:gd name="T35" fmla="*/ 2147483647 h 72"/>
              <a:gd name="T36" fmla="*/ 2147483647 w 60"/>
              <a:gd name="T37" fmla="*/ 2147483647 h 72"/>
              <a:gd name="T38" fmla="*/ 2147483647 w 60"/>
              <a:gd name="T39" fmla="*/ 0 h 72"/>
              <a:gd name="T40" fmla="*/ 2147483647 w 60"/>
              <a:gd name="T41" fmla="*/ 0 h 7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0"/>
              <a:gd name="T64" fmla="*/ 0 h 72"/>
              <a:gd name="T65" fmla="*/ 60 w 60"/>
              <a:gd name="T66" fmla="*/ 72 h 7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0" h="72">
                <a:moveTo>
                  <a:pt x="30" y="0"/>
                </a:moveTo>
                <a:lnTo>
                  <a:pt x="0" y="72"/>
                </a:lnTo>
                <a:lnTo>
                  <a:pt x="6" y="72"/>
                </a:lnTo>
                <a:lnTo>
                  <a:pt x="6" y="66"/>
                </a:lnTo>
                <a:lnTo>
                  <a:pt x="12" y="66"/>
                </a:lnTo>
                <a:lnTo>
                  <a:pt x="18" y="66"/>
                </a:lnTo>
                <a:lnTo>
                  <a:pt x="24" y="66"/>
                </a:lnTo>
                <a:lnTo>
                  <a:pt x="30" y="66"/>
                </a:lnTo>
                <a:lnTo>
                  <a:pt x="36" y="66"/>
                </a:lnTo>
                <a:lnTo>
                  <a:pt x="42" y="66"/>
                </a:lnTo>
                <a:lnTo>
                  <a:pt x="48" y="66"/>
                </a:lnTo>
                <a:lnTo>
                  <a:pt x="48" y="72"/>
                </a:lnTo>
                <a:lnTo>
                  <a:pt x="54" y="72"/>
                </a:lnTo>
                <a:lnTo>
                  <a:pt x="60" y="72"/>
                </a:lnTo>
                <a:lnTo>
                  <a:pt x="30" y="0"/>
                </a:lnTo>
                <a:close/>
              </a:path>
            </a:pathLst>
          </a:cu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44" name="Rectangle 41"/>
          <p:cNvSpPr>
            <a:spLocks noChangeArrowheads="1"/>
          </p:cNvSpPr>
          <p:nvPr/>
        </p:nvSpPr>
        <p:spPr bwMode="auto">
          <a:xfrm>
            <a:off x="5460840" y="6103036"/>
            <a:ext cx="30617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b="1" dirty="0">
                <a:solidFill>
                  <a:srgbClr val="220492"/>
                </a:solidFill>
                <a:latin typeface="Verdana" pitchFamily="34" charset="0"/>
              </a:rPr>
              <a:t>“a”</a:t>
            </a:r>
            <a:endParaRPr lang="en-US" b="1" dirty="0">
              <a:solidFill>
                <a:srgbClr val="220492"/>
              </a:solidFill>
            </a:endParaRPr>
          </a:p>
        </p:txBody>
      </p:sp>
      <p:sp>
        <p:nvSpPr>
          <p:cNvPr id="45" name="Freeform 42"/>
          <p:cNvSpPr>
            <a:spLocks/>
          </p:cNvSpPr>
          <p:nvPr/>
        </p:nvSpPr>
        <p:spPr bwMode="auto">
          <a:xfrm>
            <a:off x="5184376" y="4410859"/>
            <a:ext cx="292320" cy="276509"/>
          </a:xfrm>
          <a:custGeom>
            <a:avLst/>
            <a:gdLst>
              <a:gd name="T0" fmla="*/ 0 w 203"/>
              <a:gd name="T1" fmla="*/ 2147483647 h 192"/>
              <a:gd name="T2" fmla="*/ 2147483647 w 203"/>
              <a:gd name="T3" fmla="*/ 2147483647 h 192"/>
              <a:gd name="T4" fmla="*/ 2147483647 w 203"/>
              <a:gd name="T5" fmla="*/ 2147483647 h 192"/>
              <a:gd name="T6" fmla="*/ 2147483647 w 203"/>
              <a:gd name="T7" fmla="*/ 0 h 192"/>
              <a:gd name="T8" fmla="*/ 0 w 203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3"/>
              <a:gd name="T16" fmla="*/ 0 h 192"/>
              <a:gd name="T17" fmla="*/ 203 w 203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3" h="192">
                <a:moveTo>
                  <a:pt x="0" y="12"/>
                </a:moveTo>
                <a:lnTo>
                  <a:pt x="197" y="192"/>
                </a:lnTo>
                <a:lnTo>
                  <a:pt x="203" y="180"/>
                </a:lnTo>
                <a:lnTo>
                  <a:pt x="6" y="0"/>
                </a:lnTo>
                <a:lnTo>
                  <a:pt x="0" y="12"/>
                </a:lnTo>
                <a:close/>
              </a:path>
            </a:pathLst>
          </a:cu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46" name="Freeform 43"/>
          <p:cNvSpPr>
            <a:spLocks/>
          </p:cNvSpPr>
          <p:nvPr/>
        </p:nvSpPr>
        <p:spPr bwMode="auto">
          <a:xfrm>
            <a:off x="5141176" y="4376295"/>
            <a:ext cx="138240" cy="129614"/>
          </a:xfrm>
          <a:custGeom>
            <a:avLst/>
            <a:gdLst>
              <a:gd name="T0" fmla="*/ 0 w 96"/>
              <a:gd name="T1" fmla="*/ 0 h 90"/>
              <a:gd name="T2" fmla="*/ 2147483647 w 96"/>
              <a:gd name="T3" fmla="*/ 2147483647 h 90"/>
              <a:gd name="T4" fmla="*/ 2147483647 w 96"/>
              <a:gd name="T5" fmla="*/ 2147483647 h 90"/>
              <a:gd name="T6" fmla="*/ 2147483647 w 96"/>
              <a:gd name="T7" fmla="*/ 2147483647 h 90"/>
              <a:gd name="T8" fmla="*/ 2147483647 w 96"/>
              <a:gd name="T9" fmla="*/ 2147483647 h 90"/>
              <a:gd name="T10" fmla="*/ 2147483647 w 96"/>
              <a:gd name="T11" fmla="*/ 2147483647 h 90"/>
              <a:gd name="T12" fmla="*/ 2147483647 w 96"/>
              <a:gd name="T13" fmla="*/ 2147483647 h 90"/>
              <a:gd name="T14" fmla="*/ 2147483647 w 96"/>
              <a:gd name="T15" fmla="*/ 2147483647 h 90"/>
              <a:gd name="T16" fmla="*/ 2147483647 w 96"/>
              <a:gd name="T17" fmla="*/ 2147483647 h 90"/>
              <a:gd name="T18" fmla="*/ 2147483647 w 96"/>
              <a:gd name="T19" fmla="*/ 2147483647 h 90"/>
              <a:gd name="T20" fmla="*/ 2147483647 w 96"/>
              <a:gd name="T21" fmla="*/ 2147483647 h 90"/>
              <a:gd name="T22" fmla="*/ 2147483647 w 96"/>
              <a:gd name="T23" fmla="*/ 2147483647 h 90"/>
              <a:gd name="T24" fmla="*/ 2147483647 w 96"/>
              <a:gd name="T25" fmla="*/ 2147483647 h 90"/>
              <a:gd name="T26" fmla="*/ 2147483647 w 96"/>
              <a:gd name="T27" fmla="*/ 2147483647 h 90"/>
              <a:gd name="T28" fmla="*/ 2147483647 w 96"/>
              <a:gd name="T29" fmla="*/ 2147483647 h 90"/>
              <a:gd name="T30" fmla="*/ 2147483647 w 96"/>
              <a:gd name="T31" fmla="*/ 2147483647 h 90"/>
              <a:gd name="T32" fmla="*/ 2147483647 w 96"/>
              <a:gd name="T33" fmla="*/ 2147483647 h 90"/>
              <a:gd name="T34" fmla="*/ 2147483647 w 96"/>
              <a:gd name="T35" fmla="*/ 2147483647 h 90"/>
              <a:gd name="T36" fmla="*/ 2147483647 w 96"/>
              <a:gd name="T37" fmla="*/ 2147483647 h 90"/>
              <a:gd name="T38" fmla="*/ 0 w 96"/>
              <a:gd name="T39" fmla="*/ 0 h 90"/>
              <a:gd name="T40" fmla="*/ 0 w 96"/>
              <a:gd name="T41" fmla="*/ 0 h 9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"/>
              <a:gd name="T64" fmla="*/ 0 h 90"/>
              <a:gd name="T65" fmla="*/ 96 w 96"/>
              <a:gd name="T66" fmla="*/ 90 h 9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" h="90">
                <a:moveTo>
                  <a:pt x="0" y="0"/>
                </a:moveTo>
                <a:lnTo>
                  <a:pt x="42" y="90"/>
                </a:lnTo>
                <a:lnTo>
                  <a:pt x="42" y="84"/>
                </a:lnTo>
                <a:lnTo>
                  <a:pt x="42" y="78"/>
                </a:lnTo>
                <a:lnTo>
                  <a:pt x="48" y="78"/>
                </a:lnTo>
                <a:lnTo>
                  <a:pt x="48" y="72"/>
                </a:lnTo>
                <a:lnTo>
                  <a:pt x="54" y="66"/>
                </a:lnTo>
                <a:lnTo>
                  <a:pt x="54" y="60"/>
                </a:lnTo>
                <a:lnTo>
                  <a:pt x="60" y="60"/>
                </a:lnTo>
                <a:lnTo>
                  <a:pt x="60" y="54"/>
                </a:lnTo>
                <a:lnTo>
                  <a:pt x="66" y="48"/>
                </a:lnTo>
                <a:lnTo>
                  <a:pt x="72" y="42"/>
                </a:lnTo>
                <a:lnTo>
                  <a:pt x="78" y="42"/>
                </a:lnTo>
                <a:lnTo>
                  <a:pt x="78" y="36"/>
                </a:lnTo>
                <a:lnTo>
                  <a:pt x="84" y="36"/>
                </a:lnTo>
                <a:lnTo>
                  <a:pt x="90" y="36"/>
                </a:lnTo>
                <a:lnTo>
                  <a:pt x="96" y="30"/>
                </a:lnTo>
                <a:lnTo>
                  <a:pt x="0" y="0"/>
                </a:lnTo>
                <a:close/>
              </a:path>
            </a:pathLst>
          </a:cu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hu-HU" dirty="0"/>
          </a:p>
        </p:txBody>
      </p:sp>
      <p:sp>
        <p:nvSpPr>
          <p:cNvPr id="47" name="Rectangle 44"/>
          <p:cNvSpPr>
            <a:spLocks noChangeArrowheads="1"/>
          </p:cNvSpPr>
          <p:nvPr/>
        </p:nvSpPr>
        <p:spPr bwMode="auto">
          <a:xfrm>
            <a:off x="5459416" y="4678727"/>
            <a:ext cx="17280" cy="302432"/>
          </a:xfrm>
          <a:prstGeom prst="rect">
            <a:avLst/>
          </a:pr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en-US" dirty="0"/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1735380" y="3818957"/>
            <a:ext cx="18771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hu-HU" sz="1300" b="1" i="1" dirty="0">
                <a:solidFill>
                  <a:srgbClr val="25221E"/>
                </a:solidFill>
                <a:latin typeface="Verdana" pitchFamily="34" charset="0"/>
              </a:rPr>
              <a:t>Moduláló feedback: </a:t>
            </a:r>
          </a:p>
          <a:p>
            <a:r>
              <a:rPr lang="hu-HU" sz="1300" b="1" i="1" dirty="0">
                <a:solidFill>
                  <a:srgbClr val="25221E"/>
                </a:solidFill>
                <a:latin typeface="Verdana" pitchFamily="34" charset="0"/>
              </a:rPr>
              <a:t>Kongruencia </a:t>
            </a:r>
            <a:endParaRPr lang="en-US" b="1" dirty="0"/>
          </a:p>
        </p:txBody>
      </p:sp>
      <p:sp>
        <p:nvSpPr>
          <p:cNvPr id="50" name="Rectangle 23"/>
          <p:cNvSpPr>
            <a:spLocks noChangeArrowheads="1"/>
          </p:cNvSpPr>
          <p:nvPr/>
        </p:nvSpPr>
        <p:spPr bwMode="auto">
          <a:xfrm>
            <a:off x="5582844" y="5817885"/>
            <a:ext cx="17280" cy="216023"/>
          </a:xfrm>
          <a:prstGeom prst="rect">
            <a:avLst/>
          </a:prstGeom>
          <a:solidFill>
            <a:srgbClr val="252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en-US" dirty="0"/>
          </a:p>
        </p:txBody>
      </p:sp>
      <p:sp>
        <p:nvSpPr>
          <p:cNvPr id="49" name="Téglalap 4"/>
          <p:cNvSpPr>
            <a:spLocks noChangeArrowheads="1"/>
          </p:cNvSpPr>
          <p:nvPr/>
        </p:nvSpPr>
        <p:spPr bwMode="auto">
          <a:xfrm>
            <a:off x="5667495" y="6529948"/>
            <a:ext cx="2220480" cy="29379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r>
              <a:rPr lang="hu-HU" sz="1300" dirty="0">
                <a:solidFill>
                  <a:schemeClr val="bg1"/>
                </a:solidFill>
              </a:rPr>
              <a:t>Agyi Képalkotó Központ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6402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Group 2"/>
          <p:cNvGrpSpPr>
            <a:grpSpLocks/>
          </p:cNvGrpSpPr>
          <p:nvPr/>
        </p:nvGrpSpPr>
        <p:grpSpPr bwMode="auto">
          <a:xfrm>
            <a:off x="736601" y="4010026"/>
            <a:ext cx="3451225" cy="2700338"/>
            <a:chOff x="522" y="2526"/>
            <a:chExt cx="2446" cy="1701"/>
          </a:xfrm>
        </p:grpSpPr>
        <p:pic>
          <p:nvPicPr>
            <p:cNvPr id="43060" name="Picture 3" descr="BLANK_LEFT_HEMISPHER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2526"/>
              <a:ext cx="2446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61" name="Freeform 4"/>
            <p:cNvSpPr>
              <a:spLocks/>
            </p:cNvSpPr>
            <p:nvPr/>
          </p:nvSpPr>
          <p:spPr bwMode="auto">
            <a:xfrm>
              <a:off x="873" y="3161"/>
              <a:ext cx="774" cy="524"/>
            </a:xfrm>
            <a:custGeom>
              <a:avLst/>
              <a:gdLst>
                <a:gd name="T0" fmla="*/ 419 w 857"/>
                <a:gd name="T1" fmla="*/ 504 h 638"/>
                <a:gd name="T2" fmla="*/ 198 w 857"/>
                <a:gd name="T3" fmla="*/ 503 h 638"/>
                <a:gd name="T4" fmla="*/ 32 w 857"/>
                <a:gd name="T5" fmla="*/ 443 h 638"/>
                <a:gd name="T6" fmla="*/ 5 w 857"/>
                <a:gd name="T7" fmla="*/ 341 h 638"/>
                <a:gd name="T8" fmla="*/ 32 w 857"/>
                <a:gd name="T9" fmla="*/ 259 h 638"/>
                <a:gd name="T10" fmla="*/ 95 w 857"/>
                <a:gd name="T11" fmla="*/ 239 h 638"/>
                <a:gd name="T12" fmla="*/ 157 w 857"/>
                <a:gd name="T13" fmla="*/ 235 h 638"/>
                <a:gd name="T14" fmla="*/ 202 w 857"/>
                <a:gd name="T15" fmla="*/ 169 h 638"/>
                <a:gd name="T16" fmla="*/ 225 w 857"/>
                <a:gd name="T17" fmla="*/ 108 h 638"/>
                <a:gd name="T18" fmla="*/ 283 w 857"/>
                <a:gd name="T19" fmla="*/ 59 h 638"/>
                <a:gd name="T20" fmla="*/ 359 w 857"/>
                <a:gd name="T21" fmla="*/ 18 h 638"/>
                <a:gd name="T22" fmla="*/ 435 w 857"/>
                <a:gd name="T23" fmla="*/ 10 h 638"/>
                <a:gd name="T24" fmla="*/ 561 w 857"/>
                <a:gd name="T25" fmla="*/ 2 h 638"/>
                <a:gd name="T26" fmla="*/ 732 w 857"/>
                <a:gd name="T27" fmla="*/ 26 h 638"/>
                <a:gd name="T28" fmla="*/ 772 w 857"/>
                <a:gd name="T29" fmla="*/ 124 h 638"/>
                <a:gd name="T30" fmla="*/ 744 w 857"/>
                <a:gd name="T31" fmla="*/ 292 h 638"/>
                <a:gd name="T32" fmla="*/ 690 w 857"/>
                <a:gd name="T33" fmla="*/ 342 h 638"/>
                <a:gd name="T34" fmla="*/ 668 w 857"/>
                <a:gd name="T35" fmla="*/ 391 h 638"/>
                <a:gd name="T36" fmla="*/ 574 w 857"/>
                <a:gd name="T37" fmla="*/ 426 h 638"/>
                <a:gd name="T38" fmla="*/ 458 w 857"/>
                <a:gd name="T39" fmla="*/ 463 h 638"/>
                <a:gd name="T40" fmla="*/ 419 w 857"/>
                <a:gd name="T41" fmla="*/ 504 h 6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7" h="638">
                  <a:moveTo>
                    <a:pt x="464" y="614"/>
                  </a:moveTo>
                  <a:cubicBezTo>
                    <a:pt x="422" y="638"/>
                    <a:pt x="293" y="626"/>
                    <a:pt x="219" y="613"/>
                  </a:cubicBezTo>
                  <a:cubicBezTo>
                    <a:pt x="148" y="601"/>
                    <a:pt x="70" y="572"/>
                    <a:pt x="35" y="539"/>
                  </a:cubicBezTo>
                  <a:cubicBezTo>
                    <a:pt x="0" y="506"/>
                    <a:pt x="6" y="452"/>
                    <a:pt x="6" y="415"/>
                  </a:cubicBezTo>
                  <a:cubicBezTo>
                    <a:pt x="6" y="378"/>
                    <a:pt x="19" y="336"/>
                    <a:pt x="35" y="315"/>
                  </a:cubicBezTo>
                  <a:cubicBezTo>
                    <a:pt x="51" y="294"/>
                    <a:pt x="82" y="296"/>
                    <a:pt x="105" y="291"/>
                  </a:cubicBezTo>
                  <a:cubicBezTo>
                    <a:pt x="128" y="286"/>
                    <a:pt x="154" y="300"/>
                    <a:pt x="174" y="286"/>
                  </a:cubicBezTo>
                  <a:cubicBezTo>
                    <a:pt x="194" y="272"/>
                    <a:pt x="212" y="232"/>
                    <a:pt x="224" y="206"/>
                  </a:cubicBezTo>
                  <a:cubicBezTo>
                    <a:pt x="236" y="180"/>
                    <a:pt x="234" y="154"/>
                    <a:pt x="249" y="132"/>
                  </a:cubicBezTo>
                  <a:lnTo>
                    <a:pt x="313" y="72"/>
                  </a:lnTo>
                  <a:lnTo>
                    <a:pt x="398" y="22"/>
                  </a:lnTo>
                  <a:cubicBezTo>
                    <a:pt x="426" y="12"/>
                    <a:pt x="445" y="15"/>
                    <a:pt x="482" y="12"/>
                  </a:cubicBezTo>
                  <a:cubicBezTo>
                    <a:pt x="519" y="9"/>
                    <a:pt x="566" y="0"/>
                    <a:pt x="621" y="3"/>
                  </a:cubicBezTo>
                  <a:cubicBezTo>
                    <a:pt x="676" y="6"/>
                    <a:pt x="771" y="7"/>
                    <a:pt x="810" y="32"/>
                  </a:cubicBezTo>
                  <a:cubicBezTo>
                    <a:pt x="849" y="57"/>
                    <a:pt x="852" y="93"/>
                    <a:pt x="855" y="151"/>
                  </a:cubicBezTo>
                  <a:cubicBezTo>
                    <a:pt x="857" y="205"/>
                    <a:pt x="848" y="323"/>
                    <a:pt x="824" y="356"/>
                  </a:cubicBezTo>
                  <a:cubicBezTo>
                    <a:pt x="800" y="389"/>
                    <a:pt x="780" y="394"/>
                    <a:pt x="764" y="416"/>
                  </a:cubicBezTo>
                  <a:cubicBezTo>
                    <a:pt x="750" y="436"/>
                    <a:pt x="761" y="459"/>
                    <a:pt x="740" y="476"/>
                  </a:cubicBezTo>
                  <a:cubicBezTo>
                    <a:pt x="723" y="492"/>
                    <a:pt x="677" y="508"/>
                    <a:pt x="636" y="519"/>
                  </a:cubicBezTo>
                  <a:lnTo>
                    <a:pt x="507" y="564"/>
                  </a:lnTo>
                  <a:cubicBezTo>
                    <a:pt x="478" y="580"/>
                    <a:pt x="506" y="590"/>
                    <a:pt x="464" y="614"/>
                  </a:cubicBezTo>
                  <a:close/>
                </a:path>
              </a:pathLst>
            </a:custGeom>
            <a:solidFill>
              <a:srgbClr val="00FFFF">
                <a:alpha val="50195"/>
              </a:srgbClr>
            </a:solidFill>
            <a:ln w="1905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62" name="Freeform 5"/>
            <p:cNvSpPr>
              <a:spLocks/>
            </p:cNvSpPr>
            <p:nvPr/>
          </p:nvSpPr>
          <p:spPr bwMode="auto">
            <a:xfrm>
              <a:off x="1873" y="3191"/>
              <a:ext cx="324" cy="250"/>
            </a:xfrm>
            <a:custGeom>
              <a:avLst/>
              <a:gdLst>
                <a:gd name="T0" fmla="*/ 2 w 359"/>
                <a:gd name="T1" fmla="*/ 206 h 304"/>
                <a:gd name="T2" fmla="*/ 51 w 359"/>
                <a:gd name="T3" fmla="*/ 148 h 304"/>
                <a:gd name="T4" fmla="*/ 88 w 359"/>
                <a:gd name="T5" fmla="*/ 77 h 304"/>
                <a:gd name="T6" fmla="*/ 281 w 359"/>
                <a:gd name="T7" fmla="*/ 1 h 304"/>
                <a:gd name="T8" fmla="*/ 321 w 359"/>
                <a:gd name="T9" fmla="*/ 80 h 304"/>
                <a:gd name="T10" fmla="*/ 259 w 359"/>
                <a:gd name="T11" fmla="*/ 153 h 304"/>
                <a:gd name="T12" fmla="*/ 167 w 359"/>
                <a:gd name="T13" fmla="*/ 189 h 304"/>
                <a:gd name="T14" fmla="*/ 45 w 359"/>
                <a:gd name="T15" fmla="*/ 248 h 304"/>
                <a:gd name="T16" fmla="*/ 2 w 359"/>
                <a:gd name="T17" fmla="*/ 206 h 3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9" h="304">
                  <a:moveTo>
                    <a:pt x="2" y="250"/>
                  </a:moveTo>
                  <a:cubicBezTo>
                    <a:pt x="4" y="231"/>
                    <a:pt x="41" y="206"/>
                    <a:pt x="57" y="180"/>
                  </a:cubicBezTo>
                  <a:cubicBezTo>
                    <a:pt x="73" y="154"/>
                    <a:pt x="56" y="124"/>
                    <a:pt x="98" y="94"/>
                  </a:cubicBezTo>
                  <a:cubicBezTo>
                    <a:pt x="139" y="64"/>
                    <a:pt x="268" y="0"/>
                    <a:pt x="311" y="1"/>
                  </a:cubicBezTo>
                  <a:cubicBezTo>
                    <a:pt x="354" y="2"/>
                    <a:pt x="359" y="67"/>
                    <a:pt x="356" y="97"/>
                  </a:cubicBezTo>
                  <a:cubicBezTo>
                    <a:pt x="353" y="127"/>
                    <a:pt x="318" y="166"/>
                    <a:pt x="287" y="186"/>
                  </a:cubicBezTo>
                  <a:lnTo>
                    <a:pt x="185" y="230"/>
                  </a:lnTo>
                  <a:lnTo>
                    <a:pt x="50" y="301"/>
                  </a:lnTo>
                  <a:cubicBezTo>
                    <a:pt x="20" y="304"/>
                    <a:pt x="0" y="269"/>
                    <a:pt x="2" y="250"/>
                  </a:cubicBezTo>
                  <a:close/>
                </a:path>
              </a:pathLst>
            </a:custGeom>
            <a:solidFill>
              <a:srgbClr val="00FFFF">
                <a:alpha val="50195"/>
              </a:srgbClr>
            </a:solidFill>
            <a:ln w="1905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63" name="Freeform 6"/>
            <p:cNvSpPr>
              <a:spLocks/>
            </p:cNvSpPr>
            <p:nvPr/>
          </p:nvSpPr>
          <p:spPr bwMode="auto">
            <a:xfrm>
              <a:off x="1403" y="3431"/>
              <a:ext cx="452" cy="249"/>
            </a:xfrm>
            <a:custGeom>
              <a:avLst/>
              <a:gdLst>
                <a:gd name="T0" fmla="*/ 212 w 500"/>
                <a:gd name="T1" fmla="*/ 42 h 303"/>
                <a:gd name="T2" fmla="*/ 271 w 500"/>
                <a:gd name="T3" fmla="*/ 20 h 303"/>
                <a:gd name="T4" fmla="*/ 339 w 500"/>
                <a:gd name="T5" fmla="*/ 30 h 303"/>
                <a:gd name="T6" fmla="*/ 431 w 500"/>
                <a:gd name="T7" fmla="*/ 0 h 303"/>
                <a:gd name="T8" fmla="*/ 442 w 500"/>
                <a:gd name="T9" fmla="*/ 54 h 303"/>
                <a:gd name="T10" fmla="*/ 373 w 500"/>
                <a:gd name="T11" fmla="*/ 87 h 303"/>
                <a:gd name="T12" fmla="*/ 299 w 500"/>
                <a:gd name="T13" fmla="*/ 102 h 303"/>
                <a:gd name="T14" fmla="*/ 194 w 500"/>
                <a:gd name="T15" fmla="*/ 194 h 303"/>
                <a:gd name="T16" fmla="*/ 32 w 500"/>
                <a:gd name="T17" fmla="*/ 247 h 303"/>
                <a:gd name="T18" fmla="*/ 3 w 500"/>
                <a:gd name="T19" fmla="*/ 210 h 303"/>
                <a:gd name="T20" fmla="*/ 35 w 500"/>
                <a:gd name="T21" fmla="*/ 176 h 303"/>
                <a:gd name="T22" fmla="*/ 104 w 500"/>
                <a:gd name="T23" fmla="*/ 148 h 303"/>
                <a:gd name="T24" fmla="*/ 156 w 500"/>
                <a:gd name="T25" fmla="*/ 122 h 303"/>
                <a:gd name="T26" fmla="*/ 171 w 500"/>
                <a:gd name="T27" fmla="*/ 81 h 303"/>
                <a:gd name="T28" fmla="*/ 212 w 500"/>
                <a:gd name="T29" fmla="*/ 42 h 3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00" h="303">
                  <a:moveTo>
                    <a:pt x="234" y="51"/>
                  </a:moveTo>
                  <a:cubicBezTo>
                    <a:pt x="252" y="39"/>
                    <a:pt x="277" y="26"/>
                    <a:pt x="300" y="24"/>
                  </a:cubicBezTo>
                  <a:cubicBezTo>
                    <a:pt x="323" y="22"/>
                    <a:pt x="346" y="40"/>
                    <a:pt x="375" y="36"/>
                  </a:cubicBezTo>
                  <a:lnTo>
                    <a:pt x="477" y="0"/>
                  </a:lnTo>
                  <a:cubicBezTo>
                    <a:pt x="496" y="5"/>
                    <a:pt x="500" y="48"/>
                    <a:pt x="489" y="66"/>
                  </a:cubicBezTo>
                  <a:lnTo>
                    <a:pt x="413" y="106"/>
                  </a:lnTo>
                  <a:cubicBezTo>
                    <a:pt x="387" y="116"/>
                    <a:pt x="364" y="102"/>
                    <a:pt x="331" y="124"/>
                  </a:cubicBezTo>
                  <a:cubicBezTo>
                    <a:pt x="298" y="146"/>
                    <a:pt x="264" y="207"/>
                    <a:pt x="215" y="236"/>
                  </a:cubicBezTo>
                  <a:cubicBezTo>
                    <a:pt x="166" y="265"/>
                    <a:pt x="70" y="297"/>
                    <a:pt x="35" y="300"/>
                  </a:cubicBezTo>
                  <a:cubicBezTo>
                    <a:pt x="0" y="303"/>
                    <a:pt x="2" y="269"/>
                    <a:pt x="3" y="255"/>
                  </a:cubicBezTo>
                  <a:cubicBezTo>
                    <a:pt x="4" y="241"/>
                    <a:pt x="20" y="226"/>
                    <a:pt x="39" y="214"/>
                  </a:cubicBezTo>
                  <a:cubicBezTo>
                    <a:pt x="58" y="202"/>
                    <a:pt x="93" y="191"/>
                    <a:pt x="115" y="180"/>
                  </a:cubicBezTo>
                  <a:cubicBezTo>
                    <a:pt x="115" y="180"/>
                    <a:pt x="162" y="162"/>
                    <a:pt x="173" y="148"/>
                  </a:cubicBezTo>
                  <a:cubicBezTo>
                    <a:pt x="184" y="134"/>
                    <a:pt x="180" y="114"/>
                    <a:pt x="189" y="99"/>
                  </a:cubicBezTo>
                  <a:cubicBezTo>
                    <a:pt x="198" y="84"/>
                    <a:pt x="225" y="61"/>
                    <a:pt x="234" y="51"/>
                  </a:cubicBezTo>
                  <a:close/>
                </a:path>
              </a:pathLst>
            </a:custGeom>
            <a:solidFill>
              <a:srgbClr val="339966">
                <a:alpha val="50195"/>
              </a:srgbClr>
            </a:solidFill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64" name="Freeform 7"/>
            <p:cNvSpPr>
              <a:spLocks/>
            </p:cNvSpPr>
            <p:nvPr/>
          </p:nvSpPr>
          <p:spPr bwMode="auto">
            <a:xfrm>
              <a:off x="1745" y="3306"/>
              <a:ext cx="620" cy="326"/>
            </a:xfrm>
            <a:custGeom>
              <a:avLst/>
              <a:gdLst>
                <a:gd name="T0" fmla="*/ 118 w 686"/>
                <a:gd name="T1" fmla="*/ 215 h 397"/>
                <a:gd name="T2" fmla="*/ 173 w 686"/>
                <a:gd name="T3" fmla="*/ 182 h 397"/>
                <a:gd name="T4" fmla="*/ 249 w 686"/>
                <a:gd name="T5" fmla="*/ 158 h 397"/>
                <a:gd name="T6" fmla="*/ 409 w 686"/>
                <a:gd name="T7" fmla="*/ 123 h 397"/>
                <a:gd name="T8" fmla="*/ 494 w 686"/>
                <a:gd name="T9" fmla="*/ 26 h 397"/>
                <a:gd name="T10" fmla="*/ 614 w 686"/>
                <a:gd name="T11" fmla="*/ 28 h 397"/>
                <a:gd name="T12" fmla="*/ 505 w 686"/>
                <a:gd name="T13" fmla="*/ 189 h 397"/>
                <a:gd name="T14" fmla="*/ 402 w 686"/>
                <a:gd name="T15" fmla="*/ 245 h 397"/>
                <a:gd name="T16" fmla="*/ 285 w 686"/>
                <a:gd name="T17" fmla="*/ 258 h 397"/>
                <a:gd name="T18" fmla="*/ 178 w 686"/>
                <a:gd name="T19" fmla="*/ 279 h 397"/>
                <a:gd name="T20" fmla="*/ 41 w 686"/>
                <a:gd name="T21" fmla="*/ 325 h 397"/>
                <a:gd name="T22" fmla="*/ 3 w 686"/>
                <a:gd name="T23" fmla="*/ 273 h 397"/>
                <a:gd name="T24" fmla="*/ 55 w 686"/>
                <a:gd name="T25" fmla="*/ 243 h 397"/>
                <a:gd name="T26" fmla="*/ 118 w 686"/>
                <a:gd name="T27" fmla="*/ 215 h 3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6" h="397">
                  <a:moveTo>
                    <a:pt x="131" y="262"/>
                  </a:moveTo>
                  <a:cubicBezTo>
                    <a:pt x="154" y="251"/>
                    <a:pt x="167" y="234"/>
                    <a:pt x="191" y="222"/>
                  </a:cubicBezTo>
                  <a:cubicBezTo>
                    <a:pt x="209" y="208"/>
                    <a:pt x="234" y="204"/>
                    <a:pt x="275" y="192"/>
                  </a:cubicBezTo>
                  <a:cubicBezTo>
                    <a:pt x="316" y="180"/>
                    <a:pt x="410" y="176"/>
                    <a:pt x="453" y="150"/>
                  </a:cubicBezTo>
                  <a:cubicBezTo>
                    <a:pt x="496" y="124"/>
                    <a:pt x="507" y="51"/>
                    <a:pt x="547" y="32"/>
                  </a:cubicBezTo>
                  <a:cubicBezTo>
                    <a:pt x="587" y="13"/>
                    <a:pt x="672" y="0"/>
                    <a:pt x="679" y="34"/>
                  </a:cubicBezTo>
                  <a:cubicBezTo>
                    <a:pt x="686" y="68"/>
                    <a:pt x="596" y="184"/>
                    <a:pt x="559" y="230"/>
                  </a:cubicBezTo>
                  <a:cubicBezTo>
                    <a:pt x="520" y="274"/>
                    <a:pt x="486" y="284"/>
                    <a:pt x="445" y="298"/>
                  </a:cubicBezTo>
                  <a:cubicBezTo>
                    <a:pt x="404" y="312"/>
                    <a:pt x="356" y="307"/>
                    <a:pt x="315" y="314"/>
                  </a:cubicBezTo>
                  <a:cubicBezTo>
                    <a:pt x="271" y="318"/>
                    <a:pt x="244" y="333"/>
                    <a:pt x="197" y="340"/>
                  </a:cubicBezTo>
                  <a:cubicBezTo>
                    <a:pt x="150" y="347"/>
                    <a:pt x="77" y="397"/>
                    <a:pt x="45" y="396"/>
                  </a:cubicBezTo>
                  <a:cubicBezTo>
                    <a:pt x="13" y="395"/>
                    <a:pt x="0" y="349"/>
                    <a:pt x="3" y="332"/>
                  </a:cubicBezTo>
                  <a:cubicBezTo>
                    <a:pt x="5" y="318"/>
                    <a:pt x="40" y="307"/>
                    <a:pt x="61" y="296"/>
                  </a:cubicBezTo>
                  <a:cubicBezTo>
                    <a:pt x="82" y="285"/>
                    <a:pt x="117" y="269"/>
                    <a:pt x="131" y="262"/>
                  </a:cubicBez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65" name="Freeform 8"/>
            <p:cNvSpPr>
              <a:spLocks/>
            </p:cNvSpPr>
            <p:nvPr/>
          </p:nvSpPr>
          <p:spPr bwMode="auto">
            <a:xfrm>
              <a:off x="1519" y="3166"/>
              <a:ext cx="532" cy="136"/>
            </a:xfrm>
            <a:custGeom>
              <a:avLst/>
              <a:gdLst>
                <a:gd name="T0" fmla="*/ 532 w 532"/>
                <a:gd name="T1" fmla="*/ 136 h 136"/>
                <a:gd name="T2" fmla="*/ 310 w 532"/>
                <a:gd name="T3" fmla="*/ 12 h 136"/>
                <a:gd name="T4" fmla="*/ 0 w 532"/>
                <a:gd name="T5" fmla="*/ 67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2" h="136">
                  <a:moveTo>
                    <a:pt x="532" y="136"/>
                  </a:moveTo>
                  <a:cubicBezTo>
                    <a:pt x="496" y="116"/>
                    <a:pt x="399" y="24"/>
                    <a:pt x="310" y="12"/>
                  </a:cubicBezTo>
                  <a:cubicBezTo>
                    <a:pt x="221" y="0"/>
                    <a:pt x="65" y="56"/>
                    <a:pt x="0" y="67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66" name="Line 9"/>
            <p:cNvSpPr>
              <a:spLocks noChangeShapeType="1"/>
            </p:cNvSpPr>
            <p:nvPr/>
          </p:nvSpPr>
          <p:spPr bwMode="auto">
            <a:xfrm flipH="1">
              <a:off x="1801" y="3367"/>
              <a:ext cx="167" cy="10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67" name="Line 10"/>
            <p:cNvSpPr>
              <a:spLocks noChangeShapeType="1"/>
            </p:cNvSpPr>
            <p:nvPr/>
          </p:nvSpPr>
          <p:spPr bwMode="auto">
            <a:xfrm>
              <a:off x="1760" y="3493"/>
              <a:ext cx="157" cy="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68" name="Line 11"/>
            <p:cNvSpPr>
              <a:spLocks noChangeShapeType="1"/>
            </p:cNvSpPr>
            <p:nvPr/>
          </p:nvSpPr>
          <p:spPr bwMode="auto">
            <a:xfrm>
              <a:off x="1624" y="3557"/>
              <a:ext cx="167" cy="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69" name="Line 12"/>
            <p:cNvSpPr>
              <a:spLocks noChangeShapeType="1"/>
            </p:cNvSpPr>
            <p:nvPr/>
          </p:nvSpPr>
          <p:spPr bwMode="auto">
            <a:xfrm flipV="1">
              <a:off x="2014" y="3352"/>
              <a:ext cx="14" cy="16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54637" name="Group 13"/>
          <p:cNvGrpSpPr>
            <a:grpSpLocks/>
          </p:cNvGrpSpPr>
          <p:nvPr/>
        </p:nvGrpSpPr>
        <p:grpSpPr bwMode="auto">
          <a:xfrm>
            <a:off x="311330" y="308459"/>
            <a:ext cx="8809386" cy="3622862"/>
            <a:chOff x="63" y="-51"/>
            <a:chExt cx="6243" cy="2452"/>
          </a:xfrm>
        </p:grpSpPr>
        <p:sp>
          <p:nvSpPr>
            <p:cNvPr id="43037" name="Rectangle 14"/>
            <p:cNvSpPr>
              <a:spLocks noChangeArrowheads="1"/>
            </p:cNvSpPr>
            <p:nvPr/>
          </p:nvSpPr>
          <p:spPr bwMode="auto">
            <a:xfrm>
              <a:off x="196" y="498"/>
              <a:ext cx="1649" cy="486"/>
            </a:xfrm>
            <a:prstGeom prst="rect">
              <a:avLst/>
            </a:prstGeom>
            <a:solidFill>
              <a:srgbClr val="00CCFF"/>
            </a:solidFill>
            <a:ln w="1905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u-HU" b="1" dirty="0" smtClean="0">
                  <a:solidFill>
                    <a:schemeClr val="accent2">
                      <a:lumMod val="75000"/>
                    </a:schemeClr>
                  </a:solidFill>
                </a:rPr>
                <a:t>Artikulációs hálózat</a:t>
              </a:r>
              <a:endParaRPr lang="en-GB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pIFG, PM, anterior insula</a:t>
              </a:r>
            </a:p>
            <a:p>
              <a:pPr algn="ctr"/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(</a:t>
              </a:r>
              <a:r>
                <a:rPr lang="hu-HU" sz="1400" dirty="0">
                  <a:solidFill>
                    <a:schemeClr val="accent2">
                      <a:lumMod val="75000"/>
                    </a:schemeClr>
                  </a:solidFill>
                </a:rPr>
                <a:t>bal domináns</a:t>
              </a:r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43038" name="Rectangle 15"/>
            <p:cNvSpPr>
              <a:spLocks noChangeArrowheads="1"/>
            </p:cNvSpPr>
            <p:nvPr/>
          </p:nvSpPr>
          <p:spPr bwMode="auto">
            <a:xfrm>
              <a:off x="2764" y="498"/>
              <a:ext cx="1945" cy="486"/>
            </a:xfrm>
            <a:prstGeom prst="rect">
              <a:avLst/>
            </a:prstGeom>
            <a:solidFill>
              <a:srgbClr val="00CCFF"/>
            </a:solidFill>
            <a:ln w="1905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u-HU" b="1" dirty="0" smtClean="0">
                  <a:solidFill>
                    <a:schemeClr val="accent2">
                      <a:lumMod val="75000"/>
                    </a:schemeClr>
                  </a:solidFill>
                </a:rPr>
                <a:t>Szenzomotoros interfész</a:t>
              </a:r>
              <a:endParaRPr lang="en-GB" sz="14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hu-HU" sz="1400" dirty="0" err="1">
                  <a:solidFill>
                    <a:schemeClr val="accent2">
                      <a:lumMod val="75000"/>
                    </a:schemeClr>
                  </a:solidFill>
                </a:rPr>
                <a:t>Parieto</a:t>
              </a:r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-</a:t>
              </a:r>
              <a:r>
                <a:rPr lang="en-GB" sz="1400" dirty="0" err="1">
                  <a:solidFill>
                    <a:schemeClr val="accent2">
                      <a:lumMod val="75000"/>
                    </a:schemeClr>
                  </a:solidFill>
                </a:rPr>
                <a:t>tempor</a:t>
              </a:r>
              <a:r>
                <a:rPr lang="hu-HU" sz="1400" dirty="0" err="1">
                  <a:solidFill>
                    <a:schemeClr val="accent2">
                      <a:lumMod val="75000"/>
                    </a:schemeClr>
                  </a:solidFill>
                </a:rPr>
                <a:t>ális</a:t>
              </a:r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 Spt</a:t>
              </a:r>
            </a:p>
            <a:p>
              <a:pPr algn="ctr"/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(</a:t>
              </a:r>
              <a:r>
                <a:rPr lang="hu-HU" sz="1400" dirty="0">
                  <a:solidFill>
                    <a:schemeClr val="accent2">
                      <a:lumMod val="75000"/>
                    </a:schemeClr>
                  </a:solidFill>
                </a:rPr>
                <a:t>bal domináns</a:t>
              </a:r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43039" name="Rectangle 16"/>
            <p:cNvSpPr>
              <a:spLocks noChangeArrowheads="1"/>
            </p:cNvSpPr>
            <p:nvPr/>
          </p:nvSpPr>
          <p:spPr bwMode="auto">
            <a:xfrm>
              <a:off x="2651" y="1199"/>
              <a:ext cx="1649" cy="48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u-HU" b="1" dirty="0" smtClean="0">
                  <a:solidFill>
                    <a:schemeClr val="accent2">
                      <a:lumMod val="75000"/>
                    </a:schemeClr>
                  </a:solidFill>
                </a:rPr>
                <a:t>Fonológiai hálózat</a:t>
              </a:r>
              <a:endParaRPr lang="en-GB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hu-HU" sz="1400" dirty="0">
                  <a:solidFill>
                    <a:schemeClr val="accent2">
                      <a:lumMod val="75000"/>
                    </a:schemeClr>
                  </a:solidFill>
                </a:rPr>
                <a:t>Középső </a:t>
              </a:r>
              <a:r>
                <a:rPr lang="hu-HU" sz="1400" dirty="0" err="1">
                  <a:solidFill>
                    <a:schemeClr val="accent2">
                      <a:lumMod val="75000"/>
                    </a:schemeClr>
                  </a:solidFill>
                </a:rPr>
                <a:t>poszterior</a:t>
              </a:r>
              <a:r>
                <a:rPr lang="hu-HU" sz="1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 STS</a:t>
              </a:r>
            </a:p>
            <a:p>
              <a:pPr algn="ctr"/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(</a:t>
              </a:r>
              <a:r>
                <a:rPr lang="en-GB" sz="1400" dirty="0" err="1">
                  <a:solidFill>
                    <a:schemeClr val="accent2">
                      <a:lumMod val="75000"/>
                    </a:schemeClr>
                  </a:solidFill>
                </a:rPr>
                <a:t>bilater</a:t>
              </a:r>
              <a:r>
                <a:rPr lang="hu-HU" sz="1400" dirty="0" err="1">
                  <a:solidFill>
                    <a:schemeClr val="accent2">
                      <a:lumMod val="75000"/>
                    </a:schemeClr>
                  </a:solidFill>
                </a:rPr>
                <a:t>ális</a:t>
              </a:r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43040" name="Rectangle 17"/>
            <p:cNvSpPr>
              <a:spLocks noChangeArrowheads="1"/>
            </p:cNvSpPr>
            <p:nvPr/>
          </p:nvSpPr>
          <p:spPr bwMode="auto">
            <a:xfrm>
              <a:off x="302" y="1199"/>
              <a:ext cx="1993" cy="486"/>
            </a:xfrm>
            <a:prstGeom prst="rect">
              <a:avLst/>
            </a:prstGeom>
            <a:solidFill>
              <a:srgbClr val="99CC00"/>
            </a:solidFill>
            <a:ln w="1905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u-HU" sz="1700" b="1" dirty="0">
                  <a:solidFill>
                    <a:schemeClr val="accent2">
                      <a:lumMod val="75000"/>
                    </a:schemeClr>
                  </a:solidFill>
                </a:rPr>
                <a:t>Spektrotemporális elemzés</a:t>
              </a:r>
              <a:endParaRPr lang="en-GB" sz="1700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hu-HU" sz="1400" dirty="0">
                  <a:solidFill>
                    <a:schemeClr val="accent2">
                      <a:lumMod val="75000"/>
                    </a:schemeClr>
                  </a:solidFill>
                </a:rPr>
                <a:t>Dorzális </a:t>
              </a:r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 STG</a:t>
              </a:r>
            </a:p>
            <a:p>
              <a:pPr algn="ctr"/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(</a:t>
              </a:r>
              <a:r>
                <a:rPr lang="en-GB" sz="1400" dirty="0" err="1">
                  <a:solidFill>
                    <a:schemeClr val="accent2">
                      <a:lumMod val="75000"/>
                    </a:schemeClr>
                  </a:solidFill>
                </a:rPr>
                <a:t>bilater</a:t>
              </a:r>
              <a:r>
                <a:rPr lang="hu-HU" sz="1400" dirty="0" err="1">
                  <a:solidFill>
                    <a:schemeClr val="accent2">
                      <a:lumMod val="75000"/>
                    </a:schemeClr>
                  </a:solidFill>
                </a:rPr>
                <a:t>ális</a:t>
              </a:r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43041" name="Rectangle 18"/>
            <p:cNvSpPr>
              <a:spLocks noChangeArrowheads="1"/>
            </p:cNvSpPr>
            <p:nvPr/>
          </p:nvSpPr>
          <p:spPr bwMode="auto">
            <a:xfrm>
              <a:off x="4657" y="1199"/>
              <a:ext cx="1649" cy="486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u-HU" b="1" dirty="0" smtClean="0">
                  <a:solidFill>
                    <a:schemeClr val="accent2">
                      <a:lumMod val="75000"/>
                    </a:schemeClr>
                  </a:solidFill>
                </a:rPr>
                <a:t>Konceptuális hálózat</a:t>
              </a:r>
              <a:endParaRPr lang="en-GB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hu-HU" sz="1400" dirty="0">
                  <a:solidFill>
                    <a:schemeClr val="accent2">
                      <a:lumMod val="75000"/>
                    </a:schemeClr>
                  </a:solidFill>
                </a:rPr>
                <a:t>Szélesen elosztott</a:t>
              </a:r>
              <a:endParaRPr lang="en-GB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42" name="Rectangle 19"/>
            <p:cNvSpPr>
              <a:spLocks noChangeArrowheads="1"/>
            </p:cNvSpPr>
            <p:nvPr/>
          </p:nvSpPr>
          <p:spPr bwMode="auto">
            <a:xfrm>
              <a:off x="125" y="1905"/>
              <a:ext cx="1836" cy="486"/>
            </a:xfrm>
            <a:prstGeom prst="rect">
              <a:avLst/>
            </a:prstGeom>
            <a:solidFill>
              <a:srgbClr val="FF99CC"/>
            </a:solidFill>
            <a:ln w="1905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u-HU" b="1" dirty="0" smtClean="0">
                  <a:solidFill>
                    <a:schemeClr val="accent2">
                      <a:lumMod val="75000"/>
                    </a:schemeClr>
                  </a:solidFill>
                </a:rPr>
                <a:t>Kombinatoriális hálózat</a:t>
              </a:r>
              <a:endParaRPr lang="en-GB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aMTG, aITS</a:t>
              </a:r>
            </a:p>
            <a:p>
              <a:pPr algn="ctr"/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(</a:t>
              </a:r>
              <a:r>
                <a:rPr lang="hu-HU" sz="1400" dirty="0">
                  <a:solidFill>
                    <a:schemeClr val="accent2">
                      <a:lumMod val="75000"/>
                    </a:schemeClr>
                  </a:solidFill>
                </a:rPr>
                <a:t>bal domináns?)</a:t>
              </a:r>
              <a:endParaRPr lang="en-GB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43" name="Rectangle 20"/>
            <p:cNvSpPr>
              <a:spLocks noChangeArrowheads="1"/>
            </p:cNvSpPr>
            <p:nvPr/>
          </p:nvSpPr>
          <p:spPr bwMode="auto">
            <a:xfrm>
              <a:off x="2879" y="1915"/>
              <a:ext cx="1649" cy="486"/>
            </a:xfrm>
            <a:prstGeom prst="rect">
              <a:avLst/>
            </a:prstGeom>
            <a:solidFill>
              <a:srgbClr val="FF99CC"/>
            </a:solidFill>
            <a:ln w="1905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Lexi</a:t>
              </a:r>
              <a:r>
                <a:rPr lang="hu-HU" b="1" dirty="0" smtClean="0">
                  <a:solidFill>
                    <a:schemeClr val="accent2">
                      <a:lumMod val="75000"/>
                    </a:schemeClr>
                  </a:solidFill>
                </a:rPr>
                <a:t>kális interfész</a:t>
              </a:r>
            </a:p>
            <a:p>
              <a:pPr algn="ctr"/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pMTG, pITS</a:t>
              </a:r>
            </a:p>
            <a:p>
              <a:pPr algn="ctr"/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(</a:t>
              </a:r>
              <a:r>
                <a:rPr lang="hu-HU" sz="1400" dirty="0">
                  <a:solidFill>
                    <a:schemeClr val="accent2">
                      <a:lumMod val="75000"/>
                    </a:schemeClr>
                  </a:solidFill>
                </a:rPr>
                <a:t>gyenge bal túlsúly</a:t>
              </a:r>
              <a:r>
                <a:rPr lang="en-GB" sz="1400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43044" name="Line 21"/>
            <p:cNvSpPr>
              <a:spLocks noChangeShapeType="1"/>
            </p:cNvSpPr>
            <p:nvPr/>
          </p:nvSpPr>
          <p:spPr bwMode="auto">
            <a:xfrm flipV="1">
              <a:off x="220" y="993"/>
              <a:ext cx="0" cy="879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45" name="Line 22"/>
            <p:cNvSpPr>
              <a:spLocks noChangeShapeType="1"/>
            </p:cNvSpPr>
            <p:nvPr/>
          </p:nvSpPr>
          <p:spPr bwMode="auto">
            <a:xfrm rot="16200000" flipV="1">
              <a:off x="2348" y="276"/>
              <a:ext cx="0" cy="762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46" name="Line 23"/>
            <p:cNvSpPr>
              <a:spLocks noChangeShapeType="1"/>
            </p:cNvSpPr>
            <p:nvPr/>
          </p:nvSpPr>
          <p:spPr bwMode="auto">
            <a:xfrm rot="16200000" flipV="1">
              <a:off x="2410" y="1841"/>
              <a:ext cx="0" cy="808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47" name="Line 24"/>
            <p:cNvSpPr>
              <a:spLocks noChangeShapeType="1"/>
            </p:cNvSpPr>
            <p:nvPr/>
          </p:nvSpPr>
          <p:spPr bwMode="auto">
            <a:xfrm rot="16200000" flipV="1">
              <a:off x="2477" y="1271"/>
              <a:ext cx="0" cy="318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48" name="Text Box 25"/>
            <p:cNvSpPr txBox="1">
              <a:spLocks noChangeArrowheads="1"/>
            </p:cNvSpPr>
            <p:nvPr/>
          </p:nvSpPr>
          <p:spPr bwMode="auto">
            <a:xfrm>
              <a:off x="4747" y="343"/>
              <a:ext cx="1328" cy="7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hu-HU" sz="1700" b="1" dirty="0">
                  <a:solidFill>
                    <a:schemeClr val="accent2">
                      <a:lumMod val="75000"/>
                    </a:schemeClr>
                  </a:solidFill>
                </a:rPr>
                <a:t>Bemenet </a:t>
              </a:r>
            </a:p>
            <a:p>
              <a:pPr eaLnBrk="1" hangingPunct="1"/>
              <a:r>
                <a:rPr lang="hu-HU" sz="1700" b="1" dirty="0">
                  <a:solidFill>
                    <a:schemeClr val="accent2">
                      <a:lumMod val="75000"/>
                    </a:schemeClr>
                  </a:solidFill>
                </a:rPr>
                <a:t>más </a:t>
              </a:r>
            </a:p>
            <a:p>
              <a:pPr eaLnBrk="1" hangingPunct="1"/>
              <a:r>
                <a:rPr lang="hu-HU" sz="1700" b="1" dirty="0">
                  <a:solidFill>
                    <a:schemeClr val="accent2">
                      <a:lumMod val="75000"/>
                    </a:schemeClr>
                  </a:solidFill>
                </a:rPr>
                <a:t>szenzoros</a:t>
              </a:r>
            </a:p>
            <a:p>
              <a:pPr eaLnBrk="1" hangingPunct="1"/>
              <a:r>
                <a:rPr lang="hu-HU" sz="1700" b="1" dirty="0">
                  <a:solidFill>
                    <a:schemeClr val="accent2">
                      <a:lumMod val="75000"/>
                    </a:schemeClr>
                  </a:solidFill>
                </a:rPr>
                <a:t>modalitásokból</a:t>
              </a:r>
              <a:endParaRPr lang="en-GB" sz="17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49" name="Line 26"/>
            <p:cNvSpPr>
              <a:spLocks noChangeShapeType="1"/>
            </p:cNvSpPr>
            <p:nvPr/>
          </p:nvSpPr>
          <p:spPr bwMode="auto">
            <a:xfrm rot="16200000" flipV="1">
              <a:off x="4899" y="591"/>
              <a:ext cx="0" cy="305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50" name="Line 27"/>
            <p:cNvSpPr>
              <a:spLocks noChangeShapeType="1"/>
            </p:cNvSpPr>
            <p:nvPr/>
          </p:nvSpPr>
          <p:spPr bwMode="auto">
            <a:xfrm flipV="1">
              <a:off x="3728" y="992"/>
              <a:ext cx="0" cy="204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51" name="Line 28"/>
            <p:cNvSpPr>
              <a:spLocks noChangeShapeType="1"/>
            </p:cNvSpPr>
            <p:nvPr/>
          </p:nvSpPr>
          <p:spPr bwMode="auto">
            <a:xfrm flipV="1">
              <a:off x="3727" y="1681"/>
              <a:ext cx="0" cy="234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52" name="Line 29"/>
            <p:cNvSpPr>
              <a:spLocks noChangeShapeType="1"/>
            </p:cNvSpPr>
            <p:nvPr/>
          </p:nvSpPr>
          <p:spPr bwMode="auto">
            <a:xfrm rot="16200000" flipV="1">
              <a:off x="5348" y="1370"/>
              <a:ext cx="0" cy="1539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53" name="Line 30"/>
            <p:cNvSpPr>
              <a:spLocks noChangeShapeType="1"/>
            </p:cNvSpPr>
            <p:nvPr/>
          </p:nvSpPr>
          <p:spPr bwMode="auto">
            <a:xfrm flipV="1">
              <a:off x="6112" y="1716"/>
              <a:ext cx="0" cy="432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54" name="Line 31"/>
            <p:cNvSpPr>
              <a:spLocks noChangeShapeType="1"/>
            </p:cNvSpPr>
            <p:nvPr/>
          </p:nvSpPr>
          <p:spPr bwMode="auto">
            <a:xfrm rot="5400000">
              <a:off x="3199" y="-2608"/>
              <a:ext cx="0" cy="5794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55" name="Line 32"/>
            <p:cNvSpPr>
              <a:spLocks noChangeShapeType="1"/>
            </p:cNvSpPr>
            <p:nvPr/>
          </p:nvSpPr>
          <p:spPr bwMode="auto">
            <a:xfrm>
              <a:off x="6091" y="293"/>
              <a:ext cx="0" cy="864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56" name="Line 33"/>
            <p:cNvSpPr>
              <a:spLocks noChangeShapeType="1"/>
            </p:cNvSpPr>
            <p:nvPr/>
          </p:nvSpPr>
          <p:spPr bwMode="auto">
            <a:xfrm flipV="1">
              <a:off x="311" y="283"/>
              <a:ext cx="0" cy="184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57" name="Text Box 34"/>
            <p:cNvSpPr txBox="1">
              <a:spLocks noChangeArrowheads="1"/>
            </p:cNvSpPr>
            <p:nvPr/>
          </p:nvSpPr>
          <p:spPr bwMode="auto">
            <a:xfrm>
              <a:off x="1902" y="724"/>
              <a:ext cx="827" cy="430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sz="17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hu-HU" sz="1700" dirty="0">
                  <a:solidFill>
                    <a:schemeClr val="accent2">
                      <a:lumMod val="75000"/>
                    </a:schemeClr>
                  </a:solidFill>
                </a:rPr>
                <a:t>dorzális kör</a:t>
              </a:r>
              <a:endParaRPr lang="en-GB" sz="17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58" name="Text Box 35"/>
            <p:cNvSpPr txBox="1">
              <a:spLocks noChangeArrowheads="1"/>
            </p:cNvSpPr>
            <p:nvPr/>
          </p:nvSpPr>
          <p:spPr bwMode="auto">
            <a:xfrm>
              <a:off x="2057" y="1798"/>
              <a:ext cx="704" cy="43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hu-HU" sz="1700" dirty="0">
                  <a:solidFill>
                    <a:schemeClr val="accent2">
                      <a:lumMod val="75000"/>
                    </a:schemeClr>
                  </a:solidFill>
                </a:rPr>
                <a:t>ventrális</a:t>
              </a:r>
            </a:p>
            <a:p>
              <a:pPr eaLnBrk="1" hangingPunct="1"/>
              <a:r>
                <a:rPr lang="hu-HU" sz="1700" dirty="0">
                  <a:solidFill>
                    <a:schemeClr val="accent2">
                      <a:lumMod val="75000"/>
                    </a:schemeClr>
                  </a:solidFill>
                </a:rPr>
                <a:t> kör</a:t>
              </a:r>
              <a:endParaRPr lang="en-GB" sz="17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59" name="Text Box 36"/>
            <p:cNvSpPr txBox="1">
              <a:spLocks noChangeArrowheads="1"/>
            </p:cNvSpPr>
            <p:nvPr/>
          </p:nvSpPr>
          <p:spPr bwMode="auto">
            <a:xfrm>
              <a:off x="63" y="-51"/>
              <a:ext cx="6167" cy="3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hu-HU" sz="2400" b="1" dirty="0">
                  <a:solidFill>
                    <a:schemeClr val="accent2">
                      <a:lumMod val="75000"/>
                    </a:schemeClr>
                  </a:solidFill>
                </a:rPr>
                <a:t>Nyelvi hálózat –  komplex és dinamikus átalakulás</a:t>
              </a:r>
              <a:endParaRPr lang="en-GB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54661" name="Group 37"/>
          <p:cNvGrpSpPr>
            <a:grpSpLocks/>
          </p:cNvGrpSpPr>
          <p:nvPr/>
        </p:nvGrpSpPr>
        <p:grpSpPr bwMode="auto">
          <a:xfrm>
            <a:off x="3132139" y="3986214"/>
            <a:ext cx="5318125" cy="2871787"/>
            <a:chOff x="2228" y="2511"/>
            <a:chExt cx="3760" cy="1789"/>
          </a:xfrm>
        </p:grpSpPr>
        <p:pic>
          <p:nvPicPr>
            <p:cNvPr id="43026" name="Picture 38" descr="BLANK_LEFT_HEMISPHER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" y="2511"/>
              <a:ext cx="2446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7" name="Freeform 39"/>
            <p:cNvSpPr>
              <a:spLocks/>
            </p:cNvSpPr>
            <p:nvPr/>
          </p:nvSpPr>
          <p:spPr bwMode="auto">
            <a:xfrm flipH="1">
              <a:off x="4655" y="3416"/>
              <a:ext cx="452" cy="248"/>
            </a:xfrm>
            <a:custGeom>
              <a:avLst/>
              <a:gdLst>
                <a:gd name="T0" fmla="*/ 212 w 500"/>
                <a:gd name="T1" fmla="*/ 42 h 303"/>
                <a:gd name="T2" fmla="*/ 271 w 500"/>
                <a:gd name="T3" fmla="*/ 20 h 303"/>
                <a:gd name="T4" fmla="*/ 339 w 500"/>
                <a:gd name="T5" fmla="*/ 29 h 303"/>
                <a:gd name="T6" fmla="*/ 431 w 500"/>
                <a:gd name="T7" fmla="*/ 0 h 303"/>
                <a:gd name="T8" fmla="*/ 442 w 500"/>
                <a:gd name="T9" fmla="*/ 54 h 303"/>
                <a:gd name="T10" fmla="*/ 373 w 500"/>
                <a:gd name="T11" fmla="*/ 87 h 303"/>
                <a:gd name="T12" fmla="*/ 299 w 500"/>
                <a:gd name="T13" fmla="*/ 101 h 303"/>
                <a:gd name="T14" fmla="*/ 194 w 500"/>
                <a:gd name="T15" fmla="*/ 193 h 303"/>
                <a:gd name="T16" fmla="*/ 32 w 500"/>
                <a:gd name="T17" fmla="*/ 246 h 303"/>
                <a:gd name="T18" fmla="*/ 3 w 500"/>
                <a:gd name="T19" fmla="*/ 209 h 303"/>
                <a:gd name="T20" fmla="*/ 35 w 500"/>
                <a:gd name="T21" fmla="*/ 175 h 303"/>
                <a:gd name="T22" fmla="*/ 104 w 500"/>
                <a:gd name="T23" fmla="*/ 147 h 303"/>
                <a:gd name="T24" fmla="*/ 156 w 500"/>
                <a:gd name="T25" fmla="*/ 121 h 303"/>
                <a:gd name="T26" fmla="*/ 171 w 500"/>
                <a:gd name="T27" fmla="*/ 81 h 303"/>
                <a:gd name="T28" fmla="*/ 212 w 500"/>
                <a:gd name="T29" fmla="*/ 42 h 3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00" h="303">
                  <a:moveTo>
                    <a:pt x="234" y="51"/>
                  </a:moveTo>
                  <a:cubicBezTo>
                    <a:pt x="252" y="39"/>
                    <a:pt x="277" y="26"/>
                    <a:pt x="300" y="24"/>
                  </a:cubicBezTo>
                  <a:cubicBezTo>
                    <a:pt x="323" y="22"/>
                    <a:pt x="346" y="40"/>
                    <a:pt x="375" y="36"/>
                  </a:cubicBezTo>
                  <a:lnTo>
                    <a:pt x="477" y="0"/>
                  </a:lnTo>
                  <a:cubicBezTo>
                    <a:pt x="496" y="5"/>
                    <a:pt x="500" y="48"/>
                    <a:pt x="489" y="66"/>
                  </a:cubicBezTo>
                  <a:lnTo>
                    <a:pt x="413" y="106"/>
                  </a:lnTo>
                  <a:cubicBezTo>
                    <a:pt x="387" y="116"/>
                    <a:pt x="364" y="102"/>
                    <a:pt x="331" y="124"/>
                  </a:cubicBezTo>
                  <a:cubicBezTo>
                    <a:pt x="298" y="146"/>
                    <a:pt x="264" y="207"/>
                    <a:pt x="215" y="236"/>
                  </a:cubicBezTo>
                  <a:cubicBezTo>
                    <a:pt x="166" y="265"/>
                    <a:pt x="70" y="297"/>
                    <a:pt x="35" y="300"/>
                  </a:cubicBezTo>
                  <a:cubicBezTo>
                    <a:pt x="0" y="303"/>
                    <a:pt x="2" y="269"/>
                    <a:pt x="3" y="255"/>
                  </a:cubicBezTo>
                  <a:cubicBezTo>
                    <a:pt x="4" y="241"/>
                    <a:pt x="20" y="226"/>
                    <a:pt x="39" y="214"/>
                  </a:cubicBezTo>
                  <a:cubicBezTo>
                    <a:pt x="58" y="202"/>
                    <a:pt x="93" y="191"/>
                    <a:pt x="115" y="180"/>
                  </a:cubicBezTo>
                  <a:cubicBezTo>
                    <a:pt x="115" y="180"/>
                    <a:pt x="162" y="162"/>
                    <a:pt x="173" y="148"/>
                  </a:cubicBezTo>
                  <a:cubicBezTo>
                    <a:pt x="184" y="134"/>
                    <a:pt x="180" y="114"/>
                    <a:pt x="189" y="99"/>
                  </a:cubicBezTo>
                  <a:cubicBezTo>
                    <a:pt x="198" y="84"/>
                    <a:pt x="225" y="61"/>
                    <a:pt x="234" y="51"/>
                  </a:cubicBezTo>
                  <a:close/>
                </a:path>
              </a:pathLst>
            </a:custGeom>
            <a:solidFill>
              <a:srgbClr val="339966">
                <a:alpha val="50195"/>
              </a:srgbClr>
            </a:solidFill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28" name="Freeform 40"/>
            <p:cNvSpPr>
              <a:spLocks/>
            </p:cNvSpPr>
            <p:nvPr/>
          </p:nvSpPr>
          <p:spPr bwMode="auto">
            <a:xfrm flipH="1">
              <a:off x="4145" y="3291"/>
              <a:ext cx="620" cy="326"/>
            </a:xfrm>
            <a:custGeom>
              <a:avLst/>
              <a:gdLst>
                <a:gd name="T0" fmla="*/ 118 w 686"/>
                <a:gd name="T1" fmla="*/ 215 h 397"/>
                <a:gd name="T2" fmla="*/ 173 w 686"/>
                <a:gd name="T3" fmla="*/ 182 h 397"/>
                <a:gd name="T4" fmla="*/ 249 w 686"/>
                <a:gd name="T5" fmla="*/ 158 h 397"/>
                <a:gd name="T6" fmla="*/ 409 w 686"/>
                <a:gd name="T7" fmla="*/ 123 h 397"/>
                <a:gd name="T8" fmla="*/ 494 w 686"/>
                <a:gd name="T9" fmla="*/ 26 h 397"/>
                <a:gd name="T10" fmla="*/ 614 w 686"/>
                <a:gd name="T11" fmla="*/ 28 h 397"/>
                <a:gd name="T12" fmla="*/ 505 w 686"/>
                <a:gd name="T13" fmla="*/ 189 h 397"/>
                <a:gd name="T14" fmla="*/ 402 w 686"/>
                <a:gd name="T15" fmla="*/ 245 h 397"/>
                <a:gd name="T16" fmla="*/ 285 w 686"/>
                <a:gd name="T17" fmla="*/ 258 h 397"/>
                <a:gd name="T18" fmla="*/ 178 w 686"/>
                <a:gd name="T19" fmla="*/ 279 h 397"/>
                <a:gd name="T20" fmla="*/ 41 w 686"/>
                <a:gd name="T21" fmla="*/ 325 h 397"/>
                <a:gd name="T22" fmla="*/ 3 w 686"/>
                <a:gd name="T23" fmla="*/ 273 h 397"/>
                <a:gd name="T24" fmla="*/ 55 w 686"/>
                <a:gd name="T25" fmla="*/ 243 h 397"/>
                <a:gd name="T26" fmla="*/ 118 w 686"/>
                <a:gd name="T27" fmla="*/ 215 h 3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6" h="397">
                  <a:moveTo>
                    <a:pt x="131" y="262"/>
                  </a:moveTo>
                  <a:cubicBezTo>
                    <a:pt x="154" y="251"/>
                    <a:pt x="167" y="234"/>
                    <a:pt x="191" y="222"/>
                  </a:cubicBezTo>
                  <a:cubicBezTo>
                    <a:pt x="209" y="208"/>
                    <a:pt x="234" y="204"/>
                    <a:pt x="275" y="192"/>
                  </a:cubicBezTo>
                  <a:cubicBezTo>
                    <a:pt x="316" y="180"/>
                    <a:pt x="410" y="176"/>
                    <a:pt x="453" y="150"/>
                  </a:cubicBezTo>
                  <a:cubicBezTo>
                    <a:pt x="496" y="124"/>
                    <a:pt x="507" y="51"/>
                    <a:pt x="547" y="32"/>
                  </a:cubicBezTo>
                  <a:cubicBezTo>
                    <a:pt x="587" y="13"/>
                    <a:pt x="672" y="0"/>
                    <a:pt x="679" y="34"/>
                  </a:cubicBezTo>
                  <a:cubicBezTo>
                    <a:pt x="686" y="68"/>
                    <a:pt x="596" y="184"/>
                    <a:pt x="559" y="230"/>
                  </a:cubicBezTo>
                  <a:cubicBezTo>
                    <a:pt x="520" y="274"/>
                    <a:pt x="486" y="284"/>
                    <a:pt x="445" y="298"/>
                  </a:cubicBezTo>
                  <a:cubicBezTo>
                    <a:pt x="404" y="312"/>
                    <a:pt x="356" y="307"/>
                    <a:pt x="315" y="314"/>
                  </a:cubicBezTo>
                  <a:cubicBezTo>
                    <a:pt x="271" y="318"/>
                    <a:pt x="244" y="333"/>
                    <a:pt x="197" y="340"/>
                  </a:cubicBezTo>
                  <a:cubicBezTo>
                    <a:pt x="150" y="347"/>
                    <a:pt x="77" y="397"/>
                    <a:pt x="45" y="396"/>
                  </a:cubicBezTo>
                  <a:cubicBezTo>
                    <a:pt x="13" y="395"/>
                    <a:pt x="0" y="349"/>
                    <a:pt x="3" y="332"/>
                  </a:cubicBezTo>
                  <a:cubicBezTo>
                    <a:pt x="5" y="318"/>
                    <a:pt x="40" y="307"/>
                    <a:pt x="61" y="296"/>
                  </a:cubicBezTo>
                  <a:cubicBezTo>
                    <a:pt x="82" y="285"/>
                    <a:pt x="117" y="269"/>
                    <a:pt x="131" y="262"/>
                  </a:cubicBez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29" name="Freeform 41"/>
            <p:cNvSpPr>
              <a:spLocks/>
            </p:cNvSpPr>
            <p:nvPr/>
          </p:nvSpPr>
          <p:spPr bwMode="auto">
            <a:xfrm flipH="1">
              <a:off x="3918" y="3331"/>
              <a:ext cx="800" cy="557"/>
            </a:xfrm>
            <a:custGeom>
              <a:avLst/>
              <a:gdLst>
                <a:gd name="T0" fmla="*/ 70 w 886"/>
                <a:gd name="T1" fmla="*/ 272 h 679"/>
                <a:gd name="T2" fmla="*/ 9 w 886"/>
                <a:gd name="T3" fmla="*/ 451 h 679"/>
                <a:gd name="T4" fmla="*/ 121 w 886"/>
                <a:gd name="T5" fmla="*/ 502 h 679"/>
                <a:gd name="T6" fmla="*/ 271 w 886"/>
                <a:gd name="T7" fmla="*/ 512 h 679"/>
                <a:gd name="T8" fmla="*/ 442 w 886"/>
                <a:gd name="T9" fmla="*/ 535 h 679"/>
                <a:gd name="T10" fmla="*/ 746 w 886"/>
                <a:gd name="T11" fmla="*/ 377 h 679"/>
                <a:gd name="T12" fmla="*/ 766 w 886"/>
                <a:gd name="T13" fmla="*/ 185 h 679"/>
                <a:gd name="T14" fmla="*/ 661 w 886"/>
                <a:gd name="T15" fmla="*/ 28 h 679"/>
                <a:gd name="T16" fmla="*/ 580 w 886"/>
                <a:gd name="T17" fmla="*/ 19 h 679"/>
                <a:gd name="T18" fmla="*/ 520 w 886"/>
                <a:gd name="T19" fmla="*/ 89 h 679"/>
                <a:gd name="T20" fmla="*/ 435 w 886"/>
                <a:gd name="T21" fmla="*/ 183 h 679"/>
                <a:gd name="T22" fmla="*/ 317 w 886"/>
                <a:gd name="T23" fmla="*/ 225 h 679"/>
                <a:gd name="T24" fmla="*/ 216 w 886"/>
                <a:gd name="T25" fmla="*/ 233 h 679"/>
                <a:gd name="T26" fmla="*/ 70 w 886"/>
                <a:gd name="T27" fmla="*/ 272 h 6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86" h="679">
                  <a:moveTo>
                    <a:pt x="77" y="331"/>
                  </a:moveTo>
                  <a:cubicBezTo>
                    <a:pt x="18" y="364"/>
                    <a:pt x="0" y="503"/>
                    <a:pt x="10" y="550"/>
                  </a:cubicBezTo>
                  <a:cubicBezTo>
                    <a:pt x="20" y="597"/>
                    <a:pt x="86" y="600"/>
                    <a:pt x="134" y="612"/>
                  </a:cubicBezTo>
                  <a:cubicBezTo>
                    <a:pt x="182" y="624"/>
                    <a:pt x="241" y="617"/>
                    <a:pt x="300" y="624"/>
                  </a:cubicBezTo>
                  <a:cubicBezTo>
                    <a:pt x="359" y="631"/>
                    <a:pt x="402" y="679"/>
                    <a:pt x="490" y="652"/>
                  </a:cubicBezTo>
                  <a:cubicBezTo>
                    <a:pt x="578" y="625"/>
                    <a:pt x="766" y="531"/>
                    <a:pt x="826" y="460"/>
                  </a:cubicBezTo>
                  <a:cubicBezTo>
                    <a:pt x="886" y="389"/>
                    <a:pt x="864" y="297"/>
                    <a:pt x="848" y="226"/>
                  </a:cubicBezTo>
                  <a:cubicBezTo>
                    <a:pt x="832" y="155"/>
                    <a:pt x="767" y="68"/>
                    <a:pt x="732" y="34"/>
                  </a:cubicBezTo>
                  <a:cubicBezTo>
                    <a:pt x="698" y="0"/>
                    <a:pt x="668" y="11"/>
                    <a:pt x="642" y="23"/>
                  </a:cubicBezTo>
                  <a:cubicBezTo>
                    <a:pt x="616" y="35"/>
                    <a:pt x="603" y="75"/>
                    <a:pt x="576" y="108"/>
                  </a:cubicBezTo>
                  <a:cubicBezTo>
                    <a:pt x="549" y="141"/>
                    <a:pt x="514" y="201"/>
                    <a:pt x="482" y="223"/>
                  </a:cubicBezTo>
                  <a:cubicBezTo>
                    <a:pt x="450" y="245"/>
                    <a:pt x="405" y="269"/>
                    <a:pt x="351" y="274"/>
                  </a:cubicBezTo>
                  <a:cubicBezTo>
                    <a:pt x="297" y="279"/>
                    <a:pt x="283" y="276"/>
                    <a:pt x="239" y="284"/>
                  </a:cubicBezTo>
                  <a:cubicBezTo>
                    <a:pt x="195" y="292"/>
                    <a:pt x="136" y="298"/>
                    <a:pt x="77" y="331"/>
                  </a:cubicBezTo>
                  <a:close/>
                </a:path>
              </a:pathLst>
            </a:custGeom>
            <a:solidFill>
              <a:srgbClr val="FF99CC">
                <a:alpha val="50195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30" name="Line 42"/>
            <p:cNvSpPr>
              <a:spLocks noChangeShapeType="1"/>
            </p:cNvSpPr>
            <p:nvPr/>
          </p:nvSpPr>
          <p:spPr bwMode="auto">
            <a:xfrm flipH="1">
              <a:off x="4593" y="3478"/>
              <a:ext cx="157" cy="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31" name="Line 43"/>
            <p:cNvSpPr>
              <a:spLocks noChangeShapeType="1"/>
            </p:cNvSpPr>
            <p:nvPr/>
          </p:nvSpPr>
          <p:spPr bwMode="auto">
            <a:xfrm flipH="1">
              <a:off x="4719" y="3542"/>
              <a:ext cx="167" cy="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32" name="Line 44"/>
            <p:cNvSpPr>
              <a:spLocks noChangeShapeType="1"/>
            </p:cNvSpPr>
            <p:nvPr/>
          </p:nvSpPr>
          <p:spPr bwMode="auto">
            <a:xfrm flipH="1">
              <a:off x="4451" y="3523"/>
              <a:ext cx="110" cy="1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33" name="Line 45"/>
            <p:cNvSpPr>
              <a:spLocks noChangeShapeType="1"/>
            </p:cNvSpPr>
            <p:nvPr/>
          </p:nvSpPr>
          <p:spPr bwMode="auto">
            <a:xfrm flipH="1">
              <a:off x="4184" y="3473"/>
              <a:ext cx="156" cy="12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34" name="Line 46"/>
            <p:cNvSpPr>
              <a:spLocks noChangeShapeType="1"/>
            </p:cNvSpPr>
            <p:nvPr/>
          </p:nvSpPr>
          <p:spPr bwMode="auto">
            <a:xfrm>
              <a:off x="2666" y="3525"/>
              <a:ext cx="114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35" name="Line 47"/>
            <p:cNvSpPr>
              <a:spLocks noChangeShapeType="1"/>
            </p:cNvSpPr>
            <p:nvPr/>
          </p:nvSpPr>
          <p:spPr bwMode="auto">
            <a:xfrm>
              <a:off x="2910" y="3525"/>
              <a:ext cx="6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36" name="Rectangle 48"/>
            <p:cNvSpPr>
              <a:spLocks noChangeArrowheads="1"/>
            </p:cNvSpPr>
            <p:nvPr/>
          </p:nvSpPr>
          <p:spPr bwMode="auto">
            <a:xfrm>
              <a:off x="2228" y="3934"/>
              <a:ext cx="244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r>
                <a:rPr lang="hu-HU" b="1" dirty="0" smtClean="0">
                  <a:solidFill>
                    <a:schemeClr val="accent2">
                      <a:lumMod val="75000"/>
                    </a:schemeClr>
                  </a:solidFill>
                </a:rPr>
                <a:t>Módosított modell </a:t>
              </a:r>
            </a:p>
            <a:p>
              <a:r>
                <a:rPr lang="hu-HU" sz="1300" dirty="0">
                  <a:solidFill>
                    <a:schemeClr val="accent2">
                      <a:lumMod val="75000"/>
                    </a:schemeClr>
                  </a:solidFill>
                </a:rPr>
                <a:t>(</a:t>
              </a:r>
              <a:r>
                <a:rPr lang="hu-HU" sz="1300" dirty="0" err="1">
                  <a:solidFill>
                    <a:schemeClr val="accent2">
                      <a:lumMod val="75000"/>
                    </a:schemeClr>
                  </a:solidFill>
                </a:rPr>
                <a:t>Hickok</a:t>
              </a:r>
              <a:r>
                <a:rPr lang="hu-HU" sz="1300" dirty="0">
                  <a:solidFill>
                    <a:schemeClr val="accent2">
                      <a:lumMod val="75000"/>
                    </a:schemeClr>
                  </a:solidFill>
                </a:rPr>
                <a:t> &amp; </a:t>
              </a:r>
              <a:r>
                <a:rPr lang="hu-HU" sz="1300" dirty="0" err="1">
                  <a:solidFill>
                    <a:schemeClr val="accent2">
                      <a:lumMod val="75000"/>
                    </a:schemeClr>
                  </a:solidFill>
                </a:rPr>
                <a:t>Poppel</a:t>
              </a:r>
              <a:r>
                <a:rPr lang="hu-HU" sz="1300" dirty="0">
                  <a:solidFill>
                    <a:schemeClr val="accent2">
                      <a:lumMod val="75000"/>
                    </a:schemeClr>
                  </a:solidFill>
                </a:rPr>
                <a:t>: </a:t>
              </a:r>
              <a:r>
                <a:rPr lang="fi-FI" sz="1300" dirty="0">
                  <a:solidFill>
                    <a:schemeClr val="accent2">
                      <a:lumMod val="75000"/>
                    </a:schemeClr>
                  </a:solidFill>
                </a:rPr>
                <a:t>Nature Neuroscience, 2007</a:t>
              </a:r>
              <a:r>
                <a:rPr lang="hu-HU" sz="1300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  <a:endParaRPr lang="en-US" sz="13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54673" name="Group 49"/>
          <p:cNvGrpSpPr>
            <a:grpSpLocks/>
          </p:cNvGrpSpPr>
          <p:nvPr/>
        </p:nvGrpSpPr>
        <p:grpSpPr bwMode="auto">
          <a:xfrm>
            <a:off x="1498600" y="4441825"/>
            <a:ext cx="2159000" cy="2051050"/>
            <a:chOff x="1062" y="2798"/>
            <a:chExt cx="1530" cy="1292"/>
          </a:xfrm>
        </p:grpSpPr>
        <p:sp>
          <p:nvSpPr>
            <p:cNvPr id="43018" name="Freeform 50"/>
            <p:cNvSpPr>
              <a:spLocks/>
            </p:cNvSpPr>
            <p:nvPr/>
          </p:nvSpPr>
          <p:spPr bwMode="auto">
            <a:xfrm>
              <a:off x="1128" y="2798"/>
              <a:ext cx="380" cy="280"/>
            </a:xfrm>
            <a:custGeom>
              <a:avLst/>
              <a:gdLst>
                <a:gd name="T0" fmla="*/ 37 w 421"/>
                <a:gd name="T1" fmla="*/ 67 h 341"/>
                <a:gd name="T2" fmla="*/ 167 w 421"/>
                <a:gd name="T3" fmla="*/ 12 h 341"/>
                <a:gd name="T4" fmla="*/ 289 w 421"/>
                <a:gd name="T5" fmla="*/ 7 h 341"/>
                <a:gd name="T6" fmla="*/ 359 w 421"/>
                <a:gd name="T7" fmla="*/ 20 h 341"/>
                <a:gd name="T8" fmla="*/ 370 w 421"/>
                <a:gd name="T9" fmla="*/ 128 h 341"/>
                <a:gd name="T10" fmla="*/ 362 w 421"/>
                <a:gd name="T11" fmla="*/ 170 h 341"/>
                <a:gd name="T12" fmla="*/ 262 w 421"/>
                <a:gd name="T13" fmla="*/ 195 h 341"/>
                <a:gd name="T14" fmla="*/ 240 w 421"/>
                <a:gd name="T15" fmla="*/ 271 h 341"/>
                <a:gd name="T16" fmla="*/ 162 w 421"/>
                <a:gd name="T17" fmla="*/ 251 h 341"/>
                <a:gd name="T18" fmla="*/ 21 w 421"/>
                <a:gd name="T19" fmla="*/ 153 h 341"/>
                <a:gd name="T20" fmla="*/ 37 w 421"/>
                <a:gd name="T21" fmla="*/ 67 h 3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1" h="341">
                  <a:moveTo>
                    <a:pt x="41" y="81"/>
                  </a:moveTo>
                  <a:cubicBezTo>
                    <a:pt x="68" y="53"/>
                    <a:pt x="139" y="27"/>
                    <a:pt x="185" y="15"/>
                  </a:cubicBezTo>
                  <a:lnTo>
                    <a:pt x="320" y="9"/>
                  </a:lnTo>
                  <a:cubicBezTo>
                    <a:pt x="355" y="10"/>
                    <a:pt x="383" y="0"/>
                    <a:pt x="398" y="24"/>
                  </a:cubicBezTo>
                  <a:cubicBezTo>
                    <a:pt x="411" y="49"/>
                    <a:pt x="410" y="126"/>
                    <a:pt x="410" y="156"/>
                  </a:cubicBezTo>
                  <a:cubicBezTo>
                    <a:pt x="410" y="186"/>
                    <a:pt x="421" y="194"/>
                    <a:pt x="401" y="207"/>
                  </a:cubicBezTo>
                  <a:cubicBezTo>
                    <a:pt x="383" y="219"/>
                    <a:pt x="313" y="216"/>
                    <a:pt x="290" y="237"/>
                  </a:cubicBezTo>
                  <a:cubicBezTo>
                    <a:pt x="267" y="258"/>
                    <a:pt x="284" y="319"/>
                    <a:pt x="266" y="330"/>
                  </a:cubicBezTo>
                  <a:cubicBezTo>
                    <a:pt x="248" y="341"/>
                    <a:pt x="220" y="330"/>
                    <a:pt x="179" y="306"/>
                  </a:cubicBezTo>
                  <a:cubicBezTo>
                    <a:pt x="138" y="282"/>
                    <a:pt x="46" y="224"/>
                    <a:pt x="23" y="186"/>
                  </a:cubicBezTo>
                  <a:cubicBezTo>
                    <a:pt x="0" y="148"/>
                    <a:pt x="14" y="109"/>
                    <a:pt x="41" y="81"/>
                  </a:cubicBezTo>
                  <a:close/>
                </a:path>
              </a:pathLst>
            </a:custGeom>
            <a:solidFill>
              <a:srgbClr val="00FFFF">
                <a:alpha val="50195"/>
              </a:srgbClr>
            </a:solidFill>
            <a:ln w="1905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19" name="Freeform 51"/>
            <p:cNvSpPr>
              <a:spLocks/>
            </p:cNvSpPr>
            <p:nvPr/>
          </p:nvSpPr>
          <p:spPr bwMode="auto">
            <a:xfrm>
              <a:off x="1792" y="3346"/>
              <a:ext cx="800" cy="557"/>
            </a:xfrm>
            <a:custGeom>
              <a:avLst/>
              <a:gdLst>
                <a:gd name="T0" fmla="*/ 70 w 886"/>
                <a:gd name="T1" fmla="*/ 272 h 679"/>
                <a:gd name="T2" fmla="*/ 9 w 886"/>
                <a:gd name="T3" fmla="*/ 451 h 679"/>
                <a:gd name="T4" fmla="*/ 121 w 886"/>
                <a:gd name="T5" fmla="*/ 502 h 679"/>
                <a:gd name="T6" fmla="*/ 271 w 886"/>
                <a:gd name="T7" fmla="*/ 512 h 679"/>
                <a:gd name="T8" fmla="*/ 442 w 886"/>
                <a:gd name="T9" fmla="*/ 535 h 679"/>
                <a:gd name="T10" fmla="*/ 746 w 886"/>
                <a:gd name="T11" fmla="*/ 377 h 679"/>
                <a:gd name="T12" fmla="*/ 766 w 886"/>
                <a:gd name="T13" fmla="*/ 185 h 679"/>
                <a:gd name="T14" fmla="*/ 661 w 886"/>
                <a:gd name="T15" fmla="*/ 28 h 679"/>
                <a:gd name="T16" fmla="*/ 580 w 886"/>
                <a:gd name="T17" fmla="*/ 19 h 679"/>
                <a:gd name="T18" fmla="*/ 520 w 886"/>
                <a:gd name="T19" fmla="*/ 89 h 679"/>
                <a:gd name="T20" fmla="*/ 435 w 886"/>
                <a:gd name="T21" fmla="*/ 183 h 679"/>
                <a:gd name="T22" fmla="*/ 317 w 886"/>
                <a:gd name="T23" fmla="*/ 225 h 679"/>
                <a:gd name="T24" fmla="*/ 216 w 886"/>
                <a:gd name="T25" fmla="*/ 233 h 679"/>
                <a:gd name="T26" fmla="*/ 70 w 886"/>
                <a:gd name="T27" fmla="*/ 272 h 6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86" h="679">
                  <a:moveTo>
                    <a:pt x="77" y="331"/>
                  </a:moveTo>
                  <a:cubicBezTo>
                    <a:pt x="18" y="364"/>
                    <a:pt x="0" y="503"/>
                    <a:pt x="10" y="550"/>
                  </a:cubicBezTo>
                  <a:cubicBezTo>
                    <a:pt x="20" y="597"/>
                    <a:pt x="86" y="600"/>
                    <a:pt x="134" y="612"/>
                  </a:cubicBezTo>
                  <a:cubicBezTo>
                    <a:pt x="182" y="624"/>
                    <a:pt x="241" y="617"/>
                    <a:pt x="300" y="624"/>
                  </a:cubicBezTo>
                  <a:cubicBezTo>
                    <a:pt x="359" y="631"/>
                    <a:pt x="402" y="679"/>
                    <a:pt x="490" y="652"/>
                  </a:cubicBezTo>
                  <a:cubicBezTo>
                    <a:pt x="578" y="625"/>
                    <a:pt x="766" y="531"/>
                    <a:pt x="826" y="460"/>
                  </a:cubicBezTo>
                  <a:cubicBezTo>
                    <a:pt x="886" y="389"/>
                    <a:pt x="864" y="297"/>
                    <a:pt x="848" y="226"/>
                  </a:cubicBezTo>
                  <a:cubicBezTo>
                    <a:pt x="832" y="155"/>
                    <a:pt x="767" y="68"/>
                    <a:pt x="732" y="34"/>
                  </a:cubicBezTo>
                  <a:cubicBezTo>
                    <a:pt x="698" y="0"/>
                    <a:pt x="668" y="11"/>
                    <a:pt x="642" y="23"/>
                  </a:cubicBezTo>
                  <a:cubicBezTo>
                    <a:pt x="616" y="35"/>
                    <a:pt x="603" y="75"/>
                    <a:pt x="576" y="108"/>
                  </a:cubicBezTo>
                  <a:cubicBezTo>
                    <a:pt x="549" y="141"/>
                    <a:pt x="514" y="201"/>
                    <a:pt x="482" y="223"/>
                  </a:cubicBezTo>
                  <a:cubicBezTo>
                    <a:pt x="450" y="245"/>
                    <a:pt x="405" y="269"/>
                    <a:pt x="351" y="274"/>
                  </a:cubicBezTo>
                  <a:cubicBezTo>
                    <a:pt x="297" y="279"/>
                    <a:pt x="283" y="276"/>
                    <a:pt x="239" y="284"/>
                  </a:cubicBezTo>
                  <a:cubicBezTo>
                    <a:pt x="195" y="292"/>
                    <a:pt x="136" y="298"/>
                    <a:pt x="77" y="331"/>
                  </a:cubicBezTo>
                  <a:close/>
                </a:path>
              </a:pathLst>
            </a:custGeom>
            <a:solidFill>
              <a:srgbClr val="FF99CC">
                <a:alpha val="50195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20" name="Freeform 52"/>
            <p:cNvSpPr>
              <a:spLocks/>
            </p:cNvSpPr>
            <p:nvPr/>
          </p:nvSpPr>
          <p:spPr bwMode="auto">
            <a:xfrm>
              <a:off x="1218" y="3809"/>
              <a:ext cx="338" cy="281"/>
            </a:xfrm>
            <a:custGeom>
              <a:avLst/>
              <a:gdLst>
                <a:gd name="T0" fmla="*/ 27 w 374"/>
                <a:gd name="T1" fmla="*/ 168 h 343"/>
                <a:gd name="T2" fmla="*/ 11 w 374"/>
                <a:gd name="T3" fmla="*/ 62 h 343"/>
                <a:gd name="T4" fmla="*/ 89 w 374"/>
                <a:gd name="T5" fmla="*/ 28 h 343"/>
                <a:gd name="T6" fmla="*/ 252 w 374"/>
                <a:gd name="T7" fmla="*/ 16 h 343"/>
                <a:gd name="T8" fmla="*/ 305 w 374"/>
                <a:gd name="T9" fmla="*/ 126 h 343"/>
                <a:gd name="T10" fmla="*/ 328 w 374"/>
                <a:gd name="T11" fmla="*/ 250 h 343"/>
                <a:gd name="T12" fmla="*/ 244 w 374"/>
                <a:gd name="T13" fmla="*/ 281 h 343"/>
                <a:gd name="T14" fmla="*/ 100 w 374"/>
                <a:gd name="T15" fmla="*/ 249 h 343"/>
                <a:gd name="T16" fmla="*/ 27 w 374"/>
                <a:gd name="T17" fmla="*/ 168 h 3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4" h="343">
                  <a:moveTo>
                    <a:pt x="30" y="205"/>
                  </a:moveTo>
                  <a:cubicBezTo>
                    <a:pt x="14" y="167"/>
                    <a:pt x="0" y="104"/>
                    <a:pt x="12" y="76"/>
                  </a:cubicBezTo>
                  <a:cubicBezTo>
                    <a:pt x="24" y="48"/>
                    <a:pt x="55" y="43"/>
                    <a:pt x="99" y="34"/>
                  </a:cubicBezTo>
                  <a:cubicBezTo>
                    <a:pt x="143" y="25"/>
                    <a:pt x="239" y="0"/>
                    <a:pt x="279" y="20"/>
                  </a:cubicBezTo>
                  <a:cubicBezTo>
                    <a:pt x="319" y="40"/>
                    <a:pt x="323" y="107"/>
                    <a:pt x="337" y="154"/>
                  </a:cubicBezTo>
                  <a:cubicBezTo>
                    <a:pt x="351" y="201"/>
                    <a:pt x="374" y="274"/>
                    <a:pt x="363" y="305"/>
                  </a:cubicBezTo>
                  <a:cubicBezTo>
                    <a:pt x="352" y="336"/>
                    <a:pt x="312" y="343"/>
                    <a:pt x="270" y="343"/>
                  </a:cubicBezTo>
                  <a:cubicBezTo>
                    <a:pt x="228" y="343"/>
                    <a:pt x="151" y="327"/>
                    <a:pt x="111" y="304"/>
                  </a:cubicBezTo>
                  <a:cubicBezTo>
                    <a:pt x="71" y="281"/>
                    <a:pt x="46" y="243"/>
                    <a:pt x="30" y="205"/>
                  </a:cubicBezTo>
                  <a:close/>
                </a:path>
              </a:pathLst>
            </a:custGeom>
            <a:solidFill>
              <a:srgbClr val="FF99CC">
                <a:alpha val="50195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21" name="Freeform 53"/>
            <p:cNvSpPr>
              <a:spLocks/>
            </p:cNvSpPr>
            <p:nvPr/>
          </p:nvSpPr>
          <p:spPr bwMode="auto">
            <a:xfrm>
              <a:off x="1062" y="3672"/>
              <a:ext cx="157" cy="237"/>
            </a:xfrm>
            <a:custGeom>
              <a:avLst/>
              <a:gdLst>
                <a:gd name="T0" fmla="*/ 0 w 214"/>
                <a:gd name="T1" fmla="*/ 0 h 388"/>
                <a:gd name="T2" fmla="*/ 37 w 214"/>
                <a:gd name="T3" fmla="*/ 137 h 388"/>
                <a:gd name="T4" fmla="*/ 157 w 214"/>
                <a:gd name="T5" fmla="*/ 237 h 3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" h="388">
                  <a:moveTo>
                    <a:pt x="0" y="0"/>
                  </a:moveTo>
                  <a:cubicBezTo>
                    <a:pt x="7" y="79"/>
                    <a:pt x="14" y="159"/>
                    <a:pt x="50" y="224"/>
                  </a:cubicBezTo>
                  <a:cubicBezTo>
                    <a:pt x="86" y="289"/>
                    <a:pt x="184" y="360"/>
                    <a:pt x="214" y="388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22" name="Freeform 54"/>
            <p:cNvSpPr>
              <a:spLocks/>
            </p:cNvSpPr>
            <p:nvPr/>
          </p:nvSpPr>
          <p:spPr bwMode="auto">
            <a:xfrm>
              <a:off x="1415" y="2860"/>
              <a:ext cx="705" cy="412"/>
            </a:xfrm>
            <a:custGeom>
              <a:avLst/>
              <a:gdLst>
                <a:gd name="T0" fmla="*/ 705 w 705"/>
                <a:gd name="T1" fmla="*/ 412 h 412"/>
                <a:gd name="T2" fmla="*/ 495 w 705"/>
                <a:gd name="T3" fmla="*/ 63 h 412"/>
                <a:gd name="T4" fmla="*/ 0 w 705"/>
                <a:gd name="T5" fmla="*/ 35 h 4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5" h="412">
                  <a:moveTo>
                    <a:pt x="705" y="412"/>
                  </a:moveTo>
                  <a:cubicBezTo>
                    <a:pt x="671" y="355"/>
                    <a:pt x="612" y="126"/>
                    <a:pt x="495" y="63"/>
                  </a:cubicBezTo>
                  <a:cubicBezTo>
                    <a:pt x="378" y="0"/>
                    <a:pt x="103" y="41"/>
                    <a:pt x="0" y="35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23" name="Line 55"/>
            <p:cNvSpPr>
              <a:spLocks noChangeShapeType="1"/>
            </p:cNvSpPr>
            <p:nvPr/>
          </p:nvSpPr>
          <p:spPr bwMode="auto">
            <a:xfrm>
              <a:off x="1949" y="3558"/>
              <a:ext cx="110" cy="11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24" name="Line 56"/>
            <p:cNvSpPr>
              <a:spLocks noChangeShapeType="1"/>
            </p:cNvSpPr>
            <p:nvPr/>
          </p:nvSpPr>
          <p:spPr bwMode="auto">
            <a:xfrm>
              <a:off x="2180" y="3474"/>
              <a:ext cx="146" cy="14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025" name="Line 57"/>
            <p:cNvSpPr>
              <a:spLocks noChangeShapeType="1"/>
            </p:cNvSpPr>
            <p:nvPr/>
          </p:nvSpPr>
          <p:spPr bwMode="auto">
            <a:xfrm flipV="1">
              <a:off x="1447" y="3781"/>
              <a:ext cx="438" cy="16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43014" name="Oval 11"/>
          <p:cNvSpPr>
            <a:spLocks noChangeArrowheads="1"/>
          </p:cNvSpPr>
          <p:nvPr/>
        </p:nvSpPr>
        <p:spPr bwMode="auto">
          <a:xfrm>
            <a:off x="1547813" y="5229226"/>
            <a:ext cx="633412" cy="404813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015" name="Oval 11"/>
          <p:cNvSpPr>
            <a:spLocks noChangeArrowheads="1"/>
          </p:cNvSpPr>
          <p:nvPr/>
        </p:nvSpPr>
        <p:spPr bwMode="auto">
          <a:xfrm>
            <a:off x="3282245" y="5445125"/>
            <a:ext cx="752144" cy="404813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016" name="Oval 11"/>
          <p:cNvSpPr>
            <a:spLocks noChangeArrowheads="1"/>
          </p:cNvSpPr>
          <p:nvPr/>
        </p:nvSpPr>
        <p:spPr bwMode="auto">
          <a:xfrm>
            <a:off x="2843214" y="4724401"/>
            <a:ext cx="504825" cy="3333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017" name="Oval 11"/>
          <p:cNvSpPr>
            <a:spLocks noChangeArrowheads="1"/>
          </p:cNvSpPr>
          <p:nvPr/>
        </p:nvSpPr>
        <p:spPr bwMode="auto">
          <a:xfrm>
            <a:off x="2771776" y="5157789"/>
            <a:ext cx="504825" cy="3333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2" name="Téglalap 4"/>
          <p:cNvSpPr>
            <a:spLocks noChangeArrowheads="1"/>
          </p:cNvSpPr>
          <p:nvPr/>
        </p:nvSpPr>
        <p:spPr bwMode="auto">
          <a:xfrm>
            <a:off x="6747557" y="6576162"/>
            <a:ext cx="2220480" cy="29379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r>
              <a:rPr lang="hu-HU" sz="1300" dirty="0">
                <a:solidFill>
                  <a:schemeClr val="bg1"/>
                </a:solidFill>
              </a:rPr>
              <a:t>Agyi Képalkotó Központ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036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4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4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021E-6 -1.48148E-6 L 0.23461 -0.1990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3" y="-995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54626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sz="3600" dirty="0" smtClean="0"/>
              <a:t>Diszlexia – egyszerű eset lenne?</a:t>
            </a:r>
            <a:endParaRPr lang="nl-NL" sz="3600" dirty="0" smtClean="0"/>
          </a:p>
        </p:txBody>
      </p:sp>
      <p:pic>
        <p:nvPicPr>
          <p:cNvPr id="26627" name="Picture 3" descr="N26_LeftSTG_Interaction_ext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679" r="1157" b="64207"/>
          <a:stretch>
            <a:fillRect/>
          </a:stretch>
        </p:blipFill>
        <p:spPr>
          <a:xfrm>
            <a:off x="658813" y="1628775"/>
            <a:ext cx="7070725" cy="2376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6980" name="Group 4"/>
          <p:cNvGrpSpPr>
            <a:grpSpLocks/>
          </p:cNvGrpSpPr>
          <p:nvPr/>
        </p:nvGrpSpPr>
        <p:grpSpPr bwMode="auto">
          <a:xfrm>
            <a:off x="900113" y="4005263"/>
            <a:ext cx="4786312" cy="2557462"/>
            <a:chOff x="921" y="2688"/>
            <a:chExt cx="3015" cy="1611"/>
          </a:xfrm>
        </p:grpSpPr>
        <p:grpSp>
          <p:nvGrpSpPr>
            <p:cNvPr id="26631" name="Group 5"/>
            <p:cNvGrpSpPr>
              <a:grpSpLocks/>
            </p:cNvGrpSpPr>
            <p:nvPr/>
          </p:nvGrpSpPr>
          <p:grpSpPr bwMode="auto">
            <a:xfrm>
              <a:off x="921" y="4080"/>
              <a:ext cx="2535" cy="219"/>
              <a:chOff x="519" y="4101"/>
              <a:chExt cx="2535" cy="219"/>
            </a:xfrm>
          </p:grpSpPr>
          <p:sp>
            <p:nvSpPr>
              <p:cNvPr id="26633" name="Rectangle 6"/>
              <p:cNvSpPr>
                <a:spLocks noChangeArrowheads="1"/>
              </p:cNvSpPr>
              <p:nvPr/>
            </p:nvSpPr>
            <p:spPr bwMode="auto">
              <a:xfrm>
                <a:off x="556" y="4161"/>
                <a:ext cx="84" cy="96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4" name="Rectangle 7"/>
              <p:cNvSpPr>
                <a:spLocks noChangeArrowheads="1"/>
              </p:cNvSpPr>
              <p:nvPr/>
            </p:nvSpPr>
            <p:spPr bwMode="auto">
              <a:xfrm>
                <a:off x="1770" y="4163"/>
                <a:ext cx="96" cy="9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5" name="Text Box 8"/>
              <p:cNvSpPr txBox="1">
                <a:spLocks noChangeArrowheads="1"/>
              </p:cNvSpPr>
              <p:nvPr/>
            </p:nvSpPr>
            <p:spPr bwMode="auto">
              <a:xfrm>
                <a:off x="519" y="4108"/>
                <a:ext cx="116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/>
                  <a:t>Fluent readers</a:t>
                </a:r>
              </a:p>
            </p:txBody>
          </p:sp>
          <p:sp>
            <p:nvSpPr>
              <p:cNvPr id="26636" name="Text Box 9"/>
              <p:cNvSpPr txBox="1">
                <a:spLocks noChangeArrowheads="1"/>
              </p:cNvSpPr>
              <p:nvPr/>
            </p:nvSpPr>
            <p:spPr bwMode="auto">
              <a:xfrm>
                <a:off x="1721" y="4101"/>
                <a:ext cx="133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/>
                  <a:t>Dyslexic readers</a:t>
                </a:r>
              </a:p>
            </p:txBody>
          </p:sp>
        </p:grpSp>
        <p:pic>
          <p:nvPicPr>
            <p:cNvPr id="26632" name="Picture 10" descr="N26_LeftSTG_Interaction_ext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24" t="65807" r="1157" b="4933"/>
            <a:stretch>
              <a:fillRect/>
            </a:stretch>
          </p:blipFill>
          <p:spPr bwMode="auto">
            <a:xfrm>
              <a:off x="1968" y="2688"/>
              <a:ext cx="196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9" name="Text Box 11"/>
          <p:cNvSpPr txBox="1">
            <a:spLocks noChangeArrowheads="1"/>
          </p:cNvSpPr>
          <p:nvPr/>
        </p:nvSpPr>
        <p:spPr bwMode="auto">
          <a:xfrm>
            <a:off x="6784975" y="4889500"/>
            <a:ext cx="1890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630" name="Rectangle 12"/>
          <p:cNvSpPr>
            <a:spLocks noChangeArrowheads="1"/>
          </p:cNvSpPr>
          <p:nvPr/>
        </p:nvSpPr>
        <p:spPr bwMode="auto">
          <a:xfrm>
            <a:off x="6011863" y="4868863"/>
            <a:ext cx="2987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/>
            <a:r>
              <a:rPr lang="en-US"/>
              <a:t>Multisensory Index:</a:t>
            </a:r>
          </a:p>
          <a:p>
            <a:pPr lvl="1"/>
            <a:r>
              <a:rPr lang="en-US"/>
              <a:t>(AV-Amax)/Amax*100</a:t>
            </a:r>
          </a:p>
        </p:txBody>
      </p:sp>
    </p:spTree>
    <p:extLst>
      <p:ext uri="{BB962C8B-B14F-4D97-AF65-F5344CB8AC3E}">
        <p14:creationId xmlns:p14="http://schemas.microsoft.com/office/powerpoint/2010/main" val="277328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50825" y="476250"/>
            <a:ext cx="14085203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/>
            <a:r>
              <a:rPr lang="fr-CA" altLang="hu-HU" sz="2800" b="1" dirty="0">
                <a:latin typeface="+mj-lt"/>
              </a:rPr>
              <a:t>    </a:t>
            </a:r>
            <a:r>
              <a:rPr lang="hu-HU" altLang="hu-HU" sz="2800" b="1" dirty="0" smtClean="0">
                <a:latin typeface="+mj-lt"/>
              </a:rPr>
              <a:t>	</a:t>
            </a:r>
            <a:r>
              <a:rPr lang="hu-HU" altLang="hu-HU" sz="3200" b="1" dirty="0" smtClean="0">
                <a:latin typeface="+mj-lt"/>
              </a:rPr>
              <a:t>Az írott közlések megjelenése</a:t>
            </a:r>
            <a:endParaRPr lang="en-CA" altLang="hu-HU" sz="3200" b="1" dirty="0">
              <a:latin typeface="+mj-lt"/>
            </a:endParaRPr>
          </a:p>
          <a:p>
            <a:endParaRPr lang="en-CA" altLang="hu-HU" sz="2800" dirty="0">
              <a:solidFill>
                <a:schemeClr val="accent2"/>
              </a:solidFill>
              <a:latin typeface="+mj-lt"/>
            </a:endParaRPr>
          </a:p>
          <a:p>
            <a:r>
              <a:rPr lang="hu-HU" altLang="hu-HU" sz="2800" b="1" dirty="0" smtClean="0">
                <a:solidFill>
                  <a:srgbClr val="0000FF"/>
                </a:solidFill>
                <a:latin typeface="+mj-lt"/>
              </a:rPr>
              <a:t>Írás előtti jelek </a:t>
            </a:r>
            <a:r>
              <a:rPr lang="hu-HU" altLang="hu-HU" sz="2800" dirty="0" smtClean="0">
                <a:latin typeface="+mj-lt"/>
              </a:rPr>
              <a:t>(</a:t>
            </a:r>
            <a:r>
              <a:rPr lang="en-CA" altLang="hu-HU" sz="2800" dirty="0" err="1" smtClean="0">
                <a:latin typeface="+mj-lt"/>
              </a:rPr>
              <a:t>petrogl</a:t>
            </a:r>
            <a:r>
              <a:rPr lang="hu-HU" altLang="hu-HU" sz="2800" dirty="0" err="1" smtClean="0">
                <a:latin typeface="+mj-lt"/>
              </a:rPr>
              <a:t>ifák</a:t>
            </a:r>
            <a:r>
              <a:rPr lang="hu-HU" altLang="hu-HU" sz="2800" dirty="0" smtClean="0">
                <a:latin typeface="+mj-lt"/>
              </a:rPr>
              <a:t>)</a:t>
            </a:r>
            <a:r>
              <a:rPr lang="en-CA" altLang="hu-HU" sz="2800" dirty="0" smtClean="0">
                <a:latin typeface="+mj-lt"/>
              </a:rPr>
              <a:t> </a:t>
            </a:r>
            <a:r>
              <a:rPr lang="en-CA" altLang="hu-HU" sz="2800" dirty="0">
                <a:latin typeface="+mj-lt"/>
              </a:rPr>
              <a:t>– </a:t>
            </a:r>
            <a:r>
              <a:rPr lang="hu-HU" altLang="hu-HU" sz="2800" dirty="0" smtClean="0">
                <a:latin typeface="+mj-lt"/>
              </a:rPr>
              <a:t>barlangrajzok, kővésetek</a:t>
            </a:r>
            <a:endParaRPr lang="en-CA" altLang="hu-HU" sz="2800" dirty="0">
              <a:latin typeface="+mj-lt"/>
            </a:endParaRPr>
          </a:p>
          <a:p>
            <a:endParaRPr lang="en-CA" altLang="hu-HU" sz="2800" dirty="0">
              <a:latin typeface="+mj-lt"/>
            </a:endParaRPr>
          </a:p>
          <a:p>
            <a:r>
              <a:rPr lang="hu-HU" altLang="hu-HU" sz="2800" b="1" dirty="0" smtClean="0">
                <a:solidFill>
                  <a:srgbClr val="0000FF"/>
                </a:solidFill>
                <a:latin typeface="+mj-lt"/>
              </a:rPr>
              <a:t>Piktogramok</a:t>
            </a:r>
            <a:r>
              <a:rPr lang="hu-HU" altLang="hu-HU" sz="2800" b="1" dirty="0" smtClean="0">
                <a:latin typeface="+mj-lt"/>
              </a:rPr>
              <a:t> - </a:t>
            </a:r>
            <a:r>
              <a:rPr lang="en-CA" altLang="hu-HU" sz="2800" dirty="0" smtClean="0">
                <a:latin typeface="+mj-lt"/>
              </a:rPr>
              <a:t>“</a:t>
            </a:r>
            <a:r>
              <a:rPr lang="hu-HU" altLang="hu-HU" sz="2800" dirty="0" smtClean="0">
                <a:latin typeface="+mj-lt"/>
              </a:rPr>
              <a:t>képírás</a:t>
            </a:r>
            <a:r>
              <a:rPr lang="en-CA" altLang="hu-HU" sz="2800" dirty="0" smtClean="0">
                <a:latin typeface="+mj-lt"/>
              </a:rPr>
              <a:t>”</a:t>
            </a:r>
            <a:r>
              <a:rPr lang="hu-HU" altLang="hu-HU" sz="2800" dirty="0" smtClean="0">
                <a:latin typeface="+mj-lt"/>
              </a:rPr>
              <a:t> (hieroglifák</a:t>
            </a:r>
            <a:endParaRPr lang="hu-HU" altLang="hu-HU" sz="2800" dirty="0">
              <a:latin typeface="+mj-lt"/>
            </a:endParaRPr>
          </a:p>
          <a:p>
            <a:r>
              <a:rPr lang="hu-HU" altLang="hu-HU" sz="2800" dirty="0">
                <a:latin typeface="+mj-lt"/>
              </a:rPr>
              <a:t>	</a:t>
            </a:r>
            <a:r>
              <a:rPr lang="hu-HU" altLang="hu-HU" sz="2800" dirty="0" smtClean="0">
                <a:latin typeface="+mj-lt"/>
              </a:rPr>
              <a:t>Minden jel azt jelenti, amit ábrázol</a:t>
            </a:r>
            <a:endParaRPr lang="hu-HU" altLang="hu-HU" sz="2800" dirty="0">
              <a:latin typeface="+mj-lt"/>
            </a:endParaRPr>
          </a:p>
          <a:p>
            <a:r>
              <a:rPr lang="hu-HU" altLang="hu-HU" sz="2800" dirty="0">
                <a:latin typeface="+mj-lt"/>
              </a:rPr>
              <a:t>	</a:t>
            </a:r>
            <a:r>
              <a:rPr lang="hu-HU" altLang="hu-HU" sz="2800" dirty="0" smtClean="0">
                <a:latin typeface="+mj-lt"/>
              </a:rPr>
              <a:t>Csak konkrét tárgyak jelölhetők </a:t>
            </a:r>
            <a:r>
              <a:rPr lang="en-CA" altLang="hu-HU" sz="2800" dirty="0" smtClean="0">
                <a:latin typeface="+mj-lt"/>
              </a:rPr>
              <a:t>disadvantage</a:t>
            </a:r>
            <a:r>
              <a:rPr lang="en-CA" altLang="hu-HU" sz="2800" dirty="0">
                <a:latin typeface="+mj-lt"/>
              </a:rPr>
              <a:t>: can only be used to refer to material things</a:t>
            </a:r>
          </a:p>
          <a:p>
            <a:endParaRPr lang="en-CA" altLang="hu-HU" sz="2800" b="1" dirty="0">
              <a:latin typeface="+mj-lt"/>
            </a:endParaRPr>
          </a:p>
          <a:p>
            <a:r>
              <a:rPr lang="en-CA" altLang="hu-HU" sz="2800" b="1" dirty="0" smtClean="0">
                <a:solidFill>
                  <a:srgbClr val="0000FF"/>
                </a:solidFill>
                <a:latin typeface="+mj-lt"/>
              </a:rPr>
              <a:t>Ideogram</a:t>
            </a:r>
            <a:r>
              <a:rPr lang="hu-HU" altLang="hu-HU" sz="2800" b="1" dirty="0" smtClean="0">
                <a:solidFill>
                  <a:srgbClr val="0000FF"/>
                </a:solidFill>
                <a:latin typeface="+mj-lt"/>
              </a:rPr>
              <a:t>ok</a:t>
            </a:r>
            <a:r>
              <a:rPr lang="hu-HU" altLang="hu-HU" sz="28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hu-HU" altLang="hu-HU" sz="2800" b="1" dirty="0" smtClean="0">
                <a:solidFill>
                  <a:srgbClr val="0000FF"/>
                </a:solidFill>
                <a:latin typeface="+mj-lt"/>
              </a:rPr>
              <a:t>- </a:t>
            </a:r>
            <a:r>
              <a:rPr lang="en-CA" altLang="hu-HU" sz="2800" dirty="0" smtClean="0">
                <a:latin typeface="+mj-lt"/>
              </a:rPr>
              <a:t>“idea</a:t>
            </a:r>
            <a:r>
              <a:rPr lang="hu-HU" altLang="hu-HU" sz="2800" dirty="0" smtClean="0">
                <a:latin typeface="+mj-lt"/>
              </a:rPr>
              <a:t>képek</a:t>
            </a:r>
            <a:r>
              <a:rPr lang="en-CA" altLang="hu-HU" sz="2800" dirty="0" smtClean="0">
                <a:latin typeface="+mj-lt"/>
              </a:rPr>
              <a:t>”</a:t>
            </a:r>
            <a:endParaRPr lang="en-CA" altLang="hu-HU" sz="2800" dirty="0">
              <a:latin typeface="+mj-lt"/>
            </a:endParaRPr>
          </a:p>
          <a:p>
            <a:r>
              <a:rPr lang="hu-HU" altLang="hu-HU" sz="2800" dirty="0">
                <a:latin typeface="+mj-lt"/>
                <a:sym typeface="Symbol" pitchFamily="18" charset="2"/>
              </a:rPr>
              <a:t>	</a:t>
            </a:r>
            <a:r>
              <a:rPr lang="hu-HU" altLang="hu-HU" sz="2800" dirty="0" smtClean="0">
                <a:latin typeface="+mj-lt"/>
              </a:rPr>
              <a:t>A </a:t>
            </a:r>
            <a:r>
              <a:rPr lang="en-CA" altLang="hu-HU" sz="2800" dirty="0" smtClean="0">
                <a:latin typeface="+mj-lt"/>
              </a:rPr>
              <a:t>pi</a:t>
            </a:r>
            <a:r>
              <a:rPr lang="hu-HU" altLang="hu-HU" sz="2800" dirty="0" smtClean="0">
                <a:latin typeface="+mj-lt"/>
              </a:rPr>
              <a:t>k</a:t>
            </a:r>
            <a:r>
              <a:rPr lang="en-CA" altLang="hu-HU" sz="2800" dirty="0" err="1" smtClean="0">
                <a:latin typeface="+mj-lt"/>
              </a:rPr>
              <a:t>togram</a:t>
            </a:r>
            <a:r>
              <a:rPr lang="en-CA" altLang="hu-HU" sz="2800" dirty="0" smtClean="0">
                <a:latin typeface="+mj-lt"/>
              </a:rPr>
              <a:t> </a:t>
            </a:r>
            <a:r>
              <a:rPr lang="hu-HU" altLang="hu-HU" sz="2800" dirty="0" smtClean="0">
                <a:latin typeface="+mj-lt"/>
              </a:rPr>
              <a:t>kiterjesztett jelentése</a:t>
            </a:r>
            <a:endParaRPr lang="hu-HU" altLang="hu-HU" sz="2800" dirty="0">
              <a:latin typeface="+mj-lt"/>
            </a:endParaRPr>
          </a:p>
          <a:p>
            <a:r>
              <a:rPr lang="hu-HU" altLang="hu-HU" sz="2800" dirty="0">
                <a:latin typeface="+mj-lt"/>
              </a:rPr>
              <a:t>	</a:t>
            </a:r>
            <a:r>
              <a:rPr lang="hu-HU" altLang="hu-HU" sz="2800" dirty="0" smtClean="0">
                <a:latin typeface="+mj-lt"/>
              </a:rPr>
              <a:t>„Ideákat”, s nem tárgyakat jelöl (</a:t>
            </a:r>
            <a:r>
              <a:rPr lang="hu-HU" altLang="hu-HU" sz="2800" dirty="0" smtClean="0">
                <a:latin typeface="+mj-lt"/>
              </a:rPr>
              <a:t>pl. nap: meleg, fény)</a:t>
            </a:r>
            <a:endParaRPr lang="en-US" altLang="hu-H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78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0"/>
          <a:stretch/>
        </p:blipFill>
        <p:spPr bwMode="auto">
          <a:xfrm>
            <a:off x="342641" y="1207971"/>
            <a:ext cx="8210893" cy="36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275854" y="5074264"/>
            <a:ext cx="5641551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/>
          <a:p>
            <a:pPr eaLnBrk="1" hangingPunct="1"/>
            <a:r>
              <a:rPr lang="en-US" sz="2400" b="1" dirty="0" smtClean="0"/>
              <a:t>Increased activity: STS/</a:t>
            </a:r>
            <a:r>
              <a:rPr lang="en-US" sz="2400" b="1" dirty="0" err="1" smtClean="0"/>
              <a:t>planum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temporale</a:t>
            </a:r>
            <a:r>
              <a:rPr lang="en-US" sz="2400" b="1" dirty="0" smtClean="0"/>
              <a:t> </a:t>
            </a:r>
          </a:p>
          <a:p>
            <a:pPr eaLnBrk="1" hangingPunct="1"/>
            <a:r>
              <a:rPr lang="en-US" sz="2400" b="1" i="1" dirty="0" smtClean="0"/>
              <a:t>VWFA</a:t>
            </a:r>
            <a:r>
              <a:rPr lang="en-US" sz="2400" b="1" dirty="0" smtClean="0"/>
              <a:t> – detectable in 9 </a:t>
            </a:r>
            <a:r>
              <a:rPr lang="en-US" sz="2400" b="1" dirty="0" err="1" smtClean="0"/>
              <a:t>yrs</a:t>
            </a:r>
            <a:r>
              <a:rPr lang="en-US" sz="2400" b="1" dirty="0" smtClean="0"/>
              <a:t> only</a:t>
            </a:r>
            <a:endParaRPr lang="en-US" sz="2400" b="1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347863" y="5877272"/>
            <a:ext cx="5497535" cy="92332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Karla  </a:t>
            </a:r>
            <a:r>
              <a:rPr lang="en-US" dirty="0" err="1">
                <a:solidFill>
                  <a:schemeClr val="bg1"/>
                </a:solidFill>
              </a:rPr>
              <a:t>Monzalvo</a:t>
            </a:r>
            <a:r>
              <a:rPr lang="en-US" dirty="0">
                <a:solidFill>
                  <a:schemeClr val="bg1"/>
                </a:solidFill>
              </a:rPr>
              <a:t> , </a:t>
            </a:r>
            <a:r>
              <a:rPr lang="en-US" dirty="0" err="1">
                <a:solidFill>
                  <a:schemeClr val="bg1"/>
                </a:solidFill>
              </a:rPr>
              <a:t>Ghislaine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 smtClean="0">
                <a:solidFill>
                  <a:schemeClr val="bg1"/>
                </a:solidFill>
              </a:rPr>
              <a:t>Dehaene-Lambertz</a:t>
            </a:r>
            <a:r>
              <a:rPr lang="hu-HU" dirty="0" smtClean="0">
                <a:solidFill>
                  <a:schemeClr val="bg1"/>
                </a:solidFill>
              </a:rPr>
              <a:t> (2013) </a:t>
            </a:r>
            <a:r>
              <a:rPr lang="en-US" b="1" dirty="0" smtClean="0">
                <a:solidFill>
                  <a:schemeClr val="bg1"/>
                </a:solidFill>
              </a:rPr>
              <a:t>How </a:t>
            </a:r>
            <a:r>
              <a:rPr lang="en-US" b="1" dirty="0">
                <a:solidFill>
                  <a:schemeClr val="bg1"/>
                </a:solidFill>
              </a:rPr>
              <a:t>reading acquisition changes children’s spoken language network</a:t>
            </a:r>
            <a:r>
              <a:rPr lang="hu-HU" b="1" dirty="0">
                <a:solidFill>
                  <a:schemeClr val="bg1"/>
                </a:solidFill>
              </a:rPr>
              <a:t>. </a:t>
            </a:r>
            <a:r>
              <a:rPr lang="hu-HU" b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Brain </a:t>
            </a:r>
            <a:r>
              <a:rPr lang="en-US" dirty="0">
                <a:solidFill>
                  <a:schemeClr val="bg1"/>
                </a:solidFill>
              </a:rPr>
              <a:t>and Language </a:t>
            </a:r>
            <a:r>
              <a:rPr lang="hu-HU" dirty="0" smtClean="0">
                <a:solidFill>
                  <a:schemeClr val="bg1"/>
                </a:solidFill>
              </a:rPr>
              <a:t>,127,3 </a:t>
            </a:r>
            <a:r>
              <a:rPr lang="en-US" dirty="0" smtClean="0">
                <a:solidFill>
                  <a:schemeClr val="bg1"/>
                </a:solidFill>
              </a:rPr>
              <a:t>356 </a:t>
            </a:r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smtClean="0">
                <a:solidFill>
                  <a:schemeClr val="bg1"/>
                </a:solidFill>
              </a:rPr>
              <a:t>365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361506" y="3093006"/>
            <a:ext cx="465172" cy="76943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1" name="Cím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Az olvasás kezdetei és az új hálózat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431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/>
          <a:lstStyle/>
          <a:p>
            <a:r>
              <a:rPr lang="hu-HU" dirty="0" smtClean="0"/>
              <a:t>Csak ennyi?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608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r>
              <a:rPr lang="hu-HU" dirty="0" smtClean="0"/>
              <a:t>Zene?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644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2211" y="17190"/>
            <a:ext cx="8229600" cy="954360"/>
          </a:xfrm>
        </p:spPr>
        <p:txBody>
          <a:bodyPr>
            <a:normAutofit/>
          </a:bodyPr>
          <a:lstStyle/>
          <a:p>
            <a:r>
              <a:rPr lang="en-US" dirty="0" smtClean="0"/>
              <a:t>Changing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structure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1763" r="-717" b="16007"/>
          <a:stretch/>
        </p:blipFill>
        <p:spPr bwMode="auto">
          <a:xfrm>
            <a:off x="522315" y="816026"/>
            <a:ext cx="3657779" cy="260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868232" y="6442593"/>
            <a:ext cx="3592462" cy="40009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hu-HU" sz="2000" dirty="0" smtClean="0"/>
              <a:t>Hyde et </a:t>
            </a:r>
            <a:r>
              <a:rPr lang="hu-HU" sz="2000" dirty="0" err="1" smtClean="0"/>
              <a:t>al</a:t>
            </a:r>
            <a:r>
              <a:rPr lang="hu-HU" sz="2000" dirty="0" smtClean="0"/>
              <a:t>, 2009</a:t>
            </a:r>
            <a:endParaRPr lang="hu-HU" sz="20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7" r="642" b="16949"/>
          <a:stretch/>
        </p:blipFill>
        <p:spPr bwMode="auto">
          <a:xfrm>
            <a:off x="4702635" y="816026"/>
            <a:ext cx="3655684" cy="260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t="11189" r="45981" b="34038"/>
          <a:stretch/>
        </p:blipFill>
        <p:spPr bwMode="auto">
          <a:xfrm>
            <a:off x="4702634" y="3827800"/>
            <a:ext cx="3775166" cy="247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63198" r="61132" b="24321"/>
          <a:stretch/>
        </p:blipFill>
        <p:spPr bwMode="auto">
          <a:xfrm>
            <a:off x="6461107" y="2946768"/>
            <a:ext cx="1897212" cy="42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5" y="3702253"/>
            <a:ext cx="1848960" cy="276509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423694" y="3494994"/>
            <a:ext cx="2376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A relatív térfogatváltozás korrelál a viselkedés-mutatókkal </a:t>
            </a:r>
            <a:r>
              <a:rPr lang="en-US" sz="2400" dirty="0" smtClean="0"/>
              <a:t>(</a:t>
            </a:r>
            <a:r>
              <a:rPr lang="hu-HU" sz="2400" dirty="0" smtClean="0"/>
              <a:t>dallam és ritmus-diszkrimináció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970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11DD-3AAA-4BD4-8B6B-83B94BDC884E}" type="slidenum">
              <a:rPr lang="hu-HU" smtClean="0"/>
              <a:t>44</a:t>
            </a:fld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7" b="25835"/>
          <a:stretch/>
        </p:blipFill>
        <p:spPr>
          <a:xfrm>
            <a:off x="0" y="0"/>
            <a:ext cx="4286250" cy="124570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22267" b="25835"/>
          <a:stretch/>
        </p:blipFill>
        <p:spPr>
          <a:xfrm flipH="1">
            <a:off x="4139952" y="0"/>
            <a:ext cx="5004048" cy="1253277"/>
          </a:xfrm>
          <a:prstGeom prst="rect">
            <a:avLst/>
          </a:prstGeom>
        </p:spPr>
      </p:pic>
      <p:pic>
        <p:nvPicPr>
          <p:cNvPr id="10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5"/>
          <a:stretch>
            <a:fillRect/>
          </a:stretch>
        </p:blipFill>
        <p:spPr bwMode="auto">
          <a:xfrm>
            <a:off x="2830411" y="2325206"/>
            <a:ext cx="2911677" cy="23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3" t="-2771" b="75194"/>
          <a:stretch/>
        </p:blipFill>
        <p:spPr>
          <a:xfrm>
            <a:off x="323528" y="1428747"/>
            <a:ext cx="8691939" cy="4146105"/>
          </a:xfrm>
          <a:prstGeom prst="rect">
            <a:avLst/>
          </a:prstGeom>
        </p:spPr>
      </p:pic>
      <p:sp>
        <p:nvSpPr>
          <p:cNvPr id="12" name="Ellipszis 11"/>
          <p:cNvSpPr/>
          <p:nvPr/>
        </p:nvSpPr>
        <p:spPr>
          <a:xfrm>
            <a:off x="3275856" y="116632"/>
            <a:ext cx="576064" cy="112907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5004048" y="124204"/>
            <a:ext cx="576064" cy="112907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674739" y="5805264"/>
            <a:ext cx="4699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A változások követhetők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89290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/>
          <a:stretch/>
        </p:blipFill>
        <p:spPr bwMode="auto">
          <a:xfrm>
            <a:off x="5220072" y="1391523"/>
            <a:ext cx="3923927" cy="469051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7203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Az olvasás alapjait építi a zene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6453091" y="6237312"/>
            <a:ext cx="1772116" cy="422310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hu-HU" sz="1100" b="1" dirty="0" err="1">
                <a:solidFill>
                  <a:srgbClr val="0000FF"/>
                </a:solidFill>
              </a:rPr>
              <a:t>Rauschecker</a:t>
            </a:r>
            <a:r>
              <a:rPr lang="hu-HU" sz="1100" b="1" dirty="0">
                <a:solidFill>
                  <a:srgbClr val="0000FF"/>
                </a:solidFill>
              </a:rPr>
              <a:t> &amp; Scott (2009)</a:t>
            </a:r>
          </a:p>
          <a:p>
            <a:endParaRPr lang="hu-HU" sz="1100" dirty="0"/>
          </a:p>
        </p:txBody>
      </p:sp>
      <p:sp>
        <p:nvSpPr>
          <p:cNvPr id="8" name="Szövegdoboz 1"/>
          <p:cNvSpPr txBox="1">
            <a:spLocks noChangeArrowheads="1"/>
          </p:cNvSpPr>
          <p:nvPr/>
        </p:nvSpPr>
        <p:spPr bwMode="auto">
          <a:xfrm>
            <a:off x="878902" y="4417214"/>
            <a:ext cx="949775" cy="36075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dirty="0" smtClean="0"/>
              <a:t>Kontroll</a:t>
            </a:r>
            <a:endParaRPr lang="hu-HU" dirty="0"/>
          </a:p>
        </p:txBody>
      </p:sp>
      <p:sp>
        <p:nvSpPr>
          <p:cNvPr id="9" name="Szövegdoboz 7"/>
          <p:cNvSpPr txBox="1">
            <a:spLocks noChangeArrowheads="1"/>
          </p:cNvSpPr>
          <p:nvPr/>
        </p:nvSpPr>
        <p:spPr bwMode="auto">
          <a:xfrm>
            <a:off x="2790011" y="4446151"/>
            <a:ext cx="1296024" cy="36075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dirty="0"/>
              <a:t>Programos</a:t>
            </a:r>
          </a:p>
        </p:txBody>
      </p:sp>
      <p:graphicFrame>
        <p:nvGraphicFramePr>
          <p:cNvPr id="6" name="Objektu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383708"/>
              </p:ext>
            </p:extLst>
          </p:nvPr>
        </p:nvGraphicFramePr>
        <p:xfrm>
          <a:off x="0" y="1362660"/>
          <a:ext cx="5214240" cy="471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Graph" r:id="rId4" imgW="5943600" imgH="4457700" progId="STATISTICA.Graph">
                  <p:embed/>
                </p:oleObj>
              </mc:Choice>
              <mc:Fallback>
                <p:oleObj name="Graph" r:id="rId4" imgW="5943600" imgH="445770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62660"/>
                        <a:ext cx="5214240" cy="471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églalap 15"/>
          <p:cNvSpPr/>
          <p:nvPr/>
        </p:nvSpPr>
        <p:spPr>
          <a:xfrm>
            <a:off x="765168" y="1391523"/>
            <a:ext cx="4049685" cy="8896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hu-HU" sz="2200" dirty="0" smtClean="0">
                <a:solidFill>
                  <a:schemeClr val="tx1"/>
                </a:solidFill>
              </a:rPr>
              <a:t>Honbolygó et </a:t>
            </a:r>
            <a:r>
              <a:rPr lang="hu-HU" sz="2200" dirty="0" err="1" smtClean="0">
                <a:solidFill>
                  <a:schemeClr val="tx1"/>
                </a:solidFill>
              </a:rPr>
              <a:t>al</a:t>
            </a:r>
            <a:r>
              <a:rPr lang="hu-HU" sz="2200" dirty="0" smtClean="0">
                <a:solidFill>
                  <a:schemeClr val="tx1"/>
                </a:solidFill>
              </a:rPr>
              <a:t> (2013)</a:t>
            </a:r>
          </a:p>
          <a:p>
            <a:pPr algn="ctr"/>
            <a:endParaRPr lang="hu-HU" sz="2200" dirty="0" err="1" smtClean="0">
              <a:solidFill>
                <a:schemeClr val="tx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3051741" y="2318486"/>
            <a:ext cx="1912624" cy="3017304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11DD-3AAA-4BD4-8B6B-83B94BDC884E}" type="slidenum">
              <a:rPr lang="hu-HU" smtClean="0"/>
              <a:t>46</a:t>
            </a:fld>
            <a:endParaRPr lang="hu-H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80728"/>
            <a:ext cx="468221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263684" y="5495055"/>
            <a:ext cx="312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00FF"/>
                </a:solidFill>
              </a:rPr>
              <a:t>Kraus</a:t>
            </a:r>
            <a:r>
              <a:rPr lang="hu-HU" dirty="0" smtClean="0">
                <a:solidFill>
                  <a:srgbClr val="0000FF"/>
                </a:solidFill>
              </a:rPr>
              <a:t> et </a:t>
            </a:r>
            <a:r>
              <a:rPr lang="hu-HU" dirty="0" err="1" smtClean="0">
                <a:solidFill>
                  <a:srgbClr val="0000FF"/>
                </a:solidFill>
              </a:rPr>
              <a:t>al</a:t>
            </a:r>
            <a:r>
              <a:rPr lang="hu-HU" dirty="0" smtClean="0">
                <a:solidFill>
                  <a:srgbClr val="0000FF"/>
                </a:solidFill>
              </a:rPr>
              <a:t>, 2014a, 2014b, 2015</a:t>
            </a:r>
            <a:endParaRPr lang="hu-HU" dirty="0">
              <a:solidFill>
                <a:srgbClr val="0000FF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2808312" cy="174307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2808312" cy="14097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b="7016"/>
          <a:stretch/>
        </p:blipFill>
        <p:spPr>
          <a:xfrm>
            <a:off x="1422301" y="4293096"/>
            <a:ext cx="1539223" cy="2404830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 flipV="1">
            <a:off x="3131840" y="1532024"/>
            <a:ext cx="1131844" cy="10328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3131840" y="3974604"/>
            <a:ext cx="1152128" cy="103287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343203" y="55683"/>
            <a:ext cx="232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FF"/>
                </a:solidFill>
              </a:rPr>
              <a:t>El </a:t>
            </a:r>
            <a:r>
              <a:rPr lang="hu-HU" b="1" dirty="0" err="1" smtClean="0">
                <a:solidFill>
                  <a:srgbClr val="0000FF"/>
                </a:solidFill>
              </a:rPr>
              <a:t>Sistema</a:t>
            </a:r>
            <a:r>
              <a:rPr lang="hu-HU" b="1" dirty="0" smtClean="0">
                <a:solidFill>
                  <a:srgbClr val="0000FF"/>
                </a:solidFill>
              </a:rPr>
              <a:t> (Venezuela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23528" y="2195572"/>
            <a:ext cx="252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00FF"/>
                </a:solidFill>
              </a:rPr>
              <a:t>Harmony</a:t>
            </a:r>
            <a:r>
              <a:rPr lang="hu-HU" b="1" dirty="0" smtClean="0">
                <a:solidFill>
                  <a:srgbClr val="0000FF"/>
                </a:solidFill>
              </a:rPr>
              <a:t> Program (USA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577515" y="3974604"/>
            <a:ext cx="174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00FF"/>
                </a:solidFill>
              </a:rPr>
              <a:t>Symphonie</a:t>
            </a:r>
            <a:r>
              <a:rPr lang="hu-HU" b="1" dirty="0" smtClean="0">
                <a:solidFill>
                  <a:srgbClr val="0000FF"/>
                </a:solidFill>
              </a:rPr>
              <a:t> (HU)</a:t>
            </a:r>
            <a:endParaRPr lang="hu-H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5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584176"/>
          </a:xfrm>
        </p:spPr>
        <p:txBody>
          <a:bodyPr>
            <a:normAutofit/>
          </a:bodyPr>
          <a:lstStyle/>
          <a:p>
            <a:r>
              <a:rPr lang="hu-HU" dirty="0" smtClean="0"/>
              <a:t>Tanulság?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875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6480719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doboz 6"/>
          <p:cNvSpPr txBox="1"/>
          <p:nvPr/>
        </p:nvSpPr>
        <p:spPr>
          <a:xfrm>
            <a:off x="1022392" y="3143624"/>
            <a:ext cx="184710" cy="369322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5" rIns="91430" bIns="45715" rtlCol="0">
            <a:spAutoFit/>
          </a:bodyPr>
          <a:lstStyle/>
          <a:p>
            <a:endParaRPr lang="hu-HU" b="1" dirty="0">
              <a:solidFill>
                <a:srgbClr val="0000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3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5" b="6225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790790" y="6454213"/>
            <a:ext cx="5353211" cy="367742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“Lego Brain” by </a:t>
            </a:r>
            <a:r>
              <a:rPr lang="en-US" dirty="0" smtClean="0">
                <a:solidFill>
                  <a:schemeClr val="bg1"/>
                </a:solidFill>
              </a:rPr>
              <a:t>Dwayne </a:t>
            </a:r>
            <a:r>
              <a:rPr lang="en-US" dirty="0">
                <a:solidFill>
                  <a:schemeClr val="bg1"/>
                </a:solidFill>
              </a:rPr>
              <a:t>Godwin, </a:t>
            </a:r>
            <a:r>
              <a:rPr lang="en-US" dirty="0" smtClean="0">
                <a:solidFill>
                  <a:schemeClr val="bg1"/>
                </a:solidFill>
              </a:rPr>
              <a:t>2014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etr-main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163358"/>
            <a:ext cx="5645263" cy="36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51520" y="4953689"/>
            <a:ext cx="87627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1200 évvel fehér márvány felületre vésett </a:t>
            </a:r>
            <a:r>
              <a:rPr lang="hu-HU" altLang="hu-HU" dirty="0" err="1" smtClean="0">
                <a:solidFill>
                  <a:srgbClr val="000000"/>
                </a:solidFill>
                <a:cs typeface="Arial" charset="0"/>
              </a:rPr>
              <a:t>petroglifák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 (teknősök, kígyók, madarak, emberek)</a:t>
            </a:r>
            <a:endParaRPr lang="en-CA" altLang="hu-HU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65125" y="350838"/>
            <a:ext cx="59175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dirty="0" smtClean="0">
                <a:solidFill>
                  <a:srgbClr val="0000FF"/>
                </a:solidFill>
              </a:rPr>
              <a:t>Barlangrajzok </a:t>
            </a:r>
            <a:r>
              <a:rPr lang="hu-HU" altLang="hu-HU" sz="2400" dirty="0" smtClean="0"/>
              <a:t>(</a:t>
            </a:r>
            <a:r>
              <a:rPr lang="en-CA" altLang="hu-HU" sz="2400" dirty="0" smtClean="0">
                <a:solidFill>
                  <a:srgbClr val="000000"/>
                </a:solidFill>
                <a:cs typeface="Arial" charset="0"/>
              </a:rPr>
              <a:t>Peterborough</a:t>
            </a:r>
            <a:r>
              <a:rPr lang="hu-HU" altLang="hu-HU" sz="2400" dirty="0" smtClean="0">
                <a:solidFill>
                  <a:srgbClr val="000000"/>
                </a:solidFill>
                <a:cs typeface="Arial" charset="0"/>
              </a:rPr>
              <a:t>, Észak-Amerika)</a:t>
            </a:r>
            <a:r>
              <a:rPr lang="hu-HU" altLang="hu-HU" sz="2400" b="1" dirty="0" smtClean="0">
                <a:solidFill>
                  <a:schemeClr val="accent2"/>
                </a:solidFill>
              </a:rPr>
              <a:t> </a:t>
            </a:r>
            <a:endParaRPr lang="fr-CA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6571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356100" y="5734050"/>
            <a:ext cx="4522788" cy="2778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sz="1200"/>
              <a:t>Source:http://www.alohafriends.com/Lanai_petroglyphs.html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284663" y="1628775"/>
            <a:ext cx="2501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 dirty="0" smtClean="0"/>
              <a:t>Hawaii- vadászjelenet</a:t>
            </a:r>
            <a:endParaRPr lang="en-US" altLang="hu-HU" sz="2000" b="1" dirty="0"/>
          </a:p>
        </p:txBody>
      </p:sp>
      <p:pic>
        <p:nvPicPr>
          <p:cNvPr id="11270" name="Picture 6" descr="Lanai018_petro_stenciled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3128963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0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11560" y="226368"/>
            <a:ext cx="8083624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95300" indent="-4953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52500" indent="-4953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409700" indent="-4953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66900" indent="-4953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324100" indent="-4953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813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385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957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529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3"/>
            <a:r>
              <a:rPr lang="hu-HU" altLang="hu-HU" b="1" dirty="0" smtClean="0">
                <a:latin typeface="+mj-lt"/>
              </a:rPr>
              <a:t>		</a:t>
            </a:r>
            <a:r>
              <a:rPr lang="hu-HU" altLang="hu-HU" sz="2800" b="1" dirty="0" smtClean="0">
                <a:latin typeface="+mj-lt"/>
              </a:rPr>
              <a:t>Írásrendszerek</a:t>
            </a:r>
            <a:endParaRPr lang="en-CA" altLang="hu-HU" sz="2800" i="1" dirty="0">
              <a:latin typeface="+mj-lt"/>
            </a:endParaRPr>
          </a:p>
          <a:p>
            <a:endParaRPr lang="en-CA" altLang="hu-HU" i="1" dirty="0">
              <a:latin typeface="+mj-lt"/>
            </a:endParaRPr>
          </a:p>
          <a:p>
            <a:r>
              <a:rPr lang="en-CA" altLang="hu-HU" sz="2800" b="1" dirty="0" err="1" smtClean="0">
                <a:solidFill>
                  <a:srgbClr val="0000FF"/>
                </a:solidFill>
                <a:latin typeface="+mj-lt"/>
              </a:rPr>
              <a:t>Logogra</a:t>
            </a:r>
            <a:r>
              <a:rPr lang="hu-HU" altLang="hu-HU" sz="2800" b="1" dirty="0" err="1" smtClean="0">
                <a:solidFill>
                  <a:srgbClr val="0000FF"/>
                </a:solidFill>
                <a:latin typeface="+mj-lt"/>
              </a:rPr>
              <a:t>fikus</a:t>
            </a:r>
            <a:r>
              <a:rPr lang="hu-HU" altLang="hu-HU" sz="2800" b="1" dirty="0" smtClean="0">
                <a:solidFill>
                  <a:srgbClr val="0000FF"/>
                </a:solidFill>
                <a:latin typeface="+mj-lt"/>
              </a:rPr>
              <a:t> (szójelölő)</a:t>
            </a:r>
            <a:endParaRPr lang="en-CA" altLang="hu-HU" sz="2800" b="1" dirty="0">
              <a:solidFill>
                <a:srgbClr val="0000FF"/>
              </a:solidFill>
              <a:latin typeface="+mj-lt"/>
            </a:endParaRPr>
          </a:p>
          <a:p>
            <a:pPr>
              <a:buFont typeface="Symbol" pitchFamily="18" charset="2"/>
              <a:buChar char="·"/>
            </a:pPr>
            <a:r>
              <a:rPr lang="hu-HU" altLang="hu-HU" dirty="0" smtClean="0">
                <a:latin typeface="+mj-lt"/>
              </a:rPr>
              <a:t>Szimbólumok (</a:t>
            </a:r>
            <a:r>
              <a:rPr lang="hu-HU" altLang="hu-HU" dirty="0" err="1" smtClean="0">
                <a:latin typeface="+mj-lt"/>
              </a:rPr>
              <a:t>logogramok</a:t>
            </a:r>
            <a:r>
              <a:rPr lang="hu-HU" altLang="hu-HU" dirty="0" smtClean="0">
                <a:latin typeface="+mj-lt"/>
              </a:rPr>
              <a:t>) alkotják</a:t>
            </a:r>
            <a:endParaRPr lang="en-CA" altLang="hu-HU" dirty="0">
              <a:latin typeface="+mj-lt"/>
            </a:endParaRPr>
          </a:p>
          <a:p>
            <a:pPr>
              <a:buFont typeface="Symbol" pitchFamily="18" charset="2"/>
              <a:buChar char="·"/>
            </a:pPr>
            <a:r>
              <a:rPr lang="hu-HU" altLang="hu-HU" dirty="0" smtClean="0">
                <a:latin typeface="+mj-lt"/>
                <a:sym typeface="Symbol" pitchFamily="18" charset="2"/>
              </a:rPr>
              <a:t>Szójelölő rendszer: az egységek morfémák vagy szavak </a:t>
            </a:r>
          </a:p>
          <a:p>
            <a:pPr marL="0" indent="0"/>
            <a:endParaRPr lang="en-CA" altLang="hu-HU" dirty="0">
              <a:latin typeface="+mj-lt"/>
              <a:sym typeface="Symbol" pitchFamily="18" charset="2"/>
            </a:endParaRPr>
          </a:p>
          <a:p>
            <a:pPr>
              <a:buFont typeface="Symbol" pitchFamily="18" charset="2"/>
              <a:buNone/>
            </a:pPr>
            <a:r>
              <a:rPr lang="hu-HU" altLang="hu-HU" sz="2800" b="1" dirty="0" err="1" smtClean="0">
                <a:solidFill>
                  <a:srgbClr val="0000FF"/>
                </a:solidFill>
                <a:latin typeface="+mj-lt"/>
                <a:sym typeface="Symbol" pitchFamily="18" charset="2"/>
              </a:rPr>
              <a:t>Szillabikus</a:t>
            </a:r>
            <a:r>
              <a:rPr lang="hu-HU" altLang="hu-HU" sz="2800" b="1" dirty="0" smtClean="0">
                <a:solidFill>
                  <a:srgbClr val="0000FF"/>
                </a:solidFill>
                <a:latin typeface="+mj-lt"/>
                <a:sym typeface="Symbol" pitchFamily="18" charset="2"/>
              </a:rPr>
              <a:t> (szótagjelölő)</a:t>
            </a:r>
            <a:endParaRPr lang="en-CA" altLang="hu-HU" sz="2800" b="1" dirty="0">
              <a:solidFill>
                <a:srgbClr val="0000FF"/>
              </a:solidFill>
              <a:latin typeface="+mj-lt"/>
              <a:sym typeface="Symbol" pitchFamily="18" charset="2"/>
            </a:endParaRPr>
          </a:p>
          <a:p>
            <a:pPr>
              <a:buFont typeface="Symbol" pitchFamily="18" charset="2"/>
              <a:buChar char="·"/>
            </a:pPr>
            <a:r>
              <a:rPr lang="hu-HU" altLang="hu-HU" dirty="0" smtClean="0">
                <a:latin typeface="+mj-lt"/>
                <a:sym typeface="Symbol" pitchFamily="18" charset="2"/>
              </a:rPr>
              <a:t>A szimbólumok szótagokat jelölnek</a:t>
            </a:r>
            <a:endParaRPr lang="en-CA" altLang="hu-HU" dirty="0">
              <a:latin typeface="+mj-lt"/>
              <a:sym typeface="Symbol" pitchFamily="18" charset="2"/>
            </a:endParaRPr>
          </a:p>
          <a:p>
            <a:pPr>
              <a:buFont typeface="Symbol" pitchFamily="18" charset="2"/>
              <a:buChar char="·"/>
            </a:pPr>
            <a:r>
              <a:rPr lang="hu-HU" altLang="hu-HU" dirty="0" smtClean="0">
                <a:latin typeface="+mj-lt"/>
                <a:sym typeface="Symbol" pitchFamily="18" charset="2"/>
              </a:rPr>
              <a:t>A szavak szótagjelölések sorából állnak</a:t>
            </a:r>
            <a:endParaRPr lang="en-CA" altLang="hu-HU" dirty="0">
              <a:latin typeface="+mj-lt"/>
              <a:sym typeface="Symbol" pitchFamily="18" charset="2"/>
            </a:endParaRPr>
          </a:p>
          <a:p>
            <a:pPr>
              <a:buFont typeface="Symbol" pitchFamily="18" charset="2"/>
              <a:buChar char="·"/>
            </a:pPr>
            <a:r>
              <a:rPr lang="hu-HU" altLang="hu-HU" dirty="0" smtClean="0">
                <a:latin typeface="+mj-lt"/>
                <a:sym typeface="Symbol" pitchFamily="18" charset="2"/>
              </a:rPr>
              <a:t>A jelek kivételként egész szavak is lehetnek</a:t>
            </a:r>
            <a:endParaRPr lang="en-CA" altLang="hu-HU" dirty="0">
              <a:latin typeface="+mj-lt"/>
              <a:sym typeface="Symbol" pitchFamily="18" charset="2"/>
            </a:endParaRPr>
          </a:p>
          <a:p>
            <a:pPr>
              <a:buFont typeface="Symbol" pitchFamily="18" charset="2"/>
              <a:buChar char="·"/>
            </a:pPr>
            <a:r>
              <a:rPr lang="hu-HU" altLang="hu-HU" dirty="0" smtClean="0">
                <a:latin typeface="+mj-lt"/>
                <a:sym typeface="Symbol" pitchFamily="18" charset="2"/>
              </a:rPr>
              <a:t>Egyszerű szótagszerkezetű nyelvek használják</a:t>
            </a:r>
          </a:p>
          <a:p>
            <a:pPr>
              <a:buFont typeface="Symbol" pitchFamily="18" charset="2"/>
              <a:buChar char="·"/>
            </a:pPr>
            <a:endParaRPr lang="en-CA" altLang="hu-HU" dirty="0">
              <a:latin typeface="+mj-lt"/>
              <a:sym typeface="Symbol" pitchFamily="18" charset="2"/>
            </a:endParaRPr>
          </a:p>
          <a:p>
            <a:pPr>
              <a:buFont typeface="Symbol" pitchFamily="18" charset="2"/>
              <a:buNone/>
            </a:pPr>
            <a:r>
              <a:rPr lang="hu-HU" altLang="hu-HU" sz="2800" b="1" dirty="0" smtClean="0">
                <a:solidFill>
                  <a:srgbClr val="0000FF"/>
                </a:solidFill>
                <a:latin typeface="+mj-lt"/>
                <a:sym typeface="Symbol" pitchFamily="18" charset="2"/>
              </a:rPr>
              <a:t>Alfabetikus (hangjelölő)</a:t>
            </a:r>
            <a:endParaRPr lang="en-CA" altLang="hu-HU" sz="2800" b="1" dirty="0">
              <a:solidFill>
                <a:srgbClr val="0000FF"/>
              </a:solidFill>
              <a:latin typeface="+mj-lt"/>
              <a:sym typeface="Symbol" pitchFamily="18" charset="2"/>
            </a:endParaRPr>
          </a:p>
          <a:p>
            <a:pPr>
              <a:buFont typeface="Symbol" pitchFamily="18" charset="2"/>
              <a:buChar char="·"/>
            </a:pPr>
            <a:r>
              <a:rPr lang="hu-HU" altLang="hu-HU" dirty="0" smtClean="0">
                <a:latin typeface="+mj-lt"/>
                <a:sym typeface="Symbol" pitchFamily="18" charset="2"/>
              </a:rPr>
              <a:t>Általában minden jel egy beszédhangot jelöl</a:t>
            </a:r>
            <a:endParaRPr lang="en-CA" altLang="hu-HU" dirty="0">
              <a:latin typeface="+mj-lt"/>
              <a:sym typeface="Symbol" pitchFamily="18" charset="2"/>
            </a:endParaRPr>
          </a:p>
          <a:p>
            <a:pPr>
              <a:buFont typeface="Symbol" pitchFamily="18" charset="2"/>
              <a:buChar char="·"/>
            </a:pPr>
            <a:r>
              <a:rPr lang="hu-HU" altLang="hu-HU" dirty="0" smtClean="0">
                <a:latin typeface="+mj-lt"/>
                <a:sym typeface="Symbol" pitchFamily="18" charset="2"/>
              </a:rPr>
              <a:t>Elsődlegeses </a:t>
            </a:r>
            <a:r>
              <a:rPr lang="hu-HU" altLang="hu-HU" dirty="0" err="1" smtClean="0">
                <a:latin typeface="+mj-lt"/>
                <a:sym typeface="Symbol" pitchFamily="18" charset="2"/>
              </a:rPr>
              <a:t>fonémikus</a:t>
            </a:r>
            <a:r>
              <a:rPr lang="hu-HU" altLang="hu-HU" dirty="0" smtClean="0">
                <a:latin typeface="+mj-lt"/>
                <a:sym typeface="Symbol" pitchFamily="18" charset="2"/>
              </a:rPr>
              <a:t> </a:t>
            </a:r>
            <a:r>
              <a:rPr lang="en-CA" altLang="hu-HU" dirty="0" smtClean="0">
                <a:latin typeface="+mj-lt"/>
                <a:sym typeface="Symbol" pitchFamily="18" charset="2"/>
              </a:rPr>
              <a:t>(</a:t>
            </a:r>
            <a:r>
              <a:rPr lang="hu-HU" altLang="hu-HU" dirty="0" smtClean="0">
                <a:latin typeface="+mj-lt"/>
                <a:sym typeface="Symbol" pitchFamily="18" charset="2"/>
              </a:rPr>
              <a:t>nem fonetikus</a:t>
            </a:r>
            <a:r>
              <a:rPr lang="en-CA" altLang="hu-HU" dirty="0" smtClean="0">
                <a:latin typeface="+mj-lt"/>
                <a:sym typeface="Symbol" pitchFamily="18" charset="2"/>
              </a:rPr>
              <a:t>)</a:t>
            </a:r>
            <a:endParaRPr lang="en-CA" altLang="hu-HU" dirty="0">
              <a:latin typeface="+mj-lt"/>
              <a:sym typeface="Symbol" pitchFamily="18" charset="2"/>
            </a:endParaRPr>
          </a:p>
          <a:p>
            <a:pPr>
              <a:buFont typeface="Symbol" pitchFamily="18" charset="2"/>
              <a:buChar char="·"/>
            </a:pPr>
            <a:r>
              <a:rPr lang="hu-HU" altLang="hu-HU" dirty="0" smtClean="0">
                <a:latin typeface="+mj-lt"/>
                <a:sym typeface="Symbol" pitchFamily="18" charset="2"/>
              </a:rPr>
              <a:t>Mással. És magánhangzókat jelöl</a:t>
            </a:r>
            <a:endParaRPr lang="fr-CA" altLang="hu-H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3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166813" y="862013"/>
            <a:ext cx="601401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3"/>
            <a:r>
              <a:rPr lang="hu-HU" altLang="hu-HU" sz="2800" b="1" dirty="0" smtClean="0">
                <a:latin typeface="+mj-lt"/>
              </a:rPr>
              <a:t>Korai írásrendszerek</a:t>
            </a:r>
            <a:endParaRPr lang="en-CA" altLang="hu-HU" sz="2800" b="1" dirty="0">
              <a:latin typeface="+mj-lt"/>
            </a:endParaRPr>
          </a:p>
          <a:p>
            <a:endParaRPr lang="en-CA" altLang="hu-HU" sz="2800" b="1" dirty="0">
              <a:latin typeface="+mj-lt"/>
            </a:endParaRPr>
          </a:p>
          <a:p>
            <a:pPr>
              <a:buFontTx/>
              <a:buAutoNum type="arabicPeriod"/>
            </a:pPr>
            <a:r>
              <a:rPr lang="en-CA" altLang="hu-HU" sz="2800" b="1" dirty="0" smtClean="0">
                <a:latin typeface="+mj-lt"/>
              </a:rPr>
              <a:t>Me</a:t>
            </a:r>
            <a:r>
              <a:rPr lang="hu-HU" altLang="hu-HU" sz="2800" b="1" dirty="0" err="1" smtClean="0">
                <a:latin typeface="+mj-lt"/>
              </a:rPr>
              <a:t>zopotámia</a:t>
            </a:r>
            <a:r>
              <a:rPr lang="hu-HU" altLang="hu-HU" sz="2800" dirty="0" err="1" smtClean="0">
                <a:latin typeface="+mj-lt"/>
              </a:rPr>
              <a:t>i</a:t>
            </a:r>
            <a:r>
              <a:rPr lang="hu-HU" altLang="hu-HU" sz="2800" dirty="0" smtClean="0">
                <a:latin typeface="+mj-lt"/>
              </a:rPr>
              <a:t> ékírás (sumér nyelv)</a:t>
            </a:r>
            <a:endParaRPr lang="en-CA" altLang="hu-HU" sz="2800" dirty="0">
              <a:latin typeface="+mj-lt"/>
            </a:endParaRPr>
          </a:p>
          <a:p>
            <a:pPr>
              <a:buFontTx/>
              <a:buAutoNum type="arabicPeriod"/>
            </a:pPr>
            <a:endParaRPr lang="en-CA" altLang="hu-HU" sz="2800" dirty="0">
              <a:latin typeface="+mj-lt"/>
            </a:endParaRPr>
          </a:p>
          <a:p>
            <a:pPr>
              <a:buFontTx/>
              <a:buAutoNum type="arabicPeriod"/>
            </a:pPr>
            <a:r>
              <a:rPr lang="en-CA" altLang="hu-HU" sz="2800" b="1" dirty="0" err="1" smtClean="0">
                <a:latin typeface="+mj-lt"/>
              </a:rPr>
              <a:t>Egy</a:t>
            </a:r>
            <a:r>
              <a:rPr lang="hu-HU" altLang="hu-HU" sz="2800" b="1" dirty="0" err="1" smtClean="0">
                <a:latin typeface="+mj-lt"/>
              </a:rPr>
              <a:t>iptom</a:t>
            </a:r>
            <a:r>
              <a:rPr lang="hu-HU" altLang="hu-HU" sz="2800" dirty="0" err="1" smtClean="0">
                <a:latin typeface="+mj-lt"/>
              </a:rPr>
              <a:t>i</a:t>
            </a:r>
            <a:r>
              <a:rPr lang="hu-HU" altLang="hu-HU" sz="2800" b="1" dirty="0" smtClean="0">
                <a:latin typeface="+mj-lt"/>
              </a:rPr>
              <a:t> </a:t>
            </a:r>
            <a:r>
              <a:rPr lang="hu-HU" altLang="hu-HU" sz="2800" dirty="0" smtClean="0">
                <a:latin typeface="+mj-lt"/>
              </a:rPr>
              <a:t>hieroglifák</a:t>
            </a:r>
            <a:endParaRPr lang="en-CA" altLang="hu-HU" sz="2800" dirty="0">
              <a:latin typeface="+mj-lt"/>
            </a:endParaRPr>
          </a:p>
          <a:p>
            <a:pPr>
              <a:buFontTx/>
              <a:buAutoNum type="arabicPeriod"/>
            </a:pPr>
            <a:endParaRPr lang="en-CA" altLang="hu-HU" sz="2800" dirty="0">
              <a:latin typeface="+mj-lt"/>
            </a:endParaRPr>
          </a:p>
          <a:p>
            <a:pPr>
              <a:buFontTx/>
              <a:buAutoNum type="arabicPeriod"/>
            </a:pPr>
            <a:r>
              <a:rPr lang="hu-HU" altLang="hu-HU" sz="2800" b="1" dirty="0" smtClean="0">
                <a:latin typeface="+mj-lt"/>
              </a:rPr>
              <a:t>Közép-Amerika</a:t>
            </a:r>
            <a:r>
              <a:rPr lang="hu-HU" altLang="hu-HU" sz="2800" dirty="0" smtClean="0">
                <a:latin typeface="+mj-lt"/>
              </a:rPr>
              <a:t> rovátka (</a:t>
            </a:r>
            <a:r>
              <a:rPr lang="en-CA" altLang="hu-HU" sz="2800" dirty="0" smtClean="0">
                <a:latin typeface="+mj-lt"/>
              </a:rPr>
              <a:t>May</a:t>
            </a:r>
            <a:r>
              <a:rPr lang="hu-HU" altLang="hu-HU" sz="2800" dirty="0" smtClean="0">
                <a:latin typeface="+mj-lt"/>
              </a:rPr>
              <a:t>a </a:t>
            </a:r>
            <a:r>
              <a:rPr lang="hu-HU" altLang="hu-HU" sz="2800" dirty="0" err="1" smtClean="0">
                <a:latin typeface="+mj-lt"/>
              </a:rPr>
              <a:t>glifák</a:t>
            </a:r>
            <a:r>
              <a:rPr lang="hu-HU" altLang="hu-HU" sz="2800" dirty="0" smtClean="0">
                <a:latin typeface="+mj-lt"/>
              </a:rPr>
              <a:t>)</a:t>
            </a:r>
            <a:endParaRPr lang="en-US" altLang="hu-H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05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7544" y="4781580"/>
            <a:ext cx="84094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 dirty="0" smtClean="0"/>
              <a:t>Sumér ékírás </a:t>
            </a:r>
            <a:r>
              <a:rPr lang="en-US" altLang="hu-HU" sz="2000" b="1" dirty="0" smtClean="0"/>
              <a:t>5000 </a:t>
            </a:r>
            <a:r>
              <a:rPr lang="hu-HU" altLang="hu-HU" sz="2000" b="1" dirty="0" smtClean="0"/>
              <a:t>évvel ezelőtt ( a legkésőbbi ismert ékírás 75-ből származik)</a:t>
            </a:r>
            <a:endParaRPr lang="en-US" altLang="hu-HU" sz="2000" b="1" dirty="0"/>
          </a:p>
        </p:txBody>
      </p:sp>
      <p:pic>
        <p:nvPicPr>
          <p:cNvPr id="10243" name="Picture 3" descr="cuneiformorig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84263"/>
            <a:ext cx="5867912" cy="335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543300" y="501650"/>
            <a:ext cx="46529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hu-HU" sz="1200"/>
              <a:t>Source: </a:t>
            </a:r>
            <a:r>
              <a:rPr lang="en-US" altLang="hu-HU" sz="1200"/>
              <a:t>http://www.upenn.edu/museum/Games/cuneiform.html</a:t>
            </a:r>
          </a:p>
        </p:txBody>
      </p:sp>
    </p:spTree>
    <p:extLst>
      <p:ext uri="{BB962C8B-B14F-4D97-AF65-F5344CB8AC3E}">
        <p14:creationId xmlns:p14="http://schemas.microsoft.com/office/powerpoint/2010/main" val="39038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864</Words>
  <Application>Microsoft Office PowerPoint</Application>
  <PresentationFormat>Diavetítés a képernyőre (4:3 oldalarány)</PresentationFormat>
  <Paragraphs>277</Paragraphs>
  <Slides>49</Slides>
  <Notes>9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49</vt:i4>
      </vt:variant>
    </vt:vector>
  </HeadingPairs>
  <TitlesOfParts>
    <vt:vector size="52" baseType="lpstr">
      <vt:lpstr>Office-téma</vt:lpstr>
      <vt:lpstr>Graph</vt:lpstr>
      <vt:lpstr>CorelDRAW</vt:lpstr>
      <vt:lpstr>PowerPoint bemutató</vt:lpstr>
      <vt:lpstr>Vázlat</vt:lpstr>
      <vt:lpstr>Az írás története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latin betűk diadala és az olvasás művészete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változás jelei</vt:lpstr>
      <vt:lpstr>Mi történik a 20-21. században?</vt:lpstr>
      <vt:lpstr>Az olvasás és az emberi agy</vt:lpstr>
      <vt:lpstr>Intuícióink </vt:lpstr>
      <vt:lpstr>és a tények </vt:lpstr>
      <vt:lpstr>PowerPoint bemutató</vt:lpstr>
      <vt:lpstr>Az olvasás hatása az agyra</vt:lpstr>
      <vt:lpstr>PowerPoint bemutató</vt:lpstr>
      <vt:lpstr>Olvasás – egy „egyszerű” hálózat</vt:lpstr>
      <vt:lpstr>PowerPoint bemutató</vt:lpstr>
      <vt:lpstr>Diszlexia – egyszerű eset lenne?</vt:lpstr>
      <vt:lpstr>Az olvasás kezdetei és az új hálózat</vt:lpstr>
      <vt:lpstr>Csak ennyi?</vt:lpstr>
      <vt:lpstr> Zene?</vt:lpstr>
      <vt:lpstr>Changing structure</vt:lpstr>
      <vt:lpstr>PowerPoint bemutató</vt:lpstr>
      <vt:lpstr>Az olvasás alapjait építi a zene</vt:lpstr>
      <vt:lpstr>PowerPoint bemutató</vt:lpstr>
      <vt:lpstr>Tanulság?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Csépe Valéria</dc:creator>
  <cp:lastModifiedBy>Csépe Valéria</cp:lastModifiedBy>
  <cp:revision>35</cp:revision>
  <dcterms:created xsi:type="dcterms:W3CDTF">2016-03-15T17:23:29Z</dcterms:created>
  <dcterms:modified xsi:type="dcterms:W3CDTF">2016-03-29T22:17:20Z</dcterms:modified>
</cp:coreProperties>
</file>