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4" r:id="rId2"/>
  </p:sldMasterIdLst>
  <p:notesMasterIdLst>
    <p:notesMasterId r:id="rId27"/>
  </p:notesMasterIdLst>
  <p:sldIdLst>
    <p:sldId id="261" r:id="rId3"/>
    <p:sldId id="262" r:id="rId4"/>
    <p:sldId id="294" r:id="rId5"/>
    <p:sldId id="263" r:id="rId6"/>
    <p:sldId id="273" r:id="rId7"/>
    <p:sldId id="274" r:id="rId8"/>
    <p:sldId id="275" r:id="rId9"/>
    <p:sldId id="268" r:id="rId10"/>
    <p:sldId id="264" r:id="rId11"/>
    <p:sldId id="265" r:id="rId12"/>
    <p:sldId id="266" r:id="rId13"/>
    <p:sldId id="267" r:id="rId14"/>
    <p:sldId id="271" r:id="rId15"/>
    <p:sldId id="272" r:id="rId16"/>
    <p:sldId id="278" r:id="rId17"/>
    <p:sldId id="270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1688" autoAdjust="0"/>
  </p:normalViewPr>
  <p:slideViewPr>
    <p:cSldViewPr>
      <p:cViewPr varScale="1">
        <p:scale>
          <a:sx n="55" d="100"/>
          <a:sy n="55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AD34F41-C0C1-46EB-9FDC-5767D9681F35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8E7F6C1-C615-4585-89F9-3877FBFCC3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5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3316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1B9A259-6A8B-40D6-A5BD-2427D16EB879}" type="slidenum">
              <a:rPr lang="hu-HU" altLang="hu-HU" sz="1200">
                <a:cs typeface="Arial" charset="0"/>
              </a:rPr>
              <a:pPr algn="r" eaLnBrk="1" hangingPunct="1"/>
              <a:t>1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97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10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70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11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68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12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89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13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20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14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09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15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22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16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96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17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58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18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21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19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7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2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3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20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510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21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74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22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97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23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35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24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4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3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32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4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9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5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19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6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67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7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23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8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12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40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3847CA-85A2-4D64-AA15-B15BFC85D84B}" type="slidenum">
              <a:rPr lang="hu-HU" altLang="hu-HU" sz="1200">
                <a:cs typeface="Arial" charset="0"/>
              </a:rPr>
              <a:pPr algn="r" eaLnBrk="1" hangingPunct="1"/>
              <a:t>9</a:t>
            </a:fld>
            <a:endParaRPr lang="hu-HU" altLang="hu-HU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5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6"/>
          <p:cNvSpPr txBox="1"/>
          <p:nvPr/>
        </p:nvSpPr>
        <p:spPr>
          <a:xfrm>
            <a:off x="979495" y="908720"/>
            <a:ext cx="7190913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0650"/>
            <a:bevelB w="254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spc="16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MTA Energiatudományi Kutatóközpont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lang="hu-HU" sz="3600" b="1" kern="1200" spc="16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+mn-ea"/>
                <a:cs typeface="Lucida Sans Unicode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hu-HU" sz="2800" b="1" kern="1200" spc="16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+mn-ea"/>
                <a:cs typeface="Lucida Sans Unicod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710F16-DFC0-4806-9073-E37694831166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90B247B-5428-49D4-99F2-CD2F3710CCC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67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  <a:defRPr lang="hu-HU" sz="3600" b="0" kern="1200" spc="16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+mn-ea"/>
                <a:cs typeface="Lucida Sans Unicode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DE3A6D-F28B-4203-983B-17A18E9ED83A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9AA9B6-82A3-488F-98CD-4DD55EE50A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4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BD59DE-292D-4EBD-8DAA-0AC156A2ED0E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4A6860-9542-4A64-B476-1A221A14E9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25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67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6"/>
          <p:cNvSpPr txBox="1"/>
          <p:nvPr/>
        </p:nvSpPr>
        <p:spPr>
          <a:xfrm>
            <a:off x="979495" y="908720"/>
            <a:ext cx="7190913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0650"/>
            <a:bevelB w="254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spc="16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MTA Energiatudományi Kutatóközpont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lang="hu-HU" sz="3600" b="1" kern="1200" spc="16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+mn-ea"/>
                <a:cs typeface="Lucida Sans Unicode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hu-HU" sz="2800" b="1" kern="1200" spc="16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+mn-ea"/>
                <a:cs typeface="Lucida Sans Unicod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450EEF-1AA2-40DC-85ED-0CCAD901D281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6C084A-EC88-46D7-AB06-873D85D49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84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lang="hu-HU" sz="3600" b="0" kern="1200" spc="16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+mn-ea"/>
                <a:cs typeface="Lucida Sans Unicode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A84BE5-6ABE-4AD3-9C58-6D167F252AC4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F47EE3-A29E-421C-8BC1-5D683E3B0E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84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B2EF0E-3653-4C11-8D8D-CF1E122EB471}" type="datetimeFigureOut">
              <a:rPr lang="hu-HU"/>
              <a:pPr>
                <a:defRPr/>
              </a:pPr>
              <a:t>2016.04.25.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F0B83B-1843-4DB0-BD02-C32B85EDA9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09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12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ép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4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Kép 11" descr="Új kép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525"/>
            <a:ext cx="10033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ép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4213"/>
            <a:ext cx="6858000" cy="617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Kép 11" descr="Új kép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9750"/>
            <a:ext cx="10033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917912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Mann halálos betegeinek ágya mellett</a:t>
            </a:r>
          </a:p>
          <a:p>
            <a:pPr algn="ctr"/>
            <a:endParaRPr lang="hu-HU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Schiller Róbert</a:t>
            </a:r>
          </a:p>
          <a:p>
            <a:pPr algn="ctr"/>
            <a:endParaRPr lang="hu-HU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MTA Energiatudományi Kutatóközpont</a:t>
            </a:r>
          </a:p>
          <a:p>
            <a:pPr algn="ctr"/>
            <a:endParaRPr lang="hu-HU" sz="28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hu-HU" sz="24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művészet kórélettana</a:t>
            </a:r>
          </a:p>
          <a:p>
            <a:pPr algn="r"/>
            <a:r>
              <a:rPr lang="hu-H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SOTE Kórélettani Intézet</a:t>
            </a:r>
          </a:p>
          <a:p>
            <a:pPr algn="r"/>
            <a:r>
              <a:rPr lang="hu-H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március 30.</a:t>
            </a:r>
          </a:p>
          <a:p>
            <a:pPr algn="r"/>
            <a:endParaRPr lang="hu-H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6802" y="260648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Beavatás – a közösség </a:t>
            </a: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 árán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fogadja be az újoncot.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beavatás révén az ember túllép a természeti létmódon … és átjut a kulturális létmódba…”</a:t>
            </a:r>
          </a:p>
          <a:p>
            <a:pPr>
              <a:lnSpc>
                <a:spcPct val="150000"/>
              </a:lnSpc>
            </a:pP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„Az avatandó csupán a szellemi felkészülés végeztével válik méltóvá a szent tanításra.”</a:t>
            </a:r>
          </a:p>
          <a:p>
            <a:pPr algn="r">
              <a:lnSpc>
                <a:spcPct val="150000"/>
              </a:lnSpc>
            </a:pP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Mircea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Eliade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47056" y="436510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 </a:t>
            </a:r>
            <a:r>
              <a:rPr lang="hu-H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Castorp</a:t>
            </a: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tanul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tanulmányainak </a:t>
            </a:r>
            <a:r>
              <a:rPr lang="hu-HU" sz="2800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egyik része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természettudomány: orvostudomány, fizika, kémia.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Erről sok szó esik a regényben.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512" y="481608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Mann természettudományos ismereteinek forrása?</a:t>
            </a:r>
          </a:p>
          <a:p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37" y="1435715"/>
            <a:ext cx="1823589" cy="277430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12426"/>
            <a:ext cx="2462485" cy="359538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669" y="5507797"/>
            <a:ext cx="7835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L. Hermann              J. von </a:t>
            </a:r>
            <a:r>
              <a:rPr lang="hu-H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Uexküll</a:t>
            </a:r>
            <a:r>
              <a:rPr lang="hu-H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O. </a:t>
            </a:r>
            <a:r>
              <a:rPr lang="hu-H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Hertvig</a:t>
            </a:r>
            <a:endParaRPr lang="hu-H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570" y="1288440"/>
            <a:ext cx="1838699" cy="320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04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434" y="260648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Részvétel műtéteken, röntgen felvételeknél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Lexikon cikk „átköltése” –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Hanno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Buddenbrook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tifusza</a:t>
            </a:r>
            <a:endParaRPr lang="hu-HU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Bőséges levelezés orvosokkal – Ekhó halála a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Faustusban</a:t>
            </a:r>
            <a:endParaRPr lang="hu-HU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Fizikai, kémiai ismereteinek forrása?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Ezeknek kevés a nyoma.  Sógora, Peter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Pringsheim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Később is: furcsa nem-kapcsolata Einsteinnel. </a:t>
            </a:r>
          </a:p>
          <a:p>
            <a:pPr>
              <a:lnSpc>
                <a:spcPct val="150000"/>
              </a:lnSpc>
            </a:pPr>
            <a:r>
              <a:rPr lang="hu-H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Humaniorák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reáliák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szembeállítása – számára az orvostudomány humán dolog. A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matematizálható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tudományokat elutasította magától.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 regényeiben gyakran </a:t>
            </a:r>
            <a:r>
              <a:rPr lang="hu-HU" sz="2800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végzetes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szüksége volt rájuk.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39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28707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67544" y="314010"/>
            <a:ext cx="80648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„modern fizika” eredményei misztikus fogalmazásban: anyag – energia – szellem stb.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 hát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Crookes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W. Ostwald se volt 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akkor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különb.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Beavatása során Hans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Castorp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mindenben megokosodik – egy kicsit.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Végezetül győzelem a betegség, a szanatórium lét fölött.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– szégyenére, szégyenünkre – ehhez az első világháborúra van szükség.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3000" y="404664"/>
            <a:ext cx="9001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 </a:t>
            </a:r>
            <a:r>
              <a:rPr lang="hu-HU" sz="28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Faustus</a:t>
            </a: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múlt századok másik, rettegett és szellemi-lelki tartalommal felruházott betegsége, a szifilisz.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tuberkulózist lírainak, ezt bűnösnek, tehát sátáninak tekintette a közvélekedés. 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regény a tehetséget géniusszá tevő betegségről szól – 			Nietzsche történet.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800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elbeszélés </a:t>
            </a:r>
            <a:r>
              <a:rPr lang="hu-HU" sz="2800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kerete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második világháború.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800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elbeszélés tartalma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lángész ördögi kiválasztottsága.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művész szerződése az ördöggel: szifilisz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Elkárhozása: paralízis. 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1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512" y="188640"/>
            <a:ext cx="878497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Adrian </a:t>
            </a:r>
            <a:r>
              <a:rPr lang="hu-HU" sz="28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Leverkühn</a:t>
            </a: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zseniális német zeneszerző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 évvel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később élt, 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mint Nietzsche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ő sátáni beavatását is tanulás előzi meg: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teológia,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zeneelmélet,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hogy kedvébe járjon a Sátánnak,								természettudomány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Kezdetben 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szelídnek látszó jelenségekről van szó –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átmenet az élettelen és élő között.</a:t>
            </a:r>
          </a:p>
          <a:p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48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looduskalender.ee/sites/default/files/images/Aed-Foto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662940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721904" y="566124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Ozmotikus liget: vízüveg +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Ca-só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-só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59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620688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groteszk kis tájkép sarjadt, kék, zöld, barna hajtások tobzódó vegetációja, melyek algákra, gombákra, megtelepedett polipokra, moszatokra emlékeztettek […] itt-ott meg éppenséggel állati vagy emberi végtagokra</a:t>
            </a:r>
          </a:p>
          <a:p>
            <a:pPr>
              <a:lnSpc>
                <a:spcPct val="150000"/>
              </a:lnSpc>
            </a:pP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Pedig halottak – mondotta Jonathan [az apa] és szemét elöntötte könny, miközben Adriant [a fiát…] rázta az elfojtott nevetés.”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 az ártatlan vegytani kísérlet is már a félelmetesnek az előérzete a regényben.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12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ithaerias Esmeralda MHNT.ZOO.2004.0.976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336704" cy="480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727684" y="573325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Hetaera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esmeralda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6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Hataera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szárnyát csak egyetlen ibolya- meg rózsaszínű sötét színfolt ékesíti, s röptében így – mivel más nem látszik belőle – szélfútta virágsziromra hasonlít. Láttunk továbbá levélutánzó lepkét. […] …ez  furfangos élőlény […] annyira beleolvad környezetébe, hogy legmohóbb sem tudja fölfedezni.”</a:t>
            </a:r>
          </a:p>
          <a:p>
            <a:pPr>
              <a:lnSpc>
                <a:spcPct val="150000"/>
              </a:lnSpc>
            </a:pPr>
            <a:endParaRPr lang="hu-HU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 a bizonytalanság növényi és állati lét között valahogy ijesztőnek tetszik a fiatal szemlélőknek – és bizonyára az írónak is.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98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59024" y="26064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Betegség?            Orvos?            Szépirodalom? 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833156" y="3479322"/>
            <a:ext cx="3996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Apáthy</a:t>
            </a: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István</a:t>
            </a:r>
          </a:p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1863-1922</a:t>
            </a:r>
          </a:p>
          <a:p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oológus, neurológus, író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https://upload.wikimedia.org/wikipedia/commons/d/d7/Gyulai_P%C3%A1l_R._Hirs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28" y="791285"/>
            <a:ext cx="2093764" cy="256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906197"/>
            <a:ext cx="1838097" cy="2450796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683568" y="3408368"/>
            <a:ext cx="3278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Gyulai Pál </a:t>
            </a:r>
          </a:p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1826-1909</a:t>
            </a:r>
          </a:p>
          <a:p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ritikus, költő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63080" y="515719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„Mindannyian megbetegszünk, meg is halunk, … de a művészet határa ott csak végződik, nem kezdődik.”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512" y="90872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ördöggel eljegyzett zeneszerző természettudományos tanulmányairól számol be. Ördögi elfoglaltság?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világegyetem szerkezetéről és méreteiről beszél, még táguló világegyetemről is – ez bizony súlyos anakronizmus, a beszélgetés idejében ezt még senki se tudhatta.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 ennél fontosabb: Thomas Mann számára a természettudomány csak számokat jelent? </a:t>
            </a:r>
          </a:p>
          <a:p>
            <a:pPr>
              <a:lnSpc>
                <a:spcPct val="150000"/>
              </a:lnSpc>
            </a:pP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66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404664"/>
            <a:ext cx="87849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</a:t>
            </a:r>
            <a:r>
              <a:rPr lang="hu-H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szóljunk ehhez a merénylethez az emberi értelem ellen? […]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értelmünket olyan számokkal bombázzák, amelyek két tucat nullából álló </a:t>
            </a:r>
            <a:r>
              <a:rPr lang="hu-H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üstökösfarkat</a:t>
            </a:r>
            <a:r>
              <a:rPr lang="hu-H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viselnek […] Ebben az egész monstrumban nincsen semmi, ami […] nagyságnak, szépségnek, jóságnak tűnnék fel 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[…]”</a:t>
            </a:r>
          </a:p>
          <a:p>
            <a:pPr>
              <a:lnSpc>
                <a:spcPct val="150000"/>
              </a:lnSpc>
            </a:pPr>
            <a:endParaRPr lang="hu-HU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mondja 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elbeszélő, aki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ugyan </a:t>
            </a:r>
            <a:r>
              <a:rPr lang="hu-HU" sz="2800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azonos az íróval.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 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hát…</a:t>
            </a:r>
          </a:p>
          <a:p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4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38409" y="1052736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természettudomány, mint az emberi </a:t>
            </a:r>
            <a:r>
              <a:rPr lang="hu-HU" sz="2800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értelem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elleni merénylet?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ozmotikus liget épp úgy a Sátán műve, mint a kozmogónia?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huszadik században ez szinte hihetetlen!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hihetetlen lett volna régebben is.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9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404664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középkori oktatás váza a </a:t>
            </a:r>
            <a:r>
              <a:rPr lang="hu-H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hét szabad művészet</a:t>
            </a: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Trivium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hu-HU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Grammatica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Retorica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Dialectica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 </a:t>
            </a:r>
            <a:r>
              <a:rPr lang="hu-HU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Quadrivium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Astronomia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Aritmetica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Geometria,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</a:t>
            </a:r>
            <a:endParaRPr lang="hu-HU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regény sokszor a késő Középkor hangulatát idézi.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Mégis, az író a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Quadrivium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három tárgya ellen fordul.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Vagy a zene is kárhozatba vitte ezt a zenészt?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219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35868" y="1772816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Adrian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Leverkühn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1940-ben hal meg, elborult elmével.</a:t>
            </a:r>
          </a:p>
          <a:p>
            <a:pPr>
              <a:lnSpc>
                <a:spcPct val="150000"/>
              </a:lnSpc>
            </a:pP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„Isten  legyen irgalmas árva lelketeknek, barátom, hazám.”</a:t>
            </a:r>
            <a:endParaRPr lang="hu-HU" sz="2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87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87624" y="5163221"/>
            <a:ext cx="8784976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Mint </a:t>
            </a:r>
            <a:r>
              <a:rPr lang="hu-H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kaszás az füvet, döntöttem, rontottam</a:t>
            </a:r>
            <a:r>
              <a:rPr lang="hu-HU" dirty="0"/>
              <a:t>.</a:t>
            </a:r>
            <a:endParaRPr lang="hu-H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05204" y="5301208"/>
            <a:ext cx="167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Hasonlat: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09577" y="594928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Metafora: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23728" y="594928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ember fáj a földnek.</a:t>
            </a:r>
            <a:endParaRPr lang="hu-H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39552" y="908720"/>
            <a:ext cx="82809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kornak már más volt az eszménye: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dekadencia – Baudelaire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beteg költő, művész – Chopin,  Reviczky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betegség a kivételes szellem kiváltsága.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korszak metaforája a betegség.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652120" y="5949280"/>
            <a:ext cx="2074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Rádióhullám</a:t>
            </a:r>
            <a:endParaRPr lang="hu-H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4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20861" y="835654"/>
            <a:ext cx="755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 két nagy regénye a betegségről szól. 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Képtalálat a következőre: „varázshegy”"/>
          <p:cNvSpPr>
            <a:spLocks noChangeAspect="1" noChangeArrowheads="1"/>
          </p:cNvSpPr>
          <p:nvPr/>
        </p:nvSpPr>
        <p:spPr bwMode="auto">
          <a:xfrm>
            <a:off x="467544" y="33265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4" name="Picture 10" descr="Thomas Mann: A varázshe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4" y="1988840"/>
            <a:ext cx="2220316" cy="333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2879812" y="20374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Varázshegy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(1913-1924)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Thomas Mann: Doktor Faust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96952"/>
            <a:ext cx="2299506" cy="36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2263750" y="59492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 </a:t>
            </a:r>
            <a:r>
              <a:rPr lang="hu-HU" sz="28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Faustus</a:t>
            </a: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(1943-47)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404664"/>
            <a:ext cx="87849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Varázshegy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történet egy svájci tüdőszanatóriumban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író felesége hosszabb időt töltött Davosban, férje kétszer is meglátogatta néhány hétre. A környezet leírása hiteles.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 a két épület volt a szanatórium modellje.</a:t>
            </a:r>
          </a:p>
          <a:p>
            <a:pPr>
              <a:lnSpc>
                <a:spcPct val="150000"/>
              </a:lnSpc>
            </a:pP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Waldsanatorium Davos-Platz 19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28651"/>
            <a:ext cx="28765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ternationales Sanatorium Dr. Philippi um 19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01008"/>
            <a:ext cx="2218282" cy="292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67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Kép 1" descr="https://upload.wikimedia.org/wikipedia/de/thumb/b/b6/Dettweilers_Nr._2.jpg/800px-Dettweilers_Nr.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240982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Kép 3" descr=" © Privatarchiv B. Miller, 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18" y="2165871"/>
            <a:ext cx="31718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11560" y="-5421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24161" y="3002374"/>
            <a:ext cx="3528392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endParaRPr kumimoji="0" lang="hu-HU" alt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Kék Henrik</a:t>
            </a:r>
            <a:endParaRPr kumimoji="0" lang="hu-HU" altLang="hu-H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hu-HU" altLang="hu-H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101803" y="4725144"/>
            <a:ext cx="230425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Fekvőszék</a:t>
            </a:r>
            <a:endParaRPr kumimoji="0" lang="hu-HU" altLang="hu-H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</a:t>
            </a:r>
            <a:endParaRPr kumimoji="0" lang="hu-HU" altLang="hu-H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93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43050" y="4869160"/>
            <a:ext cx="84774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Dr.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Behrens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udvari tanácsos                                                   	a valóságban Dr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Friedrich </a:t>
            </a:r>
            <a:r>
              <a:rPr lang="hu-HU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Jessen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1865-1935)</a:t>
            </a:r>
            <a:endParaRPr lang="hu-H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Dr. Friedrich Jessen (1865-193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29718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83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260648"/>
            <a:ext cx="78488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Jessen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nagy tekintélyű tüdőgyógyász Davosban, kollégái védelmére is keltek Thomas Mann „gúnyolódása” miatt.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amit senki se tudott akkor – </a:t>
            </a:r>
          </a:p>
          <a:p>
            <a:pPr>
              <a:lnSpc>
                <a:spcPct val="150000"/>
              </a:lnSpc>
            </a:pP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Katia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Mann diagnózisa téves volt.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Virchow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1967-ben megröntgenezte a 84 éves asszonyt – semmi nyoma egy tüdőfolyamatnak.  Később megkapta az 1912-es felvételeket – az asszony akkor is egészséges volt.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Ebből a tévedésből származik a század nagy regénye.</a:t>
            </a:r>
            <a:endParaRPr lang="hu-H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7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404664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 </a:t>
            </a:r>
            <a:r>
              <a:rPr lang="hu-HU" sz="28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Castorp</a:t>
            </a:r>
            <a:r>
              <a:rPr lang="hu-H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„az élet féltett gyermeke” hét évet tölt itt.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Pedig csak három hétre érkezett. A környezettől vált beteggé? Hasznára volt a betegsége? A „haladó” és a „maradi” harcol érte – egyebek között erről is szó van. (</a:t>
            </a:r>
            <a:r>
              <a:rPr lang="hu-H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Settembrini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szabadkőműves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Naphta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jezsuita)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Melyikre tekint ironikusabb szemmel az író? Rokonszenve?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77731" y="458112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betegség – beavatás egy közösségbe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 </a:t>
            </a:r>
            <a:r>
              <a:rPr lang="hu-HU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Castorp</a:t>
            </a:r>
            <a:r>
              <a:rPr lang="hu-H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„…</a:t>
            </a:r>
            <a:r>
              <a:rPr lang="hu-H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hisz ő fogadalmat tett egy puha góc alapján, beavatott és idetartozik, ide, a fentiek közé.”</a:t>
            </a:r>
            <a:endParaRPr lang="hu-HU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53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MTA_EK_</Template>
  <TotalTime>7520</TotalTime>
  <Words>852</Words>
  <Application>Microsoft Office PowerPoint</Application>
  <PresentationFormat>Diavetítés a képernyőre (4:3 oldalarány)</PresentationFormat>
  <Paragraphs>144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26" baseType="lpstr">
      <vt:lpstr>Egyéni tervezés</vt:lpstr>
      <vt:lpstr>1_Egyéni tervezés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AEKI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Horváth Ákos</dc:creator>
  <cp:lastModifiedBy>Lipták Judit</cp:lastModifiedBy>
  <cp:revision>100</cp:revision>
  <dcterms:created xsi:type="dcterms:W3CDTF">2013-04-13T20:52:48Z</dcterms:created>
  <dcterms:modified xsi:type="dcterms:W3CDTF">2016-04-25T10:25:15Z</dcterms:modified>
</cp:coreProperties>
</file>