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</p:sldMasterIdLst>
  <p:notesMasterIdLst>
    <p:notesMasterId r:id="rId17"/>
  </p:notesMasterIdLst>
  <p:sldIdLst>
    <p:sldId id="276" r:id="rId4"/>
    <p:sldId id="280" r:id="rId5"/>
    <p:sldId id="273" r:id="rId6"/>
    <p:sldId id="277" r:id="rId7"/>
    <p:sldId id="278" r:id="rId8"/>
    <p:sldId id="269" r:id="rId9"/>
    <p:sldId id="270" r:id="rId10"/>
    <p:sldId id="271" r:id="rId11"/>
    <p:sldId id="272" r:id="rId12"/>
    <p:sldId id="275" r:id="rId13"/>
    <p:sldId id="259" r:id="rId14"/>
    <p:sldId id="256" r:id="rId15"/>
    <p:sldId id="279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3300"/>
    <a:srgbClr val="66FF33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AC4F8-03B5-4DCD-B662-066907C66FB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4326B-5BE2-45FB-AD6F-481AB467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9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DFA4B9-8A61-40E6-963A-C9E8ABBFBC41}" type="slidenum">
              <a:rPr lang="hu-HU" altLang="hu-HU" sz="1200">
                <a:solidFill>
                  <a:prstClr val="black"/>
                </a:solidFill>
              </a:rPr>
              <a:pPr/>
              <a:t>1</a:t>
            </a:fld>
            <a:endParaRPr lang="hu-HU" altLang="hu-HU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9613"/>
            <a:ext cx="4545012" cy="34099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76" y="4331369"/>
            <a:ext cx="4972285" cy="4119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DFA4B9-8A61-40E6-963A-C9E8ABBFBC41}" type="slidenum">
              <a:rPr lang="hu-HU" altLang="hu-HU" sz="1200">
                <a:solidFill>
                  <a:prstClr val="black"/>
                </a:solidFill>
              </a:rPr>
              <a:pPr/>
              <a:t>11</a:t>
            </a:fld>
            <a:endParaRPr lang="hu-HU" altLang="hu-HU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9613"/>
            <a:ext cx="4545012" cy="34099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76" y="4331369"/>
            <a:ext cx="4972285" cy="4119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7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3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0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8" y="2130428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8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246" indent="0" algn="ctr">
              <a:buNone/>
              <a:defRPr/>
            </a:lvl2pPr>
            <a:lvl3pPr marL="910499" indent="0" algn="ctr">
              <a:buNone/>
              <a:defRPr/>
            </a:lvl3pPr>
            <a:lvl4pPr marL="1365743" indent="0" algn="ctr">
              <a:buNone/>
              <a:defRPr/>
            </a:lvl4pPr>
            <a:lvl5pPr marL="1820990" indent="0" algn="ctr">
              <a:buNone/>
              <a:defRPr/>
            </a:lvl5pPr>
            <a:lvl6pPr marL="2276237" indent="0" algn="ctr">
              <a:buNone/>
              <a:defRPr/>
            </a:lvl6pPr>
            <a:lvl7pPr marL="2731491" indent="0" algn="ctr">
              <a:buNone/>
              <a:defRPr/>
            </a:lvl7pPr>
            <a:lvl8pPr marL="3186732" indent="0" algn="ctr">
              <a:buNone/>
              <a:defRPr/>
            </a:lvl8pPr>
            <a:lvl9pPr marL="3641981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CB6C9-F770-4C1C-9934-0CAA6D80ACC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02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CFD1D-C8AA-43F3-A614-C059661F464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12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4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246" indent="0">
              <a:buNone/>
              <a:defRPr sz="1800"/>
            </a:lvl2pPr>
            <a:lvl3pPr marL="910499" indent="0">
              <a:buNone/>
              <a:defRPr sz="1600"/>
            </a:lvl3pPr>
            <a:lvl4pPr marL="1365743" indent="0">
              <a:buNone/>
              <a:defRPr sz="1400"/>
            </a:lvl4pPr>
            <a:lvl5pPr marL="1820990" indent="0">
              <a:buNone/>
              <a:defRPr sz="1400"/>
            </a:lvl5pPr>
            <a:lvl6pPr marL="2276237" indent="0">
              <a:buNone/>
              <a:defRPr sz="1400"/>
            </a:lvl6pPr>
            <a:lvl7pPr marL="2731491" indent="0">
              <a:buNone/>
              <a:defRPr sz="1400"/>
            </a:lvl7pPr>
            <a:lvl8pPr marL="3186732" indent="0">
              <a:buNone/>
              <a:defRPr sz="1400"/>
            </a:lvl8pPr>
            <a:lvl9pPr marL="3641981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86F96-05C6-4612-963F-0FBCA5806B07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55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7" y="16002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D52E0-CAF9-4082-BC33-D159BFF4ABE7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04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46" indent="0">
              <a:buNone/>
              <a:defRPr sz="2000" b="1"/>
            </a:lvl2pPr>
            <a:lvl3pPr marL="910499" indent="0">
              <a:buNone/>
              <a:defRPr sz="1800" b="1"/>
            </a:lvl3pPr>
            <a:lvl4pPr marL="1365743" indent="0">
              <a:buNone/>
              <a:defRPr sz="1600" b="1"/>
            </a:lvl4pPr>
            <a:lvl5pPr marL="1820990" indent="0">
              <a:buNone/>
              <a:defRPr sz="1600" b="1"/>
            </a:lvl5pPr>
            <a:lvl6pPr marL="2276237" indent="0">
              <a:buNone/>
              <a:defRPr sz="1600" b="1"/>
            </a:lvl6pPr>
            <a:lvl7pPr marL="2731491" indent="0">
              <a:buNone/>
              <a:defRPr sz="1600" b="1"/>
            </a:lvl7pPr>
            <a:lvl8pPr marL="3186732" indent="0">
              <a:buNone/>
              <a:defRPr sz="1600" b="1"/>
            </a:lvl8pPr>
            <a:lvl9pPr marL="3641981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46" indent="0">
              <a:buNone/>
              <a:defRPr sz="2000" b="1"/>
            </a:lvl2pPr>
            <a:lvl3pPr marL="910499" indent="0">
              <a:buNone/>
              <a:defRPr sz="1800" b="1"/>
            </a:lvl3pPr>
            <a:lvl4pPr marL="1365743" indent="0">
              <a:buNone/>
              <a:defRPr sz="1600" b="1"/>
            </a:lvl4pPr>
            <a:lvl5pPr marL="1820990" indent="0">
              <a:buNone/>
              <a:defRPr sz="1600" b="1"/>
            </a:lvl5pPr>
            <a:lvl6pPr marL="2276237" indent="0">
              <a:buNone/>
              <a:defRPr sz="1600" b="1"/>
            </a:lvl6pPr>
            <a:lvl7pPr marL="2731491" indent="0">
              <a:buNone/>
              <a:defRPr sz="1600" b="1"/>
            </a:lvl7pPr>
            <a:lvl8pPr marL="3186732" indent="0">
              <a:buNone/>
              <a:defRPr sz="1600" b="1"/>
            </a:lvl8pPr>
            <a:lvl9pPr marL="3641981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3EEC6-2853-4EB7-A121-B27C0DF06BE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31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29428-264C-4037-BF15-84FC2D33D81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85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0698-D534-4005-86C7-756F2CEB7DF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23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83" y="27308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3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246" indent="0">
              <a:buNone/>
              <a:defRPr sz="1200"/>
            </a:lvl2pPr>
            <a:lvl3pPr marL="910499" indent="0">
              <a:buNone/>
              <a:defRPr sz="1000"/>
            </a:lvl3pPr>
            <a:lvl4pPr marL="1365743" indent="0">
              <a:buNone/>
              <a:defRPr sz="900"/>
            </a:lvl4pPr>
            <a:lvl5pPr marL="1820990" indent="0">
              <a:buNone/>
              <a:defRPr sz="900"/>
            </a:lvl5pPr>
            <a:lvl6pPr marL="2276237" indent="0">
              <a:buNone/>
              <a:defRPr sz="900"/>
            </a:lvl6pPr>
            <a:lvl7pPr marL="2731491" indent="0">
              <a:buNone/>
              <a:defRPr sz="900"/>
            </a:lvl7pPr>
            <a:lvl8pPr marL="3186732" indent="0">
              <a:buNone/>
              <a:defRPr sz="900"/>
            </a:lvl8pPr>
            <a:lvl9pPr marL="3641981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00C81-4A2A-450D-803F-C37C36FC22E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42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246" indent="0">
              <a:buNone/>
              <a:defRPr sz="2800"/>
            </a:lvl2pPr>
            <a:lvl3pPr marL="910499" indent="0">
              <a:buNone/>
              <a:defRPr sz="2400"/>
            </a:lvl3pPr>
            <a:lvl4pPr marL="1365743" indent="0">
              <a:buNone/>
              <a:defRPr sz="2000"/>
            </a:lvl4pPr>
            <a:lvl5pPr marL="1820990" indent="0">
              <a:buNone/>
              <a:defRPr sz="2000"/>
            </a:lvl5pPr>
            <a:lvl6pPr marL="2276237" indent="0">
              <a:buNone/>
              <a:defRPr sz="2000"/>
            </a:lvl6pPr>
            <a:lvl7pPr marL="2731491" indent="0">
              <a:buNone/>
              <a:defRPr sz="2000"/>
            </a:lvl7pPr>
            <a:lvl8pPr marL="3186732" indent="0">
              <a:buNone/>
              <a:defRPr sz="2000"/>
            </a:lvl8pPr>
            <a:lvl9pPr marL="3641981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246" indent="0">
              <a:buNone/>
              <a:defRPr sz="1200"/>
            </a:lvl2pPr>
            <a:lvl3pPr marL="910499" indent="0">
              <a:buNone/>
              <a:defRPr sz="1000"/>
            </a:lvl3pPr>
            <a:lvl4pPr marL="1365743" indent="0">
              <a:buNone/>
              <a:defRPr sz="900"/>
            </a:lvl4pPr>
            <a:lvl5pPr marL="1820990" indent="0">
              <a:buNone/>
              <a:defRPr sz="900"/>
            </a:lvl5pPr>
            <a:lvl6pPr marL="2276237" indent="0">
              <a:buNone/>
              <a:defRPr sz="900"/>
            </a:lvl6pPr>
            <a:lvl7pPr marL="2731491" indent="0">
              <a:buNone/>
              <a:defRPr sz="900"/>
            </a:lvl7pPr>
            <a:lvl8pPr marL="3186732" indent="0">
              <a:buNone/>
              <a:defRPr sz="900"/>
            </a:lvl8pPr>
            <a:lvl9pPr marL="3641981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BBF5A-7F5D-4479-BEBD-670DCCB2C42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5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9DAD6-D54E-4401-B7AC-3351CEBE3C03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35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041D3-44BE-489E-956F-47634861BC0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39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7" y="1600234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600234"/>
            <a:ext cx="4038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A086F-D32E-4103-B4B6-74BD355363E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83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04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76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64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46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20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2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6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63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04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35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57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2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6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0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6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2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4EA5E-A29F-4A94-A4F0-B6BA2D507F6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9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8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2" tIns="45526" rIns="91052" bIns="455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8" y="160023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934CC9-AAE6-49C1-91E3-63D2722F6458}" type="slidenum">
              <a:rPr 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7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52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04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57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09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435" indent="-34143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7" indent="-28453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118" indent="-22762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3364" indent="-22762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8613" indent="-22762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3862" indent="-227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9107" indent="-227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4355" indent="-227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9601" indent="-227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46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99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743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990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237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491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732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981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1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hyperlink" Target="http://www.google.hu/url?sa=i&amp;rct=j&amp;q=&amp;esrc=s&amp;frm=1&amp;source=images&amp;cd=&amp;cad=rja&amp;uact=8&amp;ved=0ahUKEwjcwLqAn5PLAhXpd5oKHRfxDssQjRwIBw&amp;url=http://thirddime.com/blog/salvador-dali-life-quotes-and-painting/&amp;bvm=bv.115277099,d.d2s&amp;psig=AFQjCNFoRboIa4La5WhhBCS5dx_wdRaa6w&amp;ust=145650093036140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google.hu/url?sa=i&amp;rct=j&amp;q=&amp;esrc=s&amp;frm=1&amp;source=images&amp;cd=&amp;cad=rja&amp;uact=8&amp;ved=0ahUKEwiF16i3puvLAhUEXhoKHR2IDfEQjRwIBw&amp;url=http://www.hobbielektronika.hu/cikkek/usb_icd2.html?pg%3D4&amp;psig=AFQjCNGiW2sDfdJprUn7eOQ8m8EVoL2S0g&amp;ust=1459526532199590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4545013" y="697037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>
              <a:solidFill>
                <a:srgbClr val="FFFF0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24915" y="5459740"/>
            <a:ext cx="6721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Kórélettani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és Képző Központ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Elméleti Doktori Iskola  -  Semmelweis </a:t>
            </a:r>
            <a:r>
              <a:rPr lang="hu-HU" altLang="hu-HU" sz="2400" dirty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pic>
        <p:nvPicPr>
          <p:cNvPr id="215045" name="Picture 6" descr="s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88" y="4869160"/>
            <a:ext cx="154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683568" y="188640"/>
            <a:ext cx="77768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Művészet Kórélettana</a:t>
            </a: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kreditpontos graduális és posztgraduális tantárgy </a:t>
            </a: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2015/2016. II. félév </a:t>
            </a:r>
          </a:p>
          <a:p>
            <a:pPr>
              <a:buFontTx/>
              <a:buNone/>
            </a:pP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3397" y="1988840"/>
            <a:ext cx="6614987" cy="114559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sz="2800" b="1" dirty="0" smtClean="0">
                <a:solidFill>
                  <a:srgbClr val="000099"/>
                </a:solidFill>
              </a:rPr>
              <a:t>Alkotás - lélektan, élettan, kórélettan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sz="2800" dirty="0" smtClean="0">
                <a:solidFill>
                  <a:srgbClr val="000099"/>
                </a:solidFill>
              </a:rPr>
              <a:t>Prof. Dr. </a:t>
            </a:r>
            <a:r>
              <a:rPr lang="hu-HU" sz="2800" dirty="0" err="1" smtClean="0">
                <a:solidFill>
                  <a:srgbClr val="000099"/>
                </a:solidFill>
              </a:rPr>
              <a:t>Rosivall</a:t>
            </a:r>
            <a:r>
              <a:rPr lang="hu-HU" sz="2800" dirty="0" smtClean="0">
                <a:solidFill>
                  <a:srgbClr val="000099"/>
                </a:solidFill>
              </a:rPr>
              <a:t> László</a:t>
            </a:r>
            <a:endParaRPr lang="hu-HU" sz="2800" dirty="0">
              <a:solidFill>
                <a:srgbClr val="000099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8119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2" descr="network.h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00008"/>
            <a:ext cx="1872208" cy="12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48364" y="1556792"/>
            <a:ext cx="664092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</a:rPr>
              <a:t>Nagy kérdések</a:t>
            </a:r>
          </a:p>
          <a:p>
            <a:pPr algn="ctr">
              <a:spcBef>
                <a:spcPts val="1200"/>
              </a:spcBef>
            </a:pPr>
            <a:r>
              <a:rPr lang="hu-HU" sz="2800" dirty="0" smtClean="0">
                <a:solidFill>
                  <a:srgbClr val="0000FF"/>
                </a:solidFill>
              </a:rPr>
              <a:t>Az alkotó múltja, jelene és </a:t>
            </a:r>
            <a:r>
              <a:rPr lang="hu-HU" sz="2800" dirty="0" smtClean="0">
                <a:solidFill>
                  <a:srgbClr val="0000FF"/>
                </a:solidFill>
              </a:rPr>
              <a:t>jövője?</a:t>
            </a:r>
            <a:endParaRPr lang="hu-HU" sz="2800" dirty="0" smtClean="0">
              <a:solidFill>
                <a:srgbClr val="0000FF"/>
              </a:solidFill>
            </a:endParaRPr>
          </a:p>
          <a:p>
            <a:pPr algn="ctr"/>
            <a:r>
              <a:rPr lang="hu-HU" sz="2800" dirty="0" smtClean="0">
                <a:solidFill>
                  <a:srgbClr val="002060"/>
                </a:solidFill>
              </a:rPr>
              <a:t>Az alkotás hatása az </a:t>
            </a:r>
            <a:r>
              <a:rPr lang="hu-HU" sz="2800" dirty="0" smtClean="0">
                <a:solidFill>
                  <a:srgbClr val="002060"/>
                </a:solidFill>
              </a:rPr>
              <a:t>emberre és az alkotóra?</a:t>
            </a:r>
            <a:endParaRPr lang="hu-HU" sz="2800" dirty="0" smtClean="0">
              <a:solidFill>
                <a:srgbClr val="002060"/>
              </a:solidFill>
            </a:endParaRPr>
          </a:p>
          <a:p>
            <a:pPr algn="ctr"/>
            <a:r>
              <a:rPr lang="hu-HU" sz="2800" dirty="0" smtClean="0">
                <a:solidFill>
                  <a:srgbClr val="0000FF"/>
                </a:solidFill>
              </a:rPr>
              <a:t>Ki az alkotó?</a:t>
            </a:r>
            <a:endParaRPr lang="hu-HU" sz="2800" dirty="0">
              <a:solidFill>
                <a:srgbClr val="0000FF"/>
              </a:solidFill>
            </a:endParaRPr>
          </a:p>
          <a:p>
            <a:pPr algn="ctr"/>
            <a:r>
              <a:rPr lang="hu-HU" sz="2800" dirty="0" smtClean="0">
                <a:solidFill>
                  <a:srgbClr val="0000FF"/>
                </a:solidFill>
              </a:rPr>
              <a:t>Ki az, aki csak gondolja?</a:t>
            </a:r>
          </a:p>
          <a:p>
            <a:pPr algn="ctr"/>
            <a:r>
              <a:rPr lang="hu-HU" sz="2800" dirty="0" smtClean="0">
                <a:solidFill>
                  <a:srgbClr val="002060"/>
                </a:solidFill>
              </a:rPr>
              <a:t>Mi az értékhatározó?!</a:t>
            </a:r>
          </a:p>
          <a:p>
            <a:pPr algn="ctr"/>
            <a:r>
              <a:rPr lang="hu-HU" sz="2800" dirty="0" smtClean="0">
                <a:solidFill>
                  <a:srgbClr val="002060"/>
                </a:solidFill>
              </a:rPr>
              <a:t>Mi a cél?</a:t>
            </a:r>
          </a:p>
          <a:p>
            <a:pPr algn="ctr"/>
            <a:r>
              <a:rPr lang="hu-HU" sz="2800" dirty="0" smtClean="0">
                <a:solidFill>
                  <a:srgbClr val="002060"/>
                </a:solidFill>
              </a:rPr>
              <a:t>Mi a feladat?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thirddime.com/media/1/salvador-dali/salvador-dali_the-elephants_thirddim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8" y="90929"/>
            <a:ext cx="2011730" cy="201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44068" y="2060848"/>
            <a:ext cx="17956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Élet és Művészet, Salvador Dali</a:t>
            </a:r>
            <a:endParaRPr 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4541"/>
            <a:ext cx="2260647" cy="280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83568" y="6567155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Ülő nő, </a:t>
            </a:r>
            <a:r>
              <a:rPr lang="hu-HU" sz="1000" dirty="0" err="1" smtClean="0"/>
              <a:t>Joan</a:t>
            </a:r>
            <a:r>
              <a:rPr lang="hu-HU" sz="1000" dirty="0" smtClean="0"/>
              <a:t> </a:t>
            </a:r>
            <a:r>
              <a:rPr lang="hu-HU" sz="1000" dirty="0" err="1" smtClean="0"/>
              <a:t>Miró</a:t>
            </a:r>
            <a:endParaRPr lang="en-US" sz="1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0929"/>
            <a:ext cx="1816634" cy="20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092280" y="2060848"/>
            <a:ext cx="13644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Patak-árok Tenk László</a:t>
            </a:r>
            <a:endParaRPr lang="en-US" sz="10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663" y="3850581"/>
            <a:ext cx="2403825" cy="274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7026645" y="6525344"/>
            <a:ext cx="1649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Hetedhéthatár</a:t>
            </a:r>
            <a:r>
              <a:rPr lang="hu-HU" sz="1000" dirty="0" smtClean="0"/>
              <a:t>, </a:t>
            </a:r>
            <a:r>
              <a:rPr lang="hu-HU" sz="1000" dirty="0" err="1" smtClean="0"/>
              <a:t>Aknay</a:t>
            </a:r>
            <a:r>
              <a:rPr lang="hu-HU" sz="1000" dirty="0" smtClean="0"/>
              <a:t> János</a:t>
            </a:r>
            <a:endParaRPr lang="en-US" sz="10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162" y="155075"/>
            <a:ext cx="1685926" cy="142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162" y="5315841"/>
            <a:ext cx="1852083" cy="126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4545013" y="697037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>
              <a:solidFill>
                <a:srgbClr val="FFFF0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24915" y="5459740"/>
            <a:ext cx="6721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Kórélettani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és Képző Központ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Elméleti Doktori Iskola  -  Semmelweis </a:t>
            </a:r>
            <a:r>
              <a:rPr lang="hu-HU" altLang="hu-HU" sz="2400" dirty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pic>
        <p:nvPicPr>
          <p:cNvPr id="215045" name="Picture 6" descr="s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88" y="4869160"/>
            <a:ext cx="154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748656" y="188640"/>
            <a:ext cx="77768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Művészet Kórélettana</a:t>
            </a: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kreditpontos graduális és posztgraduális tantárgy </a:t>
            </a: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2015/2016. II. félév </a:t>
            </a:r>
          </a:p>
          <a:p>
            <a:pPr>
              <a:buFontTx/>
              <a:buNone/>
            </a:pP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19672" y="1996590"/>
            <a:ext cx="6110931" cy="1145597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ct val="0"/>
              </a:spcBef>
              <a:buNone/>
              <a:defRPr/>
            </a:pPr>
            <a:r>
              <a:rPr lang="hu-HU" sz="2800" b="1" dirty="0">
                <a:solidFill>
                  <a:srgbClr val="66FF33"/>
                </a:solidFill>
                <a:ea typeface="Calibri"/>
                <a:cs typeface="Times New Roman"/>
              </a:rPr>
              <a:t>Fejezetek az alkotáslélektanból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hu-HU" sz="2800" i="1" dirty="0" smtClean="0">
                <a:solidFill>
                  <a:srgbClr val="66FF33"/>
                </a:solidFill>
                <a:ea typeface="Calibri"/>
                <a:cs typeface="Times New Roman"/>
              </a:rPr>
              <a:t>Prof. Dr. </a:t>
            </a:r>
            <a:r>
              <a:rPr lang="hu-HU" sz="2800" i="1" dirty="0" err="1" smtClean="0">
                <a:solidFill>
                  <a:srgbClr val="66FF33"/>
                </a:solidFill>
                <a:ea typeface="Calibri"/>
                <a:cs typeface="Times New Roman"/>
              </a:rPr>
              <a:t>Túry</a:t>
            </a:r>
            <a:r>
              <a:rPr lang="hu-HU" sz="2800" i="1" dirty="0" smtClean="0">
                <a:solidFill>
                  <a:srgbClr val="66FF33"/>
                </a:solidFill>
                <a:ea typeface="Calibri"/>
                <a:cs typeface="Times New Roman"/>
              </a:rPr>
              <a:t> Ferenc</a:t>
            </a:r>
            <a:endParaRPr lang="hu-HU" sz="2800" b="1" dirty="0">
              <a:solidFill>
                <a:srgbClr val="66FF33"/>
              </a:solidFill>
              <a:ea typeface="Calibri"/>
              <a:cs typeface="Times New Roman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8119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60" y="3142187"/>
            <a:ext cx="2665262" cy="1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9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716015" y="332656"/>
            <a:ext cx="3779912" cy="610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 </a:t>
            </a:r>
            <a:endParaRPr lang="hu-HU" dirty="0"/>
          </a:p>
          <a:p>
            <a:r>
              <a:rPr lang="hu-HU" sz="1400" b="1" dirty="0" smtClean="0">
                <a:solidFill>
                  <a:srgbClr val="002060"/>
                </a:solidFill>
              </a:rPr>
              <a:t>        </a:t>
            </a:r>
            <a:r>
              <a:rPr lang="hu-HU" sz="1600" b="1" dirty="0" smtClean="0">
                <a:solidFill>
                  <a:srgbClr val="002060"/>
                </a:solidFill>
              </a:rPr>
              <a:t>Fontosabb kitüntetések</a:t>
            </a:r>
          </a:p>
          <a:p>
            <a:endParaRPr lang="hu-HU" sz="1600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hu-HU" sz="1400" dirty="0" smtClean="0">
                <a:solidFill>
                  <a:srgbClr val="002060"/>
                </a:solidFill>
              </a:rPr>
              <a:t>Hollós </a:t>
            </a:r>
            <a:r>
              <a:rPr lang="hu-HU" sz="1400" dirty="0">
                <a:solidFill>
                  <a:srgbClr val="002060"/>
                </a:solidFill>
              </a:rPr>
              <a:t>István-díj (Magyar Pszichiátriai Társaság, 1991</a:t>
            </a:r>
            <a:r>
              <a:rPr lang="hu-HU" sz="1400" dirty="0" smtClean="0">
                <a:solidFill>
                  <a:srgbClr val="002060"/>
                </a:solidFill>
              </a:rPr>
              <a:t>);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hu-HU" sz="1400" dirty="0" smtClean="0">
                <a:solidFill>
                  <a:srgbClr val="002060"/>
                </a:solidFill>
              </a:rPr>
              <a:t> </a:t>
            </a:r>
            <a:r>
              <a:rPr lang="hu-HU" sz="1400" dirty="0">
                <a:solidFill>
                  <a:srgbClr val="002060"/>
                </a:solidFill>
              </a:rPr>
              <a:t>DOTE kiváló oktatója (1998); </a:t>
            </a:r>
            <a:endParaRPr lang="hu-HU" sz="1400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hu-HU" sz="1400" dirty="0" err="1" smtClean="0">
                <a:solidFill>
                  <a:srgbClr val="002060"/>
                </a:solidFill>
              </a:rPr>
              <a:t>Goldschmidt</a:t>
            </a:r>
            <a:r>
              <a:rPr lang="hu-HU" sz="1400" dirty="0" smtClean="0">
                <a:solidFill>
                  <a:srgbClr val="002060"/>
                </a:solidFill>
              </a:rPr>
              <a:t> </a:t>
            </a:r>
            <a:r>
              <a:rPr lang="hu-HU" sz="1400" dirty="0">
                <a:solidFill>
                  <a:srgbClr val="002060"/>
                </a:solidFill>
              </a:rPr>
              <a:t>Dénes-díj (Magyar Pszichiátriai Társaság, 1998 és 2010</a:t>
            </a:r>
            <a:r>
              <a:rPr lang="hu-HU" sz="1400" dirty="0" smtClean="0">
                <a:solidFill>
                  <a:srgbClr val="002060"/>
                </a:solidFill>
              </a:rPr>
              <a:t>);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hu-HU" sz="1400" dirty="0" smtClean="0">
                <a:solidFill>
                  <a:srgbClr val="002060"/>
                </a:solidFill>
              </a:rPr>
              <a:t>Nyírő </a:t>
            </a:r>
            <a:r>
              <a:rPr lang="hu-HU" sz="1400" dirty="0">
                <a:solidFill>
                  <a:srgbClr val="002060"/>
                </a:solidFill>
              </a:rPr>
              <a:t>Gyula-díj (2007 és 2013</a:t>
            </a:r>
            <a:r>
              <a:rPr lang="hu-HU" sz="1400" dirty="0" smtClean="0">
                <a:solidFill>
                  <a:srgbClr val="002060"/>
                </a:solidFill>
              </a:rPr>
              <a:t>);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hu-HU" sz="1400" dirty="0" err="1" smtClean="0">
                <a:solidFill>
                  <a:srgbClr val="002060"/>
                </a:solidFill>
              </a:rPr>
              <a:t>Honorary</a:t>
            </a:r>
            <a:r>
              <a:rPr lang="hu-HU" sz="1400" dirty="0" smtClean="0">
                <a:solidFill>
                  <a:srgbClr val="002060"/>
                </a:solidFill>
              </a:rPr>
              <a:t> </a:t>
            </a:r>
            <a:r>
              <a:rPr lang="hu-HU" sz="1400" dirty="0" err="1">
                <a:solidFill>
                  <a:srgbClr val="002060"/>
                </a:solidFill>
              </a:rPr>
              <a:t>Membership</a:t>
            </a:r>
            <a:r>
              <a:rPr lang="hu-HU" sz="1400" dirty="0">
                <a:solidFill>
                  <a:srgbClr val="002060"/>
                </a:solidFill>
              </a:rPr>
              <a:t> of </a:t>
            </a:r>
            <a:r>
              <a:rPr lang="hu-HU" sz="1400" dirty="0" err="1">
                <a:solidFill>
                  <a:srgbClr val="002060"/>
                </a:solidFill>
              </a:rPr>
              <a:t>the</a:t>
            </a:r>
            <a:r>
              <a:rPr lang="hu-HU" sz="1400" dirty="0">
                <a:solidFill>
                  <a:srgbClr val="002060"/>
                </a:solidFill>
              </a:rPr>
              <a:t> World </a:t>
            </a:r>
            <a:r>
              <a:rPr lang="hu-HU" sz="1400" dirty="0" err="1">
                <a:solidFill>
                  <a:srgbClr val="002060"/>
                </a:solidFill>
              </a:rPr>
              <a:t>Psychiatric</a:t>
            </a:r>
            <a:r>
              <a:rPr lang="hu-HU" sz="1400" dirty="0">
                <a:solidFill>
                  <a:srgbClr val="002060"/>
                </a:solidFill>
              </a:rPr>
              <a:t> </a:t>
            </a:r>
            <a:r>
              <a:rPr lang="hu-HU" sz="1400" dirty="0" err="1">
                <a:solidFill>
                  <a:srgbClr val="002060"/>
                </a:solidFill>
              </a:rPr>
              <a:t>Association</a:t>
            </a:r>
            <a:r>
              <a:rPr lang="hu-HU" sz="1400" dirty="0">
                <a:solidFill>
                  <a:srgbClr val="002060"/>
                </a:solidFill>
              </a:rPr>
              <a:t> (2008); </a:t>
            </a:r>
            <a:endParaRPr lang="hu-HU" sz="1400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hu-HU" sz="1400" dirty="0" err="1" smtClean="0">
                <a:solidFill>
                  <a:srgbClr val="002060"/>
                </a:solidFill>
              </a:rPr>
              <a:t>Prónay</a:t>
            </a:r>
            <a:r>
              <a:rPr lang="hu-HU" sz="1400" dirty="0" smtClean="0">
                <a:solidFill>
                  <a:srgbClr val="002060"/>
                </a:solidFill>
              </a:rPr>
              <a:t> </a:t>
            </a:r>
            <a:r>
              <a:rPr lang="hu-HU" sz="1400" dirty="0">
                <a:solidFill>
                  <a:srgbClr val="002060"/>
                </a:solidFill>
              </a:rPr>
              <a:t>Gábor-díj (Magyar </a:t>
            </a:r>
            <a:r>
              <a:rPr lang="hu-HU" sz="1400" dirty="0" err="1">
                <a:solidFill>
                  <a:srgbClr val="002060"/>
                </a:solidFill>
              </a:rPr>
              <a:t>Gasztroenterológiai</a:t>
            </a:r>
            <a:r>
              <a:rPr lang="hu-HU" sz="1400" dirty="0">
                <a:solidFill>
                  <a:srgbClr val="002060"/>
                </a:solidFill>
              </a:rPr>
              <a:t> Társaság Colon Szekciója, 2010);</a:t>
            </a:r>
            <a:br>
              <a:rPr lang="hu-HU" sz="1400" dirty="0">
                <a:solidFill>
                  <a:srgbClr val="002060"/>
                </a:solidFill>
              </a:rPr>
            </a:br>
            <a:r>
              <a:rPr lang="hu-HU" sz="1400" dirty="0">
                <a:solidFill>
                  <a:srgbClr val="002060"/>
                </a:solidFill>
              </a:rPr>
              <a:t>„A magyar hipnózisért” emlékérem (Magyar Hipnózis Társaság, 2011</a:t>
            </a:r>
            <a:r>
              <a:rPr lang="hu-HU" sz="1400" dirty="0" smtClean="0">
                <a:solidFill>
                  <a:srgbClr val="002060"/>
                </a:solidFill>
              </a:rPr>
              <a:t>);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hu-HU" sz="1400" dirty="0" smtClean="0">
                <a:solidFill>
                  <a:srgbClr val="002060"/>
                </a:solidFill>
              </a:rPr>
              <a:t>Lege </a:t>
            </a:r>
            <a:r>
              <a:rPr lang="hu-HU" sz="1400" dirty="0" err="1">
                <a:solidFill>
                  <a:srgbClr val="002060"/>
                </a:solidFill>
              </a:rPr>
              <a:t>Artis</a:t>
            </a:r>
            <a:r>
              <a:rPr lang="hu-HU" sz="1400" dirty="0">
                <a:solidFill>
                  <a:srgbClr val="002060"/>
                </a:solidFill>
              </a:rPr>
              <a:t> </a:t>
            </a:r>
            <a:r>
              <a:rPr lang="hu-HU" sz="1400" dirty="0" err="1">
                <a:solidFill>
                  <a:srgbClr val="002060"/>
                </a:solidFill>
              </a:rPr>
              <a:t>Medicinae</a:t>
            </a:r>
            <a:r>
              <a:rPr lang="hu-HU" sz="1400" dirty="0">
                <a:solidFill>
                  <a:srgbClr val="002060"/>
                </a:solidFill>
              </a:rPr>
              <a:t> díja (2011); </a:t>
            </a:r>
            <a:br>
              <a:rPr lang="hu-HU" sz="1400" dirty="0">
                <a:solidFill>
                  <a:srgbClr val="002060"/>
                </a:solidFill>
              </a:rPr>
            </a:br>
            <a:r>
              <a:rPr lang="hu-HU" sz="1400" dirty="0" err="1">
                <a:solidFill>
                  <a:srgbClr val="002060"/>
                </a:solidFill>
              </a:rPr>
              <a:t>Batthyány-Strattmann</a:t>
            </a:r>
            <a:r>
              <a:rPr lang="hu-HU" sz="1400" dirty="0">
                <a:solidFill>
                  <a:srgbClr val="002060"/>
                </a:solidFill>
              </a:rPr>
              <a:t> László-díj (2013); </a:t>
            </a:r>
            <a:endParaRPr lang="hu-HU" sz="1400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hu-HU" sz="1400" dirty="0" smtClean="0">
                <a:solidFill>
                  <a:srgbClr val="002060"/>
                </a:solidFill>
              </a:rPr>
              <a:t>a </a:t>
            </a:r>
            <a:r>
              <a:rPr lang="hu-HU" sz="1400" dirty="0">
                <a:solidFill>
                  <a:srgbClr val="002060"/>
                </a:solidFill>
              </a:rPr>
              <a:t>Magyarországi Bálint Mihály Társaság örökös tagja (2015</a:t>
            </a:r>
            <a:r>
              <a:rPr lang="hu-HU" sz="1400" dirty="0" smtClean="0">
                <a:solidFill>
                  <a:srgbClr val="002060"/>
                </a:solidFill>
              </a:rPr>
              <a:t>).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hu-HU" sz="1400" dirty="0" smtClean="0">
                <a:solidFill>
                  <a:srgbClr val="002060"/>
                </a:solidFill>
              </a:rPr>
              <a:t>Több </a:t>
            </a:r>
            <a:r>
              <a:rPr lang="hu-HU" sz="1400" dirty="0">
                <a:solidFill>
                  <a:srgbClr val="002060"/>
                </a:solidFill>
              </a:rPr>
              <a:t>kongresszusi díj</a:t>
            </a:r>
            <a:r>
              <a:rPr lang="hu-HU" sz="14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endParaRPr lang="hu-HU" sz="1400" dirty="0">
              <a:solidFill>
                <a:srgbClr val="002060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hu-HU" sz="1400" dirty="0">
                <a:solidFill>
                  <a:srgbClr val="002060"/>
                </a:solidFill>
              </a:rPr>
              <a:t>Nem szakmai kitüntetés</a:t>
            </a:r>
            <a:r>
              <a:rPr lang="hu-HU" sz="1400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300"/>
              </a:spcBef>
            </a:pPr>
            <a:r>
              <a:rPr lang="hu-HU" sz="1400" dirty="0" smtClean="0">
                <a:solidFill>
                  <a:srgbClr val="002060"/>
                </a:solidFill>
              </a:rPr>
              <a:t> -      </a:t>
            </a:r>
            <a:r>
              <a:rPr lang="hu-HU" sz="1400" b="1" dirty="0" smtClean="0">
                <a:solidFill>
                  <a:srgbClr val="002060"/>
                </a:solidFill>
              </a:rPr>
              <a:t>A </a:t>
            </a:r>
            <a:r>
              <a:rPr lang="hu-HU" sz="1400" b="1" dirty="0">
                <a:solidFill>
                  <a:srgbClr val="002060"/>
                </a:solidFill>
              </a:rPr>
              <a:t>népművészet ifjú mestere (1978); </a:t>
            </a:r>
            <a:endParaRPr lang="hu-HU" sz="1400" b="1" dirty="0" smtClean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</a:pPr>
            <a:r>
              <a:rPr lang="hu-HU" sz="1400" b="1" dirty="0">
                <a:solidFill>
                  <a:srgbClr val="002060"/>
                </a:solidFill>
              </a:rPr>
              <a:t> </a:t>
            </a:r>
            <a:r>
              <a:rPr lang="hu-HU" sz="1400" b="1" dirty="0" smtClean="0">
                <a:solidFill>
                  <a:srgbClr val="002060"/>
                </a:solidFill>
              </a:rPr>
              <a:t>-      Hivatásos </a:t>
            </a:r>
            <a:r>
              <a:rPr lang="hu-HU" sz="1400" b="1" dirty="0">
                <a:solidFill>
                  <a:srgbClr val="002060"/>
                </a:solidFill>
              </a:rPr>
              <a:t>előadóművész (1985). </a:t>
            </a:r>
            <a:r>
              <a:rPr lang="hu-HU" sz="1400" dirty="0">
                <a:solidFill>
                  <a:srgbClr val="002060"/>
                </a:solidFill>
              </a:rPr>
              <a:t> </a:t>
            </a:r>
            <a:endParaRPr lang="hu-HU" sz="1400" dirty="0">
              <a:solidFill>
                <a:srgbClr val="002060"/>
              </a:solidFill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95835"/>
            <a:ext cx="3528390" cy="513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576" y="3946272"/>
            <a:ext cx="3528391" cy="23852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Dr. </a:t>
            </a:r>
            <a:r>
              <a:rPr kumimoji="0" lang="hu-HU" altLang="hu-HU" sz="15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Túry</a:t>
            </a:r>
            <a:r>
              <a:rPr kumimoji="0" lang="hu-HU" altLang="hu-HU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Ferenc intézetvezető, igazgató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hu-HU" altLang="hu-HU" sz="700" b="0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Debreceni Orvostudományi Egyetem,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hu-HU" altLang="hu-H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Általános Orvostudományi Kar</a:t>
            </a:r>
            <a:r>
              <a:rPr kumimoji="0" lang="hu-HU" altLang="hu-H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Kossuth Lajos Tudományegyetem, </a:t>
            </a:r>
            <a:r>
              <a:rPr kumimoji="0" lang="hu-HU" altLang="hu-H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Bölcsészettudományi Kar, pszichológia szak,</a:t>
            </a:r>
            <a:r>
              <a:rPr kumimoji="0" lang="hu-HU" altLang="hu-H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Szakvizsgák: neurológia (1979); pszichiátria (1982); pszichoterápia (1994); pszichiátriai rehabilitáció (2005),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Kiképző terapeuta cím hipnoterápiából (1990) és családterápiából (1997); magatartásterapeuta cím (1994). European </a:t>
            </a:r>
            <a:r>
              <a:rPr kumimoji="0" lang="hu-HU" altLang="hu-HU" sz="12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Certificate</a:t>
            </a:r>
            <a:r>
              <a:rPr kumimoji="0" lang="hu-HU" altLang="hu-H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of </a:t>
            </a:r>
            <a:r>
              <a:rPr kumimoji="0" lang="hu-HU" altLang="hu-HU" sz="12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Psychotherapy</a:t>
            </a:r>
            <a:r>
              <a:rPr kumimoji="0" lang="hu-HU" altLang="hu-H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(2004). </a:t>
            </a:r>
            <a:r>
              <a:rPr kumimoji="0" lang="hu-HU" altLang="hu-HU" sz="12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obezitológusa</a:t>
            </a:r>
            <a:r>
              <a:rPr kumimoji="0" lang="hu-HU" altLang="hu-H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(2013).</a:t>
            </a:r>
          </a:p>
        </p:txBody>
      </p:sp>
    </p:spTree>
    <p:extLst>
      <p:ext uri="{BB962C8B-B14F-4D97-AF65-F5344CB8AC3E}">
        <p14:creationId xmlns:p14="http://schemas.microsoft.com/office/powerpoint/2010/main" val="27470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O8xeGjW1BhI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11554"/>
            <a:ext cx="6840760" cy="513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131840" y="313492"/>
            <a:ext cx="2826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663300"/>
                </a:solidFill>
              </a:rPr>
              <a:t>Gereben együttes</a:t>
            </a:r>
            <a:endParaRPr lang="en-US" sz="28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2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5851" y="1628800"/>
            <a:ext cx="8456161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000066"/>
                </a:solidFill>
              </a:rPr>
              <a:t>Üzenet annak a néhány érintett hallgatónak…</a:t>
            </a:r>
          </a:p>
          <a:p>
            <a:pPr algn="ctr"/>
            <a:endParaRPr lang="hu-HU" sz="2000" dirty="0"/>
          </a:p>
          <a:p>
            <a:pPr algn="ctr"/>
            <a:r>
              <a:rPr lang="hu-HU" b="1" dirty="0" smtClean="0">
                <a:solidFill>
                  <a:srgbClr val="000066"/>
                </a:solidFill>
              </a:rPr>
              <a:t>Erre a tanfolyamra az érdeklődőket várjuk és nem a kredit pont vadászokat!</a:t>
            </a:r>
          </a:p>
          <a:p>
            <a:pPr algn="ctr"/>
            <a:r>
              <a:rPr lang="hu-HU" dirty="0" smtClean="0">
                <a:solidFill>
                  <a:srgbClr val="000066"/>
                </a:solidFill>
              </a:rPr>
              <a:t>A tanfolyam szellemiségével ütközik mindenfajta tisztességtelen viselkedés!</a:t>
            </a:r>
          </a:p>
          <a:p>
            <a:pPr algn="ctr"/>
            <a:endParaRPr lang="hu-HU" dirty="0">
              <a:solidFill>
                <a:srgbClr val="000066"/>
              </a:solidFill>
            </a:endParaRPr>
          </a:p>
          <a:p>
            <a:pPr algn="ctr"/>
            <a:r>
              <a:rPr lang="hu-HU" dirty="0" smtClean="0">
                <a:solidFill>
                  <a:srgbClr val="000066"/>
                </a:solidFill>
              </a:rPr>
              <a:t>A jövő évi kurzusra erkölcs és etika című előadást már beterveztem!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6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17167"/>
            <a:ext cx="2520280" cy="161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9512" y="430645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dirty="0" smtClean="0">
                <a:solidFill>
                  <a:srgbClr val="002060"/>
                </a:solidFill>
              </a:rPr>
              <a:t>Franciaország: Altamira, </a:t>
            </a:r>
            <a:r>
              <a:rPr lang="hu-HU" sz="1400" dirty="0" err="1" smtClean="0">
                <a:solidFill>
                  <a:srgbClr val="002060"/>
                </a:solidFill>
              </a:rPr>
              <a:t>Lascaux</a:t>
            </a:r>
            <a:r>
              <a:rPr lang="hu-HU" sz="1400" dirty="0" smtClean="0">
                <a:solidFill>
                  <a:srgbClr val="002060"/>
                </a:solidFill>
              </a:rPr>
              <a:t> Barlang, bölények, bikák, mamutok, szarvasok  vaddisznók,  </a:t>
            </a:r>
          </a:p>
          <a:p>
            <a:pPr algn="ctr"/>
            <a:r>
              <a:rPr lang="hu-HU" sz="1400" dirty="0" smtClean="0">
                <a:solidFill>
                  <a:srgbClr val="002060"/>
                </a:solidFill>
              </a:rPr>
              <a:t>akár 4m magas, 15000 éves rajzok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noiportal.hu/images/cikkek/22345_oskor_altamir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59" y="2617167"/>
            <a:ext cx="2520280" cy="16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oiportal.hu/images/cikkek/22350_oskor_tassi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65" y="4833239"/>
            <a:ext cx="2415019" cy="154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3358420" y="6433591"/>
            <a:ext cx="26537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 err="1" smtClean="0">
                <a:solidFill>
                  <a:srgbClr val="002060"/>
                </a:solidFill>
              </a:rPr>
              <a:t>Tassili-n-Ajjer</a:t>
            </a:r>
            <a:r>
              <a:rPr lang="hu-HU" sz="1400" dirty="0" smtClean="0">
                <a:solidFill>
                  <a:srgbClr val="002060"/>
                </a:solidFill>
              </a:rPr>
              <a:t>, Algéria, </a:t>
            </a:r>
            <a:r>
              <a:rPr lang="hu-HU" sz="1400" dirty="0">
                <a:solidFill>
                  <a:srgbClr val="002060"/>
                </a:solidFill>
              </a:rPr>
              <a:t>S</a:t>
            </a:r>
            <a:r>
              <a:rPr lang="hu-HU" sz="1400" dirty="0" smtClean="0">
                <a:solidFill>
                  <a:srgbClr val="002060"/>
                </a:solidFill>
              </a:rPr>
              <a:t>zahara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23528" y="116632"/>
            <a:ext cx="8424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4</a:t>
            </a:r>
            <a:r>
              <a:rPr lang="hu-HU" b="1" dirty="0" smtClean="0">
                <a:solidFill>
                  <a:srgbClr val="002060"/>
                </a:solidFill>
              </a:rPr>
              <a:t>0 000 - 200 éves barlang rajzok / festmények Indonéziától Európáig</a:t>
            </a:r>
          </a:p>
          <a:p>
            <a:pPr algn="ctr"/>
            <a:r>
              <a:rPr lang="hu-HU" sz="1600" dirty="0" smtClean="0">
                <a:solidFill>
                  <a:srgbClr val="002060"/>
                </a:solidFill>
              </a:rPr>
              <a:t>(Kik, mit, miért, hogyan, mindenütt, mettől-meddig?)</a:t>
            </a:r>
          </a:p>
          <a:p>
            <a:pPr algn="ctr"/>
            <a:r>
              <a:rPr lang="hu-HU" sz="1600" dirty="0" smtClean="0">
                <a:solidFill>
                  <a:srgbClr val="FF0000"/>
                </a:solidFill>
              </a:rPr>
              <a:t>Alkotás vagy kommunikáció?!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032" name="Picture 8" descr="http://3.bp.blogspot.com/-773XuahK5fI/Tse1hqUN2pI/AAAAAAAAAQA/RTm52B0WON0/s1600/CAVE+PAINTINGS+SOU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60985"/>
            <a:ext cx="1696472" cy="12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ve-art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60984"/>
            <a:ext cx="1909284" cy="12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ondazione Passaré V1 1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29671"/>
            <a:ext cx="2289527" cy="155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3123355" y="2257127"/>
            <a:ext cx="2481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002060"/>
                </a:solidFill>
              </a:rPr>
              <a:t>Legrégebbi rajzok, Indonézia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31640" y="548680"/>
            <a:ext cx="6808274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0066"/>
                </a:solidFill>
              </a:rPr>
              <a:t>                 </a:t>
            </a:r>
            <a:r>
              <a:rPr lang="hu-HU" sz="2000" dirty="0" smtClean="0">
                <a:solidFill>
                  <a:srgbClr val="000066"/>
                </a:solidFill>
              </a:rPr>
              <a:t>                Mi </a:t>
            </a:r>
            <a:r>
              <a:rPr lang="hu-HU" sz="2000" dirty="0" smtClean="0">
                <a:solidFill>
                  <a:srgbClr val="000066"/>
                </a:solidFill>
              </a:rPr>
              <a:t>az alkotás?</a:t>
            </a:r>
          </a:p>
          <a:p>
            <a:pPr algn="ctr"/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A gondolat, a </a:t>
            </a:r>
            <a:r>
              <a:rPr lang="hu-HU" dirty="0" smtClean="0">
                <a:solidFill>
                  <a:srgbClr val="000066"/>
                </a:solidFill>
              </a:rPr>
              <a:t>szó, </a:t>
            </a:r>
            <a:r>
              <a:rPr lang="hu-HU" dirty="0" smtClean="0">
                <a:solidFill>
                  <a:srgbClr val="000066"/>
                </a:solidFill>
              </a:rPr>
              <a:t>minden </a:t>
            </a:r>
            <a:r>
              <a:rPr lang="hu-HU" dirty="0" smtClean="0">
                <a:solidFill>
                  <a:srgbClr val="000066"/>
                </a:solidFill>
              </a:rPr>
              <a:t>mondat, vagy csak a műalkotás?</a:t>
            </a:r>
            <a:endParaRPr lang="hu-HU" dirty="0" smtClean="0">
              <a:solidFill>
                <a:srgbClr val="000066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Minden alkotás és alkotó jó?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Minden alkotás maradandó?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Minden alkotó épít, vagy rombol</a:t>
            </a:r>
            <a:r>
              <a:rPr lang="hu-HU" dirty="0" smtClean="0">
                <a:solidFill>
                  <a:srgbClr val="000066"/>
                </a:solidFill>
              </a:rPr>
              <a:t>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Hol kezdődik az alkotás, az ötletnél?</a:t>
            </a:r>
            <a:endParaRPr lang="hu-HU" dirty="0" smtClean="0">
              <a:solidFill>
                <a:srgbClr val="000066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Mikor és hol születnek a legjobb ötletek?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Mi kell ahhoz, hogy az ötlet megvalósuljon</a:t>
            </a:r>
            <a:r>
              <a:rPr lang="hu-HU" dirty="0" smtClean="0">
                <a:solidFill>
                  <a:srgbClr val="000066"/>
                </a:solidFill>
              </a:rPr>
              <a:t>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Hol végződik az alkotás, múzeumban vagy a szemétdombon?</a:t>
            </a:r>
            <a:endParaRPr lang="hu-HU" dirty="0" smtClean="0">
              <a:solidFill>
                <a:srgbClr val="000066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Aki dudás akar lenni, pokolra kell annak menni!?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Kell-e szenvedés, kell-e börtön</a:t>
            </a:r>
            <a:r>
              <a:rPr lang="hu-HU" dirty="0">
                <a:solidFill>
                  <a:srgbClr val="000066"/>
                </a:solidFill>
              </a:rPr>
              <a:t>?</a:t>
            </a:r>
            <a:endParaRPr lang="hu-HU" dirty="0" smtClean="0">
              <a:solidFill>
                <a:srgbClr val="000066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Kell-e háború a nagyszerű alkotásokhoz?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A jó házasságban születnek nagy dolgok?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Vagy rossz házasságban?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Mi lehet az ihlet?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Minél </a:t>
            </a:r>
            <a:r>
              <a:rPr lang="hu-HU" dirty="0" smtClean="0">
                <a:solidFill>
                  <a:srgbClr val="000066"/>
                </a:solidFill>
              </a:rPr>
              <a:t>rondább egy alkotás, </a:t>
            </a:r>
            <a:r>
              <a:rPr lang="hu-HU" dirty="0" smtClean="0">
                <a:solidFill>
                  <a:srgbClr val="000066"/>
                </a:solidFill>
              </a:rPr>
              <a:t>annál </a:t>
            </a:r>
            <a:r>
              <a:rPr lang="hu-HU" dirty="0" smtClean="0">
                <a:solidFill>
                  <a:srgbClr val="000066"/>
                </a:solidFill>
              </a:rPr>
              <a:t>vonzóbb, érdekesebb?</a:t>
            </a:r>
            <a:endParaRPr lang="hu-HU" dirty="0" smtClean="0">
              <a:solidFill>
                <a:srgbClr val="000066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Minél szürkébb, annál </a:t>
            </a:r>
            <a:r>
              <a:rPr lang="hu-HU" dirty="0" smtClean="0">
                <a:solidFill>
                  <a:srgbClr val="000066"/>
                </a:solidFill>
              </a:rPr>
              <a:t>„szebb”?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980728"/>
            <a:ext cx="8568952" cy="39395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endParaRPr lang="hu-HU" dirty="0" smtClean="0">
              <a:solidFill>
                <a:srgbClr val="0000CC"/>
              </a:solidFill>
            </a:endParaRPr>
          </a:p>
          <a:p>
            <a:pPr algn="ctr"/>
            <a:r>
              <a:rPr lang="hu-HU" dirty="0" smtClean="0">
                <a:solidFill>
                  <a:srgbClr val="0000CC"/>
                </a:solidFill>
              </a:rPr>
              <a:t>“</a:t>
            </a:r>
            <a:r>
              <a:rPr lang="hu-HU" b="1" dirty="0">
                <a:solidFill>
                  <a:srgbClr val="0000CC"/>
                </a:solidFill>
              </a:rPr>
              <a:t>Alkosd </a:t>
            </a:r>
            <a:r>
              <a:rPr lang="hu-HU" dirty="0">
                <a:solidFill>
                  <a:srgbClr val="0000CC"/>
                </a:solidFill>
              </a:rPr>
              <a:t>és ápold lelkedet, </a:t>
            </a:r>
            <a:endParaRPr lang="hu-HU" dirty="0" smtClean="0">
              <a:solidFill>
                <a:srgbClr val="0000CC"/>
              </a:solidFill>
            </a:endParaRPr>
          </a:p>
          <a:p>
            <a:pPr algn="ctr"/>
            <a:r>
              <a:rPr lang="hu-HU" dirty="0" smtClean="0">
                <a:solidFill>
                  <a:srgbClr val="0000CC"/>
                </a:solidFill>
              </a:rPr>
              <a:t>mint </a:t>
            </a:r>
            <a:r>
              <a:rPr lang="hu-HU" dirty="0">
                <a:solidFill>
                  <a:srgbClr val="0000CC"/>
                </a:solidFill>
              </a:rPr>
              <a:t>egy kertet, </a:t>
            </a:r>
            <a:endParaRPr lang="hu-HU" dirty="0" smtClean="0">
              <a:solidFill>
                <a:srgbClr val="0000CC"/>
              </a:solidFill>
            </a:endParaRPr>
          </a:p>
          <a:p>
            <a:r>
              <a:rPr lang="hu-HU" dirty="0" smtClean="0">
                <a:solidFill>
                  <a:srgbClr val="0000CC"/>
                </a:solidFill>
              </a:rPr>
              <a:t>vigyázz </a:t>
            </a:r>
            <a:r>
              <a:rPr lang="hu-HU" dirty="0">
                <a:solidFill>
                  <a:srgbClr val="0000CC"/>
                </a:solidFill>
              </a:rPr>
              <a:t>az élet évszakaira, mikor a gyomlálás, a gazszedés, a trágyázás ideje van, </a:t>
            </a:r>
            <a:endParaRPr lang="hu-HU" dirty="0" smtClean="0">
              <a:solidFill>
                <a:srgbClr val="0000CC"/>
              </a:solidFill>
            </a:endParaRPr>
          </a:p>
          <a:p>
            <a:pPr algn="ctr"/>
            <a:r>
              <a:rPr lang="hu-HU" dirty="0" smtClean="0">
                <a:solidFill>
                  <a:srgbClr val="0000CC"/>
                </a:solidFill>
              </a:rPr>
              <a:t>s </a:t>
            </a:r>
            <a:r>
              <a:rPr lang="hu-HU" dirty="0">
                <a:solidFill>
                  <a:srgbClr val="0000CC"/>
                </a:solidFill>
              </a:rPr>
              <a:t>a másikra, mikor minden kivirul lelkedben, s illatos és buja lesz, </a:t>
            </a:r>
            <a:endParaRPr lang="hu-HU" dirty="0" smtClean="0">
              <a:solidFill>
                <a:srgbClr val="0000CC"/>
              </a:solidFill>
            </a:endParaRPr>
          </a:p>
          <a:p>
            <a:pPr algn="ctr"/>
            <a:r>
              <a:rPr lang="hu-HU" dirty="0" smtClean="0">
                <a:solidFill>
                  <a:srgbClr val="0000CC"/>
                </a:solidFill>
              </a:rPr>
              <a:t>s </a:t>
            </a:r>
            <a:r>
              <a:rPr lang="hu-HU" dirty="0">
                <a:solidFill>
                  <a:srgbClr val="0000CC"/>
                </a:solidFill>
              </a:rPr>
              <a:t>megint a másikra, mikor minden elhervad, s ez így van rendjén, </a:t>
            </a:r>
            <a:endParaRPr lang="hu-HU" dirty="0" smtClean="0">
              <a:solidFill>
                <a:srgbClr val="0000CC"/>
              </a:solidFill>
            </a:endParaRPr>
          </a:p>
          <a:p>
            <a:pPr algn="ctr"/>
            <a:r>
              <a:rPr lang="hu-HU" dirty="0" smtClean="0">
                <a:solidFill>
                  <a:srgbClr val="0000CC"/>
                </a:solidFill>
              </a:rPr>
              <a:t>s </a:t>
            </a:r>
            <a:r>
              <a:rPr lang="hu-HU" dirty="0">
                <a:solidFill>
                  <a:srgbClr val="0000CC"/>
                </a:solidFill>
              </a:rPr>
              <a:t>megint a másikra, mikor letakar és betemet fehér lepleivel mindent a halál. Virágozz és pusztulj, mint a kert: </a:t>
            </a:r>
            <a:endParaRPr lang="hu-HU" dirty="0" smtClean="0">
              <a:solidFill>
                <a:srgbClr val="0000CC"/>
              </a:solidFill>
            </a:endParaRPr>
          </a:p>
          <a:p>
            <a:pPr algn="ctr"/>
            <a:r>
              <a:rPr lang="hu-HU" dirty="0" smtClean="0">
                <a:solidFill>
                  <a:srgbClr val="0000CC"/>
                </a:solidFill>
              </a:rPr>
              <a:t>mert </a:t>
            </a:r>
            <a:r>
              <a:rPr lang="hu-HU" dirty="0">
                <a:solidFill>
                  <a:srgbClr val="0000CC"/>
                </a:solidFill>
              </a:rPr>
              <a:t>minden benned van. </a:t>
            </a:r>
            <a:endParaRPr lang="hu-HU" dirty="0" smtClean="0">
              <a:solidFill>
                <a:srgbClr val="0000CC"/>
              </a:solidFill>
            </a:endParaRPr>
          </a:p>
          <a:p>
            <a:pPr algn="ctr"/>
            <a:r>
              <a:rPr lang="hu-HU" dirty="0" smtClean="0">
                <a:solidFill>
                  <a:srgbClr val="0000CC"/>
                </a:solidFill>
              </a:rPr>
              <a:t>Tudjad </a:t>
            </a:r>
            <a:r>
              <a:rPr lang="hu-HU" dirty="0">
                <a:solidFill>
                  <a:srgbClr val="0000CC"/>
                </a:solidFill>
              </a:rPr>
              <a:t>ezt: </a:t>
            </a:r>
            <a:endParaRPr lang="hu-HU" dirty="0" smtClean="0">
              <a:solidFill>
                <a:srgbClr val="0000CC"/>
              </a:solidFill>
            </a:endParaRPr>
          </a:p>
          <a:p>
            <a:pPr algn="ctr"/>
            <a:r>
              <a:rPr lang="hu-HU" dirty="0" smtClean="0">
                <a:solidFill>
                  <a:srgbClr val="0000CC"/>
                </a:solidFill>
              </a:rPr>
              <a:t>te </a:t>
            </a:r>
            <a:r>
              <a:rPr lang="hu-HU" dirty="0">
                <a:solidFill>
                  <a:srgbClr val="0000CC"/>
                </a:solidFill>
              </a:rPr>
              <a:t>vagy a kert és a kertész egyszerre</a:t>
            </a:r>
            <a:r>
              <a:rPr lang="hu-HU" dirty="0" smtClean="0">
                <a:solidFill>
                  <a:srgbClr val="0000CC"/>
                </a:solidFill>
              </a:rPr>
              <a:t>.”</a:t>
            </a:r>
          </a:p>
          <a:p>
            <a:pPr algn="ctr"/>
            <a:r>
              <a:rPr lang="hu-HU" dirty="0">
                <a:solidFill>
                  <a:srgbClr val="0000CC"/>
                </a:solidFill>
              </a:rPr>
              <a:t/>
            </a:r>
            <a:br>
              <a:rPr lang="hu-HU" dirty="0">
                <a:solidFill>
                  <a:srgbClr val="0000CC"/>
                </a:solidFill>
              </a:rPr>
            </a:br>
            <a:r>
              <a:rPr lang="hu-HU" dirty="0" smtClean="0">
                <a:solidFill>
                  <a:srgbClr val="0000CC"/>
                </a:solidFill>
              </a:rPr>
              <a:t>                                                              </a:t>
            </a:r>
            <a:r>
              <a:rPr lang="hu-HU" sz="1600" dirty="0" smtClean="0">
                <a:solidFill>
                  <a:srgbClr val="0000CC"/>
                </a:solidFill>
              </a:rPr>
              <a:t>(</a:t>
            </a:r>
            <a:r>
              <a:rPr lang="hu-HU" sz="1600" dirty="0">
                <a:solidFill>
                  <a:srgbClr val="0000CC"/>
                </a:solidFill>
              </a:rPr>
              <a:t>Márai Sándor: Ég és Föld</a:t>
            </a:r>
            <a:r>
              <a:rPr lang="hu-HU" sz="1600" dirty="0" smtClean="0">
                <a:solidFill>
                  <a:srgbClr val="0000CC"/>
                </a:solidFill>
              </a:rPr>
              <a:t>)</a:t>
            </a:r>
          </a:p>
          <a:p>
            <a:pPr algn="ctr"/>
            <a:endParaRPr lang="en-US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939707" y="332656"/>
            <a:ext cx="2242473" cy="7078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0066"/>
                </a:solidFill>
              </a:rPr>
              <a:t>Alkotásnak van</a:t>
            </a:r>
            <a:endParaRPr lang="hu-HU" sz="2200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Történelme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Eszköze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Üzenete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Alkotója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Értelme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Értéke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Jövője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Szellemisége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Értője…</a:t>
            </a:r>
            <a:endParaRPr lang="hu-HU" sz="2200" dirty="0">
              <a:solidFill>
                <a:srgbClr val="000066"/>
              </a:solidFill>
            </a:endParaRPr>
          </a:p>
          <a:p>
            <a:r>
              <a:rPr lang="hu-HU" sz="2200" b="1" dirty="0" smtClean="0">
                <a:solidFill>
                  <a:srgbClr val="000066"/>
                </a:solidFill>
              </a:rPr>
              <a:t>De</a:t>
            </a:r>
          </a:p>
          <a:p>
            <a:pPr marL="285750" indent="-285750">
              <a:buFontTx/>
              <a:buChar char="-"/>
            </a:pPr>
            <a:r>
              <a:rPr lang="hu-HU" sz="2200" b="1" dirty="0" smtClean="0">
                <a:solidFill>
                  <a:srgbClr val="000066"/>
                </a:solidFill>
              </a:rPr>
              <a:t>Lélektana,</a:t>
            </a:r>
          </a:p>
          <a:p>
            <a:pPr marL="285750" indent="-285750">
              <a:buFontTx/>
              <a:buChar char="-"/>
            </a:pPr>
            <a:r>
              <a:rPr lang="hu-HU" sz="2200" b="1" dirty="0" smtClean="0">
                <a:solidFill>
                  <a:srgbClr val="000066"/>
                </a:solidFill>
              </a:rPr>
              <a:t>Élettana</a:t>
            </a:r>
            <a:endParaRPr lang="hu-HU" sz="2200" b="1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2400" b="1" dirty="0" smtClean="0">
                <a:solidFill>
                  <a:srgbClr val="000066"/>
                </a:solidFill>
              </a:rPr>
              <a:t>Kórélettana!?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solidFill>
                  <a:srgbClr val="000066"/>
                </a:solidFill>
              </a:rPr>
              <a:t>Kinek? </a:t>
            </a:r>
            <a:endParaRPr lang="hu-HU" sz="2400" dirty="0" smtClean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2400" dirty="0" smtClean="0">
                <a:solidFill>
                  <a:srgbClr val="000066"/>
                </a:solidFill>
              </a:rPr>
              <a:t>Alkotónak?</a:t>
            </a:r>
            <a:endParaRPr lang="hu-HU" sz="2400" dirty="0" smtClean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2400" dirty="0" smtClean="0">
                <a:solidFill>
                  <a:srgbClr val="000066"/>
                </a:solidFill>
              </a:rPr>
              <a:t>Alkotásnak?</a:t>
            </a:r>
            <a:endParaRPr lang="hu-HU" sz="2400" dirty="0" smtClean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2400" dirty="0" smtClean="0">
                <a:solidFill>
                  <a:srgbClr val="000066"/>
                </a:solidFill>
              </a:rPr>
              <a:t>Befogadónak?</a:t>
            </a:r>
            <a:endParaRPr lang="hu-HU" sz="2400" dirty="0" smtClean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endParaRPr lang="hu-HU" sz="2400" b="1" dirty="0" smtClean="0">
              <a:solidFill>
                <a:srgbClr val="000066"/>
              </a:solidFill>
            </a:endParaRPr>
          </a:p>
          <a:p>
            <a:endParaRPr lang="hu-HU" sz="2200" dirty="0">
              <a:solidFill>
                <a:srgbClr val="0000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16224" cy="231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238750" y="2492896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>
                <a:solidFill>
                  <a:srgbClr val="000066"/>
                </a:solidFill>
              </a:rPr>
              <a:t>Csontváry: Próféta</a:t>
            </a:r>
            <a:endParaRPr lang="en-US" sz="1000" dirty="0">
              <a:solidFill>
                <a:srgbClr val="000066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79251" y="6597352"/>
            <a:ext cx="912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>
                <a:solidFill>
                  <a:srgbClr val="000066"/>
                </a:solidFill>
              </a:rPr>
              <a:t>Munch</a:t>
            </a:r>
            <a:r>
              <a:rPr lang="hu-HU" sz="1000" dirty="0" smtClean="0">
                <a:solidFill>
                  <a:srgbClr val="000066"/>
                </a:solidFill>
              </a:rPr>
              <a:t>: Sikoly</a:t>
            </a:r>
            <a:endParaRPr lang="en-US" sz="1000" dirty="0">
              <a:solidFill>
                <a:srgbClr val="00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24" y="258375"/>
            <a:ext cx="1852612" cy="245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56147"/>
            <a:ext cx="2016224" cy="113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hobbielektronika.hu/cikkek/files/potyo_icd2/potyo2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4774868"/>
            <a:ext cx="2016224" cy="175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80376"/>
            <a:ext cx="1872208" cy="96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3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75856" y="1268760"/>
            <a:ext cx="2737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0066"/>
                </a:solidFill>
              </a:rPr>
              <a:t>I. </a:t>
            </a:r>
            <a:r>
              <a:rPr lang="hu-HU" sz="2400" b="1" dirty="0" smtClean="0">
                <a:solidFill>
                  <a:srgbClr val="000066"/>
                </a:solidFill>
              </a:rPr>
              <a:t>Művészeti Alkotás</a:t>
            </a:r>
            <a:endParaRPr lang="hu-HU" sz="2400" b="1" dirty="0">
              <a:solidFill>
                <a:srgbClr val="000066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27584" y="2142148"/>
            <a:ext cx="202933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rgbClr val="000066"/>
                </a:solidFill>
              </a:rPr>
              <a:t>Belső-Külső</a:t>
            </a:r>
            <a:r>
              <a:rPr lang="hu-HU" dirty="0" smtClean="0">
                <a:solidFill>
                  <a:srgbClr val="000066"/>
                </a:solidFill>
              </a:rPr>
              <a:t> Valóság</a:t>
            </a:r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707904" y="1998132"/>
            <a:ext cx="198381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66"/>
                </a:solidFill>
              </a:rPr>
              <a:t>Egyéni feldolgozás/</a:t>
            </a:r>
          </a:p>
          <a:p>
            <a:r>
              <a:rPr lang="hu-HU" dirty="0" smtClean="0">
                <a:solidFill>
                  <a:srgbClr val="000066"/>
                </a:solidFill>
              </a:rPr>
              <a:t>Átépítés/Alkotás</a:t>
            </a:r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660232" y="2142148"/>
            <a:ext cx="192552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66"/>
                </a:solidFill>
              </a:rPr>
              <a:t>Új, Műbeli Valóság</a:t>
            </a:r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701151" y="3497683"/>
            <a:ext cx="181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0066"/>
                </a:solidFill>
              </a:rPr>
              <a:t>II. </a:t>
            </a:r>
            <a:r>
              <a:rPr lang="hu-HU" sz="2400" b="1" dirty="0" smtClean="0">
                <a:solidFill>
                  <a:srgbClr val="000066"/>
                </a:solidFill>
              </a:rPr>
              <a:t>Befogadás</a:t>
            </a:r>
            <a:endParaRPr lang="hu-HU" sz="2400" b="1" dirty="0">
              <a:solidFill>
                <a:srgbClr val="000066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9592" y="4393137"/>
            <a:ext cx="192552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66"/>
                </a:solidFill>
              </a:rPr>
              <a:t>Új, Műbeli Valóság</a:t>
            </a:r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699520" y="4222829"/>
            <a:ext cx="198381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66"/>
                </a:solidFill>
              </a:rPr>
              <a:t>Egyéni feldolgozás/</a:t>
            </a:r>
          </a:p>
          <a:p>
            <a:r>
              <a:rPr lang="hu-HU" dirty="0" smtClean="0">
                <a:solidFill>
                  <a:srgbClr val="000066"/>
                </a:solidFill>
              </a:rPr>
              <a:t>Megértés, Átépítés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587689" y="4393137"/>
            <a:ext cx="172034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66"/>
                </a:solidFill>
              </a:rPr>
              <a:t>Virtuális Valóság</a:t>
            </a:r>
            <a:endParaRPr lang="hu-HU" dirty="0">
              <a:solidFill>
                <a:srgbClr val="000066"/>
              </a:solidFill>
            </a:endParaRPr>
          </a:p>
        </p:txBody>
      </p:sp>
      <p:cxnSp>
        <p:nvCxnSpPr>
          <p:cNvPr id="3" name="Egyenes összekötő nyíllal 2"/>
          <p:cNvCxnSpPr/>
          <p:nvPr/>
        </p:nvCxnSpPr>
        <p:spPr>
          <a:xfrm>
            <a:off x="2987824" y="2326814"/>
            <a:ext cx="576064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5940152" y="2358172"/>
            <a:ext cx="576064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5859760" y="4607420"/>
            <a:ext cx="576064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2979440" y="4607420"/>
            <a:ext cx="576064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3518596" y="6002124"/>
            <a:ext cx="2529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00FF"/>
                </a:solidFill>
              </a:rPr>
              <a:t>I</a:t>
            </a:r>
            <a:r>
              <a:rPr lang="hu-HU" sz="2800" dirty="0" smtClean="0">
                <a:solidFill>
                  <a:srgbClr val="0000FF"/>
                </a:solidFill>
              </a:rPr>
              <a:t> + II = Művésze</a:t>
            </a:r>
            <a:r>
              <a:rPr lang="hu-HU" sz="2400" b="1" dirty="0" smtClean="0">
                <a:solidFill>
                  <a:srgbClr val="0000FF"/>
                </a:solidFill>
              </a:rPr>
              <a:t>t</a:t>
            </a:r>
            <a:endParaRPr lang="hu-HU" sz="2400" b="1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289" y="260648"/>
            <a:ext cx="1095540" cy="156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7" y="258470"/>
            <a:ext cx="1122637" cy="158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églalap 15"/>
          <p:cNvSpPr/>
          <p:nvPr/>
        </p:nvSpPr>
        <p:spPr>
          <a:xfrm>
            <a:off x="210438" y="1772816"/>
            <a:ext cx="1337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 err="1">
                <a:solidFill>
                  <a:prstClr val="black"/>
                </a:solidFill>
              </a:rPr>
              <a:t>Edvard</a:t>
            </a:r>
            <a:r>
              <a:rPr lang="hu-HU" sz="1000" dirty="0">
                <a:solidFill>
                  <a:prstClr val="black"/>
                </a:solidFill>
              </a:rPr>
              <a:t> </a:t>
            </a:r>
            <a:r>
              <a:rPr lang="hu-HU" sz="1000" dirty="0" err="1">
                <a:solidFill>
                  <a:prstClr val="black"/>
                </a:solidFill>
              </a:rPr>
              <a:t>Munch</a:t>
            </a:r>
            <a:r>
              <a:rPr lang="hu-HU" sz="1000" dirty="0">
                <a:solidFill>
                  <a:prstClr val="black"/>
                </a:solidFill>
              </a:rPr>
              <a:t> </a:t>
            </a:r>
            <a:r>
              <a:rPr lang="hu-HU" sz="1000" dirty="0" smtClean="0">
                <a:solidFill>
                  <a:prstClr val="black"/>
                </a:solidFill>
              </a:rPr>
              <a:t> </a:t>
            </a:r>
            <a:r>
              <a:rPr lang="hu-HU" sz="1000" dirty="0">
                <a:solidFill>
                  <a:prstClr val="black"/>
                </a:solidFill>
              </a:rPr>
              <a:t>(</a:t>
            </a:r>
            <a:r>
              <a:rPr lang="hu-HU" sz="1000" dirty="0" smtClean="0">
                <a:solidFill>
                  <a:prstClr val="black"/>
                </a:solidFill>
              </a:rPr>
              <a:t>1933)</a:t>
            </a:r>
            <a:endParaRPr lang="hu-HU" sz="1000" dirty="0">
              <a:solidFill>
                <a:prstClr val="black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740352" y="1772816"/>
            <a:ext cx="1143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 err="1" smtClean="0">
                <a:solidFill>
                  <a:prstClr val="black"/>
                </a:solidFill>
              </a:rPr>
              <a:t>Munch</a:t>
            </a:r>
            <a:r>
              <a:rPr lang="hu-HU" sz="1000" dirty="0" smtClean="0">
                <a:solidFill>
                  <a:prstClr val="black"/>
                </a:solidFill>
              </a:rPr>
              <a:t> : Önarckép</a:t>
            </a:r>
            <a:endParaRPr lang="hu-HU" sz="1000" dirty="0">
              <a:solidFill>
                <a:prstClr val="black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72" y="3253219"/>
            <a:ext cx="694772" cy="99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églalap 18"/>
          <p:cNvSpPr/>
          <p:nvPr/>
        </p:nvSpPr>
        <p:spPr>
          <a:xfrm>
            <a:off x="7236296" y="3311276"/>
            <a:ext cx="576064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7308304" y="3311276"/>
            <a:ext cx="48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467544" y="264446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Ív 21"/>
          <p:cNvSpPr/>
          <p:nvPr/>
        </p:nvSpPr>
        <p:spPr>
          <a:xfrm rot="12496025">
            <a:off x="389858" y="-61183"/>
            <a:ext cx="7338441" cy="6764343"/>
          </a:xfrm>
          <a:prstGeom prst="arc">
            <a:avLst>
              <a:gd name="adj1" fmla="val 10836821"/>
              <a:gd name="adj2" fmla="val 2087941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Egyenes összekötő nyíllal 23"/>
          <p:cNvCxnSpPr>
            <a:stCxn id="22" idx="0"/>
          </p:cNvCxnSpPr>
          <p:nvPr/>
        </p:nvCxnSpPr>
        <p:spPr>
          <a:xfrm flipV="1">
            <a:off x="7271913" y="4878872"/>
            <a:ext cx="108399" cy="2142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22" idx="2"/>
          </p:cNvCxnSpPr>
          <p:nvPr/>
        </p:nvCxnSpPr>
        <p:spPr>
          <a:xfrm flipV="1">
            <a:off x="549991" y="2019037"/>
            <a:ext cx="61569" cy="2786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3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3528" y="779220"/>
            <a:ext cx="121962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Valóság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/Inger</a:t>
            </a:r>
          </a:p>
          <a:p>
            <a:endParaRPr lang="hu-HU" dirty="0" smtClean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Fény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Szín 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Hang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Forma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Szag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Íz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Esemény</a:t>
            </a:r>
            <a:endParaRPr lang="hu-HU" sz="1600" dirty="0">
              <a:solidFill>
                <a:srgbClr val="000066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979712" y="733346"/>
            <a:ext cx="13743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 Jelfogó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/Érzékelő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/Receptorok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Hullám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Molekula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Rezgés</a:t>
            </a:r>
          </a:p>
          <a:p>
            <a:pPr marL="285750" indent="-285750">
              <a:buFontTx/>
              <a:buChar char="-"/>
            </a:pPr>
            <a:endParaRPr lang="hu-HU" dirty="0" smtClean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563888" y="733346"/>
            <a:ext cx="189128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Feldolgozó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/Értékelő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/Idegrendszer</a:t>
            </a:r>
          </a:p>
          <a:p>
            <a:r>
              <a:rPr lang="hu-HU" dirty="0" smtClean="0">
                <a:solidFill>
                  <a:srgbClr val="000066"/>
                </a:solidFill>
              </a:rPr>
              <a:t>-    </a:t>
            </a:r>
            <a:r>
              <a:rPr lang="hu-HU" sz="1600" b="1" dirty="0" smtClean="0">
                <a:solidFill>
                  <a:srgbClr val="FF0000"/>
                </a:solidFill>
              </a:rPr>
              <a:t>Psyche</a:t>
            </a:r>
            <a:endParaRPr lang="hu-HU" sz="1600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Jelfeldolgozás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Absztrakció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Érzelmi értékelés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Logikai értékelés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Előzmények</a:t>
            </a:r>
            <a:endParaRPr lang="hu-HU" sz="1600" dirty="0">
              <a:solidFill>
                <a:srgbClr val="000066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652120" y="733346"/>
            <a:ext cx="128778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Alkotás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/Ihlet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/Ötlet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/Üzenet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/Kivitelezés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Rajzolás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Festés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Éneklés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Táncolás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Zenélés</a:t>
            </a:r>
          </a:p>
          <a:p>
            <a:pPr marL="285750" indent="-285750">
              <a:buFontTx/>
              <a:buChar char="-"/>
            </a:pPr>
            <a:endParaRPr lang="hu-HU" sz="1600" dirty="0">
              <a:solidFill>
                <a:srgbClr val="000066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452320" y="751344"/>
            <a:ext cx="128169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66"/>
                </a:solidFill>
              </a:rPr>
              <a:t>   </a:t>
            </a:r>
            <a:r>
              <a:rPr lang="hu-HU" b="1" dirty="0" smtClean="0">
                <a:solidFill>
                  <a:srgbClr val="000066"/>
                </a:solidFill>
              </a:rPr>
              <a:t>A mű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/Művészeti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Valóság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Kép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Színdarab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Fotó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Zenemű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Tánc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Opera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752041" y="188640"/>
            <a:ext cx="139602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00FF"/>
                </a:solidFill>
              </a:rPr>
              <a:t>Az Alkotó</a:t>
            </a:r>
            <a:endParaRPr lang="hu-HU" sz="2400" b="1" dirty="0">
              <a:solidFill>
                <a:srgbClr val="0000FF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55576" y="4239672"/>
            <a:ext cx="164025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A mű = Valóság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/Inger</a:t>
            </a:r>
          </a:p>
          <a:p>
            <a:endParaRPr lang="hu-HU" dirty="0" smtClean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Fény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Szín 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Hang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Forma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Szag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Esemény</a:t>
            </a:r>
            <a:endParaRPr lang="hu-HU" sz="1600" dirty="0">
              <a:solidFill>
                <a:srgbClr val="000066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760665" y="4200763"/>
            <a:ext cx="142725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 Jelfogó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/Érzékelő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/Receptorok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Hullám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Molekula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Fizikai erő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594345" y="4200763"/>
            <a:ext cx="180472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Feldolgozó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/Értékelő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/Idegrendszer</a:t>
            </a:r>
          </a:p>
          <a:p>
            <a:r>
              <a:rPr lang="hu-HU" dirty="0" smtClean="0">
                <a:solidFill>
                  <a:srgbClr val="000066"/>
                </a:solidFill>
              </a:rPr>
              <a:t>-   </a:t>
            </a:r>
            <a:r>
              <a:rPr lang="hu-HU" sz="1600" b="1" dirty="0" smtClean="0">
                <a:solidFill>
                  <a:srgbClr val="FF0000"/>
                </a:solidFill>
              </a:rPr>
              <a:t>Psyche</a:t>
            </a:r>
            <a:endParaRPr lang="hu-HU" sz="1600" b="1" dirty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rgbClr val="000066"/>
                </a:solidFill>
              </a:rPr>
              <a:t>-   </a:t>
            </a:r>
            <a:r>
              <a:rPr lang="hu-HU" sz="1600" dirty="0" smtClean="0">
                <a:solidFill>
                  <a:srgbClr val="000066"/>
                </a:solidFill>
              </a:rPr>
              <a:t>Feldolgozás</a:t>
            </a:r>
          </a:p>
          <a:p>
            <a:r>
              <a:rPr lang="hu-HU" sz="1600" dirty="0" smtClean="0">
                <a:solidFill>
                  <a:srgbClr val="000066"/>
                </a:solidFill>
              </a:rPr>
              <a:t>-   Absztrakció</a:t>
            </a:r>
          </a:p>
          <a:p>
            <a:r>
              <a:rPr lang="hu-HU" sz="1600" dirty="0" smtClean="0">
                <a:solidFill>
                  <a:srgbClr val="000066"/>
                </a:solidFill>
              </a:rPr>
              <a:t>-   Érzelmi értékelés</a:t>
            </a:r>
          </a:p>
          <a:p>
            <a:r>
              <a:rPr lang="hu-HU" sz="1600" dirty="0" smtClean="0">
                <a:solidFill>
                  <a:srgbClr val="000066"/>
                </a:solidFill>
              </a:rPr>
              <a:t>-   Logikai értékelés</a:t>
            </a:r>
          </a:p>
          <a:p>
            <a:r>
              <a:rPr lang="hu-HU" sz="1600" dirty="0" smtClean="0">
                <a:solidFill>
                  <a:srgbClr val="000066"/>
                </a:solidFill>
              </a:rPr>
              <a:t>-   Előzmények</a:t>
            </a:r>
            <a:endParaRPr lang="hu-HU" sz="1600" dirty="0">
              <a:solidFill>
                <a:srgbClr val="000066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768752" y="4218761"/>
            <a:ext cx="186307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   A képzelt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/Virtuális Valóság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Kép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Színdarab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Fotó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Zenemű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Tánc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Opera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707904" y="3573016"/>
            <a:ext cx="164724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00FF"/>
                </a:solidFill>
              </a:rPr>
              <a:t>A Befogadó</a:t>
            </a:r>
            <a:endParaRPr lang="hu-HU" sz="2400" b="1" dirty="0">
              <a:solidFill>
                <a:srgbClr val="0000FF"/>
              </a:solidFill>
            </a:endParaRPr>
          </a:p>
        </p:txBody>
      </p:sp>
      <p:cxnSp>
        <p:nvCxnSpPr>
          <p:cNvPr id="3" name="Egyenes összekötő nyíllal 2"/>
          <p:cNvCxnSpPr/>
          <p:nvPr/>
        </p:nvCxnSpPr>
        <p:spPr>
          <a:xfrm>
            <a:off x="1403648" y="1237402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3131840" y="1237402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5076056" y="1237402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6903991" y="1237402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2223471" y="4693786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4023671" y="4693786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6111903" y="4693786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8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95536" y="1639247"/>
            <a:ext cx="8638455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000099"/>
                </a:solidFill>
              </a:rPr>
              <a:t>Művészeti alkotás és befogadás</a:t>
            </a:r>
          </a:p>
          <a:p>
            <a:pPr algn="ctr"/>
            <a:endParaRPr lang="hu-HU" dirty="0">
              <a:solidFill>
                <a:srgbClr val="000099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000099"/>
                </a:solidFill>
              </a:rPr>
              <a:t>Élettani-kórélettani</a:t>
            </a:r>
            <a:r>
              <a:rPr lang="hu-HU" sz="2400" dirty="0" smtClean="0">
                <a:solidFill>
                  <a:srgbClr val="000099"/>
                </a:solidFill>
              </a:rPr>
              <a:t> folyamatok által </a:t>
            </a:r>
            <a:r>
              <a:rPr lang="hu-HU" sz="2400" dirty="0" smtClean="0">
                <a:solidFill>
                  <a:srgbClr val="000099"/>
                </a:solidFill>
              </a:rPr>
              <a:t>meghatározott</a:t>
            </a:r>
          </a:p>
          <a:p>
            <a:pPr algn="ctr"/>
            <a:endParaRPr lang="hu-HU" dirty="0">
              <a:solidFill>
                <a:srgbClr val="000066"/>
              </a:solidFill>
            </a:endParaRPr>
          </a:p>
          <a:p>
            <a:pPr marL="895350" indent="-285750"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Alkotás genetikája, ikrek ugyanazt, ugyanúgy; és a rokonok?</a:t>
            </a:r>
          </a:p>
          <a:p>
            <a:pPr marL="895350" indent="-285750"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A </a:t>
            </a:r>
            <a:r>
              <a:rPr lang="hu-HU" sz="2000" dirty="0" err="1" smtClean="0">
                <a:solidFill>
                  <a:srgbClr val="000066"/>
                </a:solidFill>
              </a:rPr>
              <a:t>psyche</a:t>
            </a:r>
            <a:r>
              <a:rPr lang="hu-HU" sz="2000" dirty="0" smtClean="0">
                <a:solidFill>
                  <a:srgbClr val="000066"/>
                </a:solidFill>
              </a:rPr>
              <a:t> hatása az agyműködésre kikapcsolható?</a:t>
            </a:r>
          </a:p>
          <a:p>
            <a:pPr marL="895350" indent="-285750"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Külső hatások a </a:t>
            </a:r>
            <a:r>
              <a:rPr lang="hu-HU" sz="2000" dirty="0" err="1" smtClean="0">
                <a:solidFill>
                  <a:srgbClr val="000066"/>
                </a:solidFill>
              </a:rPr>
              <a:t>psychén</a:t>
            </a:r>
            <a:r>
              <a:rPr lang="hu-HU" sz="2000" dirty="0" smtClean="0">
                <a:solidFill>
                  <a:srgbClr val="000066"/>
                </a:solidFill>
              </a:rPr>
              <a:t> vagy </a:t>
            </a:r>
            <a:r>
              <a:rPr lang="hu-HU" sz="2000" dirty="0" err="1" smtClean="0">
                <a:solidFill>
                  <a:srgbClr val="000066"/>
                </a:solidFill>
              </a:rPr>
              <a:t>közvetlenűl</a:t>
            </a:r>
            <a:r>
              <a:rPr lang="hu-HU" sz="2000" dirty="0" smtClean="0">
                <a:solidFill>
                  <a:srgbClr val="000066"/>
                </a:solidFill>
              </a:rPr>
              <a:t> az </a:t>
            </a:r>
            <a:r>
              <a:rPr lang="hu-HU" sz="2000" dirty="0" err="1" smtClean="0">
                <a:solidFill>
                  <a:srgbClr val="000066"/>
                </a:solidFill>
              </a:rPr>
              <a:t>idegrendszerreen</a:t>
            </a:r>
            <a:r>
              <a:rPr lang="hu-HU" sz="2000" dirty="0" smtClean="0">
                <a:solidFill>
                  <a:srgbClr val="000066"/>
                </a:solidFill>
              </a:rPr>
              <a:t> </a:t>
            </a:r>
            <a:r>
              <a:rPr lang="hu-HU" sz="2000" dirty="0" err="1" smtClean="0">
                <a:solidFill>
                  <a:srgbClr val="000066"/>
                </a:solidFill>
              </a:rPr>
              <a:t>keresztűl</a:t>
            </a:r>
            <a:r>
              <a:rPr lang="hu-HU" sz="2000" dirty="0" smtClean="0">
                <a:solidFill>
                  <a:srgbClr val="000066"/>
                </a:solidFill>
              </a:rPr>
              <a:t>?</a:t>
            </a:r>
            <a:endParaRPr lang="hu-HU" sz="2000" dirty="0" smtClean="0">
              <a:solidFill>
                <a:srgbClr val="000066"/>
              </a:solidFill>
            </a:endParaRPr>
          </a:p>
          <a:p>
            <a:pPr marL="895350" indent="-285750"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Művészeti élmény kémiailag indukálható?</a:t>
            </a:r>
            <a:endParaRPr lang="hu-HU" sz="2000" b="1" dirty="0" smtClean="0">
              <a:solidFill>
                <a:srgbClr val="000066"/>
              </a:solidFill>
            </a:endParaRPr>
          </a:p>
          <a:p>
            <a:pPr marL="895350" indent="-285750">
              <a:buFontTx/>
              <a:buChar char="-"/>
            </a:pPr>
            <a:r>
              <a:rPr lang="hu-HU" sz="2000" b="1" dirty="0" smtClean="0">
                <a:solidFill>
                  <a:srgbClr val="000066"/>
                </a:solidFill>
              </a:rPr>
              <a:t>Psychés</a:t>
            </a:r>
            <a:r>
              <a:rPr lang="hu-HU" sz="2000" dirty="0" smtClean="0">
                <a:solidFill>
                  <a:srgbClr val="000066"/>
                </a:solidFill>
              </a:rPr>
              <a:t> </a:t>
            </a:r>
            <a:r>
              <a:rPr lang="hu-HU" sz="2000" dirty="0" smtClean="0">
                <a:solidFill>
                  <a:srgbClr val="000066"/>
                </a:solidFill>
              </a:rPr>
              <a:t>zavarok </a:t>
            </a:r>
            <a:r>
              <a:rPr lang="hu-HU" sz="2000" dirty="0" smtClean="0">
                <a:solidFill>
                  <a:srgbClr val="000066"/>
                </a:solidFill>
              </a:rPr>
              <a:t>kivetítése?</a:t>
            </a:r>
            <a:endParaRPr lang="hu-HU" sz="2000" dirty="0" smtClean="0">
              <a:solidFill>
                <a:srgbClr val="000066"/>
              </a:solidFill>
            </a:endParaRPr>
          </a:p>
          <a:p>
            <a:pPr marL="895350" indent="-285750"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Kóros állapotok </a:t>
            </a:r>
            <a:r>
              <a:rPr lang="hu-HU" sz="2000" dirty="0" smtClean="0">
                <a:solidFill>
                  <a:srgbClr val="000066"/>
                </a:solidFill>
              </a:rPr>
              <a:t>tükröződése?</a:t>
            </a:r>
            <a:endParaRPr lang="hu-HU" sz="2000" dirty="0" smtClean="0">
              <a:solidFill>
                <a:srgbClr val="000066"/>
              </a:solidFill>
            </a:endParaRPr>
          </a:p>
          <a:p>
            <a:pPr marL="895350" indent="-285750">
              <a:buFontTx/>
              <a:buChar char="-"/>
            </a:pPr>
            <a:r>
              <a:rPr lang="hu-HU" sz="2000" dirty="0">
                <a:solidFill>
                  <a:srgbClr val="000066"/>
                </a:solidFill>
              </a:rPr>
              <a:t>T</a:t>
            </a:r>
            <a:r>
              <a:rPr lang="hu-HU" sz="2000" dirty="0" smtClean="0">
                <a:solidFill>
                  <a:srgbClr val="000066"/>
                </a:solidFill>
              </a:rPr>
              <a:t>ervezett </a:t>
            </a:r>
            <a:r>
              <a:rPr lang="hu-HU" sz="2000" b="1" dirty="0" smtClean="0">
                <a:solidFill>
                  <a:srgbClr val="000066"/>
                </a:solidFill>
              </a:rPr>
              <a:t>tudatmódosítás</a:t>
            </a:r>
            <a:r>
              <a:rPr lang="hu-HU" sz="2000" dirty="0" smtClean="0">
                <a:solidFill>
                  <a:srgbClr val="000066"/>
                </a:solidFill>
              </a:rPr>
              <a:t>, </a:t>
            </a:r>
            <a:r>
              <a:rPr lang="hu-HU" sz="2000" dirty="0" smtClean="0">
                <a:solidFill>
                  <a:srgbClr val="000066"/>
                </a:solidFill>
              </a:rPr>
              <a:t>szétkapcsolás, stb</a:t>
            </a:r>
            <a:r>
              <a:rPr lang="hu-HU" sz="2000" dirty="0" smtClean="0">
                <a:solidFill>
                  <a:srgbClr val="000066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1962953" cy="154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3" y="188640"/>
            <a:ext cx="262156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85027" y="1628800"/>
            <a:ext cx="12666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>
                <a:solidFill>
                  <a:srgbClr val="000066"/>
                </a:solidFill>
              </a:rPr>
              <a:t>Csontváry: Önarckép</a:t>
            </a:r>
            <a:endParaRPr lang="en-US" sz="1000" dirty="0">
              <a:solidFill>
                <a:srgbClr val="000066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164018" y="6611779"/>
            <a:ext cx="1675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>
                <a:solidFill>
                  <a:srgbClr val="000066"/>
                </a:solidFill>
              </a:rPr>
              <a:t>Csontváry: Magányos cédrus</a:t>
            </a:r>
            <a:endParaRPr lang="en-US" sz="1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lapértelmezett terv">
  <a:themeElements>
    <a:clrScheme name="Alapértelmezett terv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797</Words>
  <Application>Microsoft Office PowerPoint</Application>
  <PresentationFormat>Diavetítés a képernyőre (4:3 oldalarány)</PresentationFormat>
  <Paragraphs>226</Paragraphs>
  <Slides>13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Office-téma</vt:lpstr>
      <vt:lpstr>1_Alapértelmezett terv</vt:lpstr>
      <vt:lpstr>2_Office-téma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Rosivall László</dc:creator>
  <cp:lastModifiedBy>Rosivall László</cp:lastModifiedBy>
  <cp:revision>46</cp:revision>
  <dcterms:created xsi:type="dcterms:W3CDTF">2016-02-20T12:21:00Z</dcterms:created>
  <dcterms:modified xsi:type="dcterms:W3CDTF">2016-04-06T11:57:12Z</dcterms:modified>
</cp:coreProperties>
</file>