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8" r:id="rId4"/>
    <p:sldMasterId id="2147483711" r:id="rId5"/>
  </p:sldMasterIdLst>
  <p:notesMasterIdLst>
    <p:notesMasterId r:id="rId18"/>
  </p:notesMasterIdLst>
  <p:sldIdLst>
    <p:sldId id="276" r:id="rId6"/>
    <p:sldId id="288" r:id="rId7"/>
    <p:sldId id="283" r:id="rId8"/>
    <p:sldId id="284" r:id="rId9"/>
    <p:sldId id="285" r:id="rId10"/>
    <p:sldId id="277" r:id="rId11"/>
    <p:sldId id="269" r:id="rId12"/>
    <p:sldId id="271" r:id="rId13"/>
    <p:sldId id="289" r:id="rId14"/>
    <p:sldId id="290" r:id="rId15"/>
    <p:sldId id="259" r:id="rId16"/>
    <p:sldId id="256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00FFFF"/>
    <a:srgbClr val="66FF33"/>
    <a:srgbClr val="66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85" autoAdjust="0"/>
  </p:normalViewPr>
  <p:slideViewPr>
    <p:cSldViewPr>
      <p:cViewPr varScale="1">
        <p:scale>
          <a:sx n="91" d="100"/>
          <a:sy n="91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AC4F8-03B5-4DCD-B662-066907C66FB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4326B-5BE2-45FB-AD6F-481AB467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9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1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11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7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3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0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8" y="2130428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8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246" indent="0" algn="ctr">
              <a:buNone/>
              <a:defRPr/>
            </a:lvl2pPr>
            <a:lvl3pPr marL="910499" indent="0" algn="ctr">
              <a:buNone/>
              <a:defRPr/>
            </a:lvl3pPr>
            <a:lvl4pPr marL="1365743" indent="0" algn="ctr">
              <a:buNone/>
              <a:defRPr/>
            </a:lvl4pPr>
            <a:lvl5pPr marL="1820990" indent="0" algn="ctr">
              <a:buNone/>
              <a:defRPr/>
            </a:lvl5pPr>
            <a:lvl6pPr marL="2276237" indent="0" algn="ctr">
              <a:buNone/>
              <a:defRPr/>
            </a:lvl6pPr>
            <a:lvl7pPr marL="2731491" indent="0" algn="ctr">
              <a:buNone/>
              <a:defRPr/>
            </a:lvl7pPr>
            <a:lvl8pPr marL="3186732" indent="0" algn="ctr">
              <a:buNone/>
              <a:defRPr/>
            </a:lvl8pPr>
            <a:lvl9pPr marL="3641981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CB6C9-F770-4C1C-9934-0CAA6D80ACC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0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CFD1D-C8AA-43F3-A614-C059661F464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12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4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246" indent="0">
              <a:buNone/>
              <a:defRPr sz="1800"/>
            </a:lvl2pPr>
            <a:lvl3pPr marL="910499" indent="0">
              <a:buNone/>
              <a:defRPr sz="1600"/>
            </a:lvl3pPr>
            <a:lvl4pPr marL="1365743" indent="0">
              <a:buNone/>
              <a:defRPr sz="1400"/>
            </a:lvl4pPr>
            <a:lvl5pPr marL="1820990" indent="0">
              <a:buNone/>
              <a:defRPr sz="1400"/>
            </a:lvl5pPr>
            <a:lvl6pPr marL="2276237" indent="0">
              <a:buNone/>
              <a:defRPr sz="1400"/>
            </a:lvl6pPr>
            <a:lvl7pPr marL="2731491" indent="0">
              <a:buNone/>
              <a:defRPr sz="1400"/>
            </a:lvl7pPr>
            <a:lvl8pPr marL="3186732" indent="0">
              <a:buNone/>
              <a:defRPr sz="1400"/>
            </a:lvl8pPr>
            <a:lvl9pPr marL="3641981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6F96-05C6-4612-963F-0FBCA5806B0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5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7" y="16002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D52E0-CAF9-4082-BC33-D159BFF4ABE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04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46" indent="0">
              <a:buNone/>
              <a:defRPr sz="2000" b="1"/>
            </a:lvl2pPr>
            <a:lvl3pPr marL="910499" indent="0">
              <a:buNone/>
              <a:defRPr sz="1800" b="1"/>
            </a:lvl3pPr>
            <a:lvl4pPr marL="1365743" indent="0">
              <a:buNone/>
              <a:defRPr sz="1600" b="1"/>
            </a:lvl4pPr>
            <a:lvl5pPr marL="1820990" indent="0">
              <a:buNone/>
              <a:defRPr sz="1600" b="1"/>
            </a:lvl5pPr>
            <a:lvl6pPr marL="2276237" indent="0">
              <a:buNone/>
              <a:defRPr sz="1600" b="1"/>
            </a:lvl6pPr>
            <a:lvl7pPr marL="2731491" indent="0">
              <a:buNone/>
              <a:defRPr sz="1600" b="1"/>
            </a:lvl7pPr>
            <a:lvl8pPr marL="3186732" indent="0">
              <a:buNone/>
              <a:defRPr sz="1600" b="1"/>
            </a:lvl8pPr>
            <a:lvl9pPr marL="3641981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46" indent="0">
              <a:buNone/>
              <a:defRPr sz="2000" b="1"/>
            </a:lvl2pPr>
            <a:lvl3pPr marL="910499" indent="0">
              <a:buNone/>
              <a:defRPr sz="1800" b="1"/>
            </a:lvl3pPr>
            <a:lvl4pPr marL="1365743" indent="0">
              <a:buNone/>
              <a:defRPr sz="1600" b="1"/>
            </a:lvl4pPr>
            <a:lvl5pPr marL="1820990" indent="0">
              <a:buNone/>
              <a:defRPr sz="1600" b="1"/>
            </a:lvl5pPr>
            <a:lvl6pPr marL="2276237" indent="0">
              <a:buNone/>
              <a:defRPr sz="1600" b="1"/>
            </a:lvl6pPr>
            <a:lvl7pPr marL="2731491" indent="0">
              <a:buNone/>
              <a:defRPr sz="1600" b="1"/>
            </a:lvl7pPr>
            <a:lvl8pPr marL="3186732" indent="0">
              <a:buNone/>
              <a:defRPr sz="1600" b="1"/>
            </a:lvl8pPr>
            <a:lvl9pPr marL="3641981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3EEC6-2853-4EB7-A121-B27C0DF06BE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31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9428-264C-4037-BF15-84FC2D33D81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85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0698-D534-4005-86C7-756F2CEB7DF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23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83" y="27308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3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246" indent="0">
              <a:buNone/>
              <a:defRPr sz="1200"/>
            </a:lvl2pPr>
            <a:lvl3pPr marL="910499" indent="0">
              <a:buNone/>
              <a:defRPr sz="1000"/>
            </a:lvl3pPr>
            <a:lvl4pPr marL="1365743" indent="0">
              <a:buNone/>
              <a:defRPr sz="900"/>
            </a:lvl4pPr>
            <a:lvl5pPr marL="1820990" indent="0">
              <a:buNone/>
              <a:defRPr sz="900"/>
            </a:lvl5pPr>
            <a:lvl6pPr marL="2276237" indent="0">
              <a:buNone/>
              <a:defRPr sz="900"/>
            </a:lvl6pPr>
            <a:lvl7pPr marL="2731491" indent="0">
              <a:buNone/>
              <a:defRPr sz="900"/>
            </a:lvl7pPr>
            <a:lvl8pPr marL="3186732" indent="0">
              <a:buNone/>
              <a:defRPr sz="900"/>
            </a:lvl8pPr>
            <a:lvl9pPr marL="3641981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00C81-4A2A-450D-803F-C37C36FC22E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2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246" indent="0">
              <a:buNone/>
              <a:defRPr sz="2800"/>
            </a:lvl2pPr>
            <a:lvl3pPr marL="910499" indent="0">
              <a:buNone/>
              <a:defRPr sz="2400"/>
            </a:lvl3pPr>
            <a:lvl4pPr marL="1365743" indent="0">
              <a:buNone/>
              <a:defRPr sz="2000"/>
            </a:lvl4pPr>
            <a:lvl5pPr marL="1820990" indent="0">
              <a:buNone/>
              <a:defRPr sz="2000"/>
            </a:lvl5pPr>
            <a:lvl6pPr marL="2276237" indent="0">
              <a:buNone/>
              <a:defRPr sz="2000"/>
            </a:lvl6pPr>
            <a:lvl7pPr marL="2731491" indent="0">
              <a:buNone/>
              <a:defRPr sz="2000"/>
            </a:lvl7pPr>
            <a:lvl8pPr marL="3186732" indent="0">
              <a:buNone/>
              <a:defRPr sz="2000"/>
            </a:lvl8pPr>
            <a:lvl9pPr marL="3641981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246" indent="0">
              <a:buNone/>
              <a:defRPr sz="1200"/>
            </a:lvl2pPr>
            <a:lvl3pPr marL="910499" indent="0">
              <a:buNone/>
              <a:defRPr sz="1000"/>
            </a:lvl3pPr>
            <a:lvl4pPr marL="1365743" indent="0">
              <a:buNone/>
              <a:defRPr sz="900"/>
            </a:lvl4pPr>
            <a:lvl5pPr marL="1820990" indent="0">
              <a:buNone/>
              <a:defRPr sz="900"/>
            </a:lvl5pPr>
            <a:lvl6pPr marL="2276237" indent="0">
              <a:buNone/>
              <a:defRPr sz="900"/>
            </a:lvl6pPr>
            <a:lvl7pPr marL="2731491" indent="0">
              <a:buNone/>
              <a:defRPr sz="900"/>
            </a:lvl7pPr>
            <a:lvl8pPr marL="3186732" indent="0">
              <a:buNone/>
              <a:defRPr sz="900"/>
            </a:lvl8pPr>
            <a:lvl9pPr marL="3641981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BF5A-7F5D-4479-BEBD-670DCCB2C42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5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9DAD6-D54E-4401-B7AC-3351CEBE3C0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35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041D3-44BE-489E-956F-47634861BC0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39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7" y="1600234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34"/>
            <a:ext cx="4038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A086F-D32E-4103-B4B6-74BD355363E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83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04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76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64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46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20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2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6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63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04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35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57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25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50606-50ED-40C0-A842-8CD67671FD5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18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7C345-1A1B-4F51-B317-EAD1DD78971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39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4047B-C358-4926-A905-493C3FA0DED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01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4D660-6F5F-4896-8718-D084F6E80C9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4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5E55-1097-47A5-8B00-27648D4EA42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3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63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92AD2-08CE-49CF-BAA6-6B65C966B78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52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57619-33BE-44D8-8948-43844719A3E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12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4FE9-3C61-407D-A00C-EE64C62929B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12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419E-47FF-4F02-9503-2414EB4FADC9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91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28C5-4037-406F-8795-18EC8B390A9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58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28CBD-E228-4982-82E8-A84AA4E3EC4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08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2390-6A63-4263-B1D7-615471ED07A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94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34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141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5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3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26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83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226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21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36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870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79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0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6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2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EA5E-A29F-4A94-A4F0-B6BA2D507F69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9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8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8" y="160023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34CC9-AAE6-49C1-91E3-63D2722F6458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7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2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04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57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09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435" indent="-34143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7" indent="-2845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118" indent="-22762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3364" indent="-22762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8613" indent="-22762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3862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9107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4355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9601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46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99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743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990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237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491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732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981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1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0B639F-BF5C-444B-A918-9A21B50DAD8B}" type="slidenum">
              <a:rPr lang="hu-HU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7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EA5E-A29F-4A94-A4F0-B6BA2D507F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82E2-63C7-4E82-B099-C6F73366A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7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hu/url?sa=i&amp;rct=j&amp;q=&amp;esrc=s&amp;frm=1&amp;source=images&amp;cd=&amp;cad=rja&amp;uact=8&amp;ved=0CAcQjRw&amp;url=http://www.mediaklikk.hu/2014/09/30/kathy-horvath-lajos-zeneszerzo-hegedumuvesz-az-arcvonasokban/&amp;ei=buErVaW4GcXfPZqcgZgK&amp;psig=AFQjCNGhySCCRXC_xRZVXoq9HrotiUPJZA&amp;ust=1429025403188327" TargetMode="Externa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hyperlink" Target="http://www.google.hu/url?sa=i&amp;rct=j&amp;q=&amp;esrc=s&amp;frm=1&amp;source=images&amp;cd=&amp;cad=rja&amp;uact=8&amp;ved=0ahUKEwii6_2n3YvMAhVGNxQKHXjdARsQjRwIBw&amp;url=http%3A%2F%2Fsetalo.hu%2F17-elkepeszto-kep-sziberiai-saman-talalkozorol%2F&amp;psig=AFQjCNH4IUiOIgYdK7rOU8Z-Ly6frTVAxg&amp;ust=1460640773624878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hyperlink" Target="https://www.google.hu/url?sa=i&amp;rct=j&amp;q=&amp;esrc=s&amp;frm=1&amp;source=images&amp;cd=&amp;cad=rja&amp;uact=8&amp;ved=0ahUKEwistM7p1YvMAhWIxRQKHcNOBnMQjRwIBw&amp;url=https://en.wikipedia.org/wiki/The_Beatles&amp;psig=AFQjCNGp7OXmi4U8piPdO1Di_mdSvXOylQ&amp;ust=146063881096608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3397" y="1988840"/>
            <a:ext cx="6614987" cy="11455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xtLst/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b="1" dirty="0" smtClean="0">
                <a:solidFill>
                  <a:srgbClr val="0000FF"/>
                </a:solidFill>
              </a:rPr>
              <a:t>Zene – élettan, kórélettan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dirty="0" smtClean="0">
                <a:solidFill>
                  <a:srgbClr val="0000FF"/>
                </a:solidFill>
              </a:rPr>
              <a:t>Prof. Dr. </a:t>
            </a:r>
            <a:r>
              <a:rPr lang="hu-HU" sz="2800" dirty="0" err="1" smtClean="0">
                <a:solidFill>
                  <a:srgbClr val="0000FF"/>
                </a:solidFill>
              </a:rPr>
              <a:t>Rosivall</a:t>
            </a:r>
            <a:r>
              <a:rPr lang="hu-HU" sz="2800" dirty="0" smtClean="0">
                <a:solidFill>
                  <a:srgbClr val="0000FF"/>
                </a:solidFill>
              </a:rPr>
              <a:t> László</a:t>
            </a:r>
            <a:endParaRPr lang="hu-HU" sz="2800" dirty="0">
              <a:solidFill>
                <a:srgbClr val="0000FF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2" descr="network.h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00008"/>
            <a:ext cx="1872208" cy="12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370" y="1326247"/>
            <a:ext cx="57574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</a:rPr>
              <a:t>Nagy kérdések</a:t>
            </a:r>
          </a:p>
          <a:p>
            <a:pPr algn="ctr"/>
            <a:endParaRPr lang="hu-HU" sz="2800" dirty="0" smtClean="0">
              <a:solidFill>
                <a:srgbClr val="002060"/>
              </a:solidFill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Hogy kerül a zene az orvosegyetemre?</a:t>
            </a: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Zene és kórélettan?</a:t>
            </a: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Zenére szüljünk?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4" descr="http://mediaklikk.cms.mtv.hu/wp-content/uploads/sites/4/2014/09/D__KB20111201075-1024x68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904950"/>
            <a:ext cx="3537741" cy="235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network.h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21" y="264516"/>
            <a:ext cx="2669778" cy="177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emotivalo.net/pic/1326997908.8968-music4-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5158" r="3972" b="22069"/>
          <a:stretch/>
        </p:blipFill>
        <p:spPr bwMode="auto">
          <a:xfrm>
            <a:off x="166177" y="264516"/>
            <a:ext cx="2389599" cy="177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748656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19672" y="1996590"/>
            <a:ext cx="6110931" cy="1145597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hu-HU" sz="2800" b="1" dirty="0" smtClean="0">
                <a:solidFill>
                  <a:srgbClr val="00FFFF"/>
                </a:solidFill>
                <a:ea typeface="Calibri"/>
                <a:cs typeface="Times New Roman"/>
              </a:rPr>
              <a:t>Zeneterápia </a:t>
            </a:r>
            <a:r>
              <a:rPr lang="hu-HU" sz="2800" b="1" dirty="0">
                <a:solidFill>
                  <a:srgbClr val="00FFFF"/>
                </a:solidFill>
                <a:ea typeface="Calibri"/>
                <a:cs typeface="Times New Roman"/>
              </a:rPr>
              <a:t>az orvoslásban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hu-HU" sz="2800" dirty="0" smtClean="0">
                <a:solidFill>
                  <a:srgbClr val="00FFFF"/>
                </a:solidFill>
                <a:ea typeface="Calibri"/>
                <a:cs typeface="Times New Roman"/>
              </a:rPr>
              <a:t>Kollár János</a:t>
            </a:r>
            <a:endParaRPr lang="hu-HU" sz="2800" b="1" dirty="0">
              <a:solidFill>
                <a:srgbClr val="00FFFF"/>
              </a:solidFill>
              <a:ea typeface="Calibri"/>
              <a:cs typeface="Times New Roman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580112" y="2641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zenefanclub.eoldal.hu/img/mid/42/zen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01" y="3140034"/>
            <a:ext cx="2801739" cy="19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870"/>
            <a:ext cx="3096344" cy="32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144016" y="3789040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1600" b="1" dirty="0" smtClean="0"/>
              <a:t>Dr. Kollár János</a:t>
            </a:r>
          </a:p>
          <a:p>
            <a:r>
              <a:rPr lang="hu-HU" sz="1400" dirty="0" smtClean="0"/>
              <a:t>Debreceni </a:t>
            </a:r>
            <a:r>
              <a:rPr lang="hu-HU" sz="1400" dirty="0"/>
              <a:t>Agrártudományi </a:t>
            </a:r>
            <a:r>
              <a:rPr lang="hu-HU" sz="1400" dirty="0" smtClean="0"/>
              <a:t>Egyetem, </a:t>
            </a:r>
            <a:r>
              <a:rPr lang="hu-HU" sz="1400" b="1" i="1" dirty="0" smtClean="0"/>
              <a:t>agrármérnök</a:t>
            </a:r>
            <a:endParaRPr lang="hu-HU" sz="1400" b="1" i="1" dirty="0"/>
          </a:p>
          <a:p>
            <a:r>
              <a:rPr lang="hu-HU" sz="1400" dirty="0"/>
              <a:t>Kossuth Lajos </a:t>
            </a:r>
            <a:r>
              <a:rPr lang="hu-HU" sz="1400" dirty="0" smtClean="0"/>
              <a:t>Tudományegyetem, </a:t>
            </a:r>
            <a:r>
              <a:rPr lang="hu-HU" sz="1400" b="1" i="1" dirty="0" smtClean="0"/>
              <a:t>pszichológia </a:t>
            </a:r>
            <a:r>
              <a:rPr lang="hu-HU" sz="1400" b="1" i="1" dirty="0"/>
              <a:t>szakos középiskolai </a:t>
            </a:r>
            <a:r>
              <a:rPr lang="hu-HU" sz="1400" b="1" i="1" dirty="0" smtClean="0"/>
              <a:t>tanár </a:t>
            </a:r>
          </a:p>
          <a:p>
            <a:r>
              <a:rPr lang="hu-HU" sz="1400" dirty="0" smtClean="0"/>
              <a:t>Magyar </a:t>
            </a:r>
            <a:r>
              <a:rPr lang="hu-HU" sz="1400" dirty="0" err="1"/>
              <a:t>Pszichodráma</a:t>
            </a:r>
            <a:r>
              <a:rPr lang="hu-HU" sz="1400" dirty="0"/>
              <a:t> </a:t>
            </a:r>
            <a:r>
              <a:rPr lang="hu-HU" sz="1400" dirty="0" smtClean="0"/>
              <a:t>Egyesület, </a:t>
            </a:r>
            <a:r>
              <a:rPr lang="hu-HU" sz="1400" b="1" dirty="0" err="1"/>
              <a:t>pszichodráma</a:t>
            </a:r>
            <a:r>
              <a:rPr lang="hu-HU" sz="1400" b="1" dirty="0"/>
              <a:t> </a:t>
            </a:r>
            <a:r>
              <a:rPr lang="hu-HU" sz="1400" b="1" dirty="0" smtClean="0"/>
              <a:t>asszisztens </a:t>
            </a:r>
            <a:endParaRPr lang="hu-HU" sz="1400" b="1" dirty="0"/>
          </a:p>
          <a:p>
            <a:r>
              <a:rPr lang="hu-HU" sz="1400" dirty="0"/>
              <a:t>Magyar Szimbólum- és Relaxációs Terápiás </a:t>
            </a:r>
            <a:r>
              <a:rPr lang="hu-HU" sz="1400" dirty="0" smtClean="0"/>
              <a:t>Egyesület, </a:t>
            </a:r>
            <a:r>
              <a:rPr lang="hu-HU" sz="1400" b="1" i="1" dirty="0"/>
              <a:t>relaxációs </a:t>
            </a:r>
            <a:r>
              <a:rPr lang="hu-HU" sz="1400" b="1" i="1" dirty="0" smtClean="0"/>
              <a:t>terapeuta</a:t>
            </a:r>
            <a:endParaRPr lang="hu-HU" sz="1400" b="1" i="1" dirty="0"/>
          </a:p>
          <a:p>
            <a:r>
              <a:rPr lang="hu-HU" sz="1400" dirty="0" err="1" smtClean="0"/>
              <a:t>Haynal</a:t>
            </a:r>
            <a:r>
              <a:rPr lang="hu-HU" sz="1400" dirty="0" smtClean="0"/>
              <a:t> </a:t>
            </a:r>
            <a:r>
              <a:rPr lang="hu-HU" sz="1400" dirty="0"/>
              <a:t>Imre Egészségtudományi Egyetem, </a:t>
            </a:r>
            <a:r>
              <a:rPr lang="hu-HU" sz="1400" b="1" i="1" dirty="0"/>
              <a:t>Felnőtt klinikai és mentálhigiéniai </a:t>
            </a:r>
            <a:r>
              <a:rPr lang="hu-HU" sz="1400" b="1" i="1" dirty="0" smtClean="0"/>
              <a:t>szakpszichológus</a:t>
            </a:r>
            <a:endParaRPr lang="hu-HU" sz="1400" b="1" i="1" dirty="0"/>
          </a:p>
          <a:p>
            <a:r>
              <a:rPr lang="hu-HU" sz="1400" dirty="0" smtClean="0"/>
              <a:t>Magyar </a:t>
            </a:r>
            <a:r>
              <a:rPr lang="hu-HU" sz="1400" dirty="0"/>
              <a:t>Pszichológusok Érdekvédelmi </a:t>
            </a:r>
            <a:r>
              <a:rPr lang="hu-HU" sz="1400" dirty="0" smtClean="0"/>
              <a:t>Egyesülete,</a:t>
            </a:r>
          </a:p>
          <a:p>
            <a:r>
              <a:rPr lang="hu-HU" sz="1400" b="1" i="1" dirty="0" smtClean="0"/>
              <a:t>T-csoportvezető tréner</a:t>
            </a:r>
            <a:endParaRPr lang="hu-HU" sz="1400" b="1" i="1" dirty="0"/>
          </a:p>
          <a:p>
            <a:r>
              <a:rPr lang="hu-HU" sz="1400" dirty="0" err="1" smtClean="0"/>
              <a:t>Hochschule</a:t>
            </a:r>
            <a:r>
              <a:rPr lang="hu-HU" sz="1400" dirty="0" smtClean="0"/>
              <a:t> </a:t>
            </a:r>
            <a:r>
              <a:rPr lang="hu-HU" sz="1400" dirty="0" err="1"/>
              <a:t>für</a:t>
            </a:r>
            <a:r>
              <a:rPr lang="hu-HU" sz="1400" dirty="0"/>
              <a:t> </a:t>
            </a:r>
            <a:r>
              <a:rPr lang="hu-HU" sz="1400" dirty="0" err="1"/>
              <a:t>Musik</a:t>
            </a:r>
            <a:r>
              <a:rPr lang="hu-HU" sz="1400" dirty="0"/>
              <a:t> und </a:t>
            </a:r>
            <a:r>
              <a:rPr lang="hu-HU" sz="1400" dirty="0" err="1"/>
              <a:t>Theater</a:t>
            </a:r>
            <a:r>
              <a:rPr lang="hu-HU" sz="1400" dirty="0"/>
              <a:t>, Hamburg: </a:t>
            </a:r>
            <a:r>
              <a:rPr lang="hu-HU" sz="1400" dirty="0" err="1"/>
              <a:t>Doctor</a:t>
            </a:r>
            <a:r>
              <a:rPr lang="hu-HU" sz="1400" dirty="0"/>
              <a:t> </a:t>
            </a:r>
            <a:r>
              <a:rPr lang="hu-HU" sz="1400" dirty="0" err="1"/>
              <a:t>Scientiae</a:t>
            </a:r>
            <a:r>
              <a:rPr lang="hu-HU" sz="1400" dirty="0"/>
              <a:t> </a:t>
            </a:r>
            <a:r>
              <a:rPr lang="hu-HU" sz="1400" dirty="0" err="1"/>
              <a:t>Musicae</a:t>
            </a:r>
            <a:r>
              <a:rPr lang="hu-HU" sz="1400" dirty="0"/>
              <a:t> – </a:t>
            </a:r>
            <a:r>
              <a:rPr lang="hu-HU" sz="1400" dirty="0" smtClean="0"/>
              <a:t> </a:t>
            </a:r>
            <a:r>
              <a:rPr lang="hu-HU" sz="1400" b="1" dirty="0" smtClean="0"/>
              <a:t>PhD</a:t>
            </a:r>
            <a:endParaRPr lang="en-US" sz="1400" b="1" dirty="0"/>
          </a:p>
        </p:txBody>
      </p:sp>
      <p:sp>
        <p:nvSpPr>
          <p:cNvPr id="5" name="Téglalap 4"/>
          <p:cNvSpPr/>
          <p:nvPr/>
        </p:nvSpPr>
        <p:spPr>
          <a:xfrm>
            <a:off x="4860032" y="4607257"/>
            <a:ext cx="3888432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hu-HU" sz="1600" b="1" dirty="0"/>
              <a:t>Kutatási terület</a:t>
            </a:r>
            <a:endParaRPr lang="hu-HU" sz="1600" dirty="0"/>
          </a:p>
          <a:p>
            <a:r>
              <a:rPr lang="hu-HU" sz="1600" dirty="0"/>
              <a:t> Orvosi kommunikáció, orvosi </a:t>
            </a:r>
            <a:r>
              <a:rPr lang="hu-HU" sz="1600" dirty="0" smtClean="0"/>
              <a:t>pszichológia, tanulástechnika</a:t>
            </a:r>
            <a:r>
              <a:rPr lang="hu-HU" sz="1600" dirty="0"/>
              <a:t>, tanítástechnika, önismeret, prezentációs képességek fejlesztése, tréningek tartása, zeneterápia. A 2012-ben Magyarországon akkreditált </a:t>
            </a:r>
            <a:r>
              <a:rPr lang="hu-HU" sz="1600" dirty="0" err="1"/>
              <a:t>KOLLÁR-módszer</a:t>
            </a:r>
            <a:r>
              <a:rPr lang="hu-HU" sz="1600" dirty="0"/>
              <a:t> (tanulás- és tanítássegítő program) alapítója és kidolgozója.</a:t>
            </a:r>
            <a:endParaRPr lang="hu-HU" sz="1600" dirty="0">
              <a:effectLst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788024" y="382156"/>
            <a:ext cx="4104456" cy="405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/>
              <a:t>Oktatás</a:t>
            </a:r>
            <a:endParaRPr lang="hu-HU" sz="16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600" dirty="0"/>
              <a:t> 2003-2005 Kommunikációs Főiskola, Budapest, </a:t>
            </a:r>
            <a:r>
              <a:rPr lang="hu-HU" sz="1600" i="1" dirty="0"/>
              <a:t>önismereti, prezentációs, üzleti tárgyalástechnika és kommunikációs tréningek</a:t>
            </a:r>
            <a:r>
              <a:rPr lang="hu-HU" sz="1600" dirty="0"/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600" dirty="0"/>
              <a:t> 2009 </a:t>
            </a:r>
            <a:r>
              <a:rPr lang="hu-HU" sz="1600" dirty="0" err="1"/>
              <a:t>Middelburg</a:t>
            </a:r>
            <a:r>
              <a:rPr lang="hu-HU" sz="1600" dirty="0"/>
              <a:t> Center of </a:t>
            </a:r>
            <a:r>
              <a:rPr lang="hu-HU" sz="1600" dirty="0" err="1"/>
              <a:t>Transatlantic</a:t>
            </a:r>
            <a:r>
              <a:rPr lang="hu-HU" sz="1600" dirty="0"/>
              <a:t> </a:t>
            </a:r>
            <a:r>
              <a:rPr lang="hu-HU" sz="1600" dirty="0" err="1"/>
              <a:t>Studies</a:t>
            </a:r>
            <a:r>
              <a:rPr lang="hu-HU" sz="1600" dirty="0"/>
              <a:t>, Roosevelt </a:t>
            </a:r>
            <a:r>
              <a:rPr lang="hu-HU" sz="1600" dirty="0" err="1"/>
              <a:t>Academy</a:t>
            </a:r>
            <a:r>
              <a:rPr lang="hu-HU" sz="1600" dirty="0"/>
              <a:t>, </a:t>
            </a:r>
            <a:r>
              <a:rPr lang="hu-HU" sz="1600" dirty="0" err="1"/>
              <a:t>Middelburg</a:t>
            </a:r>
            <a:r>
              <a:rPr lang="hu-HU" sz="1600" dirty="0"/>
              <a:t>, Hollandia, “</a:t>
            </a:r>
            <a:r>
              <a:rPr lang="hu-HU" sz="1600" dirty="0" err="1"/>
              <a:t>Learning</a:t>
            </a:r>
            <a:r>
              <a:rPr lang="hu-HU" sz="1600" dirty="0"/>
              <a:t> Is </a:t>
            </a:r>
            <a:r>
              <a:rPr lang="hu-HU" sz="1600" dirty="0" err="1"/>
              <a:t>Fun</a:t>
            </a:r>
            <a:r>
              <a:rPr lang="hu-HU" sz="1600" dirty="0"/>
              <a:t>” saját fejlesztésű, tanulás-és tanítástechnikai kurzus;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600" dirty="0"/>
              <a:t> 1999-2012 Debreceni Egyetem, Orvos- és Egészségtudományi Centrum, Népegészségügyi Kar, Magatartástudományi Intézet, </a:t>
            </a:r>
            <a:r>
              <a:rPr lang="hu-HU" sz="1600" i="1" dirty="0"/>
              <a:t>orvosi kommunikáció, orvosi pszichológia, zeneterápia oktatása angol és magyar nyelven.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600" dirty="0"/>
              <a:t>2014 meghívott előadó a Máltai Egyetemen, a </a:t>
            </a:r>
            <a:r>
              <a:rPr lang="hu-HU" sz="1600" i="1" dirty="0"/>
              <a:t>KOLLÁR módszer mesterkurzus </a:t>
            </a:r>
            <a:r>
              <a:rPr lang="hu-HU" sz="1600" dirty="0"/>
              <a:t>oktatója.</a:t>
            </a:r>
            <a:endParaRPr lang="hu-H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70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91680" y="1283995"/>
            <a:ext cx="5976664" cy="4154984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0066"/>
                </a:solidFill>
              </a:rPr>
              <a:t>    </a:t>
            </a:r>
            <a:r>
              <a:rPr lang="hu-HU" sz="2400" b="1" dirty="0" smtClean="0">
                <a:solidFill>
                  <a:srgbClr val="0000FF"/>
                </a:solidFill>
              </a:rPr>
              <a:t>Mikor és hogyan keletkezett a zene?</a:t>
            </a:r>
          </a:p>
          <a:p>
            <a:endParaRPr lang="hu-HU" sz="2000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Kommunikációs eszközként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Előbb mint a beszéd, vagy később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barlang rajzok előtt vagy után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Megnyugtatásra, elaltatásra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Szórakoztatásra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Munka ütemére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Harci bátorításra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Szerelmi üzenetre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Betegek gyógyítására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Sámánok titkos szertartására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00FF"/>
                </a:solidFill>
              </a:rPr>
              <a:t>Dob, fúvós, vagy pengetős volt-e az első eszköz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1357246" cy="9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9511" y="188640"/>
            <a:ext cx="1307637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68" y="188640"/>
            <a:ext cx="104775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setalo.hu/wp-content/uploads/2015/04/borito-750x42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5859948"/>
            <a:ext cx="1512170" cy="85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4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15616" y="404664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kínaiak 4000 évvel ezelőtt gondosan megtervezett, 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jól megszervezett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zenepedagógiai rendszert 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működtettek, 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 törvény által szabályozott szakmai felügyelet volt, 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kiépült vizsgarendszer működött, 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tudatos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népdalgyűjtést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végeztek, </a:t>
            </a:r>
          </a:p>
          <a:p>
            <a:pPr algn="ctr"/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aktív zenekari élet 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folyt, 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ők állították össze az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énekeskönyveket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925960" y="6525924"/>
            <a:ext cx="50943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rgbClr val="002060"/>
                </a:solidFill>
              </a:rPr>
              <a:t>STUDIA CAROLIENSIA 2004. 2. SZÁM 78-108.</a:t>
            </a:r>
            <a:r>
              <a:rPr lang="hu-HU" sz="800" dirty="0">
                <a:solidFill>
                  <a:srgbClr val="002060"/>
                </a:solidFill>
              </a:rPr>
              <a:t>,  </a:t>
            </a:r>
            <a:r>
              <a:rPr lang="hu-HU" sz="800" b="1" dirty="0">
                <a:solidFill>
                  <a:srgbClr val="002060"/>
                </a:solidFill>
              </a:rPr>
              <a:t>GYÖRGYINÉ KONCZ JUDIT </a:t>
            </a:r>
            <a:r>
              <a:rPr lang="hu-HU" sz="800" dirty="0">
                <a:solidFill>
                  <a:srgbClr val="002060"/>
                </a:solidFill>
              </a:rPr>
              <a:t>AZ ÓKOR ZENEI NEVELÉSE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26" y="2852936"/>
            <a:ext cx="2118172" cy="158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26" y="4712381"/>
            <a:ext cx="2118172" cy="122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938247" y="5903694"/>
            <a:ext cx="3371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>
                <a:solidFill>
                  <a:srgbClr val="002060"/>
                </a:solidFill>
              </a:rPr>
              <a:t>A legrégibb megszóltatható furulyák, kínai, 9000 évesek</a:t>
            </a:r>
          </a:p>
          <a:p>
            <a:pPr algn="ctr"/>
            <a:r>
              <a:rPr lang="hu-HU" sz="1100" dirty="0">
                <a:solidFill>
                  <a:srgbClr val="002060"/>
                </a:solidFill>
              </a:rPr>
              <a:t>(szlovén 45 000 évesek a legrégibb töredékek)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63688" y="332656"/>
            <a:ext cx="55446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Platon</a:t>
            </a:r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i.e. 427 -  i.e. 347</a:t>
            </a:r>
          </a:p>
          <a:p>
            <a:endParaRPr lang="hu-H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„Platón kihangsúlyozza az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anyák és dajkák 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szerepét, </a:t>
            </a: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a korai gondozáson túl felelősek azért is, </a:t>
            </a: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milyen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zenei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irodalmi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anyagot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minőséget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tanítanak gyermekeiknek, </a:t>
            </a: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szellemi minőség alakítja a gyermek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lelkét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.„</a:t>
            </a:r>
          </a:p>
        </p:txBody>
      </p:sp>
      <p:sp>
        <p:nvSpPr>
          <p:cNvPr id="3" name="Téglalap 2"/>
          <p:cNvSpPr/>
          <p:nvPr/>
        </p:nvSpPr>
        <p:spPr>
          <a:xfrm>
            <a:off x="1763688" y="6525924"/>
            <a:ext cx="80648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rgbClr val="002060"/>
                </a:solidFill>
              </a:rPr>
              <a:t>STUDIA CAROLIENSIA 2004. 2. SZÁM 78-108.</a:t>
            </a:r>
            <a:r>
              <a:rPr lang="hu-HU" sz="800" dirty="0">
                <a:solidFill>
                  <a:srgbClr val="002060"/>
                </a:solidFill>
              </a:rPr>
              <a:t>,  </a:t>
            </a:r>
            <a:r>
              <a:rPr lang="hu-HU" sz="800" b="1" dirty="0">
                <a:solidFill>
                  <a:srgbClr val="002060"/>
                </a:solidFill>
              </a:rPr>
              <a:t>GYÖRGYINÉ KONCZ JUDIT </a:t>
            </a:r>
            <a:r>
              <a:rPr lang="hu-HU" sz="800" dirty="0">
                <a:solidFill>
                  <a:srgbClr val="002060"/>
                </a:solidFill>
              </a:rPr>
              <a:t>AZ ÓKOR ZENEI NEVELÉSE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1296144" cy="206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1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87624" y="476672"/>
            <a:ext cx="64807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Arisztotelész</a:t>
            </a:r>
          </a:p>
          <a:p>
            <a:pPr algn="ctr"/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 384- i.e. 322</a:t>
            </a:r>
          </a:p>
          <a:p>
            <a:pPr algn="ctr"/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„Nem művészeket, hanem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műértő polgárokat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 nevelni”. </a:t>
            </a:r>
          </a:p>
          <a:p>
            <a:pPr algn="ctr"/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(Arisztotelész, Politika 8, Budapest, 1984). </a:t>
            </a:r>
            <a:b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40" y="2170024"/>
            <a:ext cx="2178394" cy="29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1187624" y="5246042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Bust of Aristotle. Marble, Roman copy after a Greek bronze original by </a:t>
            </a:r>
            <a:r>
              <a:rPr lang="hu-H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Lysippos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330 BC; the alabaster mantle is a modern addition.</a:t>
            </a:r>
          </a:p>
        </p:txBody>
      </p:sp>
      <p:sp>
        <p:nvSpPr>
          <p:cNvPr id="4" name="Téglalap 3"/>
          <p:cNvSpPr/>
          <p:nvPr/>
        </p:nvSpPr>
        <p:spPr>
          <a:xfrm>
            <a:off x="2123728" y="6618838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 CAROLIENSIA 2004. 2. SZÁM 78-108. </a:t>
            </a:r>
            <a:r>
              <a:rPr lang="hu-H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GYÖRGYINÉ KONCZ JUDIT  </a:t>
            </a:r>
            <a:r>
              <a:rPr lang="hu-H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ÓKOR ZENEI NEVELÉSE</a:t>
            </a:r>
          </a:p>
          <a:p>
            <a:endParaRPr lang="hu-H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15616" y="548680"/>
            <a:ext cx="7282828" cy="5409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0066"/>
                </a:solidFill>
              </a:rPr>
              <a:t>                                      Mi a zene?</a:t>
            </a:r>
          </a:p>
          <a:p>
            <a:pPr algn="ctr"/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A zene önkifejezés, a belsőnk kivetítése, vagy üzenet a másiknak?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A zene egyszerű matematika, fizikai alkalmazása?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A zene az agyműködés tükröződése vagy a lélek kifejezője?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Mi a jó zene, mi a rossz zene, mikor jó a zene, mire jó a zene?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Minden  zene épít, vagy rombol?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Lehet-e zenével forradalmat  csinálni?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Lehet-e zenével falakat lebontani?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Lehet-e zenével háborúba  masírozni?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Lehet-e zenével embert vagy fület gyilkolni?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Mi a szférák zenéje?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Van-e hangja a molekulák rezgésének?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Mit üzennek a madarak énekei?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Őrültek zenéi, zenék őrültjei?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Van-e  különbség az egyes hangszerek élettani hatása között?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Van-e például altató, ébresztő, munkás és szerelmes „hangszer”?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57853"/>
            <a:ext cx="1345332" cy="67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6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121615" y="332656"/>
            <a:ext cx="2242473" cy="7078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66"/>
                </a:solidFill>
              </a:rPr>
              <a:t>Zenének van</a:t>
            </a:r>
            <a:endParaRPr lang="hu-HU" sz="2200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Történelme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Eszköze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Üzenete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Alkotója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Értelme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Értéke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Jövője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Szellemisége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Értője…,</a:t>
            </a:r>
            <a:endParaRPr lang="hu-HU" sz="2200" dirty="0">
              <a:solidFill>
                <a:srgbClr val="000066"/>
              </a:solidFill>
            </a:endParaRPr>
          </a:p>
          <a:p>
            <a:r>
              <a:rPr lang="hu-HU" sz="2200" b="1" dirty="0" smtClean="0">
                <a:solidFill>
                  <a:srgbClr val="000066"/>
                </a:solidFill>
              </a:rPr>
              <a:t>De</a:t>
            </a:r>
          </a:p>
          <a:p>
            <a:pPr marL="285750" indent="-285750">
              <a:buFontTx/>
              <a:buChar char="-"/>
            </a:pPr>
            <a:r>
              <a:rPr lang="hu-HU" sz="2200" b="1" dirty="0" smtClean="0">
                <a:solidFill>
                  <a:srgbClr val="000066"/>
                </a:solidFill>
              </a:rPr>
              <a:t>Lélektana?</a:t>
            </a:r>
          </a:p>
          <a:p>
            <a:pPr marL="285750" indent="-285750">
              <a:buFontTx/>
              <a:buChar char="-"/>
            </a:pPr>
            <a:r>
              <a:rPr lang="hu-HU" sz="2200" b="1" dirty="0" smtClean="0">
                <a:solidFill>
                  <a:srgbClr val="000066"/>
                </a:solidFill>
              </a:rPr>
              <a:t>Élettana?</a:t>
            </a:r>
            <a:endParaRPr lang="hu-HU" sz="2200" b="1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2400" b="1" dirty="0" smtClean="0">
                <a:solidFill>
                  <a:srgbClr val="000066"/>
                </a:solidFill>
              </a:rPr>
              <a:t>Kórélettana!?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rgbClr val="000066"/>
                </a:solidFill>
              </a:rPr>
              <a:t>Kinek? 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rgbClr val="000066"/>
                </a:solidFill>
              </a:rPr>
              <a:t>Alkotónak?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rgbClr val="000066"/>
                </a:solidFill>
              </a:rPr>
              <a:t>Alkotásnak?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rgbClr val="000066"/>
                </a:solidFill>
              </a:rPr>
              <a:t>Befogadónak?</a:t>
            </a:r>
          </a:p>
          <a:p>
            <a:pPr marL="285750" indent="-285750">
              <a:buFontTx/>
              <a:buChar char="-"/>
            </a:pPr>
            <a:endParaRPr lang="hu-HU" sz="2400" b="1" dirty="0" smtClean="0">
              <a:solidFill>
                <a:srgbClr val="000066"/>
              </a:solidFill>
            </a:endParaRPr>
          </a:p>
          <a:p>
            <a:endParaRPr lang="hu-HU" sz="2200" dirty="0">
              <a:solidFill>
                <a:srgbClr val="00006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787177" cy="122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5" y="548680"/>
            <a:ext cx="2038198" cy="11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808312" cy="210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5" y="3573016"/>
            <a:ext cx="1996870" cy="132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5" y="1844824"/>
            <a:ext cx="2016157" cy="151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upload.wikimedia.org/wikipedia/commons/9/9f/Beatles_ad_1965_just_the_beatles_crop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787177" cy="202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5" y="4997539"/>
            <a:ext cx="2043876" cy="127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3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779220"/>
            <a:ext cx="121962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Valóság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/Inger</a:t>
            </a:r>
          </a:p>
          <a:p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Fény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Szín 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Hang 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Forma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Szag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Íz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Esemény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79712" y="733346"/>
            <a:ext cx="13743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 Jelfogó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/Érzékelő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/Receptorok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Hullám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Molekula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Rezgés</a:t>
            </a:r>
          </a:p>
          <a:p>
            <a:pPr marL="285750" indent="-285750">
              <a:buFontTx/>
              <a:buChar char="-"/>
            </a:pPr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563888" y="733346"/>
            <a:ext cx="189128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Feldolgozó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/Értékelő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/Idegrendszer</a:t>
            </a:r>
          </a:p>
          <a:p>
            <a:r>
              <a:rPr lang="hu-HU" dirty="0" smtClean="0">
                <a:solidFill>
                  <a:srgbClr val="000066"/>
                </a:solidFill>
              </a:rPr>
              <a:t>-    </a:t>
            </a:r>
            <a:r>
              <a:rPr lang="hu-HU" sz="1600" dirty="0" smtClean="0">
                <a:solidFill>
                  <a:srgbClr val="FF0000"/>
                </a:solidFill>
              </a:rPr>
              <a:t>Psyche</a:t>
            </a:r>
            <a:endParaRPr lang="hu-HU" sz="16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Jelfeldolgozás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Absztrakció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Érzelmi értékelés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Logikai értékelés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Előzmények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652120" y="733346"/>
            <a:ext cx="128778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Alkotás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/Ihlet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/Ötlet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/Üzenet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/Kivitelezés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Rajzolás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Festés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Éneklés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Táncolás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Zenélés</a:t>
            </a:r>
          </a:p>
          <a:p>
            <a:pPr marL="285750" indent="-285750">
              <a:buFontTx/>
              <a:buChar char="-"/>
            </a:pP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452320" y="751344"/>
            <a:ext cx="128169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   </a:t>
            </a:r>
            <a:r>
              <a:rPr lang="hu-HU" b="1" dirty="0" smtClean="0">
                <a:solidFill>
                  <a:srgbClr val="000066"/>
                </a:solidFill>
              </a:rPr>
              <a:t>A mű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/Művészeti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Valóság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Kép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Színdarab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Fotó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Zenemű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Tánc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Opera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752041" y="188640"/>
            <a:ext cx="139602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FF"/>
                </a:solidFill>
              </a:rPr>
              <a:t>Az Alkotó</a:t>
            </a:r>
            <a:endParaRPr lang="hu-HU" sz="2400" b="1" dirty="0">
              <a:solidFill>
                <a:srgbClr val="0000FF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55576" y="4239672"/>
            <a:ext cx="164025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A mű = Valóság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/Inger</a:t>
            </a:r>
          </a:p>
          <a:p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Fény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Szín 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Hang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Forma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Szag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Esemény</a:t>
            </a: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760665" y="4200763"/>
            <a:ext cx="14272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 Jelfogó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/Érzékelő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/Receptorok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Hullám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Molekula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Fizikai erő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594345" y="4200763"/>
            <a:ext cx="180472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Feldolgozó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/Értékelő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/Idegrendszer</a:t>
            </a:r>
          </a:p>
          <a:p>
            <a:r>
              <a:rPr lang="hu-HU" dirty="0" smtClean="0">
                <a:solidFill>
                  <a:srgbClr val="000066"/>
                </a:solidFill>
              </a:rPr>
              <a:t>-   </a:t>
            </a:r>
            <a:r>
              <a:rPr lang="hu-HU" sz="1600" b="1" dirty="0" smtClean="0">
                <a:solidFill>
                  <a:srgbClr val="FF0000"/>
                </a:solidFill>
              </a:rPr>
              <a:t>Psyche</a:t>
            </a:r>
            <a:endParaRPr lang="hu-HU" sz="1600" b="1" dirty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-   </a:t>
            </a:r>
            <a:r>
              <a:rPr lang="hu-HU" sz="1600" dirty="0" smtClean="0">
                <a:solidFill>
                  <a:srgbClr val="FF0000"/>
                </a:solidFill>
              </a:rPr>
              <a:t>Feldolgozás</a:t>
            </a:r>
          </a:p>
          <a:p>
            <a:r>
              <a:rPr lang="hu-HU" sz="1600" dirty="0" smtClean="0">
                <a:solidFill>
                  <a:srgbClr val="FF0000"/>
                </a:solidFill>
              </a:rPr>
              <a:t>-   Absztrakció</a:t>
            </a:r>
          </a:p>
          <a:p>
            <a:r>
              <a:rPr lang="hu-HU" sz="1600" dirty="0" smtClean="0">
                <a:solidFill>
                  <a:srgbClr val="FF0000"/>
                </a:solidFill>
              </a:rPr>
              <a:t>-   Érzelmi értékelés</a:t>
            </a:r>
          </a:p>
          <a:p>
            <a:r>
              <a:rPr lang="hu-HU" sz="1600" dirty="0" smtClean="0">
                <a:solidFill>
                  <a:srgbClr val="FF0000"/>
                </a:solidFill>
              </a:rPr>
              <a:t>-   Logikai értékelés</a:t>
            </a:r>
          </a:p>
          <a:p>
            <a:r>
              <a:rPr lang="hu-HU" sz="1600" dirty="0" smtClean="0">
                <a:solidFill>
                  <a:srgbClr val="FF0000"/>
                </a:solidFill>
              </a:rPr>
              <a:t>-   Előzmények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768752" y="4218761"/>
            <a:ext cx="186307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   A képzelt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/Virtuális Valóság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Kép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Színdarab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Fotó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Zenemű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Tánc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FF0000"/>
                </a:solidFill>
              </a:rPr>
              <a:t>Opera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707904" y="3573016"/>
            <a:ext cx="164724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FF"/>
                </a:solidFill>
              </a:rPr>
              <a:t>A Befogadó</a:t>
            </a:r>
            <a:endParaRPr lang="hu-HU" sz="2400" b="1" dirty="0">
              <a:solidFill>
                <a:srgbClr val="0000FF"/>
              </a:solidFill>
            </a:endParaRPr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1403648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3131840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5076056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6903991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2223471" y="4693786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4023671" y="4693786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6111903" y="4693786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47664" y="519782"/>
            <a:ext cx="6480720" cy="550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0066"/>
                </a:solidFill>
              </a:rPr>
              <a:t>                           </a:t>
            </a:r>
            <a:r>
              <a:rPr lang="hu-HU" sz="2400" b="1" dirty="0" smtClean="0">
                <a:solidFill>
                  <a:srgbClr val="000066"/>
                </a:solidFill>
              </a:rPr>
              <a:t>Kérdések</a:t>
            </a:r>
          </a:p>
          <a:p>
            <a:endParaRPr lang="hu-HU" sz="2000" dirty="0" smtClean="0">
              <a:solidFill>
                <a:srgbClr val="000066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 smtClean="0">
                <a:solidFill>
                  <a:srgbClr val="000066"/>
                </a:solidFill>
              </a:rPr>
              <a:t>-   Mit gyógyít a zeneterápia?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 smtClean="0">
                <a:solidFill>
                  <a:srgbClr val="000066"/>
                </a:solidFill>
              </a:rPr>
              <a:t>-   Mi zeneterápia hatásmechanizmusa?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 smtClean="0">
                <a:solidFill>
                  <a:srgbClr val="000066"/>
                </a:solidFill>
              </a:rPr>
              <a:t>-    Az agyműködés melyik részére hat?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A folyamatos ritmusnak van hatása?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A folyamatos hang/inger eltereli a gondolatokat?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A hang hullámok energiája befolyásolja a sejtek működését?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Különböző ember, különböző betegségek különböző terápiás zenét igényelnek?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A terápiás zene függ az életkortól, a nemtől, az iskolázottságtól, az ízléstől?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Van füle a növényeknek?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Miért ad több tejet a tehén Mozart zenére?</a:t>
            </a:r>
            <a:endParaRPr lang="en-US" sz="2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03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apértelmezett terv">
  <a:themeElements>
    <a:clrScheme name="Alapértelmezett terv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772</Words>
  <Application>Microsoft Office PowerPoint</Application>
  <PresentationFormat>Diavetítés a képernyőre (4:3 oldalarány)</PresentationFormat>
  <Paragraphs>209</Paragraphs>
  <Slides>12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5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Office-téma</vt:lpstr>
      <vt:lpstr>1_Alapértelmezett terv</vt:lpstr>
      <vt:lpstr>2_Office-téma</vt:lpstr>
      <vt:lpstr>2_Alapértelmezett terv</vt:lpstr>
      <vt:lpstr>1_Office-téma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Rosivall László</dc:creator>
  <cp:lastModifiedBy>Rosivall László</cp:lastModifiedBy>
  <cp:revision>67</cp:revision>
  <dcterms:created xsi:type="dcterms:W3CDTF">2016-02-20T12:21:00Z</dcterms:created>
  <dcterms:modified xsi:type="dcterms:W3CDTF">2016-04-13T13:34:39Z</dcterms:modified>
</cp:coreProperties>
</file>