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92" r:id="rId3"/>
    <p:sldId id="300" r:id="rId4"/>
    <p:sldId id="301" r:id="rId5"/>
    <p:sldId id="302" r:id="rId6"/>
    <p:sldId id="299" r:id="rId7"/>
    <p:sldId id="312" r:id="rId8"/>
    <p:sldId id="317" r:id="rId9"/>
    <p:sldId id="313" r:id="rId10"/>
    <p:sldId id="314" r:id="rId11"/>
    <p:sldId id="315" r:id="rId12"/>
    <p:sldId id="311" r:id="rId13"/>
    <p:sldId id="316" r:id="rId14"/>
    <p:sldId id="318" r:id="rId15"/>
    <p:sldId id="259" r:id="rId16"/>
    <p:sldId id="304" r:id="rId17"/>
    <p:sldId id="305" r:id="rId1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FF"/>
    <a:srgbClr val="FFFF00"/>
    <a:srgbClr val="996633"/>
    <a:srgbClr val="663300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>
      <p:cViewPr>
        <p:scale>
          <a:sx n="60" d="100"/>
          <a:sy n="60" d="100"/>
        </p:scale>
        <p:origin x="-720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AC4F8-03B5-4DCD-B662-066907C66FBB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4326B-5BE2-45FB-AD6F-481AB467E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95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DFA4B9-8A61-40E6-963A-C9E8ABBFBC41}" type="slidenum">
              <a:rPr lang="hu-HU" altLang="hu-HU" sz="1200">
                <a:solidFill>
                  <a:prstClr val="black"/>
                </a:solidFill>
              </a:rPr>
              <a:pPr/>
              <a:t>1</a:t>
            </a:fld>
            <a:endParaRPr lang="hu-HU" altLang="hu-HU" sz="1200">
              <a:solidFill>
                <a:prstClr val="black"/>
              </a:solidFill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709613"/>
            <a:ext cx="4545012" cy="3409950"/>
          </a:xfrm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376" y="4331369"/>
            <a:ext cx="4972285" cy="41197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3984387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DFA4B9-8A61-40E6-963A-C9E8ABBFBC41}" type="slidenum">
              <a:rPr lang="hu-HU" altLang="hu-HU" sz="1200">
                <a:solidFill>
                  <a:prstClr val="black"/>
                </a:solidFill>
              </a:rPr>
              <a:pPr/>
              <a:t>14</a:t>
            </a:fld>
            <a:endParaRPr lang="hu-HU" altLang="hu-HU" sz="1200">
              <a:solidFill>
                <a:prstClr val="black"/>
              </a:solidFill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709613"/>
            <a:ext cx="4545012" cy="3409950"/>
          </a:xfrm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376" y="4331369"/>
            <a:ext cx="4972285" cy="41197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398438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7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3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07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2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46" indent="0" algn="ctr">
              <a:buNone/>
              <a:defRPr/>
            </a:lvl2pPr>
            <a:lvl3pPr marL="910499" indent="0" algn="ctr">
              <a:buNone/>
              <a:defRPr/>
            </a:lvl3pPr>
            <a:lvl4pPr marL="1365743" indent="0" algn="ctr">
              <a:buNone/>
              <a:defRPr/>
            </a:lvl4pPr>
            <a:lvl5pPr marL="1820990" indent="0" algn="ctr">
              <a:buNone/>
              <a:defRPr/>
            </a:lvl5pPr>
            <a:lvl6pPr marL="2276237" indent="0" algn="ctr">
              <a:buNone/>
              <a:defRPr/>
            </a:lvl6pPr>
            <a:lvl7pPr marL="2731491" indent="0" algn="ctr">
              <a:buNone/>
              <a:defRPr/>
            </a:lvl7pPr>
            <a:lvl8pPr marL="3186732" indent="0" algn="ctr">
              <a:buNone/>
              <a:defRPr/>
            </a:lvl8pPr>
            <a:lvl9pPr marL="364198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CB6C9-F770-4C1C-9934-0CAA6D80ACCD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02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CFD1D-C8AA-43F3-A614-C059661F464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12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86F96-05C6-4612-963F-0FBCA5806B0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55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D52E0-CAF9-4082-BC33-D159BFF4ABE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04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5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3EEC6-2853-4EB7-A121-B27C0DF06BE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31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29428-264C-4037-BF15-84FC2D33D81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85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80698-D534-4005-86C7-756F2CEB7DF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23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83" y="2730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3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00C81-4A2A-450D-803F-C37C36FC22E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42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BF5A-7F5D-4479-BEBD-670DCCB2C42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58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9DAD6-D54E-4401-B7AC-3351CEBE3C0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35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041D3-44BE-489E-956F-47634861BC0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39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8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A086F-D32E-4103-B4B6-74BD355363E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8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4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6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8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0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4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6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2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4EA5E-A29F-4A94-A4F0-B6BA2D507F69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9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8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8" y="160023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934CC9-AAE6-49C1-91E3-63D2722F6458}" type="slidenum">
              <a:rPr 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7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435" indent="-34143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7" indent="-2845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8118" indent="-22762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3364" indent="-22762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8613" indent="-22762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862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9107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4355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9601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hyperlink" Target="http://www.google.hu/url?sa=i&amp;rct=j&amp;q=&amp;esrc=s&amp;frm=1&amp;source=images&amp;cd=&amp;cad=rja&amp;uact=8&amp;ved=0ahUKEwiBzpOG-KnMAhVhCZoKHaMcCEkQjRwIBw&amp;url=http://www.hollandokk.com/blog/entry/hieronymus-bosch&amp;psig=AFQjCNEAFxrHL0OdYHjDIJyuzbv2C2v6Kg&amp;ust=1461678805226406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5" name="Picture 6" descr="so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088" y="4869160"/>
            <a:ext cx="1549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85184"/>
            <a:ext cx="1295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4473005" y="697037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>
              <a:solidFill>
                <a:srgbClr val="FFFF00"/>
              </a:solidFill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204224" y="5459740"/>
            <a:ext cx="67217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Kórélettani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Intézet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és Képző Központ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Elméleti Doktori Iskola  -  Semmelweis </a:t>
            </a:r>
            <a:r>
              <a:rPr lang="hu-HU" altLang="hu-HU" sz="2400" dirty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Egyetem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400" b="1" dirty="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6" name="Text Box 7"/>
          <p:cNvSpPr txBox="1">
            <a:spLocks noChangeArrowheads="1"/>
          </p:cNvSpPr>
          <p:nvPr/>
        </p:nvSpPr>
        <p:spPr bwMode="auto">
          <a:xfrm>
            <a:off x="628160" y="188640"/>
            <a:ext cx="7776863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Művészet Kórélettana</a:t>
            </a: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Választható kreditpontos graduális és posztgraduális tantárgy </a:t>
            </a: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2015/2016. II. félév </a:t>
            </a:r>
          </a:p>
          <a:p>
            <a:pPr>
              <a:buFontTx/>
              <a:buNone/>
            </a:pP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276232" y="1999456"/>
            <a:ext cx="6768752" cy="1222541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6C6C6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hu-HU" sz="2800" b="1" dirty="0" smtClean="0">
                <a:solidFill>
                  <a:srgbClr val="0000FF"/>
                </a:solidFill>
                <a:ea typeface="Calibri"/>
                <a:cs typeface="Times New Roman"/>
              </a:rPr>
              <a:t>Alkotás – Befogadás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hu-HU" sz="2800" dirty="0" smtClean="0">
                <a:solidFill>
                  <a:srgbClr val="0000FF"/>
                </a:solidFill>
                <a:ea typeface="Calibri"/>
                <a:cs typeface="Times New Roman"/>
              </a:rPr>
              <a:t>Prof. Dr. </a:t>
            </a:r>
            <a:r>
              <a:rPr lang="hu-HU" sz="2800" dirty="0" err="1" smtClean="0">
                <a:solidFill>
                  <a:srgbClr val="0000FF"/>
                </a:solidFill>
                <a:ea typeface="Calibri"/>
                <a:cs typeface="Times New Roman"/>
              </a:rPr>
              <a:t>Rosivall</a:t>
            </a:r>
            <a:r>
              <a:rPr lang="hu-HU" sz="2800" dirty="0" smtClean="0">
                <a:solidFill>
                  <a:srgbClr val="0000FF"/>
                </a:solidFill>
                <a:ea typeface="Calibri"/>
                <a:cs typeface="Times New Roman"/>
              </a:rPr>
              <a:t> László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209182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19" y="3284984"/>
            <a:ext cx="2562086" cy="192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44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51334"/>
            <a:ext cx="3387849" cy="225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96" y="3772640"/>
            <a:ext cx="3397204" cy="224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08" y="3772640"/>
            <a:ext cx="3381425" cy="224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95" y="751334"/>
            <a:ext cx="3397205" cy="225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11967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4427984" y="11967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467544" y="41490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3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4427984" y="41397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79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69" y="672951"/>
            <a:ext cx="2888687" cy="220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868006" y="2833191"/>
            <a:ext cx="1687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Vaszilij </a:t>
            </a:r>
            <a:r>
              <a:rPr lang="hu-HU" sz="1400" dirty="0"/>
              <a:t>K</a:t>
            </a:r>
            <a:r>
              <a:rPr lang="hu-HU" sz="1400" dirty="0" smtClean="0"/>
              <a:t>andinszkij</a:t>
            </a:r>
          </a:p>
          <a:p>
            <a:r>
              <a:rPr lang="hu-HU" sz="1400" dirty="0" smtClean="0"/>
              <a:t>      1866-1944</a:t>
            </a:r>
            <a:endParaRPr lang="en-US" sz="1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97287"/>
            <a:ext cx="3618680" cy="237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084168" y="6073551"/>
            <a:ext cx="13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Rozsda Endre</a:t>
            </a:r>
          </a:p>
          <a:p>
            <a:r>
              <a:rPr lang="hu-HU" sz="1400" dirty="0" smtClean="0"/>
              <a:t>   1913-1999</a:t>
            </a:r>
            <a:endParaRPr lang="en-US" sz="1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97287"/>
            <a:ext cx="1872208" cy="234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79512" y="6001543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Kazimir </a:t>
            </a:r>
            <a:r>
              <a:rPr lang="hu-HU" sz="1400" dirty="0" err="1" smtClean="0"/>
              <a:t>Szeverinovics</a:t>
            </a:r>
            <a:r>
              <a:rPr lang="hu-HU" sz="1400" dirty="0" smtClean="0"/>
              <a:t> </a:t>
            </a:r>
            <a:r>
              <a:rPr lang="hu-HU" sz="1400" dirty="0" err="1" smtClean="0"/>
              <a:t>Malevics</a:t>
            </a:r>
            <a:endParaRPr lang="hu-HU" sz="1400" dirty="0" smtClean="0"/>
          </a:p>
          <a:p>
            <a:r>
              <a:rPr lang="hu-HU" sz="1400" dirty="0" smtClean="0"/>
              <a:t>                  1878-1935</a:t>
            </a:r>
            <a:endParaRPr lang="en-US" sz="14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583" y="672951"/>
            <a:ext cx="2816874" cy="220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660232" y="2833191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 smtClean="0"/>
              <a:t>Reigl</a:t>
            </a:r>
            <a:r>
              <a:rPr lang="hu-HU" sz="1400" dirty="0" smtClean="0"/>
              <a:t> Judit</a:t>
            </a:r>
          </a:p>
          <a:p>
            <a:r>
              <a:rPr lang="hu-HU" sz="1400" dirty="0" smtClean="0"/>
              <a:t>    1923-</a:t>
            </a:r>
            <a:endParaRPr lang="en-US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3707904" y="2833191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Hieronymus</a:t>
            </a:r>
            <a:r>
              <a:rPr lang="hu-HU" sz="1400" dirty="0" smtClean="0"/>
              <a:t> Bosch</a:t>
            </a:r>
          </a:p>
          <a:p>
            <a:r>
              <a:rPr lang="hu-HU" sz="1400" dirty="0" smtClean="0"/>
              <a:t>      1460-1516</a:t>
            </a:r>
            <a:endParaRPr lang="en-US" sz="1400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97287"/>
            <a:ext cx="1861684" cy="237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131840" y="6002124"/>
            <a:ext cx="1203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Andy Warhol</a:t>
            </a:r>
          </a:p>
          <a:p>
            <a:r>
              <a:rPr lang="hu-HU" sz="1400" dirty="0" smtClean="0"/>
              <a:t>  1928-1987</a:t>
            </a:r>
            <a:endParaRPr lang="en-US" sz="1400" dirty="0"/>
          </a:p>
        </p:txBody>
      </p:sp>
      <p:pic>
        <p:nvPicPr>
          <p:cNvPr id="2050" name="Picture 2" descr="http://www.hollandokk.com/website/static/img/blog/bosch2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69" y="703696"/>
            <a:ext cx="1907243" cy="22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4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55776" y="1383159"/>
            <a:ext cx="381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0066"/>
                </a:solidFill>
              </a:rPr>
              <a:t>Tetszik?  -   </a:t>
            </a:r>
            <a:r>
              <a:rPr lang="hu-HU" sz="2400" b="1" dirty="0">
                <a:solidFill>
                  <a:srgbClr val="000066"/>
                </a:solidFill>
              </a:rPr>
              <a:t>N</a:t>
            </a:r>
            <a:r>
              <a:rPr lang="hu-HU" sz="2400" b="1" dirty="0" smtClean="0">
                <a:solidFill>
                  <a:srgbClr val="000066"/>
                </a:solidFill>
              </a:rPr>
              <a:t>em tetszik?</a:t>
            </a:r>
            <a:endParaRPr lang="en-US" sz="2400" b="1" dirty="0">
              <a:solidFill>
                <a:srgbClr val="000066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128222" y="2204864"/>
            <a:ext cx="45320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rgbClr val="000066"/>
                </a:solidFill>
              </a:rPr>
              <a:t>Pupilla tágulás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rgbClr val="000066"/>
                </a:solidFill>
              </a:rPr>
              <a:t>Arckifejezés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rgbClr val="000066"/>
                </a:solidFill>
              </a:rPr>
              <a:t>Hangadás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rgbClr val="000066"/>
                </a:solidFill>
              </a:rPr>
              <a:t>Hormonális, </a:t>
            </a:r>
            <a:r>
              <a:rPr lang="hu-HU" sz="2000" dirty="0" err="1" smtClean="0">
                <a:solidFill>
                  <a:srgbClr val="000066"/>
                </a:solidFill>
              </a:rPr>
              <a:t>transzmitter</a:t>
            </a:r>
            <a:r>
              <a:rPr lang="hu-HU" sz="2000" dirty="0" smtClean="0">
                <a:solidFill>
                  <a:srgbClr val="000066"/>
                </a:solidFill>
              </a:rPr>
              <a:t> változások</a:t>
            </a:r>
          </a:p>
          <a:p>
            <a:pPr marL="285750" indent="-285750">
              <a:buFontTx/>
              <a:buChar char="-"/>
            </a:pPr>
            <a:r>
              <a:rPr lang="hu-HU" sz="2000" dirty="0" err="1" smtClean="0">
                <a:solidFill>
                  <a:srgbClr val="000066"/>
                </a:solidFill>
              </a:rPr>
              <a:t>Mikrocirkulációs</a:t>
            </a:r>
            <a:r>
              <a:rPr lang="hu-HU" sz="2000" dirty="0" smtClean="0">
                <a:solidFill>
                  <a:srgbClr val="000066"/>
                </a:solidFill>
              </a:rPr>
              <a:t> változások, stb.</a:t>
            </a: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195736" y="4540478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Melyiket lehet on-line </a:t>
            </a:r>
            <a:r>
              <a:rPr lang="hu-HU" dirty="0" err="1" smtClean="0">
                <a:solidFill>
                  <a:srgbClr val="002060"/>
                </a:solidFill>
              </a:rPr>
              <a:t>kvantitative</a:t>
            </a:r>
            <a:r>
              <a:rPr lang="hu-HU" dirty="0" smtClean="0">
                <a:solidFill>
                  <a:srgbClr val="002060"/>
                </a:solidFill>
              </a:rPr>
              <a:t> követni?!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9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91680" y="620688"/>
            <a:ext cx="57996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2400" dirty="0" smtClean="0">
                <a:solidFill>
                  <a:srgbClr val="000066"/>
                </a:solidFill>
              </a:rPr>
              <a:t>Az esztétikai érték mitől függ?</a:t>
            </a:r>
          </a:p>
          <a:p>
            <a:pPr>
              <a:spcAft>
                <a:spcPts val="600"/>
              </a:spcAft>
            </a:pPr>
            <a:endParaRPr lang="hu-HU" dirty="0">
              <a:solidFill>
                <a:srgbClr val="000066"/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</a:rPr>
              <a:t>Az esztétikai érték független-e a piaci értéktől?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</a:rPr>
              <a:t>A piacon, megfelelő trükkel, mindent el lehet adni.   A „szépérzékünk” is becsapható?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</a:rPr>
              <a:t>Van Gogh </a:t>
            </a:r>
            <a:r>
              <a:rPr lang="hu-HU" dirty="0" err="1" smtClean="0">
                <a:solidFill>
                  <a:srgbClr val="000066"/>
                </a:solidFill>
              </a:rPr>
              <a:t>neuroesztétikai</a:t>
            </a:r>
            <a:r>
              <a:rPr lang="hu-HU" dirty="0" smtClean="0">
                <a:solidFill>
                  <a:srgbClr val="000066"/>
                </a:solidFill>
              </a:rPr>
              <a:t> értéke független a külső körülményektől?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</a:rPr>
              <a:t>Vagy egy másolat, akármilyen tökéletes, vagy sem! Sokszor a szakértők is tévednek.</a:t>
            </a: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56101"/>
            <a:ext cx="2952328" cy="203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95536" y="5981218"/>
            <a:ext cx="3266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/>
              <a:t>Három példa: Aba-Novák: Cirkuszban; </a:t>
            </a:r>
            <a:r>
              <a:rPr lang="hu-HU" sz="1000" dirty="0" err="1"/>
              <a:t>Schönberger</a:t>
            </a:r>
            <a:r>
              <a:rPr lang="hu-HU" sz="1000" dirty="0"/>
              <a:t>: Házaspár és még egy Aba-Novák: </a:t>
            </a:r>
            <a:r>
              <a:rPr lang="hu-HU" sz="1000" dirty="0" err="1"/>
              <a:t>Czája-cirkusz</a:t>
            </a:r>
            <a:endParaRPr lang="en-US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56101"/>
            <a:ext cx="3211530" cy="105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949874" y="4920262"/>
            <a:ext cx="2710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smtClean="0"/>
              <a:t>Rippl-Rónai: Jobra a hamisítvány</a:t>
            </a:r>
            <a:endParaRPr lang="en-US" sz="1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56102"/>
            <a:ext cx="1613381" cy="203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6444208" y="5856366"/>
            <a:ext cx="2375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000" dirty="0"/>
              <a:t>Atomfizikusok bizonyították</a:t>
            </a:r>
            <a:r>
              <a:rPr lang="hu-HU" sz="1000" dirty="0" smtClean="0"/>
              <a:t>,</a:t>
            </a:r>
          </a:p>
          <a:p>
            <a:pPr algn="ctr"/>
            <a:r>
              <a:rPr lang="hu-HU" sz="1000" dirty="0" smtClean="0"/>
              <a:t> </a:t>
            </a:r>
            <a:r>
              <a:rPr lang="hu-HU" sz="1000" dirty="0"/>
              <a:t>hogy hamis a </a:t>
            </a:r>
            <a:r>
              <a:rPr lang="hu-HU" sz="1000" dirty="0" err="1" smtClean="0"/>
              <a:t>Léger</a:t>
            </a:r>
            <a:r>
              <a:rPr lang="hu-HU" sz="1000" dirty="0" smtClean="0"/>
              <a:t>, </a:t>
            </a:r>
            <a:r>
              <a:rPr lang="hu-HU" sz="1000" dirty="0" err="1" smtClean="0"/>
              <a:t>a</a:t>
            </a:r>
            <a:r>
              <a:rPr lang="hu-HU" sz="1000" dirty="0" smtClean="0"/>
              <a:t> vászon </a:t>
            </a:r>
            <a:r>
              <a:rPr lang="hu-HU" sz="1000" dirty="0" err="1" smtClean="0"/>
              <a:t>késöbbi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495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etwork.h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346" y="2924944"/>
            <a:ext cx="2596569" cy="172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5" name="Picture 6" descr="so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088" y="4869160"/>
            <a:ext cx="1549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1295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4545013" y="697037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>
              <a:solidFill>
                <a:srgbClr val="FFFF00"/>
              </a:solidFill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224915" y="5459740"/>
            <a:ext cx="67217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Kórélettani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Intézet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és Képző Központ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Elméleti Doktori Iskola  -  Semmelweis </a:t>
            </a:r>
            <a:r>
              <a:rPr lang="hu-HU" altLang="hu-HU" sz="2400" dirty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Egyetem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400" b="1" dirty="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6" name="Text Box 7"/>
          <p:cNvSpPr txBox="1">
            <a:spLocks noChangeArrowheads="1"/>
          </p:cNvSpPr>
          <p:nvPr/>
        </p:nvSpPr>
        <p:spPr bwMode="auto">
          <a:xfrm>
            <a:off x="683568" y="116632"/>
            <a:ext cx="7776863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Művészet Kórélettana</a:t>
            </a: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Választható kreditpontos graduális és posztgraduális tantárgy </a:t>
            </a: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2015/2016. II. félév </a:t>
            </a:r>
          </a:p>
          <a:p>
            <a:pPr>
              <a:buFontTx/>
              <a:buNone/>
            </a:pP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10196" y="1844824"/>
            <a:ext cx="7434212" cy="1145597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6C6C6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hu-HU" sz="2800" b="1" dirty="0" err="1" smtClean="0">
                <a:solidFill>
                  <a:srgbClr val="0000FF"/>
                </a:solidFill>
              </a:rPr>
              <a:t>Neuroesztétika</a:t>
            </a:r>
            <a:r>
              <a:rPr lang="hu-HU" sz="2800" b="1" dirty="0" smtClean="0">
                <a:solidFill>
                  <a:srgbClr val="0000FF"/>
                </a:solidFill>
              </a:rPr>
              <a:t> - Új </a:t>
            </a:r>
            <a:r>
              <a:rPr lang="hu-HU" sz="2800" b="1" dirty="0">
                <a:solidFill>
                  <a:srgbClr val="0000FF"/>
                </a:solidFill>
              </a:rPr>
              <a:t>határterületi tudomány </a:t>
            </a:r>
            <a:endParaRPr lang="hu-HU" sz="2800" b="1" dirty="0" smtClean="0">
              <a:solidFill>
                <a:srgbClr val="0000FF"/>
              </a:solidFill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hu-HU" sz="2800" dirty="0" smtClean="0">
                <a:solidFill>
                  <a:srgbClr val="0000CC"/>
                </a:solidFill>
                <a:ea typeface="Calibri"/>
                <a:cs typeface="Times New Roman"/>
              </a:rPr>
              <a:t>Prof Dr. </a:t>
            </a:r>
            <a:r>
              <a:rPr lang="hu-HU" sz="2800" dirty="0">
                <a:solidFill>
                  <a:srgbClr val="0000CC"/>
                </a:solidFill>
                <a:ea typeface="Calibri"/>
                <a:cs typeface="Times New Roman"/>
              </a:rPr>
              <a:t>N</a:t>
            </a:r>
            <a:r>
              <a:rPr lang="hu-HU" sz="2800" dirty="0" smtClean="0">
                <a:solidFill>
                  <a:srgbClr val="0000CC"/>
                </a:solidFill>
                <a:ea typeface="Calibri"/>
                <a:cs typeface="Times New Roman"/>
              </a:rPr>
              <a:t>agy Zoltán</a:t>
            </a:r>
            <a:endParaRPr lang="hu-HU" sz="28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281190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0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1824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251520" y="3861048"/>
            <a:ext cx="480479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srgbClr val="000066"/>
                </a:solidFill>
              </a:rPr>
              <a:t>Prof. Dr. Nagy Zoltán</a:t>
            </a:r>
            <a:r>
              <a:rPr lang="hu-HU" dirty="0" smtClean="0">
                <a:solidFill>
                  <a:srgbClr val="000066"/>
                </a:solidFill>
              </a:rPr>
              <a:t>, orvos, akadémiai doktor </a:t>
            </a:r>
          </a:p>
          <a:p>
            <a:endParaRPr lang="hu-HU" dirty="0">
              <a:solidFill>
                <a:srgbClr val="000066"/>
              </a:solidFill>
            </a:endParaRPr>
          </a:p>
          <a:p>
            <a:r>
              <a:rPr lang="hu-HU" i="1" dirty="0" smtClean="0">
                <a:solidFill>
                  <a:srgbClr val="000066"/>
                </a:solidFill>
              </a:rPr>
              <a:t>Szakvizsgák</a:t>
            </a:r>
            <a:r>
              <a:rPr lang="hu-HU" dirty="0" smtClean="0">
                <a:solidFill>
                  <a:srgbClr val="000066"/>
                </a:solidFill>
              </a:rPr>
              <a:t>: Patológus, neurológus, pszichiáter, </a:t>
            </a:r>
            <a:r>
              <a:rPr lang="hu-HU" dirty="0" err="1" smtClean="0">
                <a:solidFill>
                  <a:srgbClr val="000066"/>
                </a:solidFill>
              </a:rPr>
              <a:t>neuropathológus</a:t>
            </a:r>
            <a:endParaRPr lang="hu-HU" dirty="0" smtClean="0">
              <a:solidFill>
                <a:srgbClr val="000066"/>
              </a:solidFill>
            </a:endParaRPr>
          </a:p>
          <a:p>
            <a:r>
              <a:rPr lang="hu-HU" i="1" dirty="0" smtClean="0">
                <a:solidFill>
                  <a:srgbClr val="000066"/>
                </a:solidFill>
              </a:rPr>
              <a:t>Szakterület</a:t>
            </a:r>
            <a:r>
              <a:rPr lang="hu-HU" dirty="0" smtClean="0">
                <a:solidFill>
                  <a:srgbClr val="000066"/>
                </a:solidFill>
              </a:rPr>
              <a:t>: </a:t>
            </a:r>
            <a:r>
              <a:rPr lang="hu-HU" dirty="0" err="1" smtClean="0">
                <a:solidFill>
                  <a:srgbClr val="000066"/>
                </a:solidFill>
              </a:rPr>
              <a:t>Cerebrovascularis</a:t>
            </a:r>
            <a:r>
              <a:rPr lang="hu-HU" dirty="0" smtClean="0">
                <a:solidFill>
                  <a:srgbClr val="000066"/>
                </a:solidFill>
              </a:rPr>
              <a:t> betegségek,  </a:t>
            </a:r>
            <a:r>
              <a:rPr lang="hu-HU" dirty="0" err="1" smtClean="0">
                <a:solidFill>
                  <a:srgbClr val="000066"/>
                </a:solidFill>
              </a:rPr>
              <a:t>neuropathológiai</a:t>
            </a:r>
            <a:r>
              <a:rPr lang="hu-HU" dirty="0" smtClean="0">
                <a:solidFill>
                  <a:srgbClr val="000066"/>
                </a:solidFill>
              </a:rPr>
              <a:t>, </a:t>
            </a:r>
            <a:r>
              <a:rPr lang="hu-HU" dirty="0" err="1" smtClean="0">
                <a:solidFill>
                  <a:srgbClr val="000066"/>
                </a:solidFill>
              </a:rPr>
              <a:t>kliniko-patológiai</a:t>
            </a:r>
            <a:r>
              <a:rPr lang="hu-HU" dirty="0" smtClean="0">
                <a:solidFill>
                  <a:srgbClr val="000066"/>
                </a:solidFill>
              </a:rPr>
              <a:t>, </a:t>
            </a:r>
            <a:r>
              <a:rPr lang="hu-HU" dirty="0" err="1">
                <a:solidFill>
                  <a:srgbClr val="000066"/>
                </a:solidFill>
              </a:rPr>
              <a:t>kisérletes</a:t>
            </a:r>
            <a:r>
              <a:rPr lang="hu-HU" dirty="0">
                <a:solidFill>
                  <a:srgbClr val="000066"/>
                </a:solidFill>
              </a:rPr>
              <a:t> </a:t>
            </a:r>
            <a:r>
              <a:rPr lang="hu-HU" dirty="0" err="1" smtClean="0">
                <a:solidFill>
                  <a:srgbClr val="000066"/>
                </a:solidFill>
              </a:rPr>
              <a:t>neuropathológia</a:t>
            </a:r>
            <a:r>
              <a:rPr lang="hu-HU" dirty="0">
                <a:solidFill>
                  <a:srgbClr val="000066"/>
                </a:solidFill>
              </a:rPr>
              <a:t/>
            </a:r>
            <a:br>
              <a:rPr lang="hu-HU" dirty="0">
                <a:solidFill>
                  <a:srgbClr val="000066"/>
                </a:solidFill>
              </a:rPr>
            </a:b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076056" y="764704"/>
            <a:ext cx="3923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>
                <a:solidFill>
                  <a:srgbClr val="000066"/>
                </a:solidFill>
              </a:rPr>
              <a:t>      </a:t>
            </a:r>
            <a:r>
              <a:rPr lang="hu-HU" sz="1600" b="1" i="1" dirty="0" smtClean="0">
                <a:solidFill>
                  <a:srgbClr val="000066"/>
                </a:solidFill>
              </a:rPr>
              <a:t>Szakmai, közéleti Funkciók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OTKA </a:t>
            </a:r>
            <a:r>
              <a:rPr lang="hu-HU" sz="1600" dirty="0">
                <a:solidFill>
                  <a:srgbClr val="000066"/>
                </a:solidFill>
              </a:rPr>
              <a:t>Élettudományi Szakbizottság </a:t>
            </a:r>
            <a:endParaRPr lang="hu-HU" sz="1600" dirty="0" smtClean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Magyar </a:t>
            </a:r>
            <a:r>
              <a:rPr lang="hu-HU" sz="1600" dirty="0">
                <a:solidFill>
                  <a:srgbClr val="000066"/>
                </a:solidFill>
              </a:rPr>
              <a:t>Akkreditációs Bizottság Orvosi Szakbizottság tagja, </a:t>
            </a:r>
            <a:endParaRPr lang="hu-HU" sz="1600" dirty="0" smtClean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MTA </a:t>
            </a:r>
            <a:r>
              <a:rPr lang="hu-HU" sz="1600" dirty="0">
                <a:solidFill>
                  <a:srgbClr val="000066"/>
                </a:solidFill>
              </a:rPr>
              <a:t>Orvosi Osztályának Konzervatív Orvostudományi Doktori </a:t>
            </a:r>
            <a:r>
              <a:rPr lang="hu-HU" sz="1600" dirty="0" smtClean="0">
                <a:solidFill>
                  <a:srgbClr val="000066"/>
                </a:solidFill>
              </a:rPr>
              <a:t>Bizottság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Egészségügyi </a:t>
            </a:r>
            <a:r>
              <a:rPr lang="hu-HU" sz="1600" dirty="0">
                <a:solidFill>
                  <a:srgbClr val="000066"/>
                </a:solidFill>
              </a:rPr>
              <a:t>Tudományos Tanács Tudományetikai Bizottságának tagja (</a:t>
            </a:r>
            <a:r>
              <a:rPr lang="hu-HU" sz="1600" dirty="0" smtClean="0">
                <a:solidFill>
                  <a:srgbClr val="000066"/>
                </a:solidFill>
              </a:rPr>
              <a:t>ETT-TUKEB)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Neurológiai </a:t>
            </a:r>
            <a:r>
              <a:rPr lang="hu-HU" sz="1600" dirty="0">
                <a:solidFill>
                  <a:srgbClr val="000066"/>
                </a:solidFill>
              </a:rPr>
              <a:t>Szakmai Kollégium </a:t>
            </a:r>
            <a:r>
              <a:rPr lang="hu-HU" sz="1600" dirty="0" smtClean="0">
                <a:solidFill>
                  <a:srgbClr val="000066"/>
                </a:solidFill>
              </a:rPr>
              <a:t>elnök </a:t>
            </a:r>
            <a:r>
              <a:rPr lang="hu-HU" sz="1600" dirty="0" err="1" smtClean="0">
                <a:solidFill>
                  <a:srgbClr val="000066"/>
                </a:solidFill>
              </a:rPr>
              <a:t>Angiológiai</a:t>
            </a:r>
            <a:r>
              <a:rPr lang="hu-HU" sz="1600" dirty="0">
                <a:solidFill>
                  <a:srgbClr val="000066"/>
                </a:solidFill>
              </a:rPr>
              <a:t>, valamint a </a:t>
            </a:r>
            <a:r>
              <a:rPr lang="hu-HU" sz="1600" dirty="0" err="1" smtClean="0">
                <a:solidFill>
                  <a:srgbClr val="000066"/>
                </a:solidFill>
              </a:rPr>
              <a:t>Geriátriai</a:t>
            </a:r>
            <a:r>
              <a:rPr lang="hu-HU" sz="1600" dirty="0" smtClean="0">
                <a:solidFill>
                  <a:srgbClr val="000066"/>
                </a:solidFill>
              </a:rPr>
              <a:t> </a:t>
            </a:r>
            <a:r>
              <a:rPr lang="hu-HU" sz="1600" dirty="0">
                <a:solidFill>
                  <a:srgbClr val="000066"/>
                </a:solidFill>
              </a:rPr>
              <a:t>Szakmai </a:t>
            </a:r>
            <a:r>
              <a:rPr lang="hu-HU" sz="1600" dirty="0" smtClean="0">
                <a:solidFill>
                  <a:srgbClr val="000066"/>
                </a:solidFill>
              </a:rPr>
              <a:t>Kollégiumok.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Szakmai </a:t>
            </a:r>
            <a:r>
              <a:rPr lang="hu-HU" sz="1600" dirty="0" smtClean="0">
                <a:solidFill>
                  <a:srgbClr val="000066"/>
                </a:solidFill>
              </a:rPr>
              <a:t>Kollégium </a:t>
            </a:r>
            <a:r>
              <a:rPr lang="hu-HU" sz="1600" dirty="0">
                <a:solidFill>
                  <a:srgbClr val="000066"/>
                </a:solidFill>
              </a:rPr>
              <a:t>Neurológiai Tagozatának elnöke. </a:t>
            </a:r>
            <a:endParaRPr lang="en-US" sz="1600" dirty="0">
              <a:solidFill>
                <a:srgbClr val="000066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076056" y="4221088"/>
            <a:ext cx="406794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6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cs typeface="Arial" pitchFamily="34" charset="0"/>
              </a:rPr>
              <a:t>      Hosszabb tanulmányutak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cs typeface="Arial" pitchFamily="34" charset="0"/>
              </a:rPr>
              <a:t>-     Berlin, </a:t>
            </a:r>
            <a:r>
              <a:rPr kumimoji="0" lang="hu-HU" altLang="hu-HU" sz="1600" b="0" i="0" u="none" strike="noStrike" cap="none" normalizeH="0" baseline="0" dirty="0" err="1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cs typeface="Arial" pitchFamily="34" charset="0"/>
              </a:rPr>
              <a:t>Charité</a:t>
            </a: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cs typeface="Arial" pitchFamily="34" charset="0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cs typeface="Arial" pitchFamily="34" charset="0"/>
              </a:rPr>
              <a:t>Prága, Tudományos Akadémia Fiziológiai  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hu-HU" altLang="hu-HU" sz="1600" dirty="0">
                <a:solidFill>
                  <a:srgbClr val="000066"/>
                </a:solidFill>
                <a:latin typeface="+mj-lt"/>
                <a:cs typeface="Arial" pitchFamily="34" charset="0"/>
              </a:rPr>
              <a:t> </a:t>
            </a:r>
            <a:r>
              <a:rPr lang="hu-HU" altLang="hu-HU" sz="16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      </a:t>
            </a: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cs typeface="Arial" pitchFamily="34" charset="0"/>
              </a:rPr>
              <a:t>Kutató Csoportja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hu-HU" altLang="hu-HU" sz="1600" b="0" i="0" u="none" strike="noStrike" cap="none" normalizeH="0" baseline="0" dirty="0" err="1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cs typeface="Arial" pitchFamily="34" charset="0"/>
              </a:rPr>
              <a:t>Montreál</a:t>
            </a: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cs typeface="Arial" pitchFamily="34" charset="0"/>
              </a:rPr>
              <a:t>, Mc </a:t>
            </a:r>
            <a:r>
              <a:rPr kumimoji="0" lang="hu-HU" altLang="hu-HU" sz="1600" b="0" i="0" u="none" strike="noStrike" cap="none" normalizeH="0" baseline="0" dirty="0" err="1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cs typeface="Arial" pitchFamily="34" charset="0"/>
              </a:rPr>
              <a:t>Gill</a:t>
            </a: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cs typeface="Arial" pitchFamily="34" charset="0"/>
              </a:rPr>
              <a:t>  Egyetem Neurológiai  Intézet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cs typeface="Arial" pitchFamily="34" charset="0"/>
              </a:rPr>
              <a:t>Moszkva, Neurológiai Intézet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cs typeface="Arial" pitchFamily="34" charset="0"/>
              </a:rPr>
              <a:t>Bethesda (USA) NIH NINCDS </a:t>
            </a:r>
            <a:r>
              <a:rPr kumimoji="0" lang="hu-HU" altLang="hu-HU" sz="1600" b="0" i="0" u="none" strike="noStrike" cap="none" normalizeH="0" baseline="0" dirty="0" err="1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cs typeface="Arial" pitchFamily="34" charset="0"/>
              </a:rPr>
              <a:t>Neurobiológiai</a:t>
            </a:r>
            <a:endParaRPr kumimoji="0" lang="hu-HU" altLang="hu-HU" sz="1600" b="0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9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23528" y="751344"/>
            <a:ext cx="49502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 smtClean="0">
                <a:solidFill>
                  <a:srgbClr val="000066"/>
                </a:solidFill>
              </a:rPr>
              <a:t>Tudományos Társaságok</a:t>
            </a:r>
          </a:p>
          <a:p>
            <a:r>
              <a:rPr lang="hu-HU" dirty="0" smtClean="0">
                <a:solidFill>
                  <a:srgbClr val="000066"/>
                </a:solidFill>
              </a:rPr>
              <a:t>Magyar </a:t>
            </a:r>
            <a:r>
              <a:rPr lang="hu-HU" dirty="0">
                <a:solidFill>
                  <a:srgbClr val="000066"/>
                </a:solidFill>
              </a:rPr>
              <a:t>Idegtudományi Társaság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Magyar Élettani Társaság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Magyar Ideg és Elmegyógyászok Társasága (2008-ig vezetőségi tag)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Magyar Stroke Társaság (alapító elnöke, majd örökös tiszteletbeli elnök)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Magyar Hipertónia Társaság (2006-ig vezetőségi tag)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Magyar </a:t>
            </a:r>
            <a:r>
              <a:rPr lang="hu-HU" dirty="0" err="1">
                <a:solidFill>
                  <a:srgbClr val="000066"/>
                </a:solidFill>
              </a:rPr>
              <a:t>Neuropathológus</a:t>
            </a:r>
            <a:r>
              <a:rPr lang="hu-HU" dirty="0">
                <a:solidFill>
                  <a:srgbClr val="000066"/>
                </a:solidFill>
              </a:rPr>
              <a:t> Társaság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Közép és Kelet-európai Stroke Társaság (alapító elnöke)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Délkelet-európai </a:t>
            </a:r>
            <a:r>
              <a:rPr lang="hu-HU" dirty="0" err="1">
                <a:solidFill>
                  <a:srgbClr val="000066"/>
                </a:solidFill>
              </a:rPr>
              <a:t>Neuropszichiátriai</a:t>
            </a:r>
            <a:r>
              <a:rPr lang="hu-HU" dirty="0">
                <a:solidFill>
                  <a:srgbClr val="000066"/>
                </a:solidFill>
              </a:rPr>
              <a:t> Társaság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Nemzetközi Stroke Társaság (1990-2000 nemzetközi bizottság tagja)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Európai Stroke Konferencia (1994-2002 tudományos bizottság tagja)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Amerikai Neurológus Akadémia </a:t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>
                <a:solidFill>
                  <a:srgbClr val="000066"/>
                </a:solidFill>
              </a:rPr>
              <a:t>International </a:t>
            </a:r>
            <a:r>
              <a:rPr lang="hu-HU" dirty="0" err="1">
                <a:solidFill>
                  <a:srgbClr val="000066"/>
                </a:solidFill>
              </a:rPr>
              <a:t>Brain</a:t>
            </a:r>
            <a:r>
              <a:rPr lang="hu-HU" dirty="0">
                <a:solidFill>
                  <a:srgbClr val="000066"/>
                </a:solidFill>
              </a:rPr>
              <a:t> Research </a:t>
            </a:r>
            <a:r>
              <a:rPr lang="hu-HU" dirty="0" smtClean="0">
                <a:solidFill>
                  <a:srgbClr val="000066"/>
                </a:solidFill>
              </a:rPr>
              <a:t>Organization </a:t>
            </a:r>
            <a:r>
              <a:rPr lang="hu-HU" dirty="0">
                <a:solidFill>
                  <a:srgbClr val="000066"/>
                </a:solidFill>
              </a:rPr>
              <a:t>(IBRO) 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256584" y="836712"/>
            <a:ext cx="38519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 smtClean="0">
                <a:solidFill>
                  <a:srgbClr val="000066"/>
                </a:solidFill>
              </a:rPr>
              <a:t>Kitüntetések</a:t>
            </a:r>
          </a:p>
          <a:p>
            <a:r>
              <a:rPr lang="hu-HU" dirty="0" smtClean="0">
                <a:solidFill>
                  <a:srgbClr val="000066"/>
                </a:solidFill>
              </a:rPr>
              <a:t>- Kiváló orvos</a:t>
            </a:r>
            <a:r>
              <a:rPr lang="hu-HU" dirty="0">
                <a:solidFill>
                  <a:srgbClr val="000066"/>
                </a:solidFill>
              </a:rPr>
              <a:t/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 smtClean="0">
                <a:solidFill>
                  <a:srgbClr val="000066"/>
                </a:solidFill>
              </a:rPr>
              <a:t>- Springer </a:t>
            </a:r>
            <a:r>
              <a:rPr lang="hu-HU" dirty="0">
                <a:solidFill>
                  <a:srgbClr val="000066"/>
                </a:solidFill>
              </a:rPr>
              <a:t>Kiadó nívó </a:t>
            </a:r>
            <a:r>
              <a:rPr lang="hu-HU" dirty="0" smtClean="0">
                <a:solidFill>
                  <a:srgbClr val="000066"/>
                </a:solidFill>
              </a:rPr>
              <a:t>díja</a:t>
            </a:r>
            <a:r>
              <a:rPr lang="hu-HU" dirty="0">
                <a:solidFill>
                  <a:srgbClr val="000066"/>
                </a:solidFill>
              </a:rPr>
              <a:t/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 smtClean="0">
                <a:solidFill>
                  <a:srgbClr val="000066"/>
                </a:solidFill>
              </a:rPr>
              <a:t>- Orvosi </a:t>
            </a:r>
            <a:r>
              <a:rPr lang="hu-HU" dirty="0">
                <a:solidFill>
                  <a:srgbClr val="000066"/>
                </a:solidFill>
              </a:rPr>
              <a:t>Hetilap </a:t>
            </a:r>
            <a:r>
              <a:rPr lang="hu-HU" dirty="0" err="1">
                <a:solidFill>
                  <a:srgbClr val="000066"/>
                </a:solidFill>
              </a:rPr>
              <a:t>Markusovszky</a:t>
            </a:r>
            <a:r>
              <a:rPr lang="hu-HU" dirty="0">
                <a:solidFill>
                  <a:srgbClr val="000066"/>
                </a:solidFill>
              </a:rPr>
              <a:t> </a:t>
            </a:r>
            <a:r>
              <a:rPr lang="hu-HU" dirty="0" smtClean="0">
                <a:solidFill>
                  <a:srgbClr val="000066"/>
                </a:solidFill>
              </a:rPr>
              <a:t>díj</a:t>
            </a:r>
            <a:r>
              <a:rPr lang="hu-HU" dirty="0">
                <a:solidFill>
                  <a:srgbClr val="000066"/>
                </a:solidFill>
              </a:rPr>
              <a:t/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 smtClean="0">
                <a:solidFill>
                  <a:srgbClr val="000066"/>
                </a:solidFill>
              </a:rPr>
              <a:t>- Semmelweis </a:t>
            </a:r>
            <a:r>
              <a:rPr lang="hu-HU" dirty="0">
                <a:solidFill>
                  <a:srgbClr val="000066"/>
                </a:solidFill>
              </a:rPr>
              <a:t>Egyetem, Doktori Iskola </a:t>
            </a:r>
            <a:r>
              <a:rPr lang="hu-HU" dirty="0" smtClean="0">
                <a:solidFill>
                  <a:srgbClr val="000066"/>
                </a:solidFill>
              </a:rPr>
              <a:t> </a:t>
            </a:r>
          </a:p>
          <a:p>
            <a:r>
              <a:rPr lang="hu-HU" dirty="0">
                <a:solidFill>
                  <a:srgbClr val="000066"/>
                </a:solidFill>
              </a:rPr>
              <a:t> </a:t>
            </a:r>
            <a:r>
              <a:rPr lang="hu-HU" dirty="0" smtClean="0">
                <a:solidFill>
                  <a:srgbClr val="000066"/>
                </a:solidFill>
              </a:rPr>
              <a:t> kiváló </a:t>
            </a:r>
            <a:r>
              <a:rPr lang="hu-HU" dirty="0">
                <a:solidFill>
                  <a:srgbClr val="000066"/>
                </a:solidFill>
              </a:rPr>
              <a:t>PhD oktató </a:t>
            </a:r>
            <a:r>
              <a:rPr lang="hu-HU" dirty="0" smtClean="0">
                <a:solidFill>
                  <a:srgbClr val="000066"/>
                </a:solidFill>
              </a:rPr>
              <a:t>Életmű </a:t>
            </a:r>
            <a:r>
              <a:rPr lang="hu-HU" dirty="0">
                <a:solidFill>
                  <a:srgbClr val="000066"/>
                </a:solidFill>
              </a:rPr>
              <a:t>díj </a:t>
            </a:r>
            <a:r>
              <a:rPr lang="hu-HU" dirty="0" err="1">
                <a:solidFill>
                  <a:srgbClr val="000066"/>
                </a:solidFill>
              </a:rPr>
              <a:t>Sanofi</a:t>
            </a:r>
            <a:r>
              <a:rPr lang="hu-HU" dirty="0">
                <a:solidFill>
                  <a:srgbClr val="000066"/>
                </a:solidFill>
              </a:rPr>
              <a:t> </a:t>
            </a:r>
            <a:r>
              <a:rPr lang="hu-HU" dirty="0" smtClean="0">
                <a:solidFill>
                  <a:srgbClr val="000066"/>
                </a:solidFill>
              </a:rPr>
              <a:t>     </a:t>
            </a:r>
          </a:p>
          <a:p>
            <a:r>
              <a:rPr lang="hu-HU" dirty="0" smtClean="0">
                <a:solidFill>
                  <a:srgbClr val="000066"/>
                </a:solidFill>
              </a:rPr>
              <a:t>  Chinoin</a:t>
            </a:r>
            <a:r>
              <a:rPr lang="hu-HU" dirty="0">
                <a:solidFill>
                  <a:srgbClr val="000066"/>
                </a:solidFill>
              </a:rPr>
              <a:t/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 smtClean="0">
                <a:solidFill>
                  <a:srgbClr val="000066"/>
                </a:solidFill>
              </a:rPr>
              <a:t>- Gömöri </a:t>
            </a:r>
            <a:r>
              <a:rPr lang="hu-HU" dirty="0">
                <a:solidFill>
                  <a:srgbClr val="000066"/>
                </a:solidFill>
              </a:rPr>
              <a:t>Pál </a:t>
            </a:r>
            <a:r>
              <a:rPr lang="hu-HU" dirty="0" smtClean="0">
                <a:solidFill>
                  <a:srgbClr val="000066"/>
                </a:solidFill>
              </a:rPr>
              <a:t>emlékérem</a:t>
            </a:r>
            <a:r>
              <a:rPr lang="hu-HU" dirty="0">
                <a:solidFill>
                  <a:srgbClr val="000066"/>
                </a:solidFill>
              </a:rPr>
              <a:t/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 smtClean="0">
                <a:solidFill>
                  <a:srgbClr val="000066"/>
                </a:solidFill>
              </a:rPr>
              <a:t>- Fehér </a:t>
            </a:r>
            <a:r>
              <a:rPr lang="hu-HU" dirty="0">
                <a:solidFill>
                  <a:srgbClr val="000066"/>
                </a:solidFill>
              </a:rPr>
              <a:t>Dániel díj (Magyar Professzorok </a:t>
            </a:r>
            <a:r>
              <a:rPr lang="hu-HU" dirty="0" smtClean="0">
                <a:solidFill>
                  <a:srgbClr val="000066"/>
                </a:solidFill>
              </a:rPr>
              <a:t> </a:t>
            </a:r>
          </a:p>
          <a:p>
            <a:r>
              <a:rPr lang="hu-HU" dirty="0">
                <a:solidFill>
                  <a:srgbClr val="000066"/>
                </a:solidFill>
              </a:rPr>
              <a:t> </a:t>
            </a:r>
            <a:r>
              <a:rPr lang="hu-HU" dirty="0" smtClean="0">
                <a:solidFill>
                  <a:srgbClr val="000066"/>
                </a:solidFill>
              </a:rPr>
              <a:t> Világtanácsa)</a:t>
            </a:r>
            <a:r>
              <a:rPr lang="hu-HU" dirty="0">
                <a:solidFill>
                  <a:srgbClr val="000066"/>
                </a:solidFill>
              </a:rPr>
              <a:t/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 smtClean="0">
                <a:solidFill>
                  <a:srgbClr val="000066"/>
                </a:solidFill>
              </a:rPr>
              <a:t>- Ideggyógyászati </a:t>
            </a:r>
            <a:r>
              <a:rPr lang="hu-HU" dirty="0">
                <a:solidFill>
                  <a:srgbClr val="000066"/>
                </a:solidFill>
              </a:rPr>
              <a:t>Szemle legjobb </a:t>
            </a:r>
            <a:endParaRPr lang="hu-HU" dirty="0" smtClean="0">
              <a:solidFill>
                <a:srgbClr val="000066"/>
              </a:solidFill>
            </a:endParaRPr>
          </a:p>
          <a:p>
            <a:r>
              <a:rPr lang="hu-HU" dirty="0">
                <a:solidFill>
                  <a:srgbClr val="000066"/>
                </a:solidFill>
              </a:rPr>
              <a:t> </a:t>
            </a:r>
            <a:r>
              <a:rPr lang="hu-HU" dirty="0" smtClean="0">
                <a:solidFill>
                  <a:srgbClr val="000066"/>
                </a:solidFill>
              </a:rPr>
              <a:t> közlemény díj</a:t>
            </a:r>
            <a:r>
              <a:rPr lang="hu-HU" dirty="0">
                <a:solidFill>
                  <a:srgbClr val="000066"/>
                </a:solidFill>
              </a:rPr>
              <a:t/>
            </a:r>
            <a:br>
              <a:rPr lang="hu-HU" dirty="0">
                <a:solidFill>
                  <a:srgbClr val="000066"/>
                </a:solidFill>
              </a:rPr>
            </a:br>
            <a:r>
              <a:rPr lang="hu-HU" dirty="0" smtClean="0">
                <a:solidFill>
                  <a:srgbClr val="000066"/>
                </a:solidFill>
              </a:rPr>
              <a:t>- Magyar </a:t>
            </a:r>
            <a:r>
              <a:rPr lang="hu-HU" dirty="0">
                <a:solidFill>
                  <a:srgbClr val="000066"/>
                </a:solidFill>
              </a:rPr>
              <a:t>Köztársaság </a:t>
            </a:r>
            <a:r>
              <a:rPr lang="hu-HU" dirty="0" smtClean="0">
                <a:solidFill>
                  <a:srgbClr val="000066"/>
                </a:solidFill>
              </a:rPr>
              <a:t>Lovagkeresztje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364088" y="4543960"/>
            <a:ext cx="36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Publikációs adatok: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</a:rPr>
              <a:t>380 </a:t>
            </a:r>
            <a:r>
              <a:rPr lang="hu-HU" dirty="0">
                <a:solidFill>
                  <a:srgbClr val="000066"/>
                </a:solidFill>
              </a:rPr>
              <a:t>közlemény, 43 könyvfejezet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</a:rPr>
              <a:t>IF 270.844</a:t>
            </a:r>
            <a:endParaRPr lang="hu-HU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err="1" smtClean="0">
                <a:solidFill>
                  <a:srgbClr val="000066"/>
                </a:solidFill>
              </a:rPr>
              <a:t>citáció</a:t>
            </a:r>
            <a:r>
              <a:rPr lang="hu-HU" smtClean="0">
                <a:solidFill>
                  <a:srgbClr val="000066"/>
                </a:solidFill>
              </a:rPr>
              <a:t>: 3485 </a:t>
            </a:r>
            <a:endParaRPr lang="hu-HU" dirty="0" smtClean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</a:rPr>
              <a:t>Hirsch index: 26</a:t>
            </a:r>
          </a:p>
        </p:txBody>
      </p:sp>
    </p:spTree>
    <p:extLst>
      <p:ext uri="{BB962C8B-B14F-4D97-AF65-F5344CB8AC3E}">
        <p14:creationId xmlns:p14="http://schemas.microsoft.com/office/powerpoint/2010/main" val="267780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29006" y="692696"/>
            <a:ext cx="1362874" cy="523220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0066"/>
                </a:solidFill>
              </a:rPr>
              <a:t>Alkotás</a:t>
            </a:r>
          </a:p>
        </p:txBody>
      </p:sp>
      <p:cxnSp>
        <p:nvCxnSpPr>
          <p:cNvPr id="4" name="Egyenes összekötő nyíllal 3"/>
          <p:cNvCxnSpPr/>
          <p:nvPr/>
        </p:nvCxnSpPr>
        <p:spPr bwMode="auto">
          <a:xfrm>
            <a:off x="3779912" y="999892"/>
            <a:ext cx="122413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6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Szövegdoboz 4"/>
          <p:cNvSpPr txBox="1"/>
          <p:nvPr/>
        </p:nvSpPr>
        <p:spPr>
          <a:xfrm>
            <a:off x="5220072" y="692696"/>
            <a:ext cx="1944214" cy="523220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000066"/>
                </a:solidFill>
              </a:rPr>
              <a:t>Befogadás  </a:t>
            </a:r>
            <a:endParaRPr lang="en-US" sz="2800" dirty="0">
              <a:solidFill>
                <a:srgbClr val="0000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776679" y="1916832"/>
            <a:ext cx="25058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2000" dirty="0" smtClean="0">
              <a:solidFill>
                <a:srgbClr val="0000FF"/>
              </a:solidFill>
            </a:endParaRPr>
          </a:p>
          <a:p>
            <a:endParaRPr lang="hu-HU" sz="2000" dirty="0">
              <a:solidFill>
                <a:srgbClr val="0000FF"/>
              </a:solidFill>
            </a:endParaRPr>
          </a:p>
          <a:p>
            <a:r>
              <a:rPr lang="hu-HU" sz="2000" dirty="0" smtClean="0">
                <a:solidFill>
                  <a:srgbClr val="0000FF"/>
                </a:solidFill>
              </a:rPr>
              <a:t> Genetika </a:t>
            </a:r>
            <a:endParaRPr lang="hu-HU" sz="2000" dirty="0">
              <a:solidFill>
                <a:srgbClr val="0000FF"/>
              </a:solidFill>
            </a:endParaRPr>
          </a:p>
          <a:p>
            <a:r>
              <a:rPr lang="hu-HU" sz="2000" dirty="0" smtClean="0">
                <a:solidFill>
                  <a:srgbClr val="0000FF"/>
                </a:solidFill>
              </a:rPr>
              <a:t> Szerzett beállítódás</a:t>
            </a:r>
          </a:p>
          <a:p>
            <a:r>
              <a:rPr lang="hu-HU" sz="2000" dirty="0" smtClean="0">
                <a:solidFill>
                  <a:srgbClr val="0000FF"/>
                </a:solidFill>
              </a:rPr>
              <a:t> </a:t>
            </a:r>
            <a:endParaRPr lang="hu-HU" sz="2000" dirty="0">
              <a:solidFill>
                <a:srgbClr val="0000FF"/>
              </a:solidFill>
            </a:endParaRPr>
          </a:p>
          <a:p>
            <a:endParaRPr lang="hu-HU" sz="2000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0" name="Egyenes összekötő nyíllal 9"/>
          <p:cNvCxnSpPr/>
          <p:nvPr/>
        </p:nvCxnSpPr>
        <p:spPr bwMode="auto">
          <a:xfrm>
            <a:off x="2916701" y="3356992"/>
            <a:ext cx="0" cy="4680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Szövegdoboz 11"/>
          <p:cNvSpPr txBox="1"/>
          <p:nvPr/>
        </p:nvSpPr>
        <p:spPr>
          <a:xfrm>
            <a:off x="1571495" y="3933056"/>
            <a:ext cx="2912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00FF"/>
                </a:solidFill>
              </a:rPr>
              <a:t>Absztrakció + integráció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3" name="Egyenes összekötő nyíllal 12"/>
          <p:cNvCxnSpPr/>
          <p:nvPr/>
        </p:nvCxnSpPr>
        <p:spPr bwMode="auto">
          <a:xfrm>
            <a:off x="2915817" y="4545124"/>
            <a:ext cx="0" cy="4680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Szövegdoboz 13"/>
          <p:cNvSpPr txBox="1"/>
          <p:nvPr/>
        </p:nvSpPr>
        <p:spPr>
          <a:xfrm>
            <a:off x="2327653" y="5157192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0000FF"/>
                </a:solidFill>
              </a:rPr>
              <a:t>M</a:t>
            </a:r>
            <a:r>
              <a:rPr lang="hu-HU" sz="2000" dirty="0" smtClean="0">
                <a:solidFill>
                  <a:srgbClr val="0000FF"/>
                </a:solidFill>
              </a:rPr>
              <a:t>űalkotás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508105" y="1628800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00FF"/>
                </a:solidFill>
              </a:rPr>
              <a:t>Műalkotás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7" name="Egyenes összekötő nyíllal 16"/>
          <p:cNvCxnSpPr/>
          <p:nvPr/>
        </p:nvCxnSpPr>
        <p:spPr bwMode="auto">
          <a:xfrm>
            <a:off x="6126223" y="2060848"/>
            <a:ext cx="0" cy="4500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Egyenes összekötő nyíllal 19"/>
          <p:cNvCxnSpPr/>
          <p:nvPr/>
        </p:nvCxnSpPr>
        <p:spPr bwMode="auto">
          <a:xfrm>
            <a:off x="6156177" y="3356992"/>
            <a:ext cx="0" cy="4680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Szövegdoboz 18"/>
          <p:cNvSpPr txBox="1"/>
          <p:nvPr/>
        </p:nvSpPr>
        <p:spPr>
          <a:xfrm>
            <a:off x="5220073" y="2564904"/>
            <a:ext cx="2435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00FF"/>
                </a:solidFill>
              </a:rPr>
              <a:t>Genetika</a:t>
            </a:r>
          </a:p>
          <a:p>
            <a:r>
              <a:rPr lang="hu-HU" sz="2000" dirty="0" smtClean="0">
                <a:solidFill>
                  <a:srgbClr val="0000FF"/>
                </a:solidFill>
              </a:rPr>
              <a:t>Szerzett beállítódás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4883863" y="3933056"/>
            <a:ext cx="2912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00FF"/>
                </a:solidFill>
              </a:rPr>
              <a:t>Absztrakció + integráció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25" name="Egyenes összekötő nyíllal 24"/>
          <p:cNvCxnSpPr/>
          <p:nvPr/>
        </p:nvCxnSpPr>
        <p:spPr bwMode="auto">
          <a:xfrm>
            <a:off x="6156177" y="4509120"/>
            <a:ext cx="0" cy="4680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Szövegdoboz 23"/>
          <p:cNvSpPr txBox="1"/>
          <p:nvPr/>
        </p:nvSpPr>
        <p:spPr>
          <a:xfrm>
            <a:off x="2327653" y="1628800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00FF"/>
                </a:solidFill>
              </a:rPr>
              <a:t>Élmény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27" name="Egyenes összekötő nyíllal 26"/>
          <p:cNvCxnSpPr/>
          <p:nvPr/>
        </p:nvCxnSpPr>
        <p:spPr bwMode="auto">
          <a:xfrm>
            <a:off x="2843809" y="2060848"/>
            <a:ext cx="0" cy="4680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Szövegdoboz 25"/>
          <p:cNvSpPr txBox="1"/>
          <p:nvPr/>
        </p:nvSpPr>
        <p:spPr>
          <a:xfrm>
            <a:off x="5691571" y="5157192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00FF"/>
                </a:solidFill>
              </a:rPr>
              <a:t>Élmény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8" name="Szövegdoboz 27"/>
          <p:cNvSpPr txBox="1"/>
          <p:nvPr/>
        </p:nvSpPr>
        <p:spPr>
          <a:xfrm rot="16200000">
            <a:off x="25188" y="336248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Művész - Művészet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29" name="Szövegdoboz 28"/>
          <p:cNvSpPr txBox="1"/>
          <p:nvPr/>
        </p:nvSpPr>
        <p:spPr>
          <a:xfrm rot="5400000">
            <a:off x="6665772" y="3394713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Szemlélő -  Műértékelés</a:t>
            </a:r>
            <a:endParaRPr lang="en-US" b="1" dirty="0">
              <a:solidFill>
                <a:srgbClr val="000066"/>
              </a:solidFill>
            </a:endParaRPr>
          </a:p>
        </p:txBody>
      </p:sp>
      <p:pic>
        <p:nvPicPr>
          <p:cNvPr id="1026" name="Picture 2" descr="C:\Users\Rosivall László\Desktop\bosch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227" y="4709064"/>
            <a:ext cx="1325869" cy="140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4536872" y="6073551"/>
            <a:ext cx="5052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 smtClean="0"/>
              <a:t>Bosch</a:t>
            </a:r>
            <a:endParaRPr lang="en-US" sz="9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32722" y="2518321"/>
            <a:ext cx="1768184" cy="99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4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843808" y="548680"/>
            <a:ext cx="3025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0066"/>
                </a:solidFill>
              </a:rPr>
              <a:t>Alkotás -  Befogadás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491880" y="1095127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0066"/>
                </a:solidFill>
              </a:rPr>
              <a:t>Kérdések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76063" y="1937732"/>
            <a:ext cx="889248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</a:rPr>
              <a:t>A két folyamat közben ugyanaz történik az idegrendszerben, csak fordítva?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</a:rPr>
              <a:t>A pályák, a mediátorok megegyeznek, vagy különböznek?</a:t>
            </a:r>
            <a:endParaRPr lang="hu-HU" dirty="0">
              <a:solidFill>
                <a:srgbClr val="000066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dirty="0" smtClean="0">
                <a:solidFill>
                  <a:srgbClr val="000066"/>
                </a:solidFill>
              </a:rPr>
              <a:t>-   Mi az alkotás motivációja, örömszerzés, munka, üzenetadás?</a:t>
            </a:r>
            <a:endParaRPr lang="hu-HU" dirty="0">
              <a:solidFill>
                <a:srgbClr val="000066"/>
              </a:solidFill>
            </a:endParaRPr>
          </a:p>
          <a:p>
            <a:pPr marL="273050" indent="-2730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</a:rPr>
              <a:t>Mi a mű nézés, értékelés motivációja, örömszerzés, üzenetvevés?</a:t>
            </a:r>
            <a:endParaRPr lang="hu-HU" dirty="0">
              <a:solidFill>
                <a:srgbClr val="000066"/>
              </a:solidFill>
            </a:endParaRPr>
          </a:p>
          <a:p>
            <a:pPr marL="273050" indent="-2730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</a:rPr>
              <a:t>Kinek lesz katarzisa a művésznek, vagy a nézőnek, vagy mindkettőnek?</a:t>
            </a:r>
            <a:endParaRPr lang="hu-HU" dirty="0">
              <a:solidFill>
                <a:srgbClr val="000066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dirty="0" smtClean="0">
                <a:solidFill>
                  <a:srgbClr val="000066"/>
                </a:solidFill>
              </a:rPr>
              <a:t>Hogyan mérhető az élvezet, az üzenet, az alkotás, a befogadás őszintesége?</a:t>
            </a:r>
            <a:endParaRPr lang="hu-HU" dirty="0">
              <a:solidFill>
                <a:srgbClr val="000066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dirty="0" smtClean="0">
                <a:solidFill>
                  <a:srgbClr val="000066"/>
                </a:solidFill>
              </a:rPr>
              <a:t>-   Mi befolyásolja az élvezetadás és </a:t>
            </a:r>
            <a:r>
              <a:rPr lang="hu-HU" dirty="0" err="1" smtClean="0">
                <a:solidFill>
                  <a:srgbClr val="000066"/>
                </a:solidFill>
              </a:rPr>
              <a:t>-kapás</a:t>
            </a:r>
            <a:r>
              <a:rPr lang="hu-HU" dirty="0" smtClean="0">
                <a:solidFill>
                  <a:srgbClr val="000066"/>
                </a:solidFill>
              </a:rPr>
              <a:t> eredményességét?</a:t>
            </a: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1519" y="188640"/>
            <a:ext cx="1080121" cy="143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179512" y="1628800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900" dirty="0" smtClean="0"/>
              <a:t>Dali: Fiatal </a:t>
            </a:r>
            <a:r>
              <a:rPr lang="hu-HU" sz="900" dirty="0"/>
              <a:t>szűz </a:t>
            </a:r>
            <a:endParaRPr lang="hu-HU" sz="900" dirty="0" smtClean="0"/>
          </a:p>
          <a:p>
            <a:pPr algn="ctr"/>
            <a:r>
              <a:rPr lang="hu-HU" sz="900" dirty="0" smtClean="0"/>
              <a:t>önszodómiát </a:t>
            </a:r>
            <a:r>
              <a:rPr lang="hu-HU" sz="900" dirty="0"/>
              <a:t>követ el </a:t>
            </a:r>
            <a:endParaRPr lang="en-US" sz="900" dirty="0"/>
          </a:p>
        </p:txBody>
      </p:sp>
      <p:sp>
        <p:nvSpPr>
          <p:cNvPr id="7" name="Téglalap 6"/>
          <p:cNvSpPr/>
          <p:nvPr/>
        </p:nvSpPr>
        <p:spPr>
          <a:xfrm>
            <a:off x="6774847" y="1556792"/>
            <a:ext cx="19736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900" dirty="0"/>
              <a:t>Bosch: </a:t>
            </a:r>
            <a:r>
              <a:rPr lang="hu-HU" sz="900" i="1" dirty="0"/>
              <a:t>Gyönyörök kertje</a:t>
            </a:r>
            <a:r>
              <a:rPr lang="hu-HU" sz="900" dirty="0"/>
              <a:t> triptichon </a:t>
            </a:r>
            <a:endParaRPr lang="en-US" sz="900" dirty="0"/>
          </a:p>
        </p:txBody>
      </p:sp>
      <p:pic>
        <p:nvPicPr>
          <p:cNvPr id="5126" name="Picture 6" descr="C:\Users\Rosivall László\Desktop\H Bos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746" y="188640"/>
            <a:ext cx="2418831" cy="13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91881" y="5013176"/>
            <a:ext cx="1893171" cy="141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2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63688" y="1412776"/>
            <a:ext cx="61926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dirty="0">
              <a:solidFill>
                <a:srgbClr val="000066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400" dirty="0">
                <a:solidFill>
                  <a:srgbClr val="000066"/>
                </a:solidFill>
              </a:rPr>
              <a:t>K</a:t>
            </a:r>
            <a:r>
              <a:rPr lang="hu-HU" sz="2400" dirty="0" smtClean="0">
                <a:solidFill>
                  <a:srgbClr val="000066"/>
                </a:solidFill>
              </a:rPr>
              <a:t>inek mihez van joga, mire lehetősége?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Szemfényvesztő művészek?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Hazug kritikusok?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Mikor derül ki, ha meztelen a király!?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A művészetben van-e erkölcs?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rgbClr val="000066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83568" y="33265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400" i="1" dirty="0">
                <a:solidFill>
                  <a:srgbClr val="000066"/>
                </a:solidFill>
              </a:rPr>
              <a:t>„Tojást tojni ugyan nem tudok, de megérzem, ha büdös.”  </a:t>
            </a:r>
            <a:r>
              <a:rPr lang="hu-HU" sz="2400" i="1" dirty="0">
                <a:solidFill>
                  <a:srgbClr val="0000FF"/>
                </a:solidFill>
              </a:rPr>
              <a:t>        </a:t>
            </a:r>
          </a:p>
          <a:p>
            <a:pPr lvl="0"/>
            <a:r>
              <a:rPr lang="hu-HU" sz="2400" i="1" dirty="0">
                <a:solidFill>
                  <a:srgbClr val="000066"/>
                </a:solidFill>
              </a:rPr>
              <a:t>                                                      </a:t>
            </a:r>
          </a:p>
          <a:p>
            <a:pPr lvl="0"/>
            <a:r>
              <a:rPr lang="hu-HU" sz="2400" i="1" dirty="0">
                <a:solidFill>
                  <a:srgbClr val="000066"/>
                </a:solidFill>
              </a:rPr>
              <a:t>                                                             G.B. Show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61048"/>
            <a:ext cx="2736304" cy="199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059832" y="5805264"/>
            <a:ext cx="280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Salvador Dali</a:t>
            </a:r>
          </a:p>
          <a:p>
            <a:pPr algn="ctr"/>
            <a:r>
              <a:rPr lang="hu-HU" sz="1400" dirty="0" smtClean="0"/>
              <a:t>A nagy </a:t>
            </a:r>
            <a:r>
              <a:rPr lang="hu-HU" sz="1400" dirty="0" err="1" smtClean="0"/>
              <a:t>maszturbátor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5616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547664" y="332656"/>
            <a:ext cx="6303329" cy="478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0066"/>
                </a:solidFill>
              </a:rPr>
              <a:t>    </a:t>
            </a:r>
            <a:r>
              <a:rPr lang="hu-HU" sz="2400" b="1" dirty="0" smtClean="0">
                <a:solidFill>
                  <a:srgbClr val="000066"/>
                </a:solidFill>
              </a:rPr>
              <a:t>Mi történik egy alkotás befogadásakor?</a:t>
            </a:r>
          </a:p>
          <a:p>
            <a:pPr>
              <a:spcAft>
                <a:spcPts val="600"/>
              </a:spcAft>
            </a:pPr>
            <a:r>
              <a:rPr lang="hu-HU" sz="2400" dirty="0" smtClean="0">
                <a:solidFill>
                  <a:srgbClr val="000066"/>
                </a:solidFill>
              </a:rPr>
              <a:t>         </a:t>
            </a:r>
            <a:r>
              <a:rPr lang="hu-HU" sz="2400" i="1" dirty="0" smtClean="0">
                <a:solidFill>
                  <a:srgbClr val="000066"/>
                </a:solidFill>
              </a:rPr>
              <a:t>Figyeljük meg hat-e és mire hat!</a:t>
            </a:r>
          </a:p>
          <a:p>
            <a:endParaRPr lang="hu-HU" sz="2400" i="1" dirty="0" smtClean="0">
              <a:solidFill>
                <a:srgbClr val="000066"/>
              </a:solidFill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hu-HU" sz="2000" dirty="0" smtClean="0">
                <a:solidFill>
                  <a:srgbClr val="000066"/>
                </a:solidFill>
              </a:rPr>
              <a:t>Értelmünkre? Ébreszt-e gondolatot?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hu-HU" sz="2000" dirty="0" smtClean="0">
                <a:solidFill>
                  <a:srgbClr val="000066"/>
                </a:solidFill>
              </a:rPr>
              <a:t>Érzéseinkre?  Ébreszt-e érzést és milyet?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hu-HU" sz="2000" dirty="0" smtClean="0">
                <a:solidFill>
                  <a:srgbClr val="000066"/>
                </a:solidFill>
              </a:rPr>
              <a:t>Mindkettőre?   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hu-HU" sz="2000" dirty="0" smtClean="0">
                <a:solidFill>
                  <a:srgbClr val="000066"/>
                </a:solidFill>
              </a:rPr>
              <a:t>Ha mindkettőre hat, akkor ez a két belső folyamat</a:t>
            </a:r>
          </a:p>
          <a:p>
            <a:pPr>
              <a:spcBef>
                <a:spcPts val="600"/>
              </a:spcBef>
            </a:pPr>
            <a:r>
              <a:rPr lang="hu-HU" sz="2000" dirty="0">
                <a:solidFill>
                  <a:srgbClr val="000066"/>
                </a:solidFill>
              </a:rPr>
              <a:t> </a:t>
            </a:r>
            <a:r>
              <a:rPr lang="hu-HU" sz="2000" dirty="0" smtClean="0">
                <a:solidFill>
                  <a:srgbClr val="000066"/>
                </a:solidFill>
              </a:rPr>
              <a:t>    hogyan hat egymásra?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hu-HU" sz="2000" dirty="0" smtClean="0">
                <a:solidFill>
                  <a:srgbClr val="000066"/>
                </a:solidFill>
              </a:rPr>
              <a:t>Ugyanaz az alkotás mindig ugyan úgy hat?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hu-HU" sz="2000" dirty="0" smtClean="0">
                <a:solidFill>
                  <a:srgbClr val="000066"/>
                </a:solidFill>
              </a:rPr>
              <a:t>Ha változóan hat, akkor mi annak a kórélettana?</a:t>
            </a:r>
          </a:p>
          <a:p>
            <a:pPr marL="342900" indent="-342900">
              <a:buFontTx/>
              <a:buChar char="-"/>
            </a:pPr>
            <a:endParaRPr lang="hu-HU" sz="2400" dirty="0" smtClean="0">
              <a:solidFill>
                <a:srgbClr val="000066"/>
              </a:solidFill>
            </a:endParaRPr>
          </a:p>
          <a:p>
            <a:endParaRPr lang="en-US" sz="2400" dirty="0">
              <a:solidFill>
                <a:srgbClr val="000066"/>
              </a:solidFill>
            </a:endParaRPr>
          </a:p>
        </p:txBody>
      </p:sp>
      <p:pic>
        <p:nvPicPr>
          <p:cNvPr id="3074" name="Picture 2" descr="C:\Users\Rosivall László\Desktop\Hieronymus_Bosch_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382684"/>
            <a:ext cx="4139952" cy="228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69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059832" y="1052736"/>
            <a:ext cx="10801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solidFill>
                  <a:srgbClr val="000066"/>
                </a:solidFill>
              </a:rPr>
              <a:t>1+ </a:t>
            </a:r>
          </a:p>
          <a:p>
            <a:r>
              <a:rPr lang="hu-HU" sz="9600" dirty="0">
                <a:solidFill>
                  <a:srgbClr val="000066"/>
                </a:solidFill>
              </a:rPr>
              <a:t>1</a:t>
            </a:r>
            <a:endParaRPr lang="en-US" sz="9600" dirty="0">
              <a:solidFill>
                <a:srgbClr val="000066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292080" y="1547500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sz="2000" dirty="0">
                <a:solidFill>
                  <a:srgbClr val="000066"/>
                </a:solidFill>
              </a:rPr>
              <a:t>Érzelmi hatás?</a:t>
            </a: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343376" y="2195572"/>
            <a:ext cx="19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0066"/>
                </a:solidFill>
              </a:rPr>
              <a:t>Értelmi üzenet?</a:t>
            </a: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346621" y="2858580"/>
            <a:ext cx="2791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2000" dirty="0" smtClean="0">
                <a:solidFill>
                  <a:srgbClr val="000066"/>
                </a:solidFill>
              </a:rPr>
              <a:t>Lehet-e érzelmi </a:t>
            </a:r>
            <a:r>
              <a:rPr lang="hu-HU" sz="2000" dirty="0">
                <a:solidFill>
                  <a:srgbClr val="000066"/>
                </a:solidFill>
              </a:rPr>
              <a:t>hatás?</a:t>
            </a:r>
            <a:endParaRPr lang="en-US" sz="2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6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76" y="1268760"/>
            <a:ext cx="566462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835696" y="764704"/>
            <a:ext cx="5735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 smtClean="0"/>
              <a:t>Ez már bonyolultabb</a:t>
            </a:r>
            <a:endParaRPr lang="en-US" sz="4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3013843" y="5229200"/>
            <a:ext cx="3214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De mit is jelent!?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997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251076" cy="200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19423"/>
            <a:ext cx="3096344" cy="194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08" y="404664"/>
            <a:ext cx="3145367" cy="196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313" y="2524399"/>
            <a:ext cx="3528392" cy="19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087" y="4586450"/>
            <a:ext cx="3054288" cy="196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51520" y="54868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1.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5364088" y="54868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2.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2610798" y="269962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3.</a:t>
            </a:r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179512" y="479715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4.</a:t>
            </a:r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5508104" y="479715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9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8384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9021"/>
            <a:ext cx="1641827" cy="164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52423" y="2321311"/>
            <a:ext cx="2046662" cy="2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5071"/>
            <a:ext cx="1828999" cy="162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93" y="2301327"/>
            <a:ext cx="2923803" cy="2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18442"/>
            <a:ext cx="3005361" cy="2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15234"/>
            <a:ext cx="1224136" cy="161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6" y="4686283"/>
            <a:ext cx="2878949" cy="191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91782"/>
            <a:ext cx="2635149" cy="198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91782"/>
            <a:ext cx="2549174" cy="191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95536" y="39537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3491880" y="4046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436096" y="4046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524328" y="4046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95536" y="23395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5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43339" y="2348880"/>
            <a:ext cx="15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00FF"/>
                </a:solidFill>
              </a:rPr>
              <a:t>6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796136" y="23488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7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95536" y="46531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8</a:t>
            </a:r>
            <a:endParaRPr lang="en-US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491880" y="47158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9</a:t>
            </a:r>
            <a:endParaRPr lang="en-US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228184" y="471585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3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lapértelmezett terv">
  <a:themeElements>
    <a:clrScheme name="Alapértelmezett terv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638</Words>
  <Application>Microsoft Office PowerPoint</Application>
  <PresentationFormat>Diavetítés a képernyőre (4:3 oldalarány)</PresentationFormat>
  <Paragraphs>155</Paragraphs>
  <Slides>16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16</vt:i4>
      </vt:variant>
    </vt:vector>
  </HeadingPairs>
  <TitlesOfParts>
    <vt:vector size="18" baseType="lpstr">
      <vt:lpstr>Office-téma</vt:lpstr>
      <vt:lpstr>1_Alapértelmezett terv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Rosivall László</dc:creator>
  <cp:lastModifiedBy>Lipták Judit</cp:lastModifiedBy>
  <cp:revision>120</cp:revision>
  <dcterms:created xsi:type="dcterms:W3CDTF">2016-02-20T12:21:00Z</dcterms:created>
  <dcterms:modified xsi:type="dcterms:W3CDTF">2016-04-27T10:57:08Z</dcterms:modified>
</cp:coreProperties>
</file>