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361" r:id="rId2"/>
    <p:sldId id="354" r:id="rId3"/>
    <p:sldId id="355" r:id="rId4"/>
    <p:sldId id="356" r:id="rId5"/>
    <p:sldId id="357" r:id="rId6"/>
    <p:sldId id="358" r:id="rId7"/>
    <p:sldId id="359" r:id="rId8"/>
    <p:sldId id="256" r:id="rId9"/>
    <p:sldId id="281" r:id="rId10"/>
    <p:sldId id="279" r:id="rId11"/>
    <p:sldId id="335" r:id="rId12"/>
    <p:sldId id="344" r:id="rId13"/>
    <p:sldId id="334" r:id="rId14"/>
    <p:sldId id="336" r:id="rId15"/>
    <p:sldId id="337" r:id="rId16"/>
    <p:sldId id="338" r:id="rId17"/>
    <p:sldId id="339" r:id="rId18"/>
    <p:sldId id="285" r:id="rId19"/>
    <p:sldId id="289" r:id="rId20"/>
    <p:sldId id="280" r:id="rId21"/>
    <p:sldId id="322" r:id="rId22"/>
    <p:sldId id="324" r:id="rId23"/>
    <p:sldId id="326" r:id="rId24"/>
    <p:sldId id="325" r:id="rId25"/>
    <p:sldId id="302" r:id="rId26"/>
    <p:sldId id="340" r:id="rId27"/>
    <p:sldId id="305" r:id="rId28"/>
    <p:sldId id="303" r:id="rId29"/>
    <p:sldId id="304" r:id="rId30"/>
    <p:sldId id="272" r:id="rId31"/>
    <p:sldId id="347" r:id="rId32"/>
    <p:sldId id="348" r:id="rId33"/>
    <p:sldId id="349" r:id="rId34"/>
    <p:sldId id="271" r:id="rId35"/>
    <p:sldId id="267" r:id="rId36"/>
    <p:sldId id="274" r:id="rId37"/>
    <p:sldId id="273" r:id="rId38"/>
    <p:sldId id="277" r:id="rId39"/>
    <p:sldId id="276" r:id="rId40"/>
    <p:sldId id="275" r:id="rId41"/>
    <p:sldId id="350" r:id="rId42"/>
    <p:sldId id="321" r:id="rId43"/>
    <p:sldId id="328" r:id="rId44"/>
    <p:sldId id="329" r:id="rId45"/>
    <p:sldId id="331" r:id="rId46"/>
    <p:sldId id="330" r:id="rId47"/>
    <p:sldId id="351" r:id="rId48"/>
    <p:sldId id="341" r:id="rId49"/>
    <p:sldId id="342" r:id="rId50"/>
    <p:sldId id="300" r:id="rId51"/>
    <p:sldId id="352" r:id="rId52"/>
    <p:sldId id="332" r:id="rId53"/>
    <p:sldId id="333" r:id="rId54"/>
    <p:sldId id="293" r:id="rId55"/>
    <p:sldId id="290" r:id="rId56"/>
    <p:sldId id="292" r:id="rId57"/>
    <p:sldId id="314" r:id="rId58"/>
    <p:sldId id="295" r:id="rId59"/>
    <p:sldId id="353" r:id="rId60"/>
    <p:sldId id="346" r:id="rId61"/>
    <p:sldId id="296" r:id="rId62"/>
    <p:sldId id="297" r:id="rId63"/>
    <p:sldId id="298" r:id="rId64"/>
    <p:sldId id="345" r:id="rId65"/>
    <p:sldId id="265" r:id="rId66"/>
    <p:sldId id="307" r:id="rId67"/>
    <p:sldId id="311" r:id="rId68"/>
    <p:sldId id="308" r:id="rId69"/>
    <p:sldId id="309" r:id="rId70"/>
    <p:sldId id="310" r:id="rId71"/>
    <p:sldId id="259" r:id="rId72"/>
    <p:sldId id="258" r:id="rId73"/>
    <p:sldId id="260" r:id="rId74"/>
    <p:sldId id="313" r:id="rId75"/>
    <p:sldId id="317" r:id="rId76"/>
    <p:sldId id="318" r:id="rId77"/>
    <p:sldId id="319" r:id="rId78"/>
    <p:sldId id="320" r:id="rId79"/>
    <p:sldId id="316" r:id="rId80"/>
    <p:sldId id="263" r:id="rId81"/>
    <p:sldId id="264" r:id="rId82"/>
    <p:sldId id="282" r:id="rId83"/>
    <p:sldId id="283" r:id="rId84"/>
    <p:sldId id="284" r:id="rId85"/>
    <p:sldId id="288" r:id="rId86"/>
    <p:sldId id="286" r:id="rId87"/>
    <p:sldId id="287" r:id="rId88"/>
    <p:sldId id="294" r:id="rId89"/>
    <p:sldId id="262" r:id="rId90"/>
    <p:sldId id="312" r:id="rId91"/>
    <p:sldId id="323" r:id="rId92"/>
    <p:sldId id="327" r:id="rId93"/>
    <p:sldId id="266" r:id="rId94"/>
    <p:sldId id="269" r:id="rId95"/>
    <p:sldId id="270" r:id="rId96"/>
    <p:sldId id="268" r:id="rId97"/>
    <p:sldId id="291" r:id="rId98"/>
    <p:sldId id="299" r:id="rId99"/>
    <p:sldId id="261" r:id="rId100"/>
    <p:sldId id="278" r:id="rId101"/>
    <p:sldId id="306" r:id="rId102"/>
    <p:sldId id="343" r:id="rId10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77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1752" y="-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29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notesMaster" Target="notesMasters/notesMaster1.xml"/><Relationship Id="rId105" Type="http://schemas.openxmlformats.org/officeDocument/2006/relationships/printerSettings" Target="printerSettings/printerSettings1.bin"/><Relationship Id="rId106" Type="http://schemas.openxmlformats.org/officeDocument/2006/relationships/presProps" Target="presProps.xml"/><Relationship Id="rId10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theme" Target="theme/theme1.xml"/><Relationship Id="rId10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8EBCD-A62E-4AB8-A958-C1DB1715EB12}" type="datetimeFigureOut">
              <a:rPr lang="hu-HU" smtClean="0"/>
              <a:t>2016.04.27.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41B34-C94B-4172-870D-A139267291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8812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41B34-C94B-4172-870D-A139267291D2}" type="slidenum">
              <a:rPr lang="hu-HU" smtClean="0"/>
              <a:t>58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525-2B89-48C1-824D-B446B4660F9D}" type="datetimeFigureOut">
              <a:rPr lang="hu-HU" smtClean="0"/>
              <a:pPr/>
              <a:t>2016.04.27.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338DA-59EC-4EFD-8E8C-9CB898DB4CB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525-2B89-48C1-824D-B446B4660F9D}" type="datetimeFigureOut">
              <a:rPr lang="hu-HU" smtClean="0"/>
              <a:pPr/>
              <a:t>2016.04.27.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338DA-59EC-4EFD-8E8C-9CB898DB4CB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525-2B89-48C1-824D-B446B4660F9D}" type="datetimeFigureOut">
              <a:rPr lang="hu-HU" smtClean="0"/>
              <a:pPr/>
              <a:t>2016.04.27.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338DA-59EC-4EFD-8E8C-9CB898DB4CB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073AB-24B1-4E91-B722-3DDDA2E0C36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1A8CE00-3E93-4F61-9581-F2CCE95C1F1A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525-2B89-48C1-824D-B446B4660F9D}" type="datetimeFigureOut">
              <a:rPr lang="hu-HU" smtClean="0"/>
              <a:pPr/>
              <a:t>2016.04.27.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338DA-59EC-4EFD-8E8C-9CB898DB4CB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525-2B89-48C1-824D-B446B4660F9D}" type="datetimeFigureOut">
              <a:rPr lang="hu-HU" smtClean="0"/>
              <a:pPr/>
              <a:t>2016.04.27.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338DA-59EC-4EFD-8E8C-9CB898DB4CB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525-2B89-48C1-824D-B446B4660F9D}" type="datetimeFigureOut">
              <a:rPr lang="hu-HU" smtClean="0"/>
              <a:pPr/>
              <a:t>2016.04.27.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338DA-59EC-4EFD-8E8C-9CB898DB4CB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525-2B89-48C1-824D-B446B4660F9D}" type="datetimeFigureOut">
              <a:rPr lang="hu-HU" smtClean="0"/>
              <a:pPr/>
              <a:t>2016.04.27.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338DA-59EC-4EFD-8E8C-9CB898DB4CB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525-2B89-48C1-824D-B446B4660F9D}" type="datetimeFigureOut">
              <a:rPr lang="hu-HU" smtClean="0"/>
              <a:pPr/>
              <a:t>2016.04.27.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338DA-59EC-4EFD-8E8C-9CB898DB4CB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525-2B89-48C1-824D-B446B4660F9D}" type="datetimeFigureOut">
              <a:rPr lang="hu-HU" smtClean="0"/>
              <a:pPr/>
              <a:t>2016.04.27.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338DA-59EC-4EFD-8E8C-9CB898DB4CB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525-2B89-48C1-824D-B446B4660F9D}" type="datetimeFigureOut">
              <a:rPr lang="hu-HU" smtClean="0"/>
              <a:pPr/>
              <a:t>2016.04.27.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338DA-59EC-4EFD-8E8C-9CB898DB4CB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525-2B89-48C1-824D-B446B4660F9D}" type="datetimeFigureOut">
              <a:rPr lang="hu-HU" smtClean="0"/>
              <a:pPr/>
              <a:t>2016.04.27.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338DA-59EC-4EFD-8E8C-9CB898DB4CB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61525-2B89-48C1-824D-B446B4660F9D}" type="datetimeFigureOut">
              <a:rPr lang="hu-HU" smtClean="0"/>
              <a:pPr/>
              <a:t>2016.04.27.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338DA-59EC-4EFD-8E8C-9CB898DB4CB1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3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wmf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wmf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openxmlformats.org/officeDocument/2006/relationships/hyperlink" Target="http://en.wikipedia.org/wiki/Diffusion_tensor_imagin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jpeg"/><Relationship Id="rId12" Type="http://schemas.openxmlformats.org/officeDocument/2006/relationships/image" Target="../media/image69.jpeg"/><Relationship Id="rId13" Type="http://schemas.openxmlformats.org/officeDocument/2006/relationships/image" Target="../media/image70.jpeg"/><Relationship Id="rId14" Type="http://schemas.openxmlformats.org/officeDocument/2006/relationships/image" Target="../media/image71.jpeg"/><Relationship Id="rId15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image" Target="../media/image64.jpeg"/><Relationship Id="rId8" Type="http://schemas.openxmlformats.org/officeDocument/2006/relationships/image" Target="../media/image65.jpeg"/><Relationship Id="rId9" Type="http://schemas.openxmlformats.org/officeDocument/2006/relationships/image" Target="../media/image66.jpeg"/><Relationship Id="rId10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w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w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gif"/><Relationship Id="rId3" Type="http://schemas.openxmlformats.org/officeDocument/2006/relationships/image" Target="../media/image99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jpeg"/><Relationship Id="rId3" Type="http://schemas.openxmlformats.org/officeDocument/2006/relationships/image" Target="../media/image10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22.png"/><Relationship Id="rId5" Type="http://schemas.openxmlformats.org/officeDocument/2006/relationships/image" Target="../media/image23.wmf"/><Relationship Id="rId6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jpeg"/><Relationship Id="rId5" Type="http://schemas.openxmlformats.org/officeDocument/2006/relationships/image" Target="../media/image119.jpeg"/><Relationship Id="rId6" Type="http://schemas.openxmlformats.org/officeDocument/2006/relationships/hyperlink" Target="http://de.wikipedia.org/wiki/1868" TargetMode="External"/><Relationship Id="rId7" Type="http://schemas.openxmlformats.org/officeDocument/2006/relationships/hyperlink" Target="http://de.wikipedia.org/wiki/1918" TargetMode="External"/><Relationship Id="rId8" Type="http://schemas.openxmlformats.org/officeDocument/2006/relationships/hyperlink" Target="http://de.wikipedia.org/wiki/Neuroanatomie" TargetMode="External"/><Relationship Id="rId9" Type="http://schemas.openxmlformats.org/officeDocument/2006/relationships/hyperlink" Target="http://de.wikipedia.org/wiki/Psychiater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0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196752"/>
            <a:ext cx="7772400" cy="1362075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/>
              <a:t>Próbáljuk</a:t>
            </a:r>
            <a:r>
              <a:rPr lang="en-US" sz="4400" dirty="0" smtClean="0"/>
              <a:t> </a:t>
            </a:r>
            <a:r>
              <a:rPr lang="en-US" sz="4400" dirty="0" err="1" smtClean="0"/>
              <a:t>eldönteni</a:t>
            </a:r>
            <a:r>
              <a:rPr lang="en-US" sz="4400" dirty="0" smtClean="0"/>
              <a:t>, </a:t>
            </a:r>
            <a:r>
              <a:rPr lang="en-US" sz="4400" dirty="0" err="1" smtClean="0"/>
              <a:t>melyik</a:t>
            </a:r>
            <a:r>
              <a:rPr lang="en-US" sz="4400" dirty="0" smtClean="0"/>
              <a:t> </a:t>
            </a:r>
            <a:r>
              <a:rPr lang="en-US" sz="4400" dirty="0" err="1" smtClean="0"/>
              <a:t>kép</a:t>
            </a:r>
            <a:r>
              <a:rPr lang="en-US" sz="4400" dirty="0" smtClean="0"/>
              <a:t> </a:t>
            </a:r>
            <a:r>
              <a:rPr lang="en-US" sz="4400" dirty="0" err="1" smtClean="0"/>
              <a:t>tetszik</a:t>
            </a:r>
            <a:r>
              <a:rPr lang="en-US" sz="4400" dirty="0" smtClean="0"/>
              <a:t> </a:t>
            </a:r>
            <a:r>
              <a:rPr lang="en-US" sz="4400" dirty="0" err="1" smtClean="0"/>
              <a:t>legjobban</a:t>
            </a:r>
            <a:r>
              <a:rPr lang="en-US" sz="4400" dirty="0" smtClean="0"/>
              <a:t> </a:t>
            </a:r>
            <a:r>
              <a:rPr lang="en-US" sz="4400" dirty="0" err="1" smtClean="0"/>
              <a:t>és</a:t>
            </a:r>
            <a:r>
              <a:rPr lang="en-US" sz="4400" dirty="0" smtClean="0"/>
              <a:t> </a:t>
            </a:r>
            <a:r>
              <a:rPr lang="en-US" sz="4400" dirty="0" err="1" smtClean="0"/>
              <a:t>miért</a:t>
            </a:r>
            <a:r>
              <a:rPr lang="en-US" sz="4400" dirty="0" smtClean="0"/>
              <a:t>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08115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07904" y="0"/>
            <a:ext cx="4690864" cy="1143000"/>
          </a:xfrm>
        </p:spPr>
        <p:txBody>
          <a:bodyPr>
            <a:normAutofit/>
          </a:bodyPr>
          <a:lstStyle/>
          <a:p>
            <a:r>
              <a:rPr lang="hu-HU" sz="2800" dirty="0" err="1" smtClean="0">
                <a:latin typeface="Lucida Calligraphy" pitchFamily="66" charset="0"/>
              </a:rPr>
              <a:t>Neuroesztétika</a:t>
            </a:r>
            <a:r>
              <a:rPr lang="hu-HU" sz="2800" dirty="0" smtClean="0">
                <a:latin typeface="Lucida Calligraphy" pitchFamily="66" charset="0"/>
              </a:rPr>
              <a:t>, a szépség új tudománya?</a:t>
            </a:r>
            <a:endParaRPr lang="hu-HU" sz="2800" dirty="0">
              <a:latin typeface="Lucida Calligraphy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476672"/>
            <a:ext cx="2664296" cy="490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395536" y="573325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Goya: Saturnus fölfalja fiát 1821-1823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347864" y="1124744"/>
            <a:ext cx="5184576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dirty="0" smtClean="0"/>
              <a:t>    Esztétika:  A szépség művészet elméleti problémái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    Kognitív idegtudomány: szenzáció,percepció, 	figyelem, 	jutalmazás, tanulás, emlékezés, 	érzelem, 	döntéshozatal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    Agykutatás eredményei alapján  a 	</a:t>
            </a:r>
            <a:r>
              <a:rPr lang="hu-HU" dirty="0" err="1" smtClean="0"/>
              <a:t>neuropszichológiai</a:t>
            </a:r>
            <a:r>
              <a:rPr lang="hu-HU" dirty="0" smtClean="0"/>
              <a:t> jelenségek képi 	ábrázolása is lehetséges</a:t>
            </a:r>
          </a:p>
          <a:p>
            <a:endParaRPr lang="hu-HU" dirty="0" smtClean="0"/>
          </a:p>
          <a:p>
            <a:r>
              <a:rPr lang="hu-HU" dirty="0" smtClean="0"/>
              <a:t>Ma  a szépség fogalma körül nincs konszenzus </a:t>
            </a:r>
          </a:p>
          <a:p>
            <a:r>
              <a:rPr lang="hu-HU" dirty="0" smtClean="0"/>
              <a:t>sem a művészek (Keats,  Stendhal, </a:t>
            </a:r>
            <a:r>
              <a:rPr lang="hu-HU" dirty="0" err="1" smtClean="0"/>
              <a:t>Scarry</a:t>
            </a:r>
            <a:r>
              <a:rPr lang="hu-HU" dirty="0" smtClean="0"/>
              <a:t>) </a:t>
            </a:r>
          </a:p>
          <a:p>
            <a:r>
              <a:rPr lang="hu-HU" dirty="0" smtClean="0"/>
              <a:t>sem a kognitív idegtudomány képviselői között (Ramachandran, Zeki, Kandel)</a:t>
            </a:r>
          </a:p>
          <a:p>
            <a:r>
              <a:rPr lang="hu-HU" dirty="0" smtClean="0"/>
              <a:t>Műalkotás szemlélése közben: </a:t>
            </a:r>
          </a:p>
          <a:p>
            <a:pPr marL="285750" indent="-285750">
              <a:buFont typeface="Arial"/>
              <a:buChar char="•"/>
            </a:pPr>
            <a:r>
              <a:rPr lang="hu-HU" dirty="0" smtClean="0"/>
              <a:t>szép-nem szép, értékítélet</a:t>
            </a:r>
          </a:p>
          <a:p>
            <a:pPr marL="285750" indent="-285750">
              <a:buFont typeface="Arial"/>
              <a:buChar char="•"/>
            </a:pPr>
            <a:r>
              <a:rPr lang="hu-HU" dirty="0" smtClean="0"/>
              <a:t>tetszik - nem tetszik itéletalkoztás, befogadás</a:t>
            </a:r>
          </a:p>
          <a:p>
            <a:endParaRPr lang="hu-H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</a:rPr>
              <a:t>A kognitív, neuropszichológia fogalmi rendszerével megfogalmazható kérdésekre van-e biológiai válasz ? </a:t>
            </a:r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,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800" dirty="0" smtClean="0">
                <a:latin typeface="Lucida Calligraphy" pitchFamily="66" charset="0"/>
              </a:rPr>
              <a:t>Az esztétikusnak ítélt belső építészeti környezet és annak jellemzői, </a:t>
            </a:r>
            <a:r>
              <a:rPr lang="hu-HU" sz="2800" dirty="0" err="1" smtClean="0">
                <a:latin typeface="Lucida Calligraphy" pitchFamily="66" charset="0"/>
              </a:rPr>
              <a:t>fMRI</a:t>
            </a:r>
            <a:r>
              <a:rPr lang="hu-HU" sz="2800" dirty="0" smtClean="0">
                <a:latin typeface="Lucida Calligraphy" pitchFamily="66" charset="0"/>
              </a:rPr>
              <a:t> vizsgálat </a:t>
            </a:r>
            <a:r>
              <a:rPr lang="hu-HU" sz="2000" dirty="0" smtClean="0">
                <a:latin typeface="Lucida Calligraphy" pitchFamily="66" charset="0"/>
              </a:rPr>
              <a:t>(Vartanian és </a:t>
            </a:r>
            <a:r>
              <a:rPr lang="hu-HU" sz="2000" dirty="0" err="1" smtClean="0">
                <a:latin typeface="Lucida Calligraphy" pitchFamily="66" charset="0"/>
              </a:rPr>
              <a:t>mts</a:t>
            </a:r>
            <a:r>
              <a:rPr lang="hu-HU" sz="2000" dirty="0" smtClean="0">
                <a:latin typeface="Lucida Calligraphy" pitchFamily="66" charset="0"/>
              </a:rPr>
              <a:t> 2013)</a:t>
            </a:r>
            <a:endParaRPr lang="hu-HU" sz="2800" dirty="0">
              <a:latin typeface="Lucida Calligraphy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4210051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861048"/>
            <a:ext cx="3613968" cy="242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844110"/>
            <a:ext cx="3600400" cy="235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4860032" y="177281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Minőségek:</a:t>
            </a:r>
          </a:p>
          <a:p>
            <a:r>
              <a:rPr lang="hu-HU" sz="1200" dirty="0" smtClean="0"/>
              <a:t>magas-alacsony</a:t>
            </a:r>
          </a:p>
          <a:p>
            <a:r>
              <a:rPr lang="hu-HU" sz="1200" dirty="0" smtClean="0"/>
              <a:t>nyílt-zárt</a:t>
            </a:r>
          </a:p>
          <a:p>
            <a:r>
              <a:rPr lang="hu-HU" sz="1200" dirty="0" smtClean="0"/>
              <a:t>szögletes- </a:t>
            </a:r>
            <a:r>
              <a:rPr lang="hu-HU" sz="1200" dirty="0" smtClean="0">
                <a:solidFill>
                  <a:srgbClr val="FF0000"/>
                </a:solidFill>
              </a:rPr>
              <a:t>görbült, (SZÉPNEK ÍTÉLT KONTÚRÚ BELSŐ TÉR</a:t>
            </a:r>
            <a:endParaRPr lang="hu-HU" sz="1200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83568" y="6381328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Első </a:t>
            </a:r>
            <a:r>
              <a:rPr lang="hu-HU" dirty="0" err="1" smtClean="0"/>
              <a:t>cingularis</a:t>
            </a:r>
            <a:r>
              <a:rPr lang="hu-HU" dirty="0" smtClean="0"/>
              <a:t> kéreg                                                   </a:t>
            </a:r>
            <a:r>
              <a:rPr lang="hu-HU" dirty="0" err="1" smtClean="0"/>
              <a:t>gyrus</a:t>
            </a:r>
            <a:r>
              <a:rPr lang="hu-HU" dirty="0" smtClean="0"/>
              <a:t> </a:t>
            </a:r>
            <a:r>
              <a:rPr lang="hu-HU" dirty="0" err="1" smtClean="0"/>
              <a:t>lingualis</a:t>
            </a:r>
            <a:r>
              <a:rPr lang="hu-HU" dirty="0" smtClean="0"/>
              <a:t>, </a:t>
            </a:r>
            <a:r>
              <a:rPr lang="hu-HU" dirty="0" err="1" smtClean="0"/>
              <a:t>calcarinae</a:t>
            </a:r>
            <a:endParaRPr lang="hu-HU" dirty="0"/>
          </a:p>
        </p:txBody>
      </p:sp>
      <p:cxnSp>
        <p:nvCxnSpPr>
          <p:cNvPr id="9" name="Egyenes összekötő nyíllal 8"/>
          <p:cNvCxnSpPr/>
          <p:nvPr/>
        </p:nvCxnSpPr>
        <p:spPr>
          <a:xfrm flipH="1">
            <a:off x="4355976" y="2780928"/>
            <a:ext cx="1584176" cy="115212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5940152" y="2780928"/>
            <a:ext cx="0" cy="93610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hu-HU" sz="2200" dirty="0" smtClean="0">
                <a:latin typeface="Lucida Calligraphy" pitchFamily="66" charset="0"/>
              </a:rPr>
              <a:t>A kreativitás problémája (kognitív pszichológia kérdése) </a:t>
            </a:r>
            <a:br>
              <a:rPr lang="hu-HU" sz="2200" dirty="0" smtClean="0">
                <a:latin typeface="Lucida Calligraphy" pitchFamily="66" charset="0"/>
              </a:rPr>
            </a:br>
            <a:r>
              <a:rPr lang="hu-HU" sz="2200" b="1" dirty="0" smtClean="0">
                <a:latin typeface="Lucida Calligraphy" pitchFamily="66" charset="0"/>
              </a:rPr>
              <a:t>Az alkotó művészet = kreativitás </a:t>
            </a:r>
            <a:r>
              <a:rPr lang="hu-HU" sz="3200" b="1" dirty="0" smtClean="0"/>
              <a:t/>
            </a:r>
            <a:br>
              <a:rPr lang="hu-HU" sz="3200" b="1" dirty="0" smtClean="0"/>
            </a:br>
            <a:endParaRPr lang="hu-HU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971600" y="1484784"/>
            <a:ext cx="70567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Olyan mentális  (kognitív) folyamat, melyben az új ideát, vagy koncepciót a gondolkodó </a:t>
            </a:r>
            <a:r>
              <a:rPr lang="hu-HU" b="1" dirty="0" smtClean="0"/>
              <a:t>új úton</a:t>
            </a:r>
            <a:r>
              <a:rPr lang="hu-HU" dirty="0" smtClean="0"/>
              <a:t>, módon éri el, vagy a gondolkodás </a:t>
            </a:r>
            <a:r>
              <a:rPr lang="hu-HU" b="1" dirty="0" smtClean="0"/>
              <a:t>célja új </a:t>
            </a:r>
            <a:r>
              <a:rPr lang="hu-HU" dirty="0" smtClean="0"/>
              <a:t>(</a:t>
            </a:r>
            <a:r>
              <a:rPr lang="hu-HU" dirty="0" err="1" smtClean="0"/>
              <a:t>új</a:t>
            </a:r>
            <a:r>
              <a:rPr lang="hu-HU" dirty="0" smtClean="0"/>
              <a:t> a probléma megfogalmazása). Kreativitás: a rend feltárása a természet rendezetlenségében (</a:t>
            </a:r>
            <a:r>
              <a:rPr lang="hu-HU" dirty="0" err="1" smtClean="0"/>
              <a:t>E.Hoffer</a:t>
            </a:r>
            <a:r>
              <a:rPr lang="hu-HU" dirty="0" smtClean="0"/>
              <a:t>)</a:t>
            </a:r>
          </a:p>
          <a:p>
            <a:r>
              <a:rPr lang="hu-HU" dirty="0" smtClean="0"/>
              <a:t>A kognitív idegtudomány egyrészt globálisan fogalmazza meg a problémát (agyelmélet), vagy egy-egy aspektusát tárgyalja:</a:t>
            </a:r>
          </a:p>
          <a:p>
            <a:r>
              <a:rPr lang="hu-HU" dirty="0" smtClean="0"/>
              <a:t>	kreativitás és intelligencia</a:t>
            </a:r>
          </a:p>
          <a:p>
            <a:r>
              <a:rPr lang="hu-HU" dirty="0" smtClean="0"/>
              <a:t>	</a:t>
            </a:r>
            <a:r>
              <a:rPr lang="hu-HU" dirty="0" err="1" smtClean="0"/>
              <a:t>transmitter</a:t>
            </a:r>
            <a:r>
              <a:rPr lang="hu-HU" dirty="0" smtClean="0"/>
              <a:t> működés,</a:t>
            </a:r>
          </a:p>
          <a:p>
            <a:r>
              <a:rPr lang="hu-HU" dirty="0" smtClean="0"/>
              <a:t>	hangulat</a:t>
            </a:r>
          </a:p>
          <a:p>
            <a:r>
              <a:rPr lang="hu-HU" dirty="0" smtClean="0"/>
              <a:t>	frontális, </a:t>
            </a:r>
            <a:r>
              <a:rPr lang="hu-HU" dirty="0" err="1" smtClean="0"/>
              <a:t>parietális</a:t>
            </a:r>
            <a:r>
              <a:rPr lang="hu-HU" dirty="0" smtClean="0"/>
              <a:t> asszociációs mezők</a:t>
            </a:r>
          </a:p>
          <a:p>
            <a:r>
              <a:rPr lang="hu-HU" dirty="0" smtClean="0"/>
              <a:t>	</a:t>
            </a:r>
            <a:r>
              <a:rPr lang="hu-HU" dirty="0" err="1" smtClean="0"/>
              <a:t>oldaliság</a:t>
            </a:r>
            <a:endParaRPr lang="hu-HU" dirty="0" smtClean="0"/>
          </a:p>
          <a:p>
            <a:r>
              <a:rPr lang="hu-HU" dirty="0" smtClean="0"/>
              <a:t>	</a:t>
            </a:r>
            <a:r>
              <a:rPr lang="hu-HU" dirty="0" err="1" smtClean="0"/>
              <a:t>cerebellum</a:t>
            </a:r>
            <a:endParaRPr lang="hu-HU" dirty="0" smtClean="0"/>
          </a:p>
          <a:p>
            <a:r>
              <a:rPr lang="hu-HU" dirty="0" smtClean="0"/>
              <a:t>Valódi kreativitás nem modellezhető (Einstein </a:t>
            </a:r>
            <a:r>
              <a:rPr lang="hu-HU" dirty="0" err="1" smtClean="0"/>
              <a:t>spec.relativitás</a:t>
            </a:r>
            <a:r>
              <a:rPr lang="hu-HU" dirty="0" smtClean="0"/>
              <a:t> elmélet </a:t>
            </a:r>
            <a:r>
              <a:rPr lang="hu-HU" dirty="0" err="1" smtClean="0"/>
              <a:t>stb</a:t>
            </a:r>
            <a:r>
              <a:rPr lang="hu-HU" dirty="0" smtClean="0"/>
              <a:t>)</a:t>
            </a:r>
          </a:p>
          <a:p>
            <a:r>
              <a:rPr lang="hu-HU" dirty="0" err="1" smtClean="0"/>
              <a:t>Seely</a:t>
            </a:r>
            <a:r>
              <a:rPr lang="hu-HU" dirty="0" smtClean="0"/>
              <a:t> et </a:t>
            </a:r>
            <a:r>
              <a:rPr lang="hu-HU" dirty="0" err="1" smtClean="0"/>
              <a:t>al</a:t>
            </a:r>
            <a:r>
              <a:rPr lang="hu-HU" dirty="0" smtClean="0"/>
              <a:t>. ( </a:t>
            </a:r>
            <a:r>
              <a:rPr lang="hu-HU" dirty="0" err="1" smtClean="0"/>
              <a:t>Brain</a:t>
            </a:r>
            <a:r>
              <a:rPr lang="hu-HU" dirty="0" smtClean="0"/>
              <a:t> 2008.131): agy </a:t>
            </a:r>
            <a:r>
              <a:rPr lang="hu-HU" dirty="0" err="1" smtClean="0"/>
              <a:t>degeneratív</a:t>
            </a:r>
            <a:r>
              <a:rPr lang="hu-HU" dirty="0" smtClean="0"/>
              <a:t> folyamata mellett fokozódhat a kreativitás  (primer progresszív </a:t>
            </a:r>
            <a:r>
              <a:rPr lang="hu-HU" dirty="0" err="1" smtClean="0"/>
              <a:t>aphasia-festő</a:t>
            </a:r>
            <a:r>
              <a:rPr lang="hu-HU" dirty="0" smtClean="0"/>
              <a:t> tevékenység) Bal </a:t>
            </a:r>
            <a:r>
              <a:rPr lang="hu-HU" dirty="0" err="1" smtClean="0"/>
              <a:t>frontotemporalis</a:t>
            </a:r>
            <a:r>
              <a:rPr lang="hu-HU" dirty="0" smtClean="0"/>
              <a:t> sorvadás, jobb oldali </a:t>
            </a:r>
            <a:r>
              <a:rPr lang="hu-HU" dirty="0" err="1" smtClean="0"/>
              <a:t>parietális</a:t>
            </a:r>
            <a:r>
              <a:rPr lang="hu-HU" dirty="0" smtClean="0"/>
              <a:t> </a:t>
            </a:r>
            <a:r>
              <a:rPr lang="hu-HU" dirty="0" err="1" smtClean="0"/>
              <a:t>kéreg-hypertrophia</a:t>
            </a:r>
            <a:endParaRPr lang="hu-HU" dirty="0" smtClean="0"/>
          </a:p>
          <a:p>
            <a:r>
              <a:rPr lang="hu-HU" b="1" dirty="0" smtClean="0"/>
              <a:t>„</a:t>
            </a:r>
            <a:r>
              <a:rPr lang="hu-HU" b="1" dirty="0" err="1" smtClean="0"/>
              <a:t>transmodális</a:t>
            </a:r>
            <a:r>
              <a:rPr lang="hu-HU" b="1" dirty="0" smtClean="0"/>
              <a:t> kreativitás”    (AZ AGY PLASZTIKUS)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47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pple Chancery"/>
                <a:cs typeface="Apple Chancery"/>
              </a:rPr>
              <a:t>Neuroesztétika</a:t>
            </a:r>
            <a:endParaRPr lang="en-US" sz="4800" b="1" dirty="0">
              <a:solidFill>
                <a:schemeClr val="tx2">
                  <a:lumMod val="60000"/>
                  <a:lumOff val="40000"/>
                </a:schemeClr>
              </a:solidFill>
              <a:latin typeface="Apple Chancery"/>
              <a:cs typeface="Apple Chancer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1556792"/>
            <a:ext cx="7272808" cy="529375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3200" b="1" i="1" dirty="0" smtClean="0"/>
              <a:t>ESZTÉTIKA</a:t>
            </a:r>
            <a:r>
              <a:rPr lang="hu-HU" sz="3200" b="1" dirty="0" smtClean="0">
                <a:solidFill>
                  <a:srgbClr val="777777"/>
                </a:solidFill>
              </a:rPr>
              <a:t>, </a:t>
            </a:r>
            <a:r>
              <a:rPr lang="hu-HU" sz="3200" dirty="0" smtClean="0">
                <a:solidFill>
                  <a:srgbClr val="777777"/>
                </a:solidFill>
              </a:rPr>
              <a:t>a művészet elmélete, a   </a:t>
            </a:r>
            <a:r>
              <a:rPr lang="hu-HU" sz="3200" dirty="0">
                <a:solidFill>
                  <a:srgbClr val="777777"/>
                </a:solidFill>
              </a:rPr>
              <a:t>szociális, institúcionális, </a:t>
            </a:r>
            <a:r>
              <a:rPr lang="hu-HU" sz="3200" dirty="0" smtClean="0">
                <a:solidFill>
                  <a:srgbClr val="777777"/>
                </a:solidFill>
              </a:rPr>
              <a:t>hisztórikus,  </a:t>
            </a:r>
            <a:r>
              <a:rPr lang="hu-HU" sz="3200" dirty="0">
                <a:solidFill>
                  <a:srgbClr val="777777"/>
                </a:solidFill>
              </a:rPr>
              <a:t>ismeretelméleti kontextusban </a:t>
            </a:r>
            <a:r>
              <a:rPr lang="hu-HU" sz="3200" dirty="0" smtClean="0">
                <a:solidFill>
                  <a:srgbClr val="777777"/>
                </a:solidFill>
              </a:rPr>
              <a:t>vizsgálja befogadást, </a:t>
            </a:r>
            <a:r>
              <a:rPr lang="hu-HU" sz="3200" dirty="0">
                <a:solidFill>
                  <a:srgbClr val="777777"/>
                </a:solidFill>
              </a:rPr>
              <a:t>ezzel </a:t>
            </a:r>
            <a:r>
              <a:rPr lang="hu-HU" sz="3200" dirty="0" smtClean="0">
                <a:solidFill>
                  <a:srgbClr val="777777"/>
                </a:solidFill>
              </a:rPr>
              <a:t>szemben, a </a:t>
            </a:r>
            <a:r>
              <a:rPr lang="hu-HU" sz="3200" b="1" i="1" dirty="0">
                <a:solidFill>
                  <a:srgbClr val="000000"/>
                </a:solidFill>
              </a:rPr>
              <a:t>NEUROESZTÉTIKA</a:t>
            </a:r>
            <a:r>
              <a:rPr lang="hu-HU" sz="3200" b="1" dirty="0">
                <a:solidFill>
                  <a:srgbClr val="777777"/>
                </a:solidFill>
              </a:rPr>
              <a:t> </a:t>
            </a:r>
            <a:r>
              <a:rPr lang="hu-HU" sz="3200" dirty="0">
                <a:solidFill>
                  <a:srgbClr val="777777"/>
                </a:solidFill>
              </a:rPr>
              <a:t>a művészi alkotás  alkotóban-</a:t>
            </a:r>
            <a:r>
              <a:rPr lang="hu-HU" sz="3200" dirty="0" smtClean="0">
                <a:solidFill>
                  <a:srgbClr val="777777"/>
                </a:solidFill>
              </a:rPr>
              <a:t>műélvezőben, befogadóban a </a:t>
            </a:r>
            <a:r>
              <a:rPr lang="hu-HU" sz="3200" dirty="0">
                <a:solidFill>
                  <a:srgbClr val="777777"/>
                </a:solidFill>
              </a:rPr>
              <a:t>kognitív neurobiológiai eseményeket kívánja elemezni </a:t>
            </a:r>
            <a:r>
              <a:rPr lang="hu-HU" sz="3200" dirty="0" smtClean="0">
                <a:solidFill>
                  <a:srgbClr val="777777"/>
                </a:solidFill>
              </a:rPr>
              <a:t>( kognitív pszichológia, ennek funkcionális morfológiai elemzése agyi képalkotással - EEG</a:t>
            </a:r>
            <a:r>
              <a:rPr lang="hu-HU" sz="3200" dirty="0">
                <a:solidFill>
                  <a:srgbClr val="777777"/>
                </a:solidFill>
              </a:rPr>
              <a:t>, fMRI)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42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Látás</a:t>
            </a:r>
            <a:r>
              <a:rPr lang="en-US" dirty="0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, </a:t>
            </a:r>
            <a:r>
              <a:rPr lang="en-US" dirty="0" err="1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képfeldolgozás</a:t>
            </a:r>
            <a:r>
              <a:rPr lang="en-US" dirty="0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 </a:t>
            </a:r>
            <a:r>
              <a:rPr lang="en-US" dirty="0" err="1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pszicho-fiziológiaia</a:t>
            </a:r>
            <a:r>
              <a:rPr lang="en-US" dirty="0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 </a:t>
            </a:r>
            <a:r>
              <a:rPr lang="en-US" dirty="0" err="1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elemei</a:t>
            </a:r>
            <a:endParaRPr lang="en-US" dirty="0">
              <a:solidFill>
                <a:srgbClr val="558ED5"/>
              </a:solidFill>
              <a:latin typeface="Monotype Corsiva" pitchFamily="66" charset="0"/>
              <a:cs typeface="Apple Chancer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412776"/>
            <a:ext cx="20162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Érzékelés</a:t>
            </a:r>
            <a:endParaRPr lang="en-US" sz="2400" dirty="0" smtClean="0"/>
          </a:p>
          <a:p>
            <a:r>
              <a:rPr lang="en-US" sz="2400" dirty="0" err="1" smtClean="0"/>
              <a:t>Percepció</a:t>
            </a:r>
            <a:endParaRPr lang="en-US" sz="2400" dirty="0" smtClean="0"/>
          </a:p>
          <a:p>
            <a:r>
              <a:rPr lang="en-US" sz="2400" dirty="0" err="1" smtClean="0"/>
              <a:t>Figyelem</a:t>
            </a:r>
            <a:endParaRPr lang="en-US" sz="2400" dirty="0" smtClean="0"/>
          </a:p>
          <a:p>
            <a:r>
              <a:rPr lang="en-US" sz="2400" dirty="0" err="1" smtClean="0"/>
              <a:t>Jutalom</a:t>
            </a:r>
            <a:r>
              <a:rPr lang="en-US" sz="2400" dirty="0" smtClean="0"/>
              <a:t> </a:t>
            </a:r>
          </a:p>
          <a:p>
            <a:r>
              <a:rPr lang="en-US" sz="2400" dirty="0" err="1" smtClean="0"/>
              <a:t>Tanulás</a:t>
            </a:r>
            <a:endParaRPr lang="en-US" sz="2400" dirty="0" smtClean="0"/>
          </a:p>
          <a:p>
            <a:r>
              <a:rPr lang="en-US" sz="2400" dirty="0" err="1" smtClean="0"/>
              <a:t>Emlékezés</a:t>
            </a:r>
            <a:endParaRPr lang="en-US" sz="2400" dirty="0" smtClean="0"/>
          </a:p>
          <a:p>
            <a:r>
              <a:rPr lang="en-US" sz="2400" dirty="0" err="1" smtClean="0"/>
              <a:t>Érzelem</a:t>
            </a:r>
            <a:endParaRPr lang="en-US" sz="2400" dirty="0" smtClean="0"/>
          </a:p>
          <a:p>
            <a:r>
              <a:rPr lang="en-US" sz="2400" dirty="0" err="1" smtClean="0"/>
              <a:t>Döntéshozatal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563888" y="1268760"/>
            <a:ext cx="403244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Rudolf </a:t>
            </a:r>
            <a:r>
              <a:rPr lang="en-US" sz="2400" b="1" dirty="0" err="1" smtClean="0"/>
              <a:t>Arnheim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alaklélektani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munkájának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fejezetei</a:t>
            </a:r>
            <a:r>
              <a:rPr lang="en-US" sz="2400" b="1" dirty="0" smtClean="0"/>
              <a:t>:</a:t>
            </a:r>
          </a:p>
          <a:p>
            <a:r>
              <a:rPr lang="en-US" sz="2400" dirty="0" err="1" smtClean="0"/>
              <a:t>Egyensúly</a:t>
            </a:r>
            <a:endParaRPr lang="en-US" sz="2400" dirty="0" smtClean="0"/>
          </a:p>
          <a:p>
            <a:r>
              <a:rPr lang="en-US" sz="2400" dirty="0" err="1" smtClean="0"/>
              <a:t>Alak</a:t>
            </a:r>
            <a:endParaRPr lang="en-US" sz="2400" dirty="0" smtClean="0"/>
          </a:p>
          <a:p>
            <a:r>
              <a:rPr lang="en-US" sz="2400" dirty="0" err="1" smtClean="0"/>
              <a:t>Formafejlődés</a:t>
            </a:r>
            <a:endParaRPr lang="en-US" sz="2400" dirty="0" smtClean="0"/>
          </a:p>
          <a:p>
            <a:r>
              <a:rPr lang="en-US" sz="2400" dirty="0" err="1" smtClean="0"/>
              <a:t>Tér</a:t>
            </a:r>
            <a:endParaRPr lang="en-US" sz="2400" dirty="0" smtClean="0"/>
          </a:p>
          <a:p>
            <a:r>
              <a:rPr lang="en-US" sz="2400" dirty="0" err="1" smtClean="0"/>
              <a:t>Fény</a:t>
            </a:r>
            <a:endParaRPr lang="en-US" sz="2400" dirty="0" smtClean="0"/>
          </a:p>
          <a:p>
            <a:r>
              <a:rPr lang="en-US" sz="2400" dirty="0" err="1" smtClean="0"/>
              <a:t>Szin</a:t>
            </a:r>
            <a:endParaRPr lang="en-US" sz="2400" dirty="0" smtClean="0"/>
          </a:p>
          <a:p>
            <a:r>
              <a:rPr lang="en-US" sz="2400" dirty="0" err="1" smtClean="0"/>
              <a:t>Mozgás</a:t>
            </a:r>
            <a:endParaRPr lang="en-US" sz="2400" dirty="0" smtClean="0"/>
          </a:p>
          <a:p>
            <a:r>
              <a:rPr lang="en-US" sz="2400" dirty="0" err="1" smtClean="0"/>
              <a:t>Dinamika</a:t>
            </a:r>
            <a:endParaRPr lang="en-US" sz="2400" dirty="0" smtClean="0"/>
          </a:p>
          <a:p>
            <a:r>
              <a:rPr lang="en-US" sz="2400" dirty="0" err="1" smtClean="0"/>
              <a:t>Kifejezés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87624" y="5661248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Toppino</a:t>
            </a:r>
            <a:r>
              <a:rPr lang="en-US" dirty="0" smtClean="0"/>
              <a:t> 2004-kétértelmű </a:t>
            </a:r>
            <a:r>
              <a:rPr lang="en-US" dirty="0" err="1" smtClean="0"/>
              <a:t>ábrák-percepciót</a:t>
            </a:r>
            <a:r>
              <a:rPr lang="en-US" dirty="0" smtClean="0"/>
              <a:t> </a:t>
            </a:r>
            <a:r>
              <a:rPr lang="en-US" dirty="0" err="1" smtClean="0"/>
              <a:t>hipotézisek</a:t>
            </a:r>
            <a:r>
              <a:rPr lang="en-US" dirty="0" smtClean="0"/>
              <a:t> </a:t>
            </a:r>
            <a:r>
              <a:rPr lang="en-US" dirty="0" err="1" smtClean="0"/>
              <a:t>irányítják</a:t>
            </a:r>
            <a:r>
              <a:rPr lang="en-US" dirty="0" smtClean="0"/>
              <a:t>,  </a:t>
            </a:r>
            <a:r>
              <a:rPr lang="en-US" dirty="0" smtClean="0"/>
              <a:t>“top-down” </a:t>
            </a:r>
            <a:r>
              <a:rPr lang="en-US" dirty="0" err="1" smtClean="0"/>
              <a:t>típusú</a:t>
            </a:r>
            <a:r>
              <a:rPr lang="en-US" dirty="0" smtClean="0"/>
              <a:t> </a:t>
            </a:r>
            <a:r>
              <a:rPr lang="en-US" dirty="0" err="1" smtClean="0"/>
              <a:t>feldolgozás-kéreg</a:t>
            </a:r>
            <a:r>
              <a:rPr lang="en-US" dirty="0" smtClean="0"/>
              <a:t> “</a:t>
            </a:r>
            <a:r>
              <a:rPr lang="en-US" dirty="0" err="1" smtClean="0"/>
              <a:t>kifáradása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3861048"/>
            <a:ext cx="2802248" cy="171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08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err="1" smtClean="0">
                <a:solidFill>
                  <a:srgbClr val="558ED5"/>
                </a:solidFill>
                <a:latin typeface="Apple Chancery"/>
                <a:cs typeface="Apple Chancery"/>
              </a:rPr>
              <a:t>Neuropsychológiai</a:t>
            </a:r>
            <a:r>
              <a:rPr lang="hu-HU" dirty="0" smtClean="0">
                <a:solidFill>
                  <a:srgbClr val="558ED5"/>
                </a:solidFill>
                <a:latin typeface="Apple Chancery"/>
                <a:cs typeface="Apple Chancery"/>
              </a:rPr>
              <a:t> megközelítés</a:t>
            </a:r>
            <a:endParaRPr lang="en-US" dirty="0">
              <a:solidFill>
                <a:srgbClr val="558ED5"/>
              </a:solidFill>
              <a:latin typeface="Apple Chancery"/>
              <a:cs typeface="Apple Chancery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95536" y="1412776"/>
            <a:ext cx="4038600" cy="511256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hu-HU" b="1" dirty="0" smtClean="0"/>
              <a:t>Semir Zeki </a:t>
            </a:r>
            <a:r>
              <a:rPr lang="hu-HU" dirty="0"/>
              <a:t>2</a:t>
            </a:r>
            <a:r>
              <a:rPr lang="hu-HU" dirty="0" smtClean="0"/>
              <a:t> szabálya (1999)</a:t>
            </a:r>
          </a:p>
          <a:p>
            <a:pPr>
              <a:buNone/>
            </a:pPr>
            <a:r>
              <a:rPr lang="hu-HU" sz="1800" b="1" dirty="0" smtClean="0"/>
              <a:t>Állandóság törvénye </a:t>
            </a:r>
            <a:r>
              <a:rPr lang="hu-HU" sz="1800" dirty="0" smtClean="0"/>
              <a:t>(tárgy különböző ábrázolása az agyban konstans leképezést eredményez (A festő a tárgy platoni ideálját ábrázolja</a:t>
            </a:r>
          </a:p>
          <a:p>
            <a:pPr>
              <a:buNone/>
            </a:pPr>
            <a:r>
              <a:rPr lang="hu-HU" sz="1800" dirty="0" smtClean="0"/>
              <a:t>	</a:t>
            </a:r>
            <a:r>
              <a:rPr lang="hu-HU" sz="1400" dirty="0" smtClean="0"/>
              <a:t> Monet  a nélkül festi le a témát, hogy annak valódi formája megjelenne.</a:t>
            </a:r>
          </a:p>
          <a:p>
            <a:pPr>
              <a:buNone/>
            </a:pPr>
            <a:endParaRPr lang="hu-HU" sz="1400" dirty="0" smtClean="0"/>
          </a:p>
          <a:p>
            <a:pPr>
              <a:buNone/>
            </a:pPr>
            <a:endParaRPr lang="hu-HU" sz="1400" dirty="0" smtClean="0"/>
          </a:p>
          <a:p>
            <a:pPr>
              <a:buNone/>
            </a:pPr>
            <a:endParaRPr lang="hu-HU" sz="1400" dirty="0" smtClean="0"/>
          </a:p>
          <a:p>
            <a:pPr>
              <a:buNone/>
            </a:pPr>
            <a:endParaRPr lang="hu-HU" sz="1400" dirty="0" smtClean="0"/>
          </a:p>
          <a:p>
            <a:pPr>
              <a:buNone/>
            </a:pPr>
            <a:endParaRPr lang="hu-HU" sz="1400" dirty="0" smtClean="0"/>
          </a:p>
          <a:p>
            <a:pPr>
              <a:buNone/>
            </a:pPr>
            <a:r>
              <a:rPr lang="hu-HU" sz="1400" dirty="0" smtClean="0"/>
              <a:t>	</a:t>
            </a:r>
          </a:p>
          <a:p>
            <a:pPr>
              <a:buNone/>
            </a:pPr>
            <a:endParaRPr lang="hu-HU" sz="1400" b="1" dirty="0" smtClean="0"/>
          </a:p>
          <a:p>
            <a:pPr>
              <a:buNone/>
            </a:pPr>
            <a:endParaRPr lang="hu-HU" sz="1800" b="1" dirty="0" smtClean="0"/>
          </a:p>
          <a:p>
            <a:pPr>
              <a:buNone/>
            </a:pPr>
            <a:r>
              <a:rPr lang="hu-HU" sz="1800" b="1" dirty="0" smtClean="0"/>
              <a:t>Absztrahálás törvénye </a:t>
            </a:r>
            <a:r>
              <a:rPr lang="hu-HU" sz="1800" dirty="0" smtClean="0"/>
              <a:t> Limitált memoria kapacitás miatt az agy absztrahál (kérdés a mechanizmus) Ezt utánozza a festő  is.</a:t>
            </a:r>
            <a:endParaRPr lang="en-US" sz="1800" b="1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4008" y="1412776"/>
            <a:ext cx="4038600" cy="521744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hu-HU" b="1" dirty="0" smtClean="0"/>
              <a:t>V.S. Ramachandran </a:t>
            </a:r>
            <a:r>
              <a:rPr lang="hu-HU" dirty="0" smtClean="0"/>
              <a:t>(1999)</a:t>
            </a:r>
          </a:p>
          <a:p>
            <a:pPr>
              <a:buNone/>
            </a:pPr>
            <a:r>
              <a:rPr lang="hu-HU" dirty="0" smtClean="0"/>
              <a:t>8 (10) </a:t>
            </a:r>
            <a:r>
              <a:rPr lang="hu-HU" dirty="0" smtClean="0"/>
              <a:t>szabálya</a:t>
            </a:r>
          </a:p>
          <a:p>
            <a:pPr>
              <a:buNone/>
            </a:pPr>
            <a:r>
              <a:rPr lang="hu-HU" b="1" dirty="0" smtClean="0"/>
              <a:t>	</a:t>
            </a:r>
            <a:r>
              <a:rPr lang="hu-HU" sz="1800" b="1" dirty="0" err="1" smtClean="0"/>
              <a:t>Peak</a:t>
            </a:r>
            <a:r>
              <a:rPr lang="hu-HU" sz="1800" b="1" dirty="0" smtClean="0"/>
              <a:t> Shift </a:t>
            </a:r>
            <a:r>
              <a:rPr lang="hu-HU" sz="1800" b="1" dirty="0" err="1" smtClean="0"/>
              <a:t>principium</a:t>
            </a:r>
            <a:r>
              <a:rPr lang="hu-HU" sz="1800" b="1" dirty="0" smtClean="0"/>
              <a:t> </a:t>
            </a:r>
            <a:r>
              <a:rPr lang="hu-HU" sz="1400" dirty="0" smtClean="0"/>
              <a:t>Hangsúly-eltolás redundancia kiküszöbölés (agy és művész hasonlóan működik)</a:t>
            </a:r>
          </a:p>
          <a:p>
            <a:pPr>
              <a:buNone/>
            </a:pPr>
            <a:r>
              <a:rPr lang="hu-HU" sz="1400" dirty="0" smtClean="0"/>
              <a:t>	</a:t>
            </a:r>
            <a:r>
              <a:rPr lang="hu-HU" sz="1800" b="1" dirty="0" smtClean="0"/>
              <a:t>Izoláció </a:t>
            </a:r>
            <a:r>
              <a:rPr lang="hu-HU" sz="1400" dirty="0" smtClean="0"/>
              <a:t>(lényegkiemelés-karikatúra)</a:t>
            </a:r>
          </a:p>
          <a:p>
            <a:pPr>
              <a:buNone/>
            </a:pPr>
            <a:r>
              <a:rPr lang="hu-HU" sz="1400" dirty="0" smtClean="0"/>
              <a:t>	</a:t>
            </a:r>
            <a:r>
              <a:rPr lang="hu-HU" sz="1800" b="1" dirty="0" smtClean="0"/>
              <a:t>Csoportosítás</a:t>
            </a:r>
          </a:p>
          <a:p>
            <a:pPr>
              <a:buNone/>
            </a:pPr>
            <a:r>
              <a:rPr lang="hu-HU" sz="1800" b="1" dirty="0" smtClean="0"/>
              <a:t>	Kontraszt</a:t>
            </a:r>
          </a:p>
          <a:p>
            <a:pPr>
              <a:buNone/>
            </a:pPr>
            <a:r>
              <a:rPr lang="hu-HU" sz="1800" b="1" dirty="0" smtClean="0"/>
              <a:t>	Percepciós probléma megoldás</a:t>
            </a:r>
          </a:p>
          <a:p>
            <a:pPr>
              <a:buNone/>
            </a:pPr>
            <a:r>
              <a:rPr lang="hu-HU" sz="1800" b="1" dirty="0" smtClean="0"/>
              <a:t>	Látópont meghatározás</a:t>
            </a:r>
          </a:p>
          <a:p>
            <a:pPr>
              <a:buNone/>
            </a:pPr>
            <a:r>
              <a:rPr lang="hu-HU" sz="1800" b="1" dirty="0" smtClean="0"/>
              <a:t>	Vizuális metafora</a:t>
            </a:r>
          </a:p>
          <a:p>
            <a:pPr>
              <a:buNone/>
            </a:pPr>
            <a:r>
              <a:rPr lang="hu-HU" sz="1800" b="1" dirty="0" smtClean="0"/>
              <a:t>	Szimmetria</a:t>
            </a:r>
          </a:p>
          <a:p>
            <a:pPr>
              <a:buNone/>
            </a:pPr>
            <a:endParaRPr lang="hu-HU" sz="1800" b="1" dirty="0" smtClean="0"/>
          </a:p>
          <a:p>
            <a:pPr>
              <a:buNone/>
            </a:pPr>
            <a:r>
              <a:rPr lang="hu-HU" sz="1400" dirty="0" err="1" smtClean="0"/>
              <a:t>Ramachandran</a:t>
            </a:r>
            <a:r>
              <a:rPr lang="hu-HU" sz="1400" dirty="0" smtClean="0"/>
              <a:t> V.S., </a:t>
            </a:r>
            <a:r>
              <a:rPr lang="hu-HU" sz="1400" dirty="0" err="1" smtClean="0"/>
              <a:t>Hirstein</a:t>
            </a:r>
            <a:r>
              <a:rPr lang="hu-HU" sz="1400" dirty="0" smtClean="0"/>
              <a:t> W.:  The Science of art. A </a:t>
            </a:r>
            <a:r>
              <a:rPr lang="hu-HU" sz="1400" dirty="0" err="1" smtClean="0"/>
              <a:t>neurological</a:t>
            </a:r>
            <a:r>
              <a:rPr lang="hu-HU" sz="1400" dirty="0" smtClean="0"/>
              <a:t> </a:t>
            </a:r>
            <a:r>
              <a:rPr lang="hu-HU" sz="1400" dirty="0" err="1" smtClean="0"/>
              <a:t>theory</a:t>
            </a:r>
            <a:r>
              <a:rPr lang="hu-HU" sz="1400" dirty="0" smtClean="0"/>
              <a:t> of </a:t>
            </a:r>
            <a:r>
              <a:rPr lang="hu-HU" sz="1400" dirty="0" err="1" smtClean="0"/>
              <a:t>aesthetic</a:t>
            </a:r>
            <a:r>
              <a:rPr lang="hu-HU" sz="1400" dirty="0" smtClean="0"/>
              <a:t> </a:t>
            </a:r>
            <a:r>
              <a:rPr lang="hu-HU" sz="1400" dirty="0" err="1" smtClean="0"/>
              <a:t>expreience</a:t>
            </a:r>
            <a:r>
              <a:rPr lang="hu-HU" sz="1400" dirty="0" smtClean="0"/>
              <a:t>. 1999. J,Consc.Stud.6:15-51</a:t>
            </a:r>
            <a:r>
              <a:rPr lang="hu-HU" sz="1800" b="1" dirty="0" smtClean="0"/>
              <a:t>		</a:t>
            </a:r>
            <a:endParaRPr lang="en-US" sz="1400" dirty="0"/>
          </a:p>
        </p:txBody>
      </p:sp>
      <p:pic>
        <p:nvPicPr>
          <p:cNvPr id="45058" name="Picture 2" descr="https://upload.wikimedia.org/wikipedia/commons/2/2d/Monet-_Der_Rosenweg_in_Giverny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79" y="3429000"/>
            <a:ext cx="1806651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558ED5"/>
                </a:solidFill>
                <a:latin typeface="Apple Chancery"/>
                <a:cs typeface="Apple Chancery"/>
              </a:rPr>
              <a:t>Semir</a:t>
            </a:r>
            <a:r>
              <a:rPr lang="en-US" dirty="0" smtClean="0">
                <a:solidFill>
                  <a:srgbClr val="558ED5"/>
                </a:solidFill>
                <a:latin typeface="Apple Chancery"/>
                <a:cs typeface="Apple Chancery"/>
              </a:rPr>
              <a:t> </a:t>
            </a:r>
            <a:r>
              <a:rPr lang="en-US" dirty="0" err="1" smtClean="0">
                <a:solidFill>
                  <a:srgbClr val="558ED5"/>
                </a:solidFill>
                <a:latin typeface="Apple Chancery"/>
                <a:cs typeface="Apple Chancery"/>
              </a:rPr>
              <a:t>Zeki</a:t>
            </a:r>
            <a:r>
              <a:rPr lang="en-US" dirty="0" smtClean="0">
                <a:solidFill>
                  <a:srgbClr val="558ED5"/>
                </a:solidFill>
                <a:latin typeface="Apple Chancery"/>
                <a:cs typeface="Apple Chancery"/>
              </a:rPr>
              <a:t> </a:t>
            </a:r>
            <a:r>
              <a:rPr lang="en-US" dirty="0" err="1" smtClean="0">
                <a:solidFill>
                  <a:srgbClr val="558ED5"/>
                </a:solidFill>
                <a:latin typeface="Apple Chancery"/>
                <a:cs typeface="Apple Chancery"/>
              </a:rPr>
              <a:t>kognitív</a:t>
            </a:r>
            <a:r>
              <a:rPr lang="en-US" dirty="0" smtClean="0">
                <a:solidFill>
                  <a:srgbClr val="558ED5"/>
                </a:solidFill>
                <a:latin typeface="Apple Chancery"/>
                <a:cs typeface="Apple Chancery"/>
              </a:rPr>
              <a:t> </a:t>
            </a:r>
            <a:r>
              <a:rPr lang="en-US" dirty="0" err="1" smtClean="0">
                <a:solidFill>
                  <a:srgbClr val="558ED5"/>
                </a:solidFill>
                <a:latin typeface="Apple Chancery"/>
                <a:cs typeface="Apple Chancery"/>
              </a:rPr>
              <a:t>pszichológus</a:t>
            </a:r>
            <a:endParaRPr lang="en-US" dirty="0">
              <a:solidFill>
                <a:srgbClr val="558ED5"/>
              </a:solidFill>
              <a:latin typeface="Apple Chancery"/>
              <a:cs typeface="Apple Chancer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Állandóság</a:t>
            </a:r>
            <a:r>
              <a:rPr lang="en-US" dirty="0" smtClean="0"/>
              <a:t>/constancy</a:t>
            </a:r>
          </a:p>
          <a:p>
            <a:pPr lvl="1"/>
            <a:r>
              <a:rPr lang="en-US" sz="1800" dirty="0" smtClean="0"/>
              <a:t>A </a:t>
            </a:r>
            <a:r>
              <a:rPr lang="en-US" sz="1800" dirty="0" err="1" smtClean="0"/>
              <a:t>felhalmozódott</a:t>
            </a:r>
            <a:r>
              <a:rPr lang="en-US" sz="1800" dirty="0" smtClean="0"/>
              <a:t> </a:t>
            </a:r>
            <a:r>
              <a:rPr lang="en-US" sz="1800" dirty="0" err="1" smtClean="0"/>
              <a:t>vizuális</a:t>
            </a:r>
            <a:r>
              <a:rPr lang="en-US" sz="1800" dirty="0" smtClean="0"/>
              <a:t> </a:t>
            </a:r>
            <a:r>
              <a:rPr lang="en-US" sz="1800" dirty="0" err="1" smtClean="0"/>
              <a:t>tapasztalatok</a:t>
            </a:r>
            <a:r>
              <a:rPr lang="en-US" sz="1800" dirty="0" smtClean="0"/>
              <a:t> </a:t>
            </a:r>
            <a:r>
              <a:rPr lang="en-US" sz="1800" dirty="0" err="1" smtClean="0"/>
              <a:t>alapján</a:t>
            </a:r>
            <a:r>
              <a:rPr lang="en-US" sz="1800" dirty="0" smtClean="0"/>
              <a:t> </a:t>
            </a:r>
            <a:r>
              <a:rPr lang="en-US" sz="1800" dirty="0" err="1" smtClean="0"/>
              <a:t>az</a:t>
            </a:r>
            <a:r>
              <a:rPr lang="en-US" sz="1800" dirty="0" smtClean="0"/>
              <a:t> </a:t>
            </a:r>
            <a:r>
              <a:rPr lang="en-US" sz="1800" dirty="0" err="1" smtClean="0"/>
              <a:t>agyban</a:t>
            </a:r>
            <a:r>
              <a:rPr lang="en-US" sz="1800" dirty="0" smtClean="0"/>
              <a:t> </a:t>
            </a:r>
            <a:r>
              <a:rPr lang="en-US" sz="1800" dirty="0" err="1" smtClean="0"/>
              <a:t>kialakul</a:t>
            </a:r>
            <a:r>
              <a:rPr lang="en-US" sz="1800" dirty="0" smtClean="0"/>
              <a:t> a </a:t>
            </a:r>
            <a:r>
              <a:rPr lang="en-US" sz="1800" dirty="0" err="1" smtClean="0"/>
              <a:t>tárgy</a:t>
            </a:r>
            <a:r>
              <a:rPr lang="en-US" sz="1800" dirty="0" smtClean="0"/>
              <a:t> </a:t>
            </a:r>
            <a:r>
              <a:rPr lang="en-US" sz="1800" dirty="0" err="1" smtClean="0"/>
              <a:t>fogalma</a:t>
            </a:r>
            <a:r>
              <a:rPr lang="en-US" sz="1800" dirty="0" smtClean="0"/>
              <a:t> (pl. </a:t>
            </a:r>
            <a:r>
              <a:rPr lang="en-US" sz="1800" dirty="0" err="1" smtClean="0"/>
              <a:t>arcfelismerés</a:t>
            </a:r>
            <a:r>
              <a:rPr lang="en-US" sz="1800" dirty="0" smtClean="0"/>
              <a:t>) </a:t>
            </a:r>
            <a:r>
              <a:rPr lang="en-US" sz="1800" dirty="0"/>
              <a:t>a</a:t>
            </a:r>
            <a:r>
              <a:rPr lang="en-US" sz="1800" dirty="0" smtClean="0"/>
              <a:t> </a:t>
            </a:r>
            <a:r>
              <a:rPr lang="en-US" sz="1800" dirty="0" err="1" smtClean="0"/>
              <a:t>lényeges</a:t>
            </a:r>
            <a:r>
              <a:rPr lang="en-US" sz="1800" dirty="0" smtClean="0"/>
              <a:t> </a:t>
            </a:r>
            <a:r>
              <a:rPr lang="en-US" sz="1800" dirty="0" err="1" smtClean="0"/>
              <a:t>elemek</a:t>
            </a:r>
            <a:r>
              <a:rPr lang="en-US" sz="1800" dirty="0" smtClean="0"/>
              <a:t> </a:t>
            </a:r>
            <a:r>
              <a:rPr lang="en-US" sz="1800" dirty="0" err="1" smtClean="0"/>
              <a:t>alapján</a:t>
            </a:r>
            <a:r>
              <a:rPr lang="en-US" sz="1800" dirty="0" smtClean="0"/>
              <a:t>. A forma (</a:t>
            </a:r>
            <a:r>
              <a:rPr lang="en-US" sz="1800" dirty="0" err="1" smtClean="0"/>
              <a:t>tárgy</a:t>
            </a:r>
            <a:r>
              <a:rPr lang="en-US" sz="1800" dirty="0" smtClean="0"/>
              <a:t>) </a:t>
            </a:r>
            <a:r>
              <a:rPr lang="en-US" sz="1800" dirty="0" err="1" smtClean="0"/>
              <a:t>felismeréséhez</a:t>
            </a:r>
            <a:r>
              <a:rPr lang="en-US" sz="1800" dirty="0" smtClean="0"/>
              <a:t> </a:t>
            </a:r>
            <a:r>
              <a:rPr lang="en-US" sz="1800" dirty="0" err="1" smtClean="0"/>
              <a:t>agyműködés</a:t>
            </a:r>
            <a:r>
              <a:rPr lang="en-US" sz="1800" dirty="0" smtClean="0"/>
              <a:t> </a:t>
            </a:r>
            <a:r>
              <a:rPr lang="en-US" sz="1800" dirty="0" err="1" smtClean="0"/>
              <a:t>szükséges</a:t>
            </a:r>
            <a:r>
              <a:rPr lang="en-US" sz="1800" dirty="0" smtClean="0"/>
              <a:t>. A </a:t>
            </a:r>
            <a:r>
              <a:rPr lang="en-US" sz="1800" dirty="0" err="1" smtClean="0"/>
              <a:t>művész</a:t>
            </a:r>
            <a:r>
              <a:rPr lang="en-US" sz="1800" dirty="0" smtClean="0"/>
              <a:t> </a:t>
            </a:r>
            <a:r>
              <a:rPr lang="en-US" sz="1800" dirty="0" err="1" smtClean="0"/>
              <a:t>úgy</a:t>
            </a:r>
            <a:r>
              <a:rPr lang="en-US" sz="1800" dirty="0" smtClean="0"/>
              <a:t> </a:t>
            </a:r>
            <a:r>
              <a:rPr lang="en-US" sz="1800" dirty="0" err="1" smtClean="0"/>
              <a:t>dolgozik</a:t>
            </a:r>
            <a:r>
              <a:rPr lang="en-US" sz="1800" dirty="0" smtClean="0"/>
              <a:t>, </a:t>
            </a:r>
            <a:r>
              <a:rPr lang="en-US" sz="1800" dirty="0" err="1" smtClean="0"/>
              <a:t>ahogy</a:t>
            </a:r>
            <a:r>
              <a:rPr lang="en-US" sz="1800" dirty="0" smtClean="0"/>
              <a:t> </a:t>
            </a:r>
            <a:r>
              <a:rPr lang="en-US" sz="1800" dirty="0" err="1" smtClean="0"/>
              <a:t>az</a:t>
            </a:r>
            <a:r>
              <a:rPr lang="en-US" sz="1800" dirty="0" smtClean="0"/>
              <a:t> </a:t>
            </a:r>
            <a:r>
              <a:rPr lang="en-US" sz="1800" dirty="0" err="1" smtClean="0"/>
              <a:t>agy</a:t>
            </a:r>
            <a:r>
              <a:rPr lang="en-US" sz="1800" dirty="0" smtClean="0"/>
              <a:t>, </a:t>
            </a:r>
            <a:r>
              <a:rPr lang="en-US" sz="1800" dirty="0" err="1" smtClean="0"/>
              <a:t>illetve</a:t>
            </a:r>
            <a:r>
              <a:rPr lang="en-US" sz="1800" dirty="0" smtClean="0"/>
              <a:t> </a:t>
            </a:r>
            <a:r>
              <a:rPr lang="en-US" sz="1800" dirty="0" err="1" smtClean="0"/>
              <a:t>az</a:t>
            </a:r>
            <a:r>
              <a:rPr lang="en-US" sz="1800" dirty="0" smtClean="0"/>
              <a:t> </a:t>
            </a:r>
            <a:r>
              <a:rPr lang="en-US" sz="1800" dirty="0" err="1" smtClean="0"/>
              <a:t>azt</a:t>
            </a:r>
            <a:r>
              <a:rPr lang="en-US" sz="1800" dirty="0" smtClean="0"/>
              <a:t> </a:t>
            </a:r>
            <a:r>
              <a:rPr lang="en-US" sz="1800" dirty="0" err="1" smtClean="0"/>
              <a:t>értelmező</a:t>
            </a:r>
            <a:r>
              <a:rPr lang="en-US" sz="1800" dirty="0" smtClean="0"/>
              <a:t>  </a:t>
            </a:r>
            <a:r>
              <a:rPr lang="en-US" sz="1800" dirty="0" err="1" smtClean="0"/>
              <a:t>agykutató</a:t>
            </a:r>
            <a:r>
              <a:rPr lang="en-US" sz="1800" dirty="0" smtClean="0"/>
              <a:t>. A </a:t>
            </a:r>
            <a:r>
              <a:rPr lang="en-US" sz="1800" dirty="0" err="1" smtClean="0"/>
              <a:t>meglévő</a:t>
            </a:r>
            <a:r>
              <a:rPr lang="en-US" sz="1800" dirty="0" smtClean="0"/>
              <a:t> “</a:t>
            </a:r>
            <a:r>
              <a:rPr lang="en-US" sz="1800" dirty="0" err="1" smtClean="0"/>
              <a:t>ideára</a:t>
            </a:r>
            <a:r>
              <a:rPr lang="en-US" sz="1800" dirty="0" smtClean="0"/>
              <a:t>” </a:t>
            </a:r>
            <a:r>
              <a:rPr lang="en-US" sz="1800" dirty="0" err="1" smtClean="0"/>
              <a:t>absztrakcióra</a:t>
            </a:r>
            <a:r>
              <a:rPr lang="en-US" sz="1800" dirty="0"/>
              <a:t> </a:t>
            </a:r>
            <a:r>
              <a:rPr lang="en-US" sz="1800" dirty="0" err="1" smtClean="0"/>
              <a:t>alapozva</a:t>
            </a:r>
            <a:r>
              <a:rPr lang="en-US" sz="1800" dirty="0" smtClean="0"/>
              <a:t> </a:t>
            </a:r>
            <a:r>
              <a:rPr lang="en-US" sz="1800" dirty="0" err="1" smtClean="0"/>
              <a:t>hozza</a:t>
            </a:r>
            <a:r>
              <a:rPr lang="en-US" sz="1800" dirty="0" smtClean="0"/>
              <a:t> </a:t>
            </a:r>
            <a:r>
              <a:rPr lang="en-US" sz="1800" dirty="0" err="1" smtClean="0"/>
              <a:t>létre</a:t>
            </a:r>
            <a:r>
              <a:rPr lang="en-US" sz="1800" dirty="0" smtClean="0"/>
              <a:t> a </a:t>
            </a:r>
            <a:r>
              <a:rPr lang="en-US" sz="1800" dirty="0" err="1" smtClean="0"/>
              <a:t>műalkotást</a:t>
            </a:r>
            <a:r>
              <a:rPr lang="en-US" sz="1800" dirty="0" smtClean="0"/>
              <a:t>. </a:t>
            </a:r>
            <a:r>
              <a:rPr lang="en-US" sz="1800" dirty="0" err="1" smtClean="0"/>
              <a:t>Az</a:t>
            </a:r>
            <a:r>
              <a:rPr lang="en-US" sz="1800" dirty="0" smtClean="0"/>
              <a:t> </a:t>
            </a:r>
            <a:r>
              <a:rPr lang="en-US" sz="1800" dirty="0" err="1" smtClean="0"/>
              <a:t>absztrakt</a:t>
            </a:r>
            <a:r>
              <a:rPr lang="en-US" sz="1800" dirty="0" smtClean="0"/>
              <a:t> </a:t>
            </a:r>
            <a:r>
              <a:rPr lang="en-US" sz="1800" dirty="0" err="1" smtClean="0"/>
              <a:t>fogalmat</a:t>
            </a:r>
            <a:r>
              <a:rPr lang="en-US" sz="1800" dirty="0" smtClean="0"/>
              <a:t> </a:t>
            </a:r>
            <a:r>
              <a:rPr lang="en-US" sz="1800" dirty="0" err="1" smtClean="0"/>
              <a:t>vizualizálja</a:t>
            </a:r>
            <a:r>
              <a:rPr lang="en-US" sz="1800" dirty="0" smtClean="0"/>
              <a:t>. </a:t>
            </a:r>
            <a:r>
              <a:rPr lang="en-US" sz="1800" dirty="0" err="1" smtClean="0"/>
              <a:t>Közös</a:t>
            </a:r>
            <a:r>
              <a:rPr lang="en-US" sz="1800" dirty="0" smtClean="0"/>
              <a:t> </a:t>
            </a:r>
            <a:r>
              <a:rPr lang="en-US" sz="1800" dirty="0" err="1" smtClean="0"/>
              <a:t>észlelési</a:t>
            </a:r>
            <a:r>
              <a:rPr lang="en-US" sz="1800" dirty="0" smtClean="0"/>
              <a:t> </a:t>
            </a:r>
            <a:r>
              <a:rPr lang="en-US" sz="1800" dirty="0" err="1" smtClean="0"/>
              <a:t>elvek</a:t>
            </a:r>
            <a:r>
              <a:rPr lang="en-US" sz="1800" dirty="0" smtClean="0"/>
              <a:t> </a:t>
            </a:r>
          </a:p>
          <a:p>
            <a:r>
              <a:rPr lang="en-US" dirty="0" err="1" smtClean="0"/>
              <a:t>Elvonatkoztatás</a:t>
            </a:r>
            <a:r>
              <a:rPr lang="en-US" dirty="0" smtClean="0"/>
              <a:t>/abstraction</a:t>
            </a:r>
          </a:p>
          <a:p>
            <a:pPr lvl="1"/>
            <a:r>
              <a:rPr lang="en-US" sz="1800" dirty="0" smtClean="0"/>
              <a:t>A </a:t>
            </a:r>
            <a:r>
              <a:rPr lang="en-US" sz="1800" dirty="0" err="1" smtClean="0"/>
              <a:t>limitált</a:t>
            </a:r>
            <a:r>
              <a:rPr lang="en-US" sz="1800" dirty="0" smtClean="0"/>
              <a:t> </a:t>
            </a:r>
            <a:r>
              <a:rPr lang="en-US" sz="1800" dirty="0" err="1" smtClean="0"/>
              <a:t>memória</a:t>
            </a:r>
            <a:r>
              <a:rPr lang="en-US" sz="1800" dirty="0" smtClean="0"/>
              <a:t> </a:t>
            </a:r>
            <a:r>
              <a:rPr lang="en-US" sz="1800" dirty="0" err="1" smtClean="0"/>
              <a:t>kapacitás</a:t>
            </a:r>
            <a:r>
              <a:rPr lang="en-US" sz="1800" dirty="0" smtClean="0"/>
              <a:t> </a:t>
            </a:r>
            <a:r>
              <a:rPr lang="en-US" sz="1800" dirty="0" err="1" smtClean="0"/>
              <a:t>miatt</a:t>
            </a:r>
            <a:r>
              <a:rPr lang="en-US" sz="1800" dirty="0" smtClean="0"/>
              <a:t> </a:t>
            </a:r>
            <a:r>
              <a:rPr lang="en-US" sz="1800" dirty="0" err="1" smtClean="0"/>
              <a:t>történik</a:t>
            </a:r>
            <a:r>
              <a:rPr lang="en-US" sz="1800" dirty="0" smtClean="0"/>
              <a:t> </a:t>
            </a:r>
            <a:r>
              <a:rPr lang="en-US" sz="1800" dirty="0" err="1" smtClean="0"/>
              <a:t>az</a:t>
            </a:r>
            <a:r>
              <a:rPr lang="en-US" sz="1800" dirty="0" smtClean="0"/>
              <a:t> </a:t>
            </a:r>
            <a:r>
              <a:rPr lang="en-US" sz="1800" dirty="0" err="1" smtClean="0"/>
              <a:t>elvonatkoztatás</a:t>
            </a:r>
            <a:r>
              <a:rPr lang="en-US" sz="1800" dirty="0" smtClean="0"/>
              <a:t>, </a:t>
            </a:r>
            <a:r>
              <a:rPr lang="en-US" sz="1800" dirty="0" err="1" smtClean="0"/>
              <a:t>azaz</a:t>
            </a:r>
            <a:r>
              <a:rPr lang="en-US" sz="1800" dirty="0" smtClean="0"/>
              <a:t> XY </a:t>
            </a:r>
            <a:r>
              <a:rPr lang="en-US" sz="1800" dirty="0" err="1" smtClean="0"/>
              <a:t>arcának</a:t>
            </a:r>
            <a:r>
              <a:rPr lang="en-US" sz="1800" dirty="0" smtClean="0"/>
              <a:t> </a:t>
            </a:r>
            <a:r>
              <a:rPr lang="en-US" sz="1800" dirty="0" err="1" smtClean="0"/>
              <a:t>absztrakt</a:t>
            </a:r>
            <a:r>
              <a:rPr lang="en-US" sz="1800" dirty="0" smtClean="0"/>
              <a:t>, </a:t>
            </a:r>
            <a:r>
              <a:rPr lang="en-US" sz="1800" dirty="0" err="1" smtClean="0"/>
              <a:t>lényeges</a:t>
            </a:r>
            <a:r>
              <a:rPr lang="en-US" sz="1800" dirty="0" smtClean="0"/>
              <a:t> </a:t>
            </a:r>
            <a:r>
              <a:rPr lang="en-US" sz="1800" dirty="0" err="1" smtClean="0"/>
              <a:t>elemei</a:t>
            </a:r>
            <a:r>
              <a:rPr lang="en-US" sz="1800" dirty="0" smtClean="0"/>
              <a:t> </a:t>
            </a:r>
            <a:r>
              <a:rPr lang="en-US" sz="1800" dirty="0" err="1" smtClean="0"/>
              <a:t>kerülnek</a:t>
            </a:r>
            <a:r>
              <a:rPr lang="en-US" sz="1800" dirty="0" smtClean="0"/>
              <a:t> </a:t>
            </a:r>
            <a:r>
              <a:rPr lang="en-US" sz="1800" dirty="0" err="1" smtClean="0"/>
              <a:t>elraktározásra</a:t>
            </a:r>
            <a:endParaRPr lang="en-US" sz="1800" dirty="0" smtClean="0"/>
          </a:p>
          <a:p>
            <a:pPr lvl="1"/>
            <a:r>
              <a:rPr lang="en-US" sz="1800" dirty="0" err="1" smtClean="0"/>
              <a:t>Az</a:t>
            </a:r>
            <a:r>
              <a:rPr lang="en-US" sz="1800" dirty="0" smtClean="0"/>
              <a:t> </a:t>
            </a:r>
            <a:r>
              <a:rPr lang="en-US" sz="1800" dirty="0" err="1" smtClean="0"/>
              <a:t>ábrázoló</a:t>
            </a:r>
            <a:r>
              <a:rPr lang="en-US" sz="1800" dirty="0" smtClean="0"/>
              <a:t> </a:t>
            </a:r>
            <a:r>
              <a:rPr lang="en-US" sz="1800" dirty="0" err="1" smtClean="0"/>
              <a:t>művészi</a:t>
            </a:r>
            <a:r>
              <a:rPr lang="en-US" sz="1800" dirty="0" smtClean="0"/>
              <a:t> </a:t>
            </a:r>
            <a:r>
              <a:rPr lang="en-US" sz="1800" dirty="0" err="1" smtClean="0"/>
              <a:t>alkotás</a:t>
            </a:r>
            <a:r>
              <a:rPr lang="en-US" sz="1800" dirty="0" smtClean="0"/>
              <a:t> </a:t>
            </a:r>
            <a:r>
              <a:rPr lang="en-US" sz="1800" dirty="0" err="1" smtClean="0"/>
              <a:t>megjeleníti</a:t>
            </a:r>
            <a:r>
              <a:rPr lang="en-US" sz="1800" dirty="0" smtClean="0"/>
              <a:t>, </a:t>
            </a:r>
            <a:r>
              <a:rPr lang="en-US" sz="1800" dirty="0" err="1" smtClean="0"/>
              <a:t>externalizálja</a:t>
            </a:r>
            <a:r>
              <a:rPr lang="en-US" sz="1800" dirty="0" smtClean="0"/>
              <a:t> </a:t>
            </a:r>
            <a:r>
              <a:rPr lang="en-US" sz="1800" dirty="0" err="1" smtClean="0"/>
              <a:t>az</a:t>
            </a:r>
            <a:r>
              <a:rPr lang="en-US" sz="1800" dirty="0" smtClean="0"/>
              <a:t> </a:t>
            </a:r>
            <a:r>
              <a:rPr lang="en-US" sz="1800" dirty="0" err="1" smtClean="0"/>
              <a:t>agy</a:t>
            </a:r>
            <a:r>
              <a:rPr lang="en-US" sz="1800" dirty="0" smtClean="0"/>
              <a:t>  </a:t>
            </a:r>
            <a:r>
              <a:rPr lang="en-US" sz="1800" dirty="0" err="1" smtClean="0"/>
              <a:t>absztrahált</a:t>
            </a:r>
            <a:r>
              <a:rPr lang="en-US" sz="1800" dirty="0" smtClean="0"/>
              <a:t> </a:t>
            </a:r>
            <a:r>
              <a:rPr lang="en-US" sz="1800" dirty="0" err="1" smtClean="0"/>
              <a:t>ismereteit</a:t>
            </a:r>
            <a:r>
              <a:rPr lang="en-US" sz="1800" dirty="0" smtClean="0"/>
              <a:t>.</a:t>
            </a:r>
          </a:p>
          <a:p>
            <a:pPr lvl="1"/>
            <a:r>
              <a:rPr lang="en-US" sz="1800" dirty="0" err="1" smtClean="0"/>
              <a:t>Kérdés</a:t>
            </a:r>
            <a:r>
              <a:rPr lang="en-US" sz="1800" dirty="0" smtClean="0"/>
              <a:t> </a:t>
            </a:r>
            <a:r>
              <a:rPr lang="en-US" sz="1800" dirty="0" err="1" smtClean="0"/>
              <a:t>ez</a:t>
            </a:r>
            <a:r>
              <a:rPr lang="en-US" sz="1800" dirty="0" smtClean="0"/>
              <a:t> a </a:t>
            </a:r>
            <a:r>
              <a:rPr lang="en-US" sz="1800" dirty="0" err="1" smtClean="0"/>
              <a:t>folyamat</a:t>
            </a:r>
            <a:r>
              <a:rPr lang="en-US" sz="1800" dirty="0" smtClean="0"/>
              <a:t> </a:t>
            </a:r>
            <a:r>
              <a:rPr lang="en-US" sz="1800" dirty="0" err="1" smtClean="0"/>
              <a:t>hogyan</a:t>
            </a:r>
            <a:r>
              <a:rPr lang="en-US" sz="1800" dirty="0" smtClean="0"/>
              <a:t> </a:t>
            </a:r>
            <a:r>
              <a:rPr lang="en-US" sz="1800" dirty="0" err="1" smtClean="0"/>
              <a:t>zajlik</a:t>
            </a:r>
            <a:r>
              <a:rPr lang="en-US" sz="1800" dirty="0" smtClean="0"/>
              <a:t> a </a:t>
            </a:r>
            <a:r>
              <a:rPr lang="en-US" sz="1800" dirty="0" err="1" smtClean="0"/>
              <a:t>nem</a:t>
            </a:r>
            <a:r>
              <a:rPr lang="en-US" sz="1800" dirty="0" smtClean="0"/>
              <a:t> </a:t>
            </a:r>
            <a:r>
              <a:rPr lang="en-US" sz="1800" dirty="0" err="1" smtClean="0"/>
              <a:t>ábrázoló</a:t>
            </a:r>
            <a:r>
              <a:rPr lang="en-US" sz="1800" dirty="0" smtClean="0"/>
              <a:t> modern </a:t>
            </a:r>
            <a:r>
              <a:rPr lang="en-US" sz="1800" dirty="0" err="1" smtClean="0"/>
              <a:t>alkotásokban</a:t>
            </a:r>
            <a:r>
              <a:rPr lang="en-US" sz="1800" dirty="0" smtClean="0"/>
              <a:t>?</a:t>
            </a:r>
          </a:p>
          <a:p>
            <a:pPr lvl="1"/>
            <a:endParaRPr lang="en-US" dirty="0" smtClean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29792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558ED5"/>
                </a:solidFill>
                <a:latin typeface="Apple Chancery"/>
                <a:cs typeface="Apple Chancery"/>
              </a:rPr>
              <a:t>Ramachandran</a:t>
            </a:r>
            <a:r>
              <a:rPr lang="en-US" dirty="0" smtClean="0">
                <a:solidFill>
                  <a:srgbClr val="558ED5"/>
                </a:solidFill>
                <a:latin typeface="Apple Chancery"/>
                <a:cs typeface="Apple Chancery"/>
              </a:rPr>
              <a:t> </a:t>
            </a:r>
            <a:r>
              <a:rPr lang="en-US" dirty="0" err="1" smtClean="0">
                <a:solidFill>
                  <a:srgbClr val="558ED5"/>
                </a:solidFill>
                <a:latin typeface="Apple Chancery"/>
                <a:cs typeface="Apple Chancery"/>
              </a:rPr>
              <a:t>és</a:t>
            </a:r>
            <a:r>
              <a:rPr lang="en-US" dirty="0" smtClean="0">
                <a:solidFill>
                  <a:srgbClr val="558ED5"/>
                </a:solidFill>
                <a:latin typeface="Apple Chancery"/>
                <a:cs typeface="Apple Chancery"/>
              </a:rPr>
              <a:t> </a:t>
            </a:r>
            <a:r>
              <a:rPr lang="en-US" dirty="0" err="1" smtClean="0">
                <a:solidFill>
                  <a:srgbClr val="558ED5"/>
                </a:solidFill>
                <a:latin typeface="Apple Chancery"/>
                <a:cs typeface="Apple Chancery"/>
              </a:rPr>
              <a:t>Hirstein</a:t>
            </a:r>
            <a:r>
              <a:rPr lang="en-US" dirty="0" smtClean="0">
                <a:solidFill>
                  <a:srgbClr val="558ED5"/>
                </a:solidFill>
                <a:latin typeface="Apple Chancery"/>
                <a:cs typeface="Apple Chancery"/>
              </a:rPr>
              <a:t> 1    </a:t>
            </a:r>
            <a:br>
              <a:rPr lang="en-US" dirty="0" smtClean="0">
                <a:solidFill>
                  <a:srgbClr val="558ED5"/>
                </a:solidFill>
                <a:latin typeface="Apple Chancery"/>
                <a:cs typeface="Apple Chancery"/>
              </a:rPr>
            </a:br>
            <a:r>
              <a:rPr lang="en-US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pple Chancery"/>
              </a:rPr>
              <a:t>kognitív</a:t>
            </a:r>
            <a:r>
              <a:rPr lang="en-US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pple Chancery"/>
              </a:rPr>
              <a:t> </a:t>
            </a:r>
            <a:r>
              <a:rPr lang="en-US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pple Chancery"/>
              </a:rPr>
              <a:t>neurológiai</a:t>
            </a:r>
            <a:r>
              <a:rPr lang="en-US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pple Chancery"/>
              </a:rPr>
              <a:t>, </a:t>
            </a:r>
            <a:r>
              <a:rPr lang="en-US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pple Chancery"/>
              </a:rPr>
              <a:t>látás</a:t>
            </a:r>
            <a:r>
              <a:rPr lang="en-US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pple Chancery"/>
              </a:rPr>
              <a:t> </a:t>
            </a:r>
            <a:r>
              <a:rPr lang="en-US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pple Chancery"/>
              </a:rPr>
              <a:t>élettani</a:t>
            </a:r>
            <a:r>
              <a:rPr lang="en-US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pple Chancery"/>
              </a:rPr>
              <a:t> </a:t>
            </a:r>
            <a:r>
              <a:rPr lang="en-US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pple Chancery"/>
              </a:rPr>
              <a:t>megközelítés</a:t>
            </a:r>
            <a:endParaRPr lang="en-US" dirty="0">
              <a:solidFill>
                <a:srgbClr val="558ED5"/>
              </a:solidFill>
              <a:latin typeface="Apple Chancery"/>
              <a:cs typeface="Apple Chancer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 smtClean="0"/>
              <a:t>Kérdések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Van-e </a:t>
            </a:r>
            <a:r>
              <a:rPr lang="en-US" sz="2400" dirty="0" err="1" smtClean="0"/>
              <a:t>általános</a:t>
            </a:r>
            <a:r>
              <a:rPr lang="en-US" sz="2400" dirty="0" smtClean="0"/>
              <a:t> </a:t>
            </a:r>
            <a:r>
              <a:rPr lang="en-US" sz="2400" dirty="0" err="1" smtClean="0"/>
              <a:t>törvényszerüség</a:t>
            </a:r>
            <a:r>
              <a:rPr lang="en-US" sz="2400" dirty="0" smtClean="0"/>
              <a:t> a </a:t>
            </a:r>
            <a:r>
              <a:rPr lang="en-US" sz="2400" dirty="0" err="1" smtClean="0"/>
              <a:t>műalkotások</a:t>
            </a:r>
            <a:r>
              <a:rPr lang="en-US" sz="2400" dirty="0" smtClean="0"/>
              <a:t> </a:t>
            </a:r>
            <a:r>
              <a:rPr lang="en-US" sz="2400" dirty="0" err="1" smtClean="0"/>
              <a:t>létrehozásában</a:t>
            </a:r>
            <a:r>
              <a:rPr lang="en-US" sz="2400" dirty="0" smtClean="0"/>
              <a:t>, </a:t>
            </a:r>
            <a:r>
              <a:rPr lang="en-US" sz="2400" dirty="0" err="1" smtClean="0"/>
              <a:t>vagy</a:t>
            </a:r>
            <a:r>
              <a:rPr lang="en-US" sz="2400" dirty="0" smtClean="0"/>
              <a:t> </a:t>
            </a:r>
            <a:r>
              <a:rPr lang="en-US" sz="2400" dirty="0" err="1" smtClean="0"/>
              <a:t>befogadásában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Ha </a:t>
            </a:r>
            <a:r>
              <a:rPr lang="en-US" sz="2400" dirty="0" err="1" smtClean="0"/>
              <a:t>igen</a:t>
            </a:r>
            <a:r>
              <a:rPr lang="en-US" sz="2400" dirty="0" smtClean="0"/>
              <a:t> </a:t>
            </a:r>
            <a:r>
              <a:rPr lang="en-US" sz="2400" dirty="0" err="1" smtClean="0"/>
              <a:t>ez</a:t>
            </a:r>
            <a:r>
              <a:rPr lang="en-US" sz="2400" dirty="0" smtClean="0"/>
              <a:t> </a:t>
            </a:r>
            <a:r>
              <a:rPr lang="en-US" sz="2400" dirty="0" err="1" smtClean="0"/>
              <a:t>hogyan</a:t>
            </a:r>
            <a:r>
              <a:rPr lang="en-US" sz="2400" dirty="0" smtClean="0"/>
              <a:t> </a:t>
            </a:r>
            <a:r>
              <a:rPr lang="en-US" sz="2400" dirty="0" err="1" smtClean="0"/>
              <a:t>alakul</a:t>
            </a:r>
            <a:r>
              <a:rPr lang="en-US" sz="2400" dirty="0" smtClean="0"/>
              <a:t> </a:t>
            </a:r>
            <a:r>
              <a:rPr lang="en-US" sz="2400" dirty="0" err="1" smtClean="0"/>
              <a:t>ki</a:t>
            </a:r>
            <a:r>
              <a:rPr lang="en-US" sz="2400" dirty="0" smtClean="0"/>
              <a:t>? </a:t>
            </a:r>
            <a:r>
              <a:rPr lang="en-US" sz="2400" dirty="0" err="1" smtClean="0"/>
              <a:t>Hogyan</a:t>
            </a:r>
            <a:r>
              <a:rPr lang="en-US" sz="2400" dirty="0" smtClean="0"/>
              <a:t> </a:t>
            </a:r>
            <a:r>
              <a:rPr lang="en-US" sz="2400" dirty="0" err="1" smtClean="0"/>
              <a:t>jön</a:t>
            </a:r>
            <a:r>
              <a:rPr lang="en-US" sz="2400" dirty="0" smtClean="0"/>
              <a:t> </a:t>
            </a:r>
            <a:r>
              <a:rPr lang="en-US" sz="2400" dirty="0" err="1" smtClean="0"/>
              <a:t>létre</a:t>
            </a:r>
            <a:r>
              <a:rPr lang="en-US" sz="2400" dirty="0" smtClean="0"/>
              <a:t>?</a:t>
            </a:r>
          </a:p>
          <a:p>
            <a:r>
              <a:rPr lang="en-US" sz="2400" dirty="0" err="1" smtClean="0"/>
              <a:t>Milyen</a:t>
            </a:r>
            <a:r>
              <a:rPr lang="en-US" sz="2400" dirty="0" smtClean="0"/>
              <a:t> </a:t>
            </a:r>
            <a:r>
              <a:rPr lang="en-US" sz="2400" dirty="0" err="1" smtClean="0"/>
              <a:t>agyi</a:t>
            </a:r>
            <a:r>
              <a:rPr lang="en-US" sz="2400" dirty="0" smtClean="0"/>
              <a:t> </a:t>
            </a:r>
            <a:r>
              <a:rPr lang="en-US" sz="2400" dirty="0" err="1" smtClean="0"/>
              <a:t>szerkezetek</a:t>
            </a:r>
            <a:r>
              <a:rPr lang="en-US" sz="2400" dirty="0" smtClean="0"/>
              <a:t>, </a:t>
            </a:r>
            <a:r>
              <a:rPr lang="en-US" sz="2400" dirty="0" err="1" smtClean="0"/>
              <a:t>hálozatok</a:t>
            </a:r>
            <a:r>
              <a:rPr lang="en-US" sz="2400" dirty="0" smtClean="0"/>
              <a:t> </a:t>
            </a:r>
            <a:r>
              <a:rPr lang="en-US" sz="2400" dirty="0" err="1" smtClean="0"/>
              <a:t>vesznek</a:t>
            </a:r>
            <a:r>
              <a:rPr lang="en-US" sz="2400" dirty="0" smtClean="0"/>
              <a:t> </a:t>
            </a:r>
            <a:r>
              <a:rPr lang="en-US" sz="2400" dirty="0" err="1" smtClean="0"/>
              <a:t>ebben</a:t>
            </a:r>
            <a:r>
              <a:rPr lang="en-US" sz="2400" dirty="0" smtClean="0"/>
              <a:t> </a:t>
            </a:r>
            <a:r>
              <a:rPr lang="en-US" sz="2400" dirty="0" err="1" smtClean="0"/>
              <a:t>részt</a:t>
            </a:r>
            <a:r>
              <a:rPr lang="en-US" sz="2400" dirty="0" smtClean="0"/>
              <a:t>?</a:t>
            </a:r>
          </a:p>
          <a:p>
            <a:r>
              <a:rPr lang="en-US" sz="2400" dirty="0" err="1" smtClean="0"/>
              <a:t>Mi</a:t>
            </a:r>
            <a:r>
              <a:rPr lang="en-US" sz="2400" dirty="0" smtClean="0"/>
              <a:t> a </a:t>
            </a:r>
            <a:r>
              <a:rPr lang="en-US" sz="2400" dirty="0" err="1" smtClean="0"/>
              <a:t>művészi</a:t>
            </a:r>
            <a:r>
              <a:rPr lang="en-US" sz="2400" dirty="0" smtClean="0"/>
              <a:t> </a:t>
            </a:r>
            <a:r>
              <a:rPr lang="en-US" sz="2400" dirty="0" err="1" smtClean="0"/>
              <a:t>alkoztások</a:t>
            </a:r>
            <a:r>
              <a:rPr lang="en-US" sz="2400" dirty="0" smtClean="0"/>
              <a:t> </a:t>
            </a:r>
            <a:r>
              <a:rPr lang="en-US" sz="2400" dirty="0" err="1" smtClean="0"/>
              <a:t>befogadásának</a:t>
            </a:r>
            <a:r>
              <a:rPr lang="en-US" sz="2400" dirty="0" smtClean="0"/>
              <a:t> </a:t>
            </a:r>
            <a:r>
              <a:rPr lang="en-US" sz="2400" dirty="0" err="1" smtClean="0"/>
              <a:t>alapja</a:t>
            </a:r>
            <a:r>
              <a:rPr lang="en-US" sz="2400" dirty="0" smtClean="0"/>
              <a:t>?</a:t>
            </a:r>
          </a:p>
          <a:p>
            <a:r>
              <a:rPr lang="en-US" sz="2400" dirty="0" err="1" smtClean="0"/>
              <a:t>Jelenti</a:t>
            </a:r>
            <a:r>
              <a:rPr lang="en-US" sz="2400" dirty="0" smtClean="0"/>
              <a:t>–e </a:t>
            </a:r>
            <a:r>
              <a:rPr lang="en-US" sz="2400" dirty="0" err="1" smtClean="0"/>
              <a:t>ez</a:t>
            </a:r>
            <a:r>
              <a:rPr lang="en-US" sz="2400" dirty="0" smtClean="0"/>
              <a:t> a </a:t>
            </a:r>
            <a:r>
              <a:rPr lang="en-US" sz="2400" dirty="0" err="1" smtClean="0"/>
              <a:t>műalkotás</a:t>
            </a:r>
            <a:r>
              <a:rPr lang="en-US" sz="2400" dirty="0" smtClean="0"/>
              <a:t> </a:t>
            </a:r>
            <a:r>
              <a:rPr lang="en-US" sz="2400" dirty="0" err="1" smtClean="0"/>
              <a:t>örökérvényűségét</a:t>
            </a:r>
            <a:r>
              <a:rPr lang="en-US" sz="2400" dirty="0" smtClean="0"/>
              <a:t>?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err="1" smtClean="0"/>
              <a:t>Az</a:t>
            </a:r>
            <a:r>
              <a:rPr lang="en-US" sz="2400" dirty="0" smtClean="0"/>
              <a:t> </a:t>
            </a:r>
            <a:r>
              <a:rPr lang="en-US" sz="2400" dirty="0" err="1" smtClean="0"/>
              <a:t>indiai</a:t>
            </a:r>
            <a:r>
              <a:rPr lang="en-US" sz="2400" dirty="0" smtClean="0"/>
              <a:t> </a:t>
            </a:r>
            <a:r>
              <a:rPr lang="en-US" sz="2400" i="1" dirty="0" smtClean="0"/>
              <a:t>rasa </a:t>
            </a:r>
            <a:r>
              <a:rPr lang="en-US" sz="2400" dirty="0" err="1" smtClean="0"/>
              <a:t>kifejezés</a:t>
            </a:r>
            <a:r>
              <a:rPr lang="en-US" sz="2400" dirty="0" smtClean="0"/>
              <a:t> </a:t>
            </a:r>
            <a:r>
              <a:rPr lang="en-US" sz="2400" dirty="0" err="1" smtClean="0"/>
              <a:t>utal</a:t>
            </a:r>
            <a:r>
              <a:rPr lang="en-US" sz="2400" dirty="0" smtClean="0"/>
              <a:t> a </a:t>
            </a:r>
            <a:r>
              <a:rPr lang="en-US" sz="2400" dirty="0" err="1" smtClean="0"/>
              <a:t>műalkotás</a:t>
            </a:r>
            <a:r>
              <a:rPr lang="en-US" sz="2400" dirty="0" smtClean="0"/>
              <a:t> </a:t>
            </a:r>
            <a:r>
              <a:rPr lang="en-US" sz="2400" dirty="0" err="1" smtClean="0"/>
              <a:t>lényegkiemelő</a:t>
            </a:r>
            <a:r>
              <a:rPr lang="en-US" sz="2400" dirty="0" smtClean="0"/>
              <a:t> </a:t>
            </a:r>
            <a:r>
              <a:rPr lang="en-US" sz="2400" dirty="0" err="1" smtClean="0"/>
              <a:t>tulajdonságának</a:t>
            </a:r>
            <a:r>
              <a:rPr lang="en-US" sz="2400" dirty="0" smtClean="0"/>
              <a:t> </a:t>
            </a:r>
            <a:r>
              <a:rPr lang="en-US" sz="2400" i="1" dirty="0" smtClean="0"/>
              <a:t>distort reality </a:t>
            </a:r>
            <a:r>
              <a:rPr lang="en-US" sz="2400" dirty="0" smtClean="0"/>
              <a:t>(</a:t>
            </a:r>
            <a:r>
              <a:rPr lang="en-US" sz="2400" dirty="0" err="1" smtClean="0"/>
              <a:t>groteszk</a:t>
            </a:r>
            <a:r>
              <a:rPr lang="en-US" sz="2400" dirty="0" smtClean="0"/>
              <a:t>, </a:t>
            </a:r>
            <a:r>
              <a:rPr lang="en-US" sz="2400" dirty="0" err="1" smtClean="0"/>
              <a:t>tulzó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113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6984776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558ED5"/>
                </a:solidFill>
                <a:latin typeface="Apple Chancery"/>
                <a:cs typeface="Apple Chancery"/>
              </a:rPr>
              <a:t>Ramachandran</a:t>
            </a:r>
            <a:r>
              <a:rPr lang="en-US" dirty="0">
                <a:solidFill>
                  <a:srgbClr val="558ED5"/>
                </a:solidFill>
                <a:latin typeface="Apple Chancery"/>
                <a:cs typeface="Apple Chancery"/>
              </a:rPr>
              <a:t> </a:t>
            </a:r>
            <a:r>
              <a:rPr lang="en-US" dirty="0" err="1">
                <a:solidFill>
                  <a:srgbClr val="558ED5"/>
                </a:solidFill>
                <a:latin typeface="Apple Chancery"/>
                <a:cs typeface="Apple Chancery"/>
              </a:rPr>
              <a:t>és</a:t>
            </a:r>
            <a:r>
              <a:rPr lang="en-US" dirty="0">
                <a:solidFill>
                  <a:srgbClr val="558ED5"/>
                </a:solidFill>
                <a:latin typeface="Apple Chancery"/>
                <a:cs typeface="Apple Chancery"/>
              </a:rPr>
              <a:t> </a:t>
            </a:r>
            <a:r>
              <a:rPr lang="en-US" dirty="0" err="1" smtClean="0">
                <a:solidFill>
                  <a:srgbClr val="558ED5"/>
                </a:solidFill>
                <a:latin typeface="Apple Chancery"/>
                <a:cs typeface="Apple Chancery"/>
              </a:rPr>
              <a:t>Hirstein</a:t>
            </a:r>
            <a:r>
              <a:rPr lang="en-US" dirty="0" smtClean="0">
                <a:solidFill>
                  <a:srgbClr val="558ED5"/>
                </a:solidFill>
                <a:latin typeface="Apple Chancery"/>
                <a:cs typeface="Apple Chancery"/>
              </a:rPr>
              <a:t> 2.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7" y="1556792"/>
            <a:ext cx="8229600" cy="5069160"/>
          </a:xfrm>
        </p:spPr>
        <p:txBody>
          <a:bodyPr>
            <a:normAutofit/>
          </a:bodyPr>
          <a:lstStyle/>
          <a:p>
            <a:r>
              <a:rPr lang="en-US" dirty="0" smtClean="0"/>
              <a:t>Peak shift principium, a </a:t>
            </a:r>
            <a:r>
              <a:rPr lang="en-US" dirty="0" err="1" smtClean="0"/>
              <a:t>csúcs</a:t>
            </a:r>
            <a:r>
              <a:rPr lang="en-US" dirty="0" smtClean="0"/>
              <a:t> </a:t>
            </a:r>
            <a:r>
              <a:rPr lang="en-US" dirty="0" err="1" smtClean="0"/>
              <a:t>felé</a:t>
            </a:r>
            <a:r>
              <a:rPr lang="en-US" dirty="0" smtClean="0"/>
              <a:t> </a:t>
            </a:r>
            <a:r>
              <a:rPr lang="en-US" dirty="0" err="1" smtClean="0"/>
              <a:t>váltás</a:t>
            </a:r>
            <a:r>
              <a:rPr lang="en-US" dirty="0" smtClean="0"/>
              <a:t> </a:t>
            </a:r>
            <a:r>
              <a:rPr lang="en-US" sz="2000" dirty="0" smtClean="0"/>
              <a:t>a </a:t>
            </a:r>
            <a:r>
              <a:rPr lang="en-US" sz="2000" dirty="0" err="1" smtClean="0"/>
              <a:t>lényeg</a:t>
            </a:r>
            <a:r>
              <a:rPr lang="en-US" sz="2000" dirty="0" smtClean="0"/>
              <a:t> </a:t>
            </a:r>
            <a:r>
              <a:rPr lang="en-US" sz="2000" dirty="0" err="1" smtClean="0"/>
              <a:t>kiemelése</a:t>
            </a:r>
            <a:r>
              <a:rPr lang="en-US" sz="2000" dirty="0" smtClean="0"/>
              <a:t>, </a:t>
            </a:r>
            <a:r>
              <a:rPr lang="hu-HU" sz="2000" dirty="0" smtClean="0"/>
              <a:t>eltúlzása</a:t>
            </a:r>
            <a:r>
              <a:rPr lang="en-US" sz="2000" dirty="0" smtClean="0"/>
              <a:t>, </a:t>
            </a:r>
            <a:r>
              <a:rPr lang="en-US" sz="2000" dirty="0" err="1" smtClean="0"/>
              <a:t>karikatúra</a:t>
            </a:r>
            <a:r>
              <a:rPr lang="hu-HU" sz="2000" dirty="0" smtClean="0"/>
              <a:t>-</a:t>
            </a:r>
            <a:r>
              <a:rPr lang="en-US" sz="2000" dirty="0" err="1" smtClean="0"/>
              <a:t>szerűsége</a:t>
            </a:r>
            <a:r>
              <a:rPr lang="en-US" sz="2000" dirty="0" smtClean="0"/>
              <a:t>. </a:t>
            </a:r>
            <a:r>
              <a:rPr lang="en-US" sz="2000" dirty="0" err="1" smtClean="0"/>
              <a:t>Művészi</a:t>
            </a:r>
            <a:r>
              <a:rPr lang="en-US" sz="2000" dirty="0" smtClean="0"/>
              <a:t> </a:t>
            </a:r>
            <a:r>
              <a:rPr lang="en-US" sz="2000" dirty="0" err="1" smtClean="0"/>
              <a:t>alkotás</a:t>
            </a:r>
            <a:r>
              <a:rPr lang="en-US" sz="2000" dirty="0" smtClean="0"/>
              <a:t> </a:t>
            </a:r>
            <a:r>
              <a:rPr lang="en-US" sz="2000" dirty="0" err="1" smtClean="0"/>
              <a:t>hatására</a:t>
            </a:r>
            <a:r>
              <a:rPr lang="en-US" sz="2000" dirty="0" smtClean="0"/>
              <a:t> </a:t>
            </a:r>
            <a:r>
              <a:rPr lang="en-US" sz="2000" dirty="0" err="1" smtClean="0"/>
              <a:t>az</a:t>
            </a:r>
            <a:r>
              <a:rPr lang="en-US" sz="2000" dirty="0" smtClean="0"/>
              <a:t> </a:t>
            </a:r>
            <a:r>
              <a:rPr lang="en-US" sz="2000" dirty="0" err="1" smtClean="0"/>
              <a:t>agy</a:t>
            </a:r>
            <a:r>
              <a:rPr lang="en-US" sz="2000" dirty="0" smtClean="0"/>
              <a:t> “</a:t>
            </a:r>
            <a:r>
              <a:rPr lang="en-US" sz="2000" dirty="0" err="1" smtClean="0"/>
              <a:t>cortico</a:t>
            </a:r>
            <a:r>
              <a:rPr lang="hu-HU" sz="2000" dirty="0" smtClean="0"/>
              <a:t>-</a:t>
            </a:r>
            <a:r>
              <a:rPr lang="en-US" sz="2000" dirty="0" err="1" smtClean="0"/>
              <a:t>limbikus</a:t>
            </a:r>
            <a:r>
              <a:rPr lang="en-US" sz="2000" dirty="0" smtClean="0"/>
              <a:t>” </a:t>
            </a:r>
            <a:r>
              <a:rPr lang="en-US" sz="2000" dirty="0" err="1" smtClean="0"/>
              <a:t>választ</a:t>
            </a:r>
            <a:r>
              <a:rPr lang="en-US" sz="2000" dirty="0" smtClean="0"/>
              <a:t> ad. </a:t>
            </a:r>
            <a:r>
              <a:rPr lang="en-US" sz="2000" dirty="0" err="1" smtClean="0"/>
              <a:t>Szin</a:t>
            </a:r>
            <a:r>
              <a:rPr lang="en-US" sz="2000" dirty="0" smtClean="0"/>
              <a:t>, </a:t>
            </a:r>
            <a:r>
              <a:rPr lang="en-US" sz="2000" dirty="0" err="1" smtClean="0"/>
              <a:t>mélység</a:t>
            </a:r>
            <a:r>
              <a:rPr lang="en-US" sz="2000" dirty="0" smtClean="0"/>
              <a:t>, </a:t>
            </a:r>
            <a:r>
              <a:rPr lang="en-US" sz="2000" dirty="0" err="1" smtClean="0"/>
              <a:t>mozgás</a:t>
            </a:r>
            <a:r>
              <a:rPr lang="en-US" sz="2000" dirty="0" smtClean="0"/>
              <a:t> a </a:t>
            </a:r>
            <a:r>
              <a:rPr lang="en-US" sz="2000" dirty="0" err="1" smtClean="0"/>
              <a:t>legfontosabb</a:t>
            </a:r>
            <a:r>
              <a:rPr lang="en-US" sz="2000" dirty="0" smtClean="0"/>
              <a:t> </a:t>
            </a:r>
            <a:r>
              <a:rPr lang="en-US" sz="2000" dirty="0" err="1" smtClean="0"/>
              <a:t>modalitások</a:t>
            </a:r>
            <a:r>
              <a:rPr lang="en-US" sz="2000" dirty="0" smtClean="0"/>
              <a:t>. </a:t>
            </a:r>
            <a:r>
              <a:rPr lang="en-US" sz="2000" dirty="0" err="1" smtClean="0"/>
              <a:t>Csúcsreagálást</a:t>
            </a:r>
            <a:r>
              <a:rPr lang="en-US" sz="2000" dirty="0" smtClean="0"/>
              <a:t> </a:t>
            </a:r>
            <a:r>
              <a:rPr lang="en-US" sz="2000" dirty="0" err="1" smtClean="0"/>
              <a:t>okozó</a:t>
            </a:r>
            <a:r>
              <a:rPr lang="en-US" sz="2000" dirty="0" smtClean="0"/>
              <a:t> </a:t>
            </a:r>
            <a:r>
              <a:rPr lang="en-US" sz="2000" dirty="0" err="1" smtClean="0"/>
              <a:t>inger</a:t>
            </a:r>
            <a:r>
              <a:rPr lang="en-US" sz="2000" dirty="0" smtClean="0"/>
              <a:t> </a:t>
            </a:r>
            <a:r>
              <a:rPr lang="en-US" sz="2000" dirty="0" err="1" smtClean="0"/>
              <a:t>vonzó</a:t>
            </a:r>
            <a:r>
              <a:rPr lang="en-US" sz="2000" dirty="0" smtClean="0"/>
              <a:t>, </a:t>
            </a:r>
            <a:r>
              <a:rPr lang="en-US" sz="2000" dirty="0" err="1" smtClean="0"/>
              <a:t>meghatározó.I</a:t>
            </a:r>
            <a:r>
              <a:rPr lang="en-US" sz="2000" dirty="0" smtClean="0"/>
              <a:t>(</a:t>
            </a:r>
            <a:r>
              <a:rPr lang="en-US" sz="2000" dirty="0" err="1" smtClean="0"/>
              <a:t>indiai</a:t>
            </a:r>
            <a:r>
              <a:rPr lang="en-US" sz="2000" dirty="0" smtClean="0"/>
              <a:t> </a:t>
            </a:r>
            <a:r>
              <a:rPr lang="en-US" sz="2000" dirty="0" err="1" smtClean="0"/>
              <a:t>táncosnő</a:t>
            </a:r>
            <a:r>
              <a:rPr lang="en-US" sz="2000" dirty="0" smtClean="0"/>
              <a:t> </a:t>
            </a:r>
            <a:r>
              <a:rPr lang="en-US" sz="2000" dirty="0" err="1" smtClean="0"/>
              <a:t>példája</a:t>
            </a:r>
            <a:r>
              <a:rPr lang="en-US" sz="2000" dirty="0" smtClean="0"/>
              <a:t>) (</a:t>
            </a:r>
            <a:r>
              <a:rPr lang="hu-HU" sz="2000" dirty="0" err="1" smtClean="0"/>
              <a:t>E</a:t>
            </a:r>
            <a:r>
              <a:rPr lang="en-US" sz="2000" dirty="0" err="1" smtClean="0"/>
              <a:t>rre</a:t>
            </a:r>
            <a:r>
              <a:rPr lang="en-US" sz="2000" dirty="0" smtClean="0"/>
              <a:t> Jason Holt </a:t>
            </a:r>
            <a:r>
              <a:rPr lang="en-US" sz="2000" dirty="0" err="1" smtClean="0"/>
              <a:t>filozófus</a:t>
            </a:r>
            <a:r>
              <a:rPr lang="en-US" sz="2000" dirty="0" smtClean="0"/>
              <a:t> </a:t>
            </a:r>
            <a:r>
              <a:rPr lang="en-US" sz="2000" dirty="0" err="1" smtClean="0"/>
              <a:t>éles</a:t>
            </a:r>
            <a:r>
              <a:rPr lang="en-US" sz="2000" dirty="0" smtClean="0"/>
              <a:t> </a:t>
            </a:r>
            <a:r>
              <a:rPr lang="en-US" sz="2000" dirty="0" err="1" smtClean="0"/>
              <a:t>kritikája</a:t>
            </a:r>
            <a:r>
              <a:rPr lang="en-US" sz="2000" dirty="0" smtClean="0"/>
              <a:t> 2013)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perceptuális</a:t>
            </a:r>
            <a:r>
              <a:rPr lang="en-US" dirty="0" smtClean="0"/>
              <a:t> </a:t>
            </a:r>
            <a:r>
              <a:rPr lang="en-US" dirty="0" err="1" smtClean="0"/>
              <a:t>csoportosításnak</a:t>
            </a:r>
            <a:r>
              <a:rPr lang="en-US" dirty="0" smtClean="0"/>
              <a:t>, </a:t>
            </a:r>
            <a:r>
              <a:rPr lang="en-US" dirty="0" err="1" smtClean="0"/>
              <a:t>kapcsolódásnak</a:t>
            </a:r>
            <a:r>
              <a:rPr lang="en-US" dirty="0" smtClean="0"/>
              <a:t> </a:t>
            </a:r>
            <a:r>
              <a:rPr lang="en-US" dirty="0" err="1" smtClean="0"/>
              <a:t>direkt</a:t>
            </a:r>
            <a:r>
              <a:rPr lang="en-US" dirty="0" smtClean="0"/>
              <a:t> </a:t>
            </a:r>
            <a:r>
              <a:rPr lang="en-US" dirty="0" err="1" smtClean="0"/>
              <a:t>megerősítő</a:t>
            </a:r>
            <a:r>
              <a:rPr lang="en-US" dirty="0" smtClean="0"/>
              <a:t> </a:t>
            </a:r>
            <a:r>
              <a:rPr lang="en-US" dirty="0" err="1" smtClean="0"/>
              <a:t>szerepe</a:t>
            </a:r>
            <a:r>
              <a:rPr lang="en-US" dirty="0" smtClean="0"/>
              <a:t>,  </a:t>
            </a:r>
            <a:r>
              <a:rPr lang="en-US" sz="2000" dirty="0" err="1" smtClean="0"/>
              <a:t>az</a:t>
            </a:r>
            <a:r>
              <a:rPr lang="en-US" sz="2000" dirty="0" smtClean="0"/>
              <a:t> elemi </a:t>
            </a:r>
            <a:r>
              <a:rPr lang="en-US" sz="2000" dirty="0" err="1" smtClean="0"/>
              <a:t>vizuális</a:t>
            </a:r>
            <a:r>
              <a:rPr lang="en-US" sz="2000" dirty="0" smtClean="0"/>
              <a:t> </a:t>
            </a:r>
            <a:r>
              <a:rPr lang="en-US" sz="2000" dirty="0" err="1" smtClean="0"/>
              <a:t>elemek</a:t>
            </a:r>
            <a:r>
              <a:rPr lang="en-US" sz="2000" dirty="0" smtClean="0"/>
              <a:t> </a:t>
            </a:r>
            <a:r>
              <a:rPr lang="en-US" sz="2000" dirty="0" err="1" smtClean="0"/>
              <a:t>értelmes</a:t>
            </a:r>
            <a:r>
              <a:rPr lang="en-US" sz="2000" dirty="0" smtClean="0"/>
              <a:t> </a:t>
            </a:r>
            <a:r>
              <a:rPr lang="en-US" sz="2000" dirty="0" err="1" smtClean="0"/>
              <a:t>egységekké</a:t>
            </a:r>
            <a:r>
              <a:rPr lang="en-US" sz="2000" dirty="0" smtClean="0"/>
              <a:t> </a:t>
            </a:r>
            <a:r>
              <a:rPr lang="en-US" sz="2000" dirty="0" err="1" smtClean="0"/>
              <a:t>állnak</a:t>
            </a:r>
            <a:r>
              <a:rPr lang="en-US" sz="2000" dirty="0" smtClean="0"/>
              <a:t> </a:t>
            </a:r>
            <a:r>
              <a:rPr lang="en-US" sz="2000" dirty="0" err="1" smtClean="0"/>
              <a:t>össze</a:t>
            </a:r>
            <a:r>
              <a:rPr lang="en-US" sz="2000" dirty="0" smtClean="0"/>
              <a:t>, </a:t>
            </a:r>
            <a:r>
              <a:rPr lang="en-US" sz="2000" dirty="0" err="1" smtClean="0"/>
              <a:t>ennek</a:t>
            </a:r>
            <a:r>
              <a:rPr lang="en-US" sz="2000" dirty="0" smtClean="0"/>
              <a:t> </a:t>
            </a:r>
            <a:r>
              <a:rPr lang="en-US" sz="2000" dirty="0" err="1" smtClean="0"/>
              <a:t>megerősítő</a:t>
            </a:r>
            <a:r>
              <a:rPr lang="en-US" sz="2000" dirty="0" smtClean="0"/>
              <a:t> </a:t>
            </a:r>
            <a:r>
              <a:rPr lang="en-US" sz="2000" dirty="0" err="1" smtClean="0"/>
              <a:t>ereje</a:t>
            </a:r>
            <a:r>
              <a:rPr lang="en-US" sz="2000" dirty="0" smtClean="0"/>
              <a:t> van. A 24 </a:t>
            </a:r>
            <a:r>
              <a:rPr lang="en-US" sz="2000" dirty="0" err="1" smtClean="0"/>
              <a:t>vizualitásban</a:t>
            </a:r>
            <a:r>
              <a:rPr lang="en-US" sz="2000" dirty="0" smtClean="0"/>
              <a:t> </a:t>
            </a:r>
            <a:r>
              <a:rPr lang="en-US" sz="2000" dirty="0" err="1" smtClean="0"/>
              <a:t>szerepet</a:t>
            </a:r>
            <a:r>
              <a:rPr lang="en-US" sz="2000" dirty="0" smtClean="0"/>
              <a:t> </a:t>
            </a:r>
            <a:r>
              <a:rPr lang="en-US" sz="2000" dirty="0" err="1" smtClean="0"/>
              <a:t>játszó</a:t>
            </a:r>
            <a:r>
              <a:rPr lang="en-US" sz="2000" dirty="0" smtClean="0"/>
              <a:t> </a:t>
            </a:r>
            <a:r>
              <a:rPr lang="en-US" sz="2000" dirty="0" err="1" smtClean="0"/>
              <a:t>agyi</a:t>
            </a:r>
            <a:r>
              <a:rPr lang="en-US" sz="2000" dirty="0" smtClean="0"/>
              <a:t> </a:t>
            </a:r>
            <a:r>
              <a:rPr lang="en-US" sz="2000" dirty="0" err="1" smtClean="0"/>
              <a:t>struktúra</a:t>
            </a:r>
            <a:r>
              <a:rPr lang="en-US" sz="2000" dirty="0" smtClean="0"/>
              <a:t> </a:t>
            </a:r>
            <a:r>
              <a:rPr lang="en-US" sz="2000" dirty="0" err="1" smtClean="0"/>
              <a:t>hie</a:t>
            </a:r>
            <a:r>
              <a:rPr lang="hu-HU" sz="2000" dirty="0" smtClean="0"/>
              <a:t>r</a:t>
            </a:r>
            <a:r>
              <a:rPr lang="en-US" sz="2000" dirty="0" err="1" smtClean="0"/>
              <a:t>archikus</a:t>
            </a:r>
            <a:r>
              <a:rPr lang="en-US" sz="2000" dirty="0" smtClean="0"/>
              <a:t> </a:t>
            </a:r>
            <a:r>
              <a:rPr lang="en-US" sz="2000" dirty="0" err="1" smtClean="0"/>
              <a:t>aktiválódásában</a:t>
            </a:r>
            <a:r>
              <a:rPr lang="en-US" sz="2000" dirty="0" smtClean="0"/>
              <a:t> a </a:t>
            </a:r>
            <a:r>
              <a:rPr lang="en-US" sz="2000" dirty="0" err="1" smtClean="0"/>
              <a:t>felismerés</a:t>
            </a:r>
            <a:r>
              <a:rPr lang="en-US" sz="2000" dirty="0" smtClean="0"/>
              <a:t> </a:t>
            </a:r>
            <a:r>
              <a:rPr lang="en-US" sz="2000" dirty="0" err="1" smtClean="0"/>
              <a:t>belső</a:t>
            </a:r>
            <a:r>
              <a:rPr lang="en-US" sz="2000" dirty="0" smtClean="0"/>
              <a:t> </a:t>
            </a:r>
            <a:r>
              <a:rPr lang="en-US" sz="2000" dirty="0" err="1" smtClean="0"/>
              <a:t>jutalmazással</a:t>
            </a:r>
            <a:r>
              <a:rPr lang="en-US" sz="2000" dirty="0" smtClean="0"/>
              <a:t> </a:t>
            </a:r>
            <a:r>
              <a:rPr lang="en-US" sz="2000" dirty="0" err="1" smtClean="0"/>
              <a:t>jár</a:t>
            </a:r>
            <a:r>
              <a:rPr lang="en-US" sz="2000" dirty="0" smtClean="0"/>
              <a:t> “aha </a:t>
            </a:r>
            <a:r>
              <a:rPr lang="en-US" sz="2000" dirty="0" err="1" smtClean="0"/>
              <a:t>élmény</a:t>
            </a:r>
            <a:r>
              <a:rPr lang="en-US" sz="2000" dirty="0" smtClean="0"/>
              <a:t>”. A </a:t>
            </a:r>
            <a:r>
              <a:rPr lang="en-US" sz="2000" dirty="0" err="1" smtClean="0"/>
              <a:t>mozgás</a:t>
            </a:r>
            <a:r>
              <a:rPr lang="en-US" sz="2000" dirty="0" smtClean="0"/>
              <a:t>, </a:t>
            </a:r>
            <a:r>
              <a:rPr lang="en-US" sz="2000" dirty="0" err="1" smtClean="0"/>
              <a:t>szin</a:t>
            </a:r>
            <a:r>
              <a:rPr lang="en-US" sz="2000" dirty="0" smtClean="0"/>
              <a:t> </a:t>
            </a:r>
            <a:r>
              <a:rPr lang="en-US" sz="2000" dirty="0" err="1" smtClean="0"/>
              <a:t>mélység</a:t>
            </a:r>
            <a:r>
              <a:rPr lang="en-US" sz="2000" dirty="0" smtClean="0"/>
              <a:t> forma, </a:t>
            </a:r>
            <a:r>
              <a:rPr lang="en-US" sz="2000" dirty="0" err="1" smtClean="0"/>
              <a:t>vonal</a:t>
            </a:r>
            <a:r>
              <a:rPr lang="en-US" sz="2000" dirty="0" smtClean="0"/>
              <a:t> </a:t>
            </a:r>
            <a:r>
              <a:rPr lang="en-US" sz="2000" dirty="0" err="1" smtClean="0"/>
              <a:t>érzékelés</a:t>
            </a:r>
            <a:r>
              <a:rPr lang="en-US" sz="2000" dirty="0" smtClean="0"/>
              <a:t> </a:t>
            </a:r>
            <a:r>
              <a:rPr lang="en-US" sz="2000" dirty="0" err="1" smtClean="0"/>
              <a:t>hálozatban</a:t>
            </a:r>
            <a:r>
              <a:rPr lang="en-US" sz="2000" dirty="0" smtClean="0"/>
              <a:t> </a:t>
            </a:r>
            <a:r>
              <a:rPr lang="en-US" sz="2000" dirty="0" err="1" smtClean="0"/>
              <a:t>működik</a:t>
            </a:r>
            <a:r>
              <a:rPr lang="en-US" sz="2000" dirty="0" smtClean="0"/>
              <a:t>. Minden </a:t>
            </a:r>
            <a:r>
              <a:rPr lang="en-US" sz="2000" dirty="0" err="1" smtClean="0"/>
              <a:t>egyes</a:t>
            </a:r>
            <a:r>
              <a:rPr lang="en-US" sz="2000" dirty="0" smtClean="0"/>
              <a:t> </a:t>
            </a:r>
            <a:r>
              <a:rPr lang="en-US" sz="2000" dirty="0" err="1" smtClean="0"/>
              <a:t>elemnek</a:t>
            </a:r>
            <a:r>
              <a:rPr lang="en-US" sz="2000" dirty="0" smtClean="0"/>
              <a:t> van </a:t>
            </a:r>
            <a:r>
              <a:rPr lang="en-US" sz="2000" dirty="0" err="1" smtClean="0"/>
              <a:t>kapcsolata</a:t>
            </a:r>
            <a:r>
              <a:rPr lang="en-US" sz="2000" dirty="0" smtClean="0"/>
              <a:t> a </a:t>
            </a:r>
            <a:r>
              <a:rPr lang="en-US" sz="2000" dirty="0" err="1" smtClean="0"/>
              <a:t>limbikus</a:t>
            </a:r>
            <a:r>
              <a:rPr lang="en-US" sz="2000" dirty="0" smtClean="0"/>
              <a:t> </a:t>
            </a:r>
            <a:r>
              <a:rPr lang="en-US" sz="2000" dirty="0" err="1" smtClean="0"/>
              <a:t>rendszerrel</a:t>
            </a:r>
            <a:r>
              <a:rPr lang="en-US" sz="2000" dirty="0" smtClean="0"/>
              <a:t>. </a:t>
            </a:r>
            <a:r>
              <a:rPr lang="en-US" sz="2000" dirty="0" err="1" smtClean="0"/>
              <a:t>Limbikus</a:t>
            </a:r>
            <a:r>
              <a:rPr lang="en-US" sz="2000" dirty="0" smtClean="0"/>
              <a:t> </a:t>
            </a:r>
            <a:r>
              <a:rPr lang="en-US" sz="2000" dirty="0" err="1" smtClean="0"/>
              <a:t>rendszer</a:t>
            </a:r>
            <a:r>
              <a:rPr lang="en-US" sz="2000" dirty="0" smtClean="0"/>
              <a:t> </a:t>
            </a:r>
            <a:r>
              <a:rPr lang="en-US" sz="2000" dirty="0" err="1" smtClean="0"/>
              <a:t>aktiválja</a:t>
            </a:r>
            <a:r>
              <a:rPr lang="en-US" sz="2000" dirty="0" smtClean="0"/>
              <a:t> a </a:t>
            </a:r>
            <a:r>
              <a:rPr lang="en-US" sz="2000" dirty="0" err="1" smtClean="0"/>
              <a:t>figyelmet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</a:t>
            </a:r>
            <a:r>
              <a:rPr lang="en-US" sz="2000" dirty="0" err="1" smtClean="0"/>
              <a:t>Gestált</a:t>
            </a:r>
            <a:r>
              <a:rPr lang="en-US" sz="2000" dirty="0" smtClean="0"/>
              <a:t> grouping principium ( ) ( ) ( ) ( ) ( )</a:t>
            </a:r>
            <a:endParaRPr lang="en-US" dirty="0" smtClean="0"/>
          </a:p>
          <a:p>
            <a:endParaRPr lang="en-US" dirty="0" smtClean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7858"/>
            <a:ext cx="1656184" cy="173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42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576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558ED5"/>
                </a:solidFill>
                <a:latin typeface="Apple Chancery"/>
                <a:cs typeface="Apple Chancery"/>
              </a:rPr>
              <a:t>Ramachandran</a:t>
            </a:r>
            <a:r>
              <a:rPr lang="en-US" dirty="0">
                <a:solidFill>
                  <a:srgbClr val="558ED5"/>
                </a:solidFill>
                <a:latin typeface="Apple Chancery"/>
                <a:cs typeface="Apple Chancery"/>
              </a:rPr>
              <a:t> </a:t>
            </a:r>
            <a:r>
              <a:rPr lang="en-US" dirty="0" err="1">
                <a:solidFill>
                  <a:srgbClr val="558ED5"/>
                </a:solidFill>
                <a:latin typeface="Apple Chancery"/>
                <a:cs typeface="Apple Chancery"/>
              </a:rPr>
              <a:t>és</a:t>
            </a:r>
            <a:r>
              <a:rPr lang="en-US" dirty="0">
                <a:solidFill>
                  <a:srgbClr val="558ED5"/>
                </a:solidFill>
                <a:latin typeface="Apple Chancery"/>
                <a:cs typeface="Apple Chancery"/>
              </a:rPr>
              <a:t> </a:t>
            </a:r>
            <a:r>
              <a:rPr lang="en-US" dirty="0" err="1">
                <a:solidFill>
                  <a:srgbClr val="558ED5"/>
                </a:solidFill>
                <a:latin typeface="Apple Chancery"/>
                <a:cs typeface="Apple Chancery"/>
              </a:rPr>
              <a:t>Hirstein</a:t>
            </a:r>
            <a:r>
              <a:rPr lang="en-US" dirty="0">
                <a:solidFill>
                  <a:srgbClr val="558ED5"/>
                </a:solidFill>
                <a:latin typeface="Apple Chancery"/>
                <a:cs typeface="Apple Chancery"/>
              </a:rPr>
              <a:t> </a:t>
            </a:r>
            <a:r>
              <a:rPr lang="en-US" dirty="0" smtClean="0">
                <a:solidFill>
                  <a:srgbClr val="558ED5"/>
                </a:solidFill>
                <a:latin typeface="Apple Chancery"/>
                <a:cs typeface="Apple Chancery"/>
              </a:rPr>
              <a:t>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Izoláció</a:t>
            </a:r>
            <a:r>
              <a:rPr lang="en-US" dirty="0" smtClean="0"/>
              <a:t>, </a:t>
            </a:r>
            <a:r>
              <a:rPr lang="en-US" dirty="0" err="1" smtClean="0"/>
              <a:t>figyelem</a:t>
            </a:r>
            <a:r>
              <a:rPr lang="en-US" dirty="0" smtClean="0"/>
              <a:t> </a:t>
            </a:r>
            <a:r>
              <a:rPr lang="en-US" dirty="0" err="1" smtClean="0"/>
              <a:t>felhívás</a:t>
            </a:r>
            <a:r>
              <a:rPr lang="en-US" dirty="0" smtClean="0"/>
              <a:t>. </a:t>
            </a:r>
            <a:r>
              <a:rPr lang="en-US" sz="2000" dirty="0" smtClean="0"/>
              <a:t>A </a:t>
            </a:r>
            <a:r>
              <a:rPr lang="en-US" sz="2000" dirty="0" err="1" smtClean="0"/>
              <a:t>vonalaknak</a:t>
            </a:r>
            <a:r>
              <a:rPr lang="en-US" sz="2000" dirty="0" smtClean="0"/>
              <a:t> </a:t>
            </a:r>
            <a:r>
              <a:rPr lang="en-US" sz="2000" dirty="0" err="1" smtClean="0"/>
              <a:t>nagyobb</a:t>
            </a:r>
            <a:r>
              <a:rPr lang="en-US" sz="2000" dirty="0" smtClean="0"/>
              <a:t> </a:t>
            </a:r>
            <a:r>
              <a:rPr lang="en-US" sz="2000" dirty="0" err="1" smtClean="0"/>
              <a:t>stimuláló</a:t>
            </a:r>
            <a:r>
              <a:rPr lang="en-US" sz="2000" dirty="0" smtClean="0"/>
              <a:t> </a:t>
            </a:r>
            <a:r>
              <a:rPr lang="en-US" sz="2000" dirty="0" err="1" smtClean="0"/>
              <a:t>hatásuk</a:t>
            </a:r>
            <a:r>
              <a:rPr lang="en-US" sz="2000" dirty="0" smtClean="0"/>
              <a:t> van, mint a </a:t>
            </a:r>
            <a:r>
              <a:rPr lang="en-US" sz="2000" dirty="0" err="1" smtClean="0"/>
              <a:t>felszíneknek</a:t>
            </a:r>
            <a:r>
              <a:rPr lang="en-US" sz="2000" dirty="0" smtClean="0"/>
              <a:t>. </a:t>
            </a:r>
            <a:r>
              <a:rPr lang="en-US" sz="2000" dirty="0" err="1" smtClean="0"/>
              <a:t>Karikatúra</a:t>
            </a:r>
            <a:r>
              <a:rPr lang="en-US" sz="2000" dirty="0" smtClean="0"/>
              <a:t> </a:t>
            </a:r>
            <a:r>
              <a:rPr lang="en-US" sz="2000" dirty="0" err="1" smtClean="0"/>
              <a:t>hatás</a:t>
            </a:r>
            <a:r>
              <a:rPr lang="en-US" sz="2000" dirty="0" smtClean="0"/>
              <a:t>. A </a:t>
            </a:r>
            <a:r>
              <a:rPr lang="en-US" sz="2000" dirty="0" err="1" smtClean="0"/>
              <a:t>műalkotásban</a:t>
            </a:r>
            <a:r>
              <a:rPr lang="en-US" sz="2000" dirty="0" smtClean="0"/>
              <a:t>, </a:t>
            </a:r>
            <a:r>
              <a:rPr lang="en-US" sz="2000" dirty="0" err="1" smtClean="0"/>
              <a:t>vizuális</a:t>
            </a:r>
            <a:r>
              <a:rPr lang="en-US" sz="2000" dirty="0" smtClean="0"/>
              <a:t> </a:t>
            </a:r>
            <a:r>
              <a:rPr lang="en-US" sz="2000" dirty="0" err="1" smtClean="0"/>
              <a:t>érzékelésben</a:t>
            </a:r>
            <a:r>
              <a:rPr lang="en-US" sz="2000" dirty="0" smtClean="0"/>
              <a:t> </a:t>
            </a:r>
            <a:r>
              <a:rPr lang="en-US" sz="2000" dirty="0" err="1" smtClean="0"/>
              <a:t>egy-egy</a:t>
            </a:r>
            <a:r>
              <a:rPr lang="en-US" sz="2000" dirty="0" smtClean="0"/>
              <a:t> </a:t>
            </a:r>
            <a:r>
              <a:rPr lang="en-US" sz="2000" dirty="0" err="1" smtClean="0"/>
              <a:t>modalitásnak</a:t>
            </a:r>
            <a:r>
              <a:rPr lang="en-US" sz="2000" dirty="0" smtClean="0"/>
              <a:t> </a:t>
            </a:r>
            <a:r>
              <a:rPr lang="en-US" sz="2000" dirty="0" err="1" smtClean="0"/>
              <a:t>kiemelt</a:t>
            </a:r>
            <a:r>
              <a:rPr lang="en-US" sz="2000" dirty="0" smtClean="0"/>
              <a:t> </a:t>
            </a:r>
            <a:r>
              <a:rPr lang="en-US" sz="2000" dirty="0" err="1" smtClean="0"/>
              <a:t>szerepe</a:t>
            </a:r>
            <a:r>
              <a:rPr lang="en-US" sz="2000" dirty="0" smtClean="0"/>
              <a:t> van.(Nixon </a:t>
            </a:r>
            <a:r>
              <a:rPr lang="en-US" sz="2000" dirty="0" err="1" smtClean="0"/>
              <a:t>karikatúrák</a:t>
            </a:r>
            <a:r>
              <a:rPr lang="en-US" sz="2000" dirty="0" smtClean="0"/>
              <a:t>)</a:t>
            </a:r>
          </a:p>
          <a:p>
            <a:r>
              <a:rPr lang="en-US" dirty="0" err="1" smtClean="0"/>
              <a:t>Kontraszt</a:t>
            </a:r>
            <a:r>
              <a:rPr lang="en-US" dirty="0" smtClean="0"/>
              <a:t> </a:t>
            </a:r>
            <a:r>
              <a:rPr lang="en-US" dirty="0" err="1" smtClean="0"/>
              <a:t>kiemelés</a:t>
            </a:r>
            <a:r>
              <a:rPr lang="en-US" dirty="0" smtClean="0"/>
              <a:t>, </a:t>
            </a:r>
            <a:r>
              <a:rPr lang="en-US" dirty="0" err="1" smtClean="0"/>
              <a:t>megerősítés</a:t>
            </a:r>
            <a:r>
              <a:rPr lang="hu-HU" dirty="0" smtClean="0"/>
              <a:t>.</a:t>
            </a:r>
            <a:r>
              <a:rPr lang="en-US" sz="2000" dirty="0" smtClean="0"/>
              <a:t> </a:t>
            </a:r>
            <a:r>
              <a:rPr lang="en-US" sz="2000" dirty="0" err="1" smtClean="0"/>
              <a:t>Rajz</a:t>
            </a:r>
            <a:r>
              <a:rPr lang="en-US" sz="2000" dirty="0" smtClean="0"/>
              <a:t> </a:t>
            </a:r>
            <a:r>
              <a:rPr lang="en-US" sz="2000" dirty="0" err="1" smtClean="0"/>
              <a:t>hatásosabb</a:t>
            </a:r>
            <a:r>
              <a:rPr lang="en-US" sz="2000" dirty="0" smtClean="0"/>
              <a:t>, reinforcement </a:t>
            </a:r>
            <a:r>
              <a:rPr lang="en-US" sz="2000" dirty="0" err="1" smtClean="0"/>
              <a:t>jelenség</a:t>
            </a:r>
            <a:r>
              <a:rPr lang="en-US" sz="2000" dirty="0" smtClean="0"/>
              <a:t>. </a:t>
            </a:r>
            <a:r>
              <a:rPr lang="en-US" sz="2000" dirty="0" err="1" smtClean="0"/>
              <a:t>Szinkontraszt</a:t>
            </a:r>
            <a:r>
              <a:rPr lang="en-US" sz="2000" dirty="0" smtClean="0"/>
              <a:t> (Matisse), </a:t>
            </a:r>
            <a:r>
              <a:rPr lang="en-US" sz="2000" dirty="0" err="1" smtClean="0"/>
              <a:t>mozgáskontraszt</a:t>
            </a:r>
            <a:r>
              <a:rPr lang="en-US" sz="2000" dirty="0" smtClean="0"/>
              <a:t> </a:t>
            </a:r>
            <a:r>
              <a:rPr lang="en-US" sz="2000" dirty="0" err="1" smtClean="0"/>
              <a:t>speciális</a:t>
            </a:r>
            <a:r>
              <a:rPr lang="en-US" sz="2000" dirty="0" smtClean="0"/>
              <a:t> </a:t>
            </a:r>
            <a:r>
              <a:rPr lang="en-US" sz="2000" dirty="0" err="1" smtClean="0"/>
              <a:t>sejtcsoportok</a:t>
            </a:r>
            <a:r>
              <a:rPr lang="en-US" sz="2000" dirty="0" smtClean="0"/>
              <a:t> </a:t>
            </a:r>
            <a:r>
              <a:rPr lang="en-US" sz="2000" dirty="0" err="1" smtClean="0"/>
              <a:t>izgalma</a:t>
            </a:r>
            <a:endParaRPr lang="en-US" sz="2000" dirty="0" smtClean="0"/>
          </a:p>
          <a:p>
            <a:r>
              <a:rPr lang="en-US" dirty="0" err="1" smtClean="0"/>
              <a:t>Szimmetria</a:t>
            </a:r>
            <a:r>
              <a:rPr lang="hu-HU" dirty="0" smtClean="0"/>
              <a:t>.</a:t>
            </a:r>
            <a:r>
              <a:rPr lang="en-US" sz="2000" dirty="0" smtClean="0"/>
              <a:t> </a:t>
            </a:r>
            <a:r>
              <a:rPr lang="en-US" sz="2000" dirty="0" err="1" smtClean="0"/>
              <a:t>Kellemes</a:t>
            </a:r>
            <a:r>
              <a:rPr lang="en-US" sz="2000" dirty="0" smtClean="0"/>
              <a:t> </a:t>
            </a:r>
            <a:r>
              <a:rPr lang="en-US" sz="2000" dirty="0" err="1" smtClean="0"/>
              <a:t>érzetet</a:t>
            </a:r>
            <a:r>
              <a:rPr lang="en-US" sz="2000" dirty="0" smtClean="0"/>
              <a:t> </a:t>
            </a:r>
            <a:r>
              <a:rPr lang="en-US" sz="2000" dirty="0" err="1" smtClean="0"/>
              <a:t>kelt</a:t>
            </a:r>
            <a:r>
              <a:rPr lang="en-US" sz="2000" dirty="0" smtClean="0"/>
              <a:t>, a </a:t>
            </a:r>
            <a:r>
              <a:rPr lang="en-US" sz="2000" dirty="0" err="1" smtClean="0"/>
              <a:t>vizuális</a:t>
            </a:r>
            <a:r>
              <a:rPr lang="en-US" sz="2000" dirty="0" smtClean="0"/>
              <a:t> </a:t>
            </a:r>
            <a:r>
              <a:rPr lang="en-US" sz="2000" dirty="0" err="1" smtClean="0"/>
              <a:t>feldolgozás</a:t>
            </a:r>
            <a:r>
              <a:rPr lang="en-US" sz="2000" dirty="0" smtClean="0"/>
              <a:t> </a:t>
            </a:r>
            <a:r>
              <a:rPr lang="en-US" sz="2000" dirty="0" err="1" smtClean="0"/>
              <a:t>korai</a:t>
            </a:r>
            <a:r>
              <a:rPr lang="en-US" sz="2000" dirty="0" smtClean="0"/>
              <a:t> </a:t>
            </a:r>
            <a:r>
              <a:rPr lang="en-US" sz="2000" dirty="0" err="1" smtClean="0"/>
              <a:t>szakaszában</a:t>
            </a:r>
            <a:r>
              <a:rPr lang="en-US" sz="2000" dirty="0" smtClean="0"/>
              <a:t> </a:t>
            </a:r>
            <a:r>
              <a:rPr lang="en-US" sz="2000" dirty="0" err="1" smtClean="0"/>
              <a:t>észlelt</a:t>
            </a:r>
            <a:r>
              <a:rPr lang="en-US" sz="2000" dirty="0" smtClean="0"/>
              <a:t> </a:t>
            </a:r>
            <a:r>
              <a:rPr lang="en-US" sz="2000" dirty="0" err="1" smtClean="0"/>
              <a:t>jelenség</a:t>
            </a:r>
            <a:r>
              <a:rPr lang="en-US" sz="2000" dirty="0" smtClean="0"/>
              <a:t>. </a:t>
            </a:r>
            <a:r>
              <a:rPr lang="en-US" sz="2000" dirty="0" err="1" smtClean="0"/>
              <a:t>Gyerekek</a:t>
            </a:r>
            <a:r>
              <a:rPr lang="en-US" sz="2000" dirty="0" smtClean="0"/>
              <a:t> </a:t>
            </a:r>
            <a:r>
              <a:rPr lang="en-US" sz="2000" dirty="0" err="1" smtClean="0"/>
              <a:t>kaleidoszkop</a:t>
            </a:r>
            <a:r>
              <a:rPr lang="en-US" sz="2000" dirty="0" smtClean="0"/>
              <a:t> </a:t>
            </a:r>
            <a:r>
              <a:rPr lang="en-US" sz="2000" dirty="0" err="1" smtClean="0"/>
              <a:t>iránti</a:t>
            </a:r>
            <a:r>
              <a:rPr lang="en-US" sz="2000" dirty="0" smtClean="0"/>
              <a:t> </a:t>
            </a:r>
            <a:r>
              <a:rPr lang="en-US" sz="2000" dirty="0" err="1" smtClean="0"/>
              <a:t>vonzalma</a:t>
            </a:r>
            <a:r>
              <a:rPr lang="en-US" sz="2000" dirty="0" smtClean="0"/>
              <a:t>. </a:t>
            </a:r>
            <a:r>
              <a:rPr lang="en-US" sz="2000" dirty="0" err="1" smtClean="0"/>
              <a:t>Biológiailag</a:t>
            </a:r>
            <a:r>
              <a:rPr lang="en-US" sz="2000" dirty="0" smtClean="0"/>
              <a:t> </a:t>
            </a:r>
            <a:r>
              <a:rPr lang="en-US" sz="2000" dirty="0" err="1" smtClean="0"/>
              <a:t>fontos</a:t>
            </a:r>
            <a:r>
              <a:rPr lang="en-US" sz="2000" dirty="0" smtClean="0"/>
              <a:t> </a:t>
            </a:r>
            <a:r>
              <a:rPr lang="en-US" sz="2000" dirty="0" err="1" smtClean="0"/>
              <a:t>akciókban</a:t>
            </a:r>
            <a:r>
              <a:rPr lang="en-US" sz="2000" dirty="0" smtClean="0"/>
              <a:t>  </a:t>
            </a:r>
            <a:r>
              <a:rPr lang="en-US" sz="2000" dirty="0" err="1" smtClean="0"/>
              <a:t>szimmetria</a:t>
            </a:r>
            <a:r>
              <a:rPr lang="en-US" sz="2000" dirty="0" smtClean="0"/>
              <a:t> van</a:t>
            </a:r>
          </a:p>
          <a:p>
            <a:r>
              <a:rPr lang="en-US" sz="2800" dirty="0" err="1" smtClean="0"/>
              <a:t>Az</a:t>
            </a:r>
            <a:r>
              <a:rPr lang="en-US" sz="2800" dirty="0" smtClean="0"/>
              <a:t> </a:t>
            </a:r>
            <a:r>
              <a:rPr lang="en-US" sz="3300" dirty="0" err="1" smtClean="0"/>
              <a:t>esetlegesség</a:t>
            </a:r>
            <a:r>
              <a:rPr lang="en-US" sz="2800" dirty="0" smtClean="0"/>
              <a:t> </a:t>
            </a:r>
            <a:r>
              <a:rPr lang="en-US" sz="2800" dirty="0" err="1" smtClean="0"/>
              <a:t>kerülése</a:t>
            </a:r>
            <a:r>
              <a:rPr lang="en-US" sz="2800" dirty="0" smtClean="0"/>
              <a:t> (</a:t>
            </a:r>
            <a:r>
              <a:rPr lang="en-US" sz="2800" dirty="0" err="1" smtClean="0"/>
              <a:t>Generikus</a:t>
            </a:r>
            <a:r>
              <a:rPr lang="en-US" sz="2800" dirty="0" smtClean="0"/>
              <a:t> </a:t>
            </a:r>
            <a:r>
              <a:rPr lang="en-US" sz="2800" dirty="0" err="1" smtClean="0"/>
              <a:t>elv</a:t>
            </a:r>
            <a:r>
              <a:rPr lang="en-US" sz="2800" dirty="0" smtClean="0"/>
              <a:t>),</a:t>
            </a:r>
            <a:r>
              <a:rPr lang="en-US" sz="2100" dirty="0" err="1" smtClean="0"/>
              <a:t>vagy</a:t>
            </a:r>
            <a:r>
              <a:rPr lang="en-US" sz="2100" dirty="0" smtClean="0"/>
              <a:t> </a:t>
            </a:r>
            <a:r>
              <a:rPr lang="en-US" sz="2100" dirty="0" err="1" smtClean="0"/>
              <a:t>ennek</a:t>
            </a:r>
            <a:r>
              <a:rPr lang="en-US" sz="2100" dirty="0" smtClean="0"/>
              <a:t> </a:t>
            </a:r>
            <a:r>
              <a:rPr lang="en-US" sz="2100" dirty="0" err="1"/>
              <a:t>éppen</a:t>
            </a:r>
            <a:r>
              <a:rPr lang="en-US" sz="2100" dirty="0"/>
              <a:t> </a:t>
            </a:r>
            <a:r>
              <a:rPr lang="en-US" sz="2100" dirty="0" err="1"/>
              <a:t>hangsúlyozása</a:t>
            </a:r>
            <a:endParaRPr lang="en-US" sz="2100" dirty="0"/>
          </a:p>
          <a:p>
            <a:r>
              <a:rPr lang="en-US" sz="3300" dirty="0" err="1" smtClean="0"/>
              <a:t>Ismétlés</a:t>
            </a:r>
            <a:r>
              <a:rPr lang="en-US" sz="3300" dirty="0" smtClean="0"/>
              <a:t> </a:t>
            </a:r>
            <a:r>
              <a:rPr lang="en-US" sz="3300" dirty="0" err="1" smtClean="0"/>
              <a:t>ritmus</a:t>
            </a:r>
            <a:r>
              <a:rPr lang="en-US" sz="3300" dirty="0" smtClean="0"/>
              <a:t> </a:t>
            </a:r>
            <a:r>
              <a:rPr lang="en-US" sz="3300" dirty="0" err="1" smtClean="0"/>
              <a:t>és</a:t>
            </a:r>
            <a:r>
              <a:rPr lang="en-US" sz="3300" dirty="0" smtClean="0"/>
              <a:t> rend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művészet</a:t>
            </a:r>
            <a:r>
              <a:rPr lang="en-US" dirty="0" smtClean="0"/>
              <a:t>, mint </a:t>
            </a:r>
            <a:r>
              <a:rPr lang="en-US" dirty="0" err="1" smtClean="0"/>
              <a:t>metafóra</a:t>
            </a:r>
            <a:r>
              <a:rPr lang="en-US" dirty="0" smtClean="0"/>
              <a:t> </a:t>
            </a:r>
            <a:r>
              <a:rPr lang="en-US" dirty="0" err="1" smtClean="0"/>
              <a:t>eleve</a:t>
            </a:r>
            <a:r>
              <a:rPr lang="hu-HU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https://www.original-prints.com/images/product_images/popup_images/1496_0_Chagall_Verve_1956_David_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4365104"/>
            <a:ext cx="1709952" cy="2318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9435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Az esztétika  pszichológiája   </a:t>
            </a:r>
            <a:r>
              <a:rPr lang="hu-HU" sz="2400" dirty="0" err="1" smtClean="0"/>
              <a:t>Jakobsen</a:t>
            </a:r>
            <a:r>
              <a:rPr lang="hu-HU" sz="2400" dirty="0" smtClean="0"/>
              <a:t> 2006</a:t>
            </a:r>
            <a:endParaRPr lang="hu-HU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71638"/>
            <a:ext cx="504056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dirty="0" err="1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Leder</a:t>
            </a:r>
            <a:r>
              <a:rPr lang="hu-HU" sz="36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 és </a:t>
            </a:r>
            <a:r>
              <a:rPr lang="hu-HU" sz="3600" dirty="0" err="1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mts</a:t>
            </a:r>
            <a:r>
              <a:rPr lang="hu-HU" sz="36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 (2004): Az esztétikai tapasztalat</a:t>
            </a:r>
            <a:endParaRPr lang="hu-HU" sz="3600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8676456" cy="473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1403648" y="6309320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C00000"/>
                </a:solidFill>
              </a:rPr>
              <a:t>Kognitív és affektív elemek </a:t>
            </a:r>
            <a:r>
              <a:rPr lang="hu-HU" b="1" dirty="0" smtClean="0">
                <a:solidFill>
                  <a:srgbClr val="C00000"/>
                </a:solidFill>
              </a:rPr>
              <a:t> prefrontalis, parietális, temporalis kéregben</a:t>
            </a:r>
            <a:endParaRPr lang="hu-H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www.original-prints.com/images/product_images/popup_images/1496_0_Chagall_Verve_1956_David_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14290"/>
            <a:ext cx="4665794" cy="6326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>
                <a:latin typeface="Lucida Calligraphy" pitchFamily="66" charset="0"/>
              </a:rPr>
              <a:t>A vizuális élmény/képfeldolgozás kognitív pszichológiai lépései </a:t>
            </a:r>
            <a:endParaRPr lang="hu-HU" sz="2800" dirty="0">
              <a:latin typeface="Lucida Calligraphy" pitchFamily="66" charset="0"/>
            </a:endParaRPr>
          </a:p>
        </p:txBody>
      </p:sp>
      <p:pic>
        <p:nvPicPr>
          <p:cNvPr id="3074" name="Picture 2" descr="FIGURE 18.2. A general information-processing model to guide research in neuroaesthetic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060848"/>
            <a:ext cx="7943701" cy="3672408"/>
          </a:xfrm>
          <a:prstGeom prst="rect">
            <a:avLst/>
          </a:prstGeom>
          <a:noFill/>
        </p:spPr>
      </p:pic>
      <p:cxnSp>
        <p:nvCxnSpPr>
          <p:cNvPr id="7" name="Egyenes összekötő 6"/>
          <p:cNvCxnSpPr/>
          <p:nvPr/>
        </p:nvCxnSpPr>
        <p:spPr>
          <a:xfrm>
            <a:off x="0" y="1556792"/>
            <a:ext cx="9144000" cy="720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Combining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universal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beauty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and </a:t>
            </a:r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cultural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context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in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a </a:t>
            </a:r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unifying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model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of </a:t>
            </a:r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visual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aesthetic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experience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0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(Redies 2015 </a:t>
            </a:r>
            <a:r>
              <a:rPr lang="hu-HU" sz="20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Front.Hum.Neurosci</a:t>
            </a:r>
            <a:r>
              <a:rPr lang="hu-HU" sz="2000" dirty="0" smtClean="0">
                <a:latin typeface="Lucida Calligraphy" pitchFamily="66" charset="0"/>
              </a:rPr>
              <a:t>.)</a:t>
            </a:r>
            <a:endParaRPr lang="en-US" sz="2800" dirty="0">
              <a:latin typeface="Lucida Calligraphy" pitchFamily="66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556792"/>
            <a:ext cx="4248472" cy="271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509120"/>
            <a:ext cx="3672407" cy="174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660232" y="4293096"/>
            <a:ext cx="23042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Átlagolt</a:t>
            </a:r>
            <a:r>
              <a:rPr lang="en-US" sz="1400" dirty="0" smtClean="0"/>
              <a:t> </a:t>
            </a:r>
            <a:r>
              <a:rPr lang="en-US" sz="1400" dirty="0" err="1" smtClean="0"/>
              <a:t>női</a:t>
            </a:r>
            <a:r>
              <a:rPr lang="en-US" sz="1400" dirty="0" smtClean="0"/>
              <a:t> arc 2015</a:t>
            </a:r>
          </a:p>
          <a:p>
            <a:endParaRPr lang="en-US" sz="1400" dirty="0" smtClean="0"/>
          </a:p>
          <a:p>
            <a:r>
              <a:rPr lang="en-US" sz="1400" dirty="0" err="1" smtClean="0"/>
              <a:t>H.B.Grien</a:t>
            </a:r>
            <a:r>
              <a:rPr lang="en-US" sz="1400" dirty="0" smtClean="0"/>
              <a:t>. </a:t>
            </a:r>
            <a:r>
              <a:rPr lang="en-US" sz="1400" dirty="0" err="1" smtClean="0"/>
              <a:t>Fiatal</a:t>
            </a:r>
            <a:r>
              <a:rPr lang="en-US" sz="1400" dirty="0" smtClean="0"/>
              <a:t> </a:t>
            </a:r>
            <a:r>
              <a:rPr lang="en-US" sz="1400" dirty="0" err="1" smtClean="0"/>
              <a:t>nő</a:t>
            </a:r>
            <a:r>
              <a:rPr lang="en-US" sz="1400" dirty="0" smtClean="0"/>
              <a:t> </a:t>
            </a:r>
            <a:r>
              <a:rPr lang="en-US" sz="1400" dirty="0" err="1" smtClean="0"/>
              <a:t>arcképe</a:t>
            </a:r>
            <a:r>
              <a:rPr lang="en-US" sz="1400" dirty="0" smtClean="0"/>
              <a:t> 1513-1515</a:t>
            </a:r>
          </a:p>
          <a:p>
            <a:endParaRPr lang="en-US" sz="1400" dirty="0" smtClean="0"/>
          </a:p>
          <a:p>
            <a:r>
              <a:rPr lang="en-US" sz="1400" dirty="0" err="1" smtClean="0"/>
              <a:t>A.Dürer</a:t>
            </a:r>
            <a:r>
              <a:rPr lang="en-US" sz="1400" dirty="0" smtClean="0"/>
              <a:t>. A </a:t>
            </a:r>
            <a:r>
              <a:rPr lang="en-US" sz="1400" dirty="0" err="1" smtClean="0"/>
              <a:t>művész</a:t>
            </a:r>
            <a:r>
              <a:rPr lang="en-US" sz="1400" dirty="0" smtClean="0"/>
              <a:t> </a:t>
            </a:r>
            <a:r>
              <a:rPr lang="en-US" sz="1400" dirty="0" err="1" smtClean="0"/>
              <a:t>édesanyja</a:t>
            </a:r>
            <a:r>
              <a:rPr lang="en-US" sz="1400" dirty="0" smtClean="0"/>
              <a:t>(63) 1514</a:t>
            </a:r>
          </a:p>
          <a:p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804248" y="2420888"/>
            <a:ext cx="18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GYORS /200 ms</a:t>
            </a:r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LASSÚ/ 1000-2000 ms</a:t>
            </a:r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A szép-élmény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neuro-psychológiája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1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132856"/>
            <a:ext cx="6768752" cy="285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A szép-élmény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neuropsychológiája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2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651" y="1916832"/>
            <a:ext cx="882571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A szép-élmény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neuropsychológiája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052" y="1700808"/>
            <a:ext cx="874870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5536" y="5633759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A.Schmidt</a:t>
            </a:r>
            <a:r>
              <a:rPr lang="en-US" dirty="0" smtClean="0"/>
              <a:t>: </a:t>
            </a:r>
            <a:r>
              <a:rPr lang="en-US" dirty="0" err="1" smtClean="0"/>
              <a:t>Mana</a:t>
            </a:r>
            <a:r>
              <a:rPr lang="en-US" dirty="0" smtClean="0"/>
              <a:t> Lisa Leonardo  (1503-1506) </a:t>
            </a:r>
            <a:r>
              <a:rPr lang="en-US" dirty="0" err="1" smtClean="0"/>
              <a:t>után</a:t>
            </a:r>
            <a:r>
              <a:rPr lang="en-US" dirty="0" smtClean="0"/>
              <a:t>  (Museum of Bad Art (MOBA) 2014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 Neuroesztétika</a:t>
            </a:r>
            <a:br>
              <a:rPr lang="hu-HU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</a:br>
            <a:r>
              <a:rPr lang="hu-HU" sz="2800" i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 kognitív psychológia társítása a neurobiológiával-képalkotással:  hálózatbiológiai interpretáció</a:t>
            </a:r>
            <a:endParaRPr lang="hu-HU" b="1" i="1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84482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sz="2400" dirty="0" smtClean="0">
                <a:latin typeface="+mj-lt"/>
              </a:rPr>
              <a:t>Új, határterületi tudomány:</a:t>
            </a:r>
          </a:p>
          <a:p>
            <a:r>
              <a:rPr lang="hu-HU" sz="2400" dirty="0" smtClean="0">
                <a:latin typeface="+mj-lt"/>
              </a:rPr>
              <a:t>Kapcsolat a humán és természettudományok között (esztétika, kognitív pszichológia, kognitív neurológia, </a:t>
            </a:r>
            <a:r>
              <a:rPr lang="hu-HU" sz="2400" dirty="0" err="1" smtClean="0">
                <a:latin typeface="+mj-lt"/>
              </a:rPr>
              <a:t>neurobiológia</a:t>
            </a:r>
            <a:r>
              <a:rPr lang="hu-HU" sz="2400" dirty="0" smtClean="0">
                <a:latin typeface="+mj-lt"/>
              </a:rPr>
              <a:t>, agyi képalkotás, informatika stb.)</a:t>
            </a:r>
          </a:p>
          <a:p>
            <a:r>
              <a:rPr lang="hu-HU" sz="2400" dirty="0" smtClean="0">
                <a:latin typeface="+mj-lt"/>
              </a:rPr>
              <a:t>Új kérdésfelvetések, új módszerek, új válaszok</a:t>
            </a:r>
          </a:p>
          <a:p>
            <a:endParaRPr lang="hu-HU" sz="2400" dirty="0" smtClean="0">
              <a:latin typeface="+mj-lt"/>
            </a:endParaRPr>
          </a:p>
          <a:p>
            <a:pPr algn="ctr">
              <a:buNone/>
            </a:pPr>
            <a:r>
              <a:rPr lang="hu-HU" sz="2400" dirty="0" smtClean="0">
                <a:latin typeface="Lucida Calligraphy" pitchFamily="66" charset="0"/>
              </a:rPr>
              <a:t>           </a:t>
            </a:r>
            <a:r>
              <a:rPr lang="hu-HU" b="1" dirty="0" smtClean="0">
                <a:latin typeface="Lucida Calligraphy" pitchFamily="66" charset="0"/>
              </a:rPr>
              <a:t>ALAPKÉRDÉS  ITT  IS: </a:t>
            </a:r>
          </a:p>
          <a:p>
            <a:pPr algn="ctr">
              <a:buNone/>
            </a:pPr>
            <a:r>
              <a:rPr lang="hu-HU" b="1" dirty="0" smtClean="0">
                <a:latin typeface="Lucida Calligraphy" pitchFamily="66" charset="0"/>
              </a:rPr>
              <a:t>FUNKCIÓ ÉS STRUKTÚRA VISZONYA </a:t>
            </a:r>
            <a:endParaRPr lang="hu-HU" b="1" dirty="0">
              <a:latin typeface="Lucida Calligraphy" pitchFamily="66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pple Chancery"/>
                <a:cs typeface="Apple Chancery"/>
              </a:rPr>
              <a:t>“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  <a:cs typeface="Apple Chancery"/>
              </a:rPr>
              <a:t>Making sense of art, making art of sense”   </a:t>
            </a:r>
            <a:r>
              <a:rPr lang="hu-HU" sz="3600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  <a:cs typeface="Apple Chancery"/>
              </a:rPr>
              <a:t/>
            </a:r>
            <a:br>
              <a:rPr lang="hu-HU" sz="3600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  <a:cs typeface="Apple Chancery"/>
              </a:rPr>
            </a:br>
            <a:r>
              <a:rPr lang="en-US" sz="3600" dirty="0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Oxford 2006</a:t>
            </a:r>
            <a:endParaRPr lang="en-US" sz="3600" dirty="0">
              <a:solidFill>
                <a:srgbClr val="558ED5"/>
              </a:solidFill>
              <a:latin typeface="Monotype Corsiva" pitchFamily="66" charset="0"/>
              <a:cs typeface="Apple Chancer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 err="1" smtClean="0"/>
              <a:t>Művészek-bölcsészek-agykutatók</a:t>
            </a:r>
            <a:r>
              <a:rPr lang="en-US" i="1" dirty="0" smtClean="0"/>
              <a:t> </a:t>
            </a:r>
            <a:r>
              <a:rPr lang="en-US" i="1" dirty="0" err="1" smtClean="0"/>
              <a:t>találkozója</a:t>
            </a:r>
            <a:endParaRPr lang="en-US" i="1" dirty="0" smtClean="0"/>
          </a:p>
          <a:p>
            <a:pPr marL="0" indent="0">
              <a:buNone/>
            </a:pPr>
            <a:endParaRPr lang="en-US" dirty="0"/>
          </a:p>
          <a:p>
            <a:pPr marL="0" indent="0"/>
            <a:r>
              <a:rPr lang="en-US" sz="2000" dirty="0" err="1" smtClean="0"/>
              <a:t>Az</a:t>
            </a:r>
            <a:r>
              <a:rPr lang="en-US" sz="2000" dirty="0" smtClean="0"/>
              <a:t> </a:t>
            </a:r>
            <a:r>
              <a:rPr lang="en-US" sz="2000" dirty="0" err="1" smtClean="0"/>
              <a:t>örömérzés</a:t>
            </a:r>
            <a:r>
              <a:rPr lang="en-US" sz="2000" dirty="0" smtClean="0"/>
              <a:t> </a:t>
            </a:r>
            <a:r>
              <a:rPr lang="en-US" sz="2000" dirty="0" err="1" smtClean="0"/>
              <a:t>és</a:t>
            </a:r>
            <a:r>
              <a:rPr lang="en-US" sz="2000" dirty="0" smtClean="0"/>
              <a:t> a </a:t>
            </a:r>
            <a:r>
              <a:rPr lang="en-US" sz="2000" dirty="0" err="1" smtClean="0"/>
              <a:t>műalkotás</a:t>
            </a:r>
            <a:r>
              <a:rPr lang="en-US" sz="2000" dirty="0" smtClean="0"/>
              <a:t> </a:t>
            </a:r>
            <a:r>
              <a:rPr lang="en-US" sz="2000" dirty="0" err="1" smtClean="0"/>
              <a:t>élvezetének</a:t>
            </a:r>
            <a:r>
              <a:rPr lang="en-US" sz="2000" dirty="0" smtClean="0"/>
              <a:t> </a:t>
            </a:r>
            <a:r>
              <a:rPr lang="en-US" sz="2000" dirty="0" err="1" smtClean="0"/>
              <a:t>biológiája</a:t>
            </a:r>
            <a:r>
              <a:rPr lang="en-US" sz="2000" dirty="0" smtClean="0"/>
              <a:t> </a:t>
            </a:r>
            <a:r>
              <a:rPr lang="en-US" sz="2000" dirty="0" err="1" smtClean="0"/>
              <a:t>nem</a:t>
            </a:r>
            <a:r>
              <a:rPr lang="en-US" sz="2000" dirty="0" smtClean="0"/>
              <a:t> </a:t>
            </a:r>
            <a:r>
              <a:rPr lang="en-US" sz="2000" dirty="0" err="1" smtClean="0"/>
              <a:t>tisztázott</a:t>
            </a:r>
            <a:endParaRPr lang="en-US" sz="2000" dirty="0" smtClean="0"/>
          </a:p>
          <a:p>
            <a:pPr marL="0" indent="0"/>
            <a:r>
              <a:rPr lang="en-US" sz="2000" dirty="0" err="1" smtClean="0"/>
              <a:t>Öröm</a:t>
            </a:r>
            <a:r>
              <a:rPr lang="en-US" sz="2000" dirty="0" smtClean="0"/>
              <a:t> </a:t>
            </a:r>
            <a:r>
              <a:rPr lang="en-US" sz="2000" dirty="0" err="1" smtClean="0"/>
              <a:t>érzést</a:t>
            </a:r>
            <a:r>
              <a:rPr lang="en-US" sz="2000" dirty="0" smtClean="0"/>
              <a:t> </a:t>
            </a:r>
            <a:r>
              <a:rPr lang="en-US" sz="2000" dirty="0" err="1" smtClean="0"/>
              <a:t>okozhat</a:t>
            </a:r>
            <a:r>
              <a:rPr lang="en-US" sz="2000" dirty="0" smtClean="0"/>
              <a:t> a </a:t>
            </a:r>
            <a:r>
              <a:rPr lang="en-US" sz="2000" dirty="0" err="1" smtClean="0"/>
              <a:t>műalkotás</a:t>
            </a:r>
            <a:r>
              <a:rPr lang="en-US" sz="2000" dirty="0" smtClean="0"/>
              <a:t>, </a:t>
            </a:r>
            <a:r>
              <a:rPr lang="en-US" sz="2000" dirty="0" err="1" smtClean="0"/>
              <a:t>vagy</a:t>
            </a:r>
            <a:r>
              <a:rPr lang="en-US" sz="2000" dirty="0" smtClean="0"/>
              <a:t> a </a:t>
            </a:r>
            <a:r>
              <a:rPr lang="en-US" sz="2000" dirty="0" err="1" smtClean="0"/>
              <a:t>műalkotás</a:t>
            </a:r>
            <a:r>
              <a:rPr lang="en-US" sz="2000" dirty="0" smtClean="0"/>
              <a:t> </a:t>
            </a:r>
            <a:r>
              <a:rPr lang="en-US" sz="2000" dirty="0" err="1" smtClean="0"/>
              <a:t>felismerésének</a:t>
            </a:r>
            <a:r>
              <a:rPr lang="en-US" sz="2000" dirty="0" smtClean="0"/>
              <a:t> </a:t>
            </a:r>
            <a:r>
              <a:rPr lang="en-US" sz="2000" dirty="0" err="1" smtClean="0"/>
              <a:t>siekere</a:t>
            </a:r>
            <a:endParaRPr lang="en-US" sz="2000" dirty="0" smtClean="0"/>
          </a:p>
          <a:p>
            <a:pPr marL="0" indent="0"/>
            <a:r>
              <a:rPr lang="en-US" sz="2000" dirty="0" smtClean="0"/>
              <a:t>A </a:t>
            </a:r>
            <a:r>
              <a:rPr lang="en-US" sz="2000" dirty="0" err="1" smtClean="0"/>
              <a:t>műalkotás</a:t>
            </a:r>
            <a:r>
              <a:rPr lang="en-US" sz="2000" dirty="0" smtClean="0"/>
              <a:t> </a:t>
            </a:r>
            <a:r>
              <a:rPr lang="en-US" sz="2000" dirty="0" err="1" smtClean="0"/>
              <a:t>során</a:t>
            </a:r>
            <a:r>
              <a:rPr lang="en-US" sz="2000" dirty="0" smtClean="0"/>
              <a:t> </a:t>
            </a:r>
            <a:r>
              <a:rPr lang="en-US" sz="2000" dirty="0" err="1" smtClean="0"/>
              <a:t>az</a:t>
            </a:r>
            <a:r>
              <a:rPr lang="en-US" sz="2000" dirty="0" smtClean="0"/>
              <a:t> “empathy” </a:t>
            </a:r>
            <a:r>
              <a:rPr lang="en-US" sz="2000" dirty="0" err="1" smtClean="0"/>
              <a:t>Einfühlung</a:t>
            </a:r>
            <a:r>
              <a:rPr lang="en-US" sz="2000" dirty="0" smtClean="0"/>
              <a:t> </a:t>
            </a:r>
            <a:r>
              <a:rPr lang="en-US" sz="2000" dirty="0" err="1" smtClean="0"/>
              <a:t>érzésének</a:t>
            </a:r>
            <a:r>
              <a:rPr lang="en-US" sz="2000" dirty="0" smtClean="0"/>
              <a:t> </a:t>
            </a:r>
            <a:r>
              <a:rPr lang="en-US" sz="2000" dirty="0" err="1" smtClean="0"/>
              <a:t>elemzése</a:t>
            </a:r>
            <a:r>
              <a:rPr lang="en-US" sz="2000" dirty="0" smtClean="0"/>
              <a:t> </a:t>
            </a:r>
            <a:r>
              <a:rPr lang="en-US" sz="2000" dirty="0" err="1" smtClean="0"/>
              <a:t>már</a:t>
            </a:r>
            <a:r>
              <a:rPr lang="en-US" sz="2000" dirty="0" smtClean="0"/>
              <a:t> a XIX </a:t>
            </a:r>
            <a:r>
              <a:rPr lang="en-US" sz="2000" dirty="0" err="1" smtClean="0"/>
              <a:t>században</a:t>
            </a:r>
            <a:r>
              <a:rPr lang="en-US" sz="2000" dirty="0" smtClean="0"/>
              <a:t> (Fischer 1873, </a:t>
            </a:r>
            <a:r>
              <a:rPr lang="en-US" sz="2000" dirty="0" err="1" smtClean="0"/>
              <a:t>Lipps</a:t>
            </a:r>
            <a:r>
              <a:rPr lang="en-US" sz="2000" dirty="0" smtClean="0"/>
              <a:t> 1903)</a:t>
            </a:r>
          </a:p>
          <a:p>
            <a:pPr marL="0" indent="0"/>
            <a:r>
              <a:rPr lang="en-US" sz="2000" dirty="0" err="1" smtClean="0"/>
              <a:t>Percepciónak</a:t>
            </a:r>
            <a:r>
              <a:rPr lang="en-US" sz="2000" dirty="0" smtClean="0"/>
              <a:t> van </a:t>
            </a:r>
            <a:r>
              <a:rPr lang="en-US" sz="2000" dirty="0" err="1" smtClean="0"/>
              <a:t>emocionális</a:t>
            </a:r>
            <a:r>
              <a:rPr lang="en-US" sz="2000" dirty="0" smtClean="0"/>
              <a:t> </a:t>
            </a:r>
            <a:r>
              <a:rPr lang="en-US" sz="2000" dirty="0" err="1" smtClean="0"/>
              <a:t>hatása</a:t>
            </a:r>
            <a:endParaRPr lang="en-US" sz="2000" dirty="0" smtClean="0"/>
          </a:p>
          <a:p>
            <a:pPr marL="0" indent="0"/>
            <a:r>
              <a:rPr lang="en-US" sz="2000" dirty="0" smtClean="0"/>
              <a:t>Modern </a:t>
            </a:r>
            <a:r>
              <a:rPr lang="en-US" sz="2000" dirty="0" err="1" smtClean="0"/>
              <a:t>művészet</a:t>
            </a:r>
            <a:r>
              <a:rPr lang="en-US" sz="2000" dirty="0" smtClean="0"/>
              <a:t> is </a:t>
            </a:r>
            <a:r>
              <a:rPr lang="en-US" sz="2000" dirty="0" err="1" smtClean="0"/>
              <a:t>okoz</a:t>
            </a:r>
            <a:r>
              <a:rPr lang="en-US" sz="2000" dirty="0" smtClean="0"/>
              <a:t> </a:t>
            </a:r>
            <a:r>
              <a:rPr lang="en-US" sz="2000" dirty="0" err="1" smtClean="0"/>
              <a:t>örömet</a:t>
            </a:r>
            <a:r>
              <a:rPr lang="en-US" sz="2000" dirty="0" smtClean="0"/>
              <a:t> (</a:t>
            </a:r>
            <a:r>
              <a:rPr lang="en-US" sz="2000" dirty="0" err="1" smtClean="0"/>
              <a:t>Csikszentmihályi</a:t>
            </a:r>
            <a:r>
              <a:rPr lang="en-US" sz="2000" dirty="0" smtClean="0"/>
              <a:t> </a:t>
            </a:r>
            <a:r>
              <a:rPr lang="en-US" sz="2000" dirty="0" err="1" smtClean="0"/>
              <a:t>és</a:t>
            </a:r>
            <a:r>
              <a:rPr lang="en-US" sz="2000" dirty="0" smtClean="0"/>
              <a:t> Robinson 1990)</a:t>
            </a:r>
          </a:p>
          <a:p>
            <a:pPr marL="0" indent="0"/>
            <a:r>
              <a:rPr lang="en-US" sz="2000" dirty="0" err="1" smtClean="0"/>
              <a:t>Emocionális</a:t>
            </a:r>
            <a:r>
              <a:rPr lang="en-US" sz="2000" dirty="0" smtClean="0"/>
              <a:t> </a:t>
            </a:r>
            <a:r>
              <a:rPr lang="en-US" sz="2000" dirty="0" err="1" smtClean="0"/>
              <a:t>tapasztalat</a:t>
            </a:r>
            <a:r>
              <a:rPr lang="en-US" sz="2000" dirty="0" smtClean="0"/>
              <a:t>: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 smtClean="0"/>
              <a:t>művész</a:t>
            </a:r>
            <a:r>
              <a:rPr lang="en-US" sz="2000" dirty="0" smtClean="0"/>
              <a:t> </a:t>
            </a:r>
            <a:r>
              <a:rPr lang="en-US" sz="2000" dirty="0" err="1" smtClean="0"/>
              <a:t>részéről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 smtClean="0"/>
              <a:t>műélvező</a:t>
            </a:r>
            <a:r>
              <a:rPr lang="en-US" sz="2000" dirty="0" smtClean="0"/>
              <a:t> </a:t>
            </a:r>
            <a:r>
              <a:rPr lang="en-US" sz="2000" dirty="0" err="1" smtClean="0"/>
              <a:t>részéről</a:t>
            </a:r>
            <a:r>
              <a:rPr lang="en-US" sz="2000" dirty="0" smtClean="0"/>
              <a:t> (</a:t>
            </a:r>
            <a:r>
              <a:rPr lang="en-US" sz="2000" dirty="0" err="1" smtClean="0"/>
              <a:t>probléma</a:t>
            </a:r>
            <a:r>
              <a:rPr lang="en-US" sz="2000" dirty="0" smtClean="0"/>
              <a:t> </a:t>
            </a:r>
            <a:r>
              <a:rPr lang="en-US" sz="2000" dirty="0" err="1" smtClean="0"/>
              <a:t>megoldás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r>
              <a:rPr lang="en-US" sz="2000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25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The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Copenhagen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Neuroaesthetics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Conference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:</a:t>
            </a:r>
            <a:b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</a:b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Prostpects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and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pifalls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for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an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emerging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field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(2009)</a:t>
            </a:r>
            <a:b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</a:br>
            <a:r>
              <a:rPr lang="hu-HU" sz="1800" dirty="0" smtClean="0"/>
              <a:t>(</a:t>
            </a:r>
            <a:r>
              <a:rPr lang="hu-HU" sz="1800" dirty="0" err="1" smtClean="0"/>
              <a:t>Nadal</a:t>
            </a:r>
            <a:r>
              <a:rPr lang="hu-HU" sz="1800" dirty="0" smtClean="0"/>
              <a:t> M., </a:t>
            </a:r>
            <a:r>
              <a:rPr lang="hu-HU" sz="1800" dirty="0" err="1" smtClean="0"/>
              <a:t>Pearce</a:t>
            </a:r>
            <a:r>
              <a:rPr lang="hu-HU" sz="1800" dirty="0" smtClean="0"/>
              <a:t> M.T.: </a:t>
            </a:r>
            <a:r>
              <a:rPr lang="hu-HU" sz="1800" dirty="0" err="1" smtClean="0"/>
              <a:t>Brain</a:t>
            </a:r>
            <a:r>
              <a:rPr lang="hu-HU" sz="1800" dirty="0" smtClean="0"/>
              <a:t> and </a:t>
            </a:r>
            <a:r>
              <a:rPr lang="hu-HU" sz="1800" dirty="0" err="1" smtClean="0"/>
              <a:t>Cognition</a:t>
            </a:r>
            <a:r>
              <a:rPr lang="hu-HU" sz="1800" dirty="0" smtClean="0"/>
              <a:t>  2011)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sz="2800" dirty="0" smtClean="0"/>
              <a:t>A konferencia főbb témái:</a:t>
            </a:r>
          </a:p>
          <a:p>
            <a:pPr>
              <a:buNone/>
            </a:pPr>
            <a:r>
              <a:rPr lang="hu-HU" sz="2000" dirty="0" smtClean="0"/>
              <a:t>	A </a:t>
            </a:r>
            <a:r>
              <a:rPr lang="hu-HU" sz="2000" dirty="0" err="1" smtClean="0"/>
              <a:t>neuroesztétika</a:t>
            </a:r>
            <a:r>
              <a:rPr lang="hu-HU" sz="2000" dirty="0" smtClean="0"/>
              <a:t>  történeti háttere (</a:t>
            </a:r>
            <a:r>
              <a:rPr lang="hu-HU" sz="2000" dirty="0" err="1" smtClean="0"/>
              <a:t>Burke-től</a:t>
            </a:r>
            <a:r>
              <a:rPr lang="hu-HU" sz="2000" dirty="0" smtClean="0"/>
              <a:t> /1757/ a modernekig)</a:t>
            </a:r>
          </a:p>
          <a:p>
            <a:pPr>
              <a:buNone/>
            </a:pPr>
            <a:r>
              <a:rPr lang="hu-HU" sz="2000" dirty="0" smtClean="0"/>
              <a:t>	A jelenlegi helyzet (</a:t>
            </a:r>
            <a:r>
              <a:rPr lang="hu-HU" sz="2000" dirty="0" err="1" smtClean="0"/>
              <a:t>Jakobsen</a:t>
            </a:r>
            <a:r>
              <a:rPr lang="hu-HU" sz="2000" dirty="0" smtClean="0"/>
              <a:t>, </a:t>
            </a:r>
            <a:r>
              <a:rPr lang="hu-HU" sz="2000" dirty="0" err="1" smtClean="0"/>
              <a:t>Höfel</a:t>
            </a:r>
            <a:r>
              <a:rPr lang="hu-HU" sz="2000" dirty="0" smtClean="0"/>
              <a:t>, </a:t>
            </a:r>
            <a:r>
              <a:rPr lang="hu-HU" sz="2000" dirty="0" err="1" smtClean="0"/>
              <a:t>Zeki</a:t>
            </a:r>
            <a:r>
              <a:rPr lang="hu-HU" sz="2000" dirty="0" smtClean="0"/>
              <a:t>, Vartanian, </a:t>
            </a:r>
            <a:r>
              <a:rPr lang="hu-HU" sz="2000" dirty="0" err="1" smtClean="0"/>
              <a:t>Chatterjee</a:t>
            </a:r>
            <a:r>
              <a:rPr lang="hu-HU" sz="2000" dirty="0" smtClean="0"/>
              <a:t>, </a:t>
            </a:r>
            <a:r>
              <a:rPr lang="hu-HU" sz="2000" dirty="0" err="1" smtClean="0"/>
              <a:t>Zaidel</a:t>
            </a:r>
            <a:r>
              <a:rPr lang="hu-HU" sz="2000" dirty="0" smtClean="0"/>
              <a:t>)</a:t>
            </a:r>
          </a:p>
          <a:p>
            <a:pPr>
              <a:buNone/>
            </a:pPr>
            <a:r>
              <a:rPr lang="hu-HU" sz="2000" dirty="0" smtClean="0"/>
              <a:t>	Mi is a </a:t>
            </a:r>
            <a:r>
              <a:rPr lang="hu-HU" sz="2000" dirty="0" err="1" smtClean="0"/>
              <a:t>neuroesztétika</a:t>
            </a:r>
            <a:r>
              <a:rPr lang="hu-HU" sz="2000" dirty="0" smtClean="0"/>
              <a:t>?</a:t>
            </a:r>
          </a:p>
          <a:p>
            <a:pPr>
              <a:buNone/>
            </a:pPr>
            <a:r>
              <a:rPr lang="hu-HU" sz="2000" dirty="0" smtClean="0"/>
              <a:t>	Agykárosodás, agyi </a:t>
            </a:r>
            <a:r>
              <a:rPr lang="hu-HU" sz="2000" dirty="0" err="1" smtClean="0"/>
              <a:t>degeneratív</a:t>
            </a:r>
            <a:r>
              <a:rPr lang="hu-HU" sz="2000" dirty="0" smtClean="0"/>
              <a:t> állapotok.</a:t>
            </a:r>
          </a:p>
          <a:p>
            <a:pPr>
              <a:buNone/>
            </a:pPr>
            <a:r>
              <a:rPr lang="hu-HU" sz="2000" dirty="0" smtClean="0"/>
              <a:t>	A vizuális esztétika és  képalkotás.</a:t>
            </a:r>
          </a:p>
          <a:p>
            <a:pPr>
              <a:buNone/>
            </a:pPr>
            <a:r>
              <a:rPr lang="hu-HU" sz="2000" dirty="0" smtClean="0"/>
              <a:t>	Az esztétikai tapasztalat neurális alapja.</a:t>
            </a:r>
          </a:p>
          <a:p>
            <a:pPr>
              <a:buNone/>
            </a:pPr>
            <a:r>
              <a:rPr lang="hu-HU" sz="2000" dirty="0" smtClean="0"/>
              <a:t>	Az új tudományág perspektívája.</a:t>
            </a:r>
          </a:p>
          <a:p>
            <a:pPr>
              <a:buNone/>
            </a:pPr>
            <a:r>
              <a:rPr lang="hu-HU" sz="2000" dirty="0" smtClean="0"/>
              <a:t>	Feladatok a kutatásban .</a:t>
            </a:r>
          </a:p>
          <a:p>
            <a:pPr>
              <a:buNone/>
            </a:pPr>
            <a:r>
              <a:rPr lang="hu-HU" sz="2000" dirty="0" smtClean="0"/>
              <a:t> </a:t>
            </a:r>
            <a:endParaRPr lang="hu-HU" sz="2000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1844824"/>
            <a:ext cx="9144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  <a:cs typeface="Apple Chancery"/>
              </a:rPr>
              <a:t>Módszertan I.</a:t>
            </a:r>
            <a:endParaRPr lang="hu-HU" sz="3600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  <a:cs typeface="Apple Chancery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184576"/>
          </a:xfrm>
        </p:spPr>
        <p:txBody>
          <a:bodyPr>
            <a:normAutofit fontScale="92500" lnSpcReduction="10000"/>
          </a:bodyPr>
          <a:lstStyle/>
          <a:p>
            <a:r>
              <a:rPr lang="hu-HU" i="1" dirty="0" smtClean="0"/>
              <a:t>Percepció kutatás </a:t>
            </a:r>
          </a:p>
          <a:p>
            <a:r>
              <a:rPr lang="hu-HU" i="1" dirty="0" smtClean="0"/>
              <a:t>Jelfeldolgozás</a:t>
            </a:r>
            <a:r>
              <a:rPr lang="hu-HU" dirty="0" smtClean="0"/>
              <a:t> (</a:t>
            </a:r>
            <a:r>
              <a:rPr lang="hu-HU" dirty="0" err="1" smtClean="0"/>
              <a:t>thalamus</a:t>
            </a:r>
            <a:r>
              <a:rPr lang="hu-HU" dirty="0" smtClean="0"/>
              <a:t>, agykérgi működés)</a:t>
            </a:r>
          </a:p>
          <a:p>
            <a:r>
              <a:rPr lang="hu-HU" i="1" dirty="0" smtClean="0"/>
              <a:t>Művészi ábrázolás</a:t>
            </a:r>
          </a:p>
          <a:p>
            <a:pPr lvl="1"/>
            <a:r>
              <a:rPr lang="hu-HU" dirty="0" smtClean="0"/>
              <a:t>Intellektuális feldolgozás </a:t>
            </a:r>
            <a:r>
              <a:rPr lang="hu-HU" dirty="0" err="1" smtClean="0"/>
              <a:t>kognició</a:t>
            </a:r>
            <a:endParaRPr lang="hu-HU" dirty="0" smtClean="0"/>
          </a:p>
          <a:p>
            <a:pPr lvl="2"/>
            <a:r>
              <a:rPr lang="hu-HU" dirty="0" smtClean="0"/>
              <a:t>memória</a:t>
            </a:r>
          </a:p>
          <a:p>
            <a:pPr lvl="2"/>
            <a:r>
              <a:rPr lang="hu-HU" dirty="0" smtClean="0"/>
              <a:t>absztrakció</a:t>
            </a:r>
          </a:p>
          <a:p>
            <a:pPr lvl="1"/>
            <a:r>
              <a:rPr lang="hu-HU" dirty="0" smtClean="0"/>
              <a:t>Érzelmi feldolgozás/emóció</a:t>
            </a:r>
          </a:p>
          <a:p>
            <a:r>
              <a:rPr lang="hu-HU" sz="3600" i="1" dirty="0" smtClean="0"/>
              <a:t>Esztétikai értékelés</a:t>
            </a:r>
          </a:p>
          <a:p>
            <a:pPr lvl="1"/>
            <a:r>
              <a:rPr lang="hu-HU" dirty="0" smtClean="0"/>
              <a:t>A vizuális művészet befogadásának és élvezetének vizsgálati eszköze a </a:t>
            </a:r>
            <a:r>
              <a:rPr lang="hu-HU" dirty="0" err="1" smtClean="0"/>
              <a:t>Chatterjee</a:t>
            </a:r>
            <a:r>
              <a:rPr lang="hu-HU" dirty="0" smtClean="0"/>
              <a:t> és </a:t>
            </a:r>
            <a:r>
              <a:rPr lang="hu-HU" dirty="0" err="1" smtClean="0"/>
              <a:t>mts</a:t>
            </a:r>
            <a:r>
              <a:rPr lang="hu-HU" dirty="0" smtClean="0"/>
              <a:t>. (2010) által kifejlesztett kérdőív: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dirty="0" err="1" smtClean="0">
                <a:solidFill>
                  <a:srgbClr val="C00000"/>
                </a:solidFill>
              </a:rPr>
              <a:t>Assessment</a:t>
            </a:r>
            <a:r>
              <a:rPr lang="hu-HU" dirty="0" smtClean="0">
                <a:solidFill>
                  <a:srgbClr val="C00000"/>
                </a:solidFill>
              </a:rPr>
              <a:t>  of Art  </a:t>
            </a:r>
            <a:r>
              <a:rPr lang="hu-HU" dirty="0" err="1" smtClean="0">
                <a:solidFill>
                  <a:srgbClr val="C00000"/>
                </a:solidFill>
              </a:rPr>
              <a:t>Attributes</a:t>
            </a:r>
            <a:r>
              <a:rPr lang="hu-HU" dirty="0" smtClean="0">
                <a:solidFill>
                  <a:srgbClr val="C00000"/>
                </a:solidFill>
              </a:rPr>
              <a:t> (AAA)</a:t>
            </a:r>
            <a:endParaRPr lang="hu-HU" dirty="0" smtClean="0"/>
          </a:p>
          <a:p>
            <a:pPr lvl="1"/>
            <a:endParaRPr lang="hu-HU" i="1" dirty="0" smtClean="0"/>
          </a:p>
          <a:p>
            <a:pPr lvl="1"/>
            <a:endParaRPr lang="hu-HU" i="1" dirty="0" smtClean="0"/>
          </a:p>
          <a:p>
            <a:pPr lvl="1"/>
            <a:endParaRPr lang="hu-H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  <a:cs typeface="Apple Chancery"/>
              </a:rPr>
              <a:t>Módszertan II</a:t>
            </a:r>
            <a:endParaRPr lang="hu-HU" sz="3200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  <a:cs typeface="Apple Chancery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412776"/>
            <a:ext cx="8229600" cy="4525963"/>
          </a:xfrm>
        </p:spPr>
        <p:txBody>
          <a:bodyPr/>
          <a:lstStyle/>
          <a:p>
            <a:r>
              <a:rPr lang="hu-HU" dirty="0" smtClean="0"/>
              <a:t>Művész (alkotó) vizsgálata (egészséges, beteg)</a:t>
            </a:r>
          </a:p>
          <a:p>
            <a:r>
              <a:rPr lang="hu-HU" dirty="0" smtClean="0"/>
              <a:t>Műélvező vizsgálata (egészséges, beteg)</a:t>
            </a:r>
          </a:p>
          <a:p>
            <a:r>
              <a:rPr lang="hu-HU" dirty="0" smtClean="0"/>
              <a:t>Művek vizsgálata (betegség előtt, betegség során, betegség után)</a:t>
            </a:r>
          </a:p>
          <a:p>
            <a:endParaRPr lang="hu-HU" dirty="0" smtClean="0"/>
          </a:p>
          <a:p>
            <a:pPr>
              <a:buNone/>
            </a:pPr>
            <a:r>
              <a:rPr lang="hu-HU" i="1" dirty="0" smtClean="0"/>
              <a:t>Kérdés, a modern </a:t>
            </a:r>
            <a:r>
              <a:rPr lang="hu-HU" i="1" dirty="0" err="1" smtClean="0"/>
              <a:t>neurobiológiai</a:t>
            </a:r>
            <a:r>
              <a:rPr lang="hu-HU" i="1" dirty="0" smtClean="0"/>
              <a:t> módszertan </a:t>
            </a:r>
            <a:r>
              <a:rPr lang="hu-HU" i="1" dirty="0" err="1" smtClean="0"/>
              <a:t>igér-e</a:t>
            </a:r>
            <a:r>
              <a:rPr lang="hu-HU" i="1" dirty="0" smtClean="0"/>
              <a:t>  jobb, megalapozottabb értelmezést a szép fogalmára.</a:t>
            </a:r>
            <a:endParaRPr lang="hu-HU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590298.r98.cf2.rackcdn.com/XANA1_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5508" y="142852"/>
            <a:ext cx="4349632" cy="657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40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Az agy számokban, néhány alapfogalom</a:t>
            </a: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hu-HU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6912768" cy="4525963"/>
          </a:xfrm>
        </p:spPr>
        <p:txBody>
          <a:bodyPr>
            <a:normAutofit/>
          </a:bodyPr>
          <a:lstStyle/>
          <a:p>
            <a:r>
              <a:rPr lang="hu-HU" sz="2400" dirty="0" smtClean="0"/>
              <a:t>100 billió neuron /10</a:t>
            </a:r>
            <a:r>
              <a:rPr lang="hu-HU" sz="1200" dirty="0" smtClean="0"/>
              <a:t>11</a:t>
            </a:r>
            <a:r>
              <a:rPr lang="hu-HU" sz="2400" dirty="0" smtClean="0"/>
              <a:t>/ (~30% az agykéregben)</a:t>
            </a:r>
          </a:p>
          <a:p>
            <a:r>
              <a:rPr lang="hu-HU" sz="2400" dirty="0" smtClean="0"/>
              <a:t>200 trillió </a:t>
            </a:r>
            <a:r>
              <a:rPr lang="hu-HU" sz="2400" dirty="0" err="1" smtClean="0"/>
              <a:t>synapsis</a:t>
            </a:r>
            <a:r>
              <a:rPr lang="hu-HU" sz="2400" dirty="0" smtClean="0"/>
              <a:t> /2x10</a:t>
            </a:r>
            <a:r>
              <a:rPr lang="hu-HU" sz="1400" dirty="0" smtClean="0"/>
              <a:t> 14</a:t>
            </a:r>
            <a:r>
              <a:rPr lang="hu-HU" sz="2400" dirty="0" smtClean="0"/>
              <a:t>/</a:t>
            </a:r>
          </a:p>
          <a:p>
            <a:r>
              <a:rPr lang="hu-HU" sz="2400" dirty="0" smtClean="0"/>
              <a:t>4x10</a:t>
            </a:r>
            <a:r>
              <a:rPr lang="hu-HU" sz="1400" dirty="0" smtClean="0"/>
              <a:t>18 </a:t>
            </a:r>
            <a:r>
              <a:rPr lang="hu-HU" sz="2400" dirty="0" smtClean="0"/>
              <a:t> </a:t>
            </a:r>
            <a:r>
              <a:rPr lang="hu-HU" sz="2400" dirty="0" err="1" smtClean="0"/>
              <a:t>neurotransmitter</a:t>
            </a:r>
            <a:r>
              <a:rPr lang="hu-HU" sz="2400" dirty="0" smtClean="0"/>
              <a:t>  molekula</a:t>
            </a:r>
          </a:p>
          <a:p>
            <a:r>
              <a:rPr lang="hu-HU" sz="2400" dirty="0" smtClean="0"/>
              <a:t>1 </a:t>
            </a:r>
            <a:r>
              <a:rPr lang="hu-HU" sz="2400" dirty="0" err="1" smtClean="0"/>
              <a:t>pyramis</a:t>
            </a:r>
            <a:r>
              <a:rPr lang="hu-HU" sz="2400" dirty="0" smtClean="0"/>
              <a:t> sejten 5000-50 000 </a:t>
            </a:r>
            <a:r>
              <a:rPr lang="hu-HU" sz="2400" dirty="0" err="1" smtClean="0"/>
              <a:t>synaptikus</a:t>
            </a:r>
            <a:r>
              <a:rPr lang="hu-HU" sz="2400" dirty="0" smtClean="0"/>
              <a:t> bemenet</a:t>
            </a:r>
          </a:p>
          <a:p>
            <a:r>
              <a:rPr lang="hu-HU" sz="2400" dirty="0" smtClean="0"/>
              <a:t>Koponya térfogata 1.5 l</a:t>
            </a:r>
          </a:p>
          <a:p>
            <a:r>
              <a:rPr lang="hu-HU" sz="2400" dirty="0" smtClean="0"/>
              <a:t>Agy  átlag súlya 1350 gr,</a:t>
            </a:r>
          </a:p>
          <a:p>
            <a:pPr>
              <a:buNone/>
            </a:pPr>
            <a:r>
              <a:rPr lang="hu-HU" sz="2400" dirty="0" smtClean="0"/>
              <a:t>		 </a:t>
            </a:r>
            <a:r>
              <a:rPr lang="hu-HU" sz="1800" dirty="0" smtClean="0"/>
              <a:t>(Anatol France  agya 1110 gr. Turgenyevé 2200 gr)</a:t>
            </a:r>
          </a:p>
          <a:p>
            <a:endParaRPr lang="hu-HU" sz="2400" dirty="0" smtClean="0"/>
          </a:p>
          <a:p>
            <a:endParaRPr lang="hu-HU" sz="2400" dirty="0" smtClean="0"/>
          </a:p>
          <a:p>
            <a:endParaRPr lang="hu-HU" sz="2400" dirty="0" smtClean="0"/>
          </a:p>
          <a:p>
            <a:endParaRPr lang="hu-HU" sz="140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691680" y="4365104"/>
            <a:ext cx="8003232" cy="3201219"/>
          </a:xfrm>
        </p:spPr>
        <p:txBody>
          <a:bodyPr>
            <a:normAutofit/>
          </a:bodyPr>
          <a:lstStyle/>
          <a:p>
            <a:r>
              <a:rPr lang="hu-HU" sz="2000" dirty="0" smtClean="0"/>
              <a:t>Akciós potenciál (</a:t>
            </a:r>
            <a:r>
              <a:rPr lang="hu-HU" sz="2000" dirty="0" err="1" smtClean="0"/>
              <a:t>msec</a:t>
            </a:r>
            <a:r>
              <a:rPr lang="hu-HU" sz="2000" dirty="0" smtClean="0"/>
              <a:t>)</a:t>
            </a:r>
          </a:p>
          <a:p>
            <a:r>
              <a:rPr lang="hu-HU" sz="2000" dirty="0" err="1" smtClean="0"/>
              <a:t>Szinkronizáció</a:t>
            </a:r>
            <a:endParaRPr lang="hu-HU" sz="2000" dirty="0" smtClean="0"/>
          </a:p>
          <a:p>
            <a:r>
              <a:rPr lang="hu-HU" sz="2000" dirty="0" err="1" smtClean="0"/>
              <a:t>Konnektivitás</a:t>
            </a:r>
            <a:endParaRPr lang="hu-HU" sz="2000" dirty="0" smtClean="0"/>
          </a:p>
          <a:p>
            <a:r>
              <a:rPr lang="hu-HU" sz="2000" dirty="0" smtClean="0"/>
              <a:t>Aktiválás/gátlás</a:t>
            </a:r>
          </a:p>
          <a:p>
            <a:r>
              <a:rPr lang="hu-HU" sz="2000" dirty="0" err="1" smtClean="0"/>
              <a:t>Quatum</a:t>
            </a:r>
            <a:r>
              <a:rPr lang="hu-HU" sz="2000" dirty="0" smtClean="0"/>
              <a:t> biológiai értelmezés</a:t>
            </a:r>
            <a:endParaRPr lang="hu-HU" sz="2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r>
              <a:rPr lang="hu-HU" sz="3600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Az emberi agykéreg felszíne</a:t>
            </a:r>
            <a:endParaRPr lang="hu-HU" sz="3600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2016224" cy="266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052736"/>
            <a:ext cx="2088232" cy="277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340768"/>
            <a:ext cx="3090879" cy="2143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789040"/>
            <a:ext cx="3312368" cy="229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135288"/>
            <a:ext cx="3573560" cy="27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1754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Homloklebeny</a:t>
            </a:r>
            <a:endParaRPr lang="hu-HU" sz="3600" dirty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9425" y="1340768"/>
            <a:ext cx="32945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44824"/>
            <a:ext cx="5286862" cy="352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Egyenes összekötő 6"/>
          <p:cNvCxnSpPr/>
          <p:nvPr/>
        </p:nvCxnSpPr>
        <p:spPr>
          <a:xfrm>
            <a:off x="1043608" y="1700808"/>
            <a:ext cx="0" cy="36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899592" y="825353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498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987824" y="620688"/>
            <a:ext cx="5799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Alapegység: neuron</a:t>
            </a:r>
            <a:endParaRPr lang="hu-HU" sz="3600" dirty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5604" name="Picture 4" descr="http://www.wadsworth.org/images/neuronMD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212976"/>
            <a:ext cx="4638675" cy="3467100"/>
          </a:xfrm>
          <a:prstGeom prst="rect">
            <a:avLst/>
          </a:prstGeom>
          <a:noFill/>
        </p:spPr>
      </p:pic>
      <p:pic>
        <p:nvPicPr>
          <p:cNvPr id="10242" name="Picture 2" descr="https://neurophilosophy.files.wordpress.com/2006/08/cajal.jpg?w=183&amp;h=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1743075" cy="2857500"/>
          </a:xfrm>
          <a:prstGeom prst="rect">
            <a:avLst/>
          </a:prstGeom>
          <a:noFill/>
        </p:spPr>
      </p:pic>
      <p:pic>
        <p:nvPicPr>
          <p:cNvPr id="10244" name="Picture 4" descr="http://webvision.med.utah.edu/imageswv/golgicort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02350"/>
            <a:ext cx="3744416" cy="3462033"/>
          </a:xfrm>
          <a:prstGeom prst="rect">
            <a:avLst/>
          </a:prstGeom>
          <a:noFill/>
        </p:spPr>
      </p:pic>
      <p:pic>
        <p:nvPicPr>
          <p:cNvPr id="10246" name="Picture 6" descr="http://www.siumed.edu/~dking2/ssb/images/JNeurosci/Fig1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06549"/>
            <a:ext cx="1584176" cy="29624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6564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dirty="0" smtClean="0"/>
              <a:t>           </a:t>
            </a:r>
            <a:r>
              <a:rPr lang="hu-HU" sz="36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Az agykéreg </a:t>
            </a:r>
            <a:br>
              <a:rPr lang="hu-HU" sz="36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hu-HU" sz="36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           szerkezete</a:t>
            </a:r>
            <a:endParaRPr lang="hu-HU" sz="3600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098" name="Picture 2" descr="http://www.otka.hu/download?file=1c16727263e9c44875b91aa63225ea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 flipV="1">
            <a:off x="-180528" y="6858000"/>
            <a:ext cx="504056" cy="332677"/>
          </a:xfrm>
          <a:prstGeom prst="rect">
            <a:avLst/>
          </a:prstGeom>
          <a:noFill/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3" y="3429000"/>
            <a:ext cx="237370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788024" y="3212976"/>
            <a:ext cx="2088232" cy="3171140"/>
          </a:xfrm>
          <a:prstGeom prst="rect">
            <a:avLst/>
          </a:prstGeom>
          <a:noFill/>
        </p:spPr>
      </p:pic>
      <p:pic>
        <p:nvPicPr>
          <p:cNvPr id="7" name="Picture 5" descr="neuron_colum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501008"/>
            <a:ext cx="205422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http://www.bacofun.medizin.uni-mainz.de/Dateien/Fig_1klei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9425" y="3284984"/>
            <a:ext cx="2314575" cy="3209926"/>
          </a:xfrm>
          <a:prstGeom prst="rect">
            <a:avLst/>
          </a:prstGeom>
          <a:noFill/>
        </p:spPr>
      </p:pic>
      <p:pic>
        <p:nvPicPr>
          <p:cNvPr id="7173" name="Picture 5" descr="http://www.frontiersin.org/files/Articles/11068/fnana-05-00029-HTML/image_m/fnana-05-00029-g0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917" y="332656"/>
            <a:ext cx="3304690" cy="2730303"/>
          </a:xfrm>
          <a:prstGeom prst="rect">
            <a:avLst/>
          </a:prstGeom>
          <a:noFill/>
        </p:spPr>
      </p:pic>
      <p:pic>
        <p:nvPicPr>
          <p:cNvPr id="7175" name="Picture 7" descr="http://www.omikk.bme.hu/archivum/angol/kepek/szentagothai_jano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8264" y="476672"/>
            <a:ext cx="1930524" cy="2777810"/>
          </a:xfrm>
          <a:prstGeom prst="rect">
            <a:avLst/>
          </a:prstGeom>
          <a:noFill/>
        </p:spPr>
      </p:pic>
      <p:sp>
        <p:nvSpPr>
          <p:cNvPr id="10" name="Szövegdoboz 9"/>
          <p:cNvSpPr txBox="1"/>
          <p:nvPr/>
        </p:nvSpPr>
        <p:spPr>
          <a:xfrm>
            <a:off x="3779912" y="263691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chemeClr val="tx2">
                    <a:lumMod val="75000"/>
                  </a:schemeClr>
                </a:solidFill>
                <a:latin typeface="Script MT Bold" pitchFamily="66" charset="0"/>
              </a:rPr>
              <a:t>Szentágothai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Script MT Bold" pitchFamily="66" charset="0"/>
              </a:rPr>
              <a:t> János 1912-1994</a:t>
            </a:r>
            <a:endParaRPr lang="hu-HU" dirty="0">
              <a:solidFill>
                <a:schemeClr val="tx2">
                  <a:lumMod val="75000"/>
                </a:schemeClr>
              </a:solidFill>
              <a:latin typeface="Script MT Bold" pitchFamily="66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3707904" y="162880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Oszlopos szerkezet 50-100 000 neuron (1x1x3 mm) </a:t>
            </a:r>
            <a:endParaRPr lang="hu-H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7978080" cy="1143000"/>
          </a:xfrm>
        </p:spPr>
        <p:txBody>
          <a:bodyPr/>
          <a:lstStyle/>
          <a:p>
            <a:pPr algn="l" eaLnBrk="1" hangingPunct="1"/>
            <a:r>
              <a:rPr lang="hu-HU" sz="2800" b="1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Az emberi agykéreg működésének</a:t>
            </a:r>
            <a:br>
              <a:rPr lang="hu-HU" sz="2800" b="1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</a:br>
            <a:r>
              <a:rPr lang="hu-HU" sz="2800" b="1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kutatásának korszakai</a:t>
            </a:r>
          </a:p>
        </p:txBody>
      </p:sp>
      <p:pic>
        <p:nvPicPr>
          <p:cNvPr id="7171" name="Picture 10" descr="A következő kép nem jeleníthető meg, mert hibákat tartalmaz: „http://www.ling.upenn.edu/courses/Fall_2001/ling001/wernicke_tomo1.jpg”.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32363" y="1989138"/>
            <a:ext cx="4038600" cy="2249487"/>
          </a:xfrm>
        </p:spPr>
      </p:pic>
      <p:pic>
        <p:nvPicPr>
          <p:cNvPr id="7172" name="Picture 7" descr="A következő kép nem jeleníthető meg, mert hibákat tartalmaz: „http://www.ling.upenn.edu/courses/Fall_2001/ling001/wernicke_photo.jpg”.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020272" y="313746"/>
            <a:ext cx="1944341" cy="1337253"/>
          </a:xfrm>
        </p:spPr>
      </p:pic>
      <p:pic>
        <p:nvPicPr>
          <p:cNvPr id="7173" name="Picture 12" descr="http://www.nidcd.nih.gov/staticresources/research/scientists/images/ABraun_image2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11863" y="4437063"/>
            <a:ext cx="2932112" cy="2187575"/>
          </a:xfrm>
        </p:spPr>
      </p:pic>
      <p:sp>
        <p:nvSpPr>
          <p:cNvPr id="7174" name="Text Box 14"/>
          <p:cNvSpPr txBox="1">
            <a:spLocks noChangeArrowheads="1"/>
          </p:cNvSpPr>
          <p:nvPr/>
        </p:nvSpPr>
        <p:spPr bwMode="auto">
          <a:xfrm>
            <a:off x="323528" y="1340768"/>
            <a:ext cx="39608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hu-HU" sz="1600" dirty="0"/>
              <a:t>Klasszikus </a:t>
            </a:r>
            <a:r>
              <a:rPr lang="hu-HU" sz="1600" dirty="0" err="1"/>
              <a:t>neuropathológia</a:t>
            </a:r>
            <a:endParaRPr lang="hu-HU" sz="1600" dirty="0"/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hu-HU" sz="1600" dirty="0"/>
              <a:t>Háborús agysérülések elemzése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hu-HU" sz="1600" dirty="0"/>
              <a:t>Direkt </a:t>
            </a:r>
            <a:r>
              <a:rPr lang="hu-HU" sz="1600" dirty="0" err="1"/>
              <a:t>intra-operatív</a:t>
            </a:r>
            <a:r>
              <a:rPr lang="hu-HU" sz="1600" dirty="0"/>
              <a:t> ingerlés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hu-HU" sz="1600" dirty="0" smtClean="0"/>
              <a:t>Statikus  képalkotás </a:t>
            </a:r>
            <a:r>
              <a:rPr lang="hu-HU" sz="1600" dirty="0"/>
              <a:t>(CT/MRI)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hu-HU" sz="1600" dirty="0"/>
              <a:t>Funkcionális képalkotás (BOLD </a:t>
            </a:r>
            <a:r>
              <a:rPr lang="hu-HU" sz="1600" dirty="0" err="1"/>
              <a:t>fMRI</a:t>
            </a:r>
            <a:r>
              <a:rPr lang="hu-HU" sz="1600" dirty="0"/>
              <a:t>, PET)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hu-HU" sz="1600" dirty="0"/>
              <a:t>Bioelektromos képalkotás EEG, MEG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hu-HU" sz="1600" dirty="0"/>
              <a:t>Matematikai modellezés</a:t>
            </a:r>
          </a:p>
        </p:txBody>
      </p:sp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539552" y="4365104"/>
            <a:ext cx="3887787" cy="147732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 err="1">
                <a:solidFill>
                  <a:schemeClr val="tx2">
                    <a:lumMod val="50000"/>
                  </a:schemeClr>
                </a:solidFill>
              </a:rPr>
              <a:t>Makroszkópikus-mikroszkópikus-mesoszkópikus</a:t>
            </a:r>
            <a:r>
              <a:rPr lang="hu-HU" b="1" dirty="0">
                <a:solidFill>
                  <a:schemeClr val="tx2">
                    <a:lumMod val="50000"/>
                  </a:schemeClr>
                </a:solidFill>
              </a:rPr>
              <a:t> megközelítés</a:t>
            </a:r>
          </a:p>
          <a:p>
            <a:pPr>
              <a:spcBef>
                <a:spcPct val="50000"/>
              </a:spcBef>
            </a:pPr>
            <a:r>
              <a:rPr lang="hu-HU" b="1" dirty="0">
                <a:solidFill>
                  <a:schemeClr val="tx2">
                    <a:lumMod val="50000"/>
                  </a:schemeClr>
                </a:solidFill>
              </a:rPr>
              <a:t>H</a:t>
            </a:r>
            <a:r>
              <a:rPr lang="hu-HU" b="1" dirty="0" smtClean="0">
                <a:solidFill>
                  <a:schemeClr val="tx2">
                    <a:lumMod val="50000"/>
                  </a:schemeClr>
                </a:solidFill>
              </a:rPr>
              <a:t>urkok </a:t>
            </a:r>
            <a:r>
              <a:rPr lang="hu-HU" b="1" dirty="0">
                <a:solidFill>
                  <a:schemeClr val="tx2">
                    <a:lumMod val="50000"/>
                  </a:schemeClr>
                </a:solidFill>
              </a:rPr>
              <a:t>hálózatok anatómiája</a:t>
            </a:r>
          </a:p>
          <a:p>
            <a:pPr>
              <a:spcBef>
                <a:spcPct val="50000"/>
              </a:spcBef>
            </a:pPr>
            <a:r>
              <a:rPr lang="hu-HU" b="1" dirty="0" err="1">
                <a:solidFill>
                  <a:schemeClr val="tx2">
                    <a:lumMod val="50000"/>
                  </a:schemeClr>
                </a:solidFill>
              </a:rPr>
              <a:t>Konnektivitás</a:t>
            </a:r>
            <a:r>
              <a:rPr lang="hu-HU" b="1" dirty="0" smtClean="0">
                <a:solidFill>
                  <a:schemeClr val="tx2">
                    <a:lumMod val="50000"/>
                  </a:schemeClr>
                </a:solidFill>
              </a:rPr>
              <a:t>, kauzalitás</a:t>
            </a:r>
            <a:r>
              <a:rPr lang="hu-HU" b="1" dirty="0">
                <a:solidFill>
                  <a:schemeClr val="tx2">
                    <a:lumMod val="50000"/>
                  </a:schemeClr>
                </a:solidFill>
              </a:rPr>
              <a:t>, szinkrónia,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417638"/>
          </a:xfrm>
        </p:spPr>
        <p:txBody>
          <a:bodyPr>
            <a:normAutofit/>
          </a:bodyPr>
          <a:lstStyle/>
          <a:p>
            <a:pPr algn="l"/>
            <a:r>
              <a:rPr lang="hu-HU" sz="36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Hálózatkutatás</a:t>
            </a:r>
            <a:endParaRPr lang="hu-HU" sz="3600" b="1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8674" name="Picture 2" descr="http://i.kinja-img.com/gawker-media/image/upload/s--NsbNzfbP--/c_fit,fl_progressive,q_80,w_636/17z3hdigdwvls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0928"/>
            <a:ext cx="6057900" cy="2181226"/>
          </a:xfrm>
          <a:prstGeom prst="rect">
            <a:avLst/>
          </a:prstGeom>
          <a:noFill/>
        </p:spPr>
      </p:pic>
      <p:pic>
        <p:nvPicPr>
          <p:cNvPr id="28676" name="Picture 4" descr="http://qph.is.quoracdn.net/main-qimg-60ef3c2665347e58a978fe7126936235?convert_to_webp=tr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90950"/>
            <a:ext cx="4619625" cy="3067050"/>
          </a:xfrm>
          <a:prstGeom prst="rect">
            <a:avLst/>
          </a:prstGeom>
          <a:noFill/>
        </p:spPr>
      </p:pic>
      <p:pic>
        <p:nvPicPr>
          <p:cNvPr id="28678" name="Picture 6" descr="http://upload.wikimedia.org/wikipedia/commons/thumb/c/cc/Adult_Caenorhabditis_elegans.jpg/1600px-Adult_Caenorhabditis_elega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692696"/>
            <a:ext cx="4176464" cy="1373013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4716016" y="234888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Caenorhabditis</a:t>
            </a:r>
            <a:r>
              <a:rPr lang="hu-HU" dirty="0" smtClean="0"/>
              <a:t> </a:t>
            </a:r>
            <a:r>
              <a:rPr lang="hu-HU" dirty="0" err="1" smtClean="0"/>
              <a:t>elegans</a:t>
            </a:r>
            <a:endParaRPr lang="hu-HU" dirty="0"/>
          </a:p>
        </p:txBody>
      </p:sp>
      <p:pic>
        <p:nvPicPr>
          <p:cNvPr id="7" name="Picture 2" descr="http://theconnecto.me/wp-content/uploads/2013/04/1364985353732.cached-300x1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196752"/>
            <a:ext cx="2365950" cy="15694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5">
                    <a:lumMod val="75000"/>
                  </a:schemeClr>
                </a:solidFill>
                <a:latin typeface="Script MT Bold" pitchFamily="66" charset="0"/>
              </a:rPr>
              <a:t>A hálózatkutatás alapjai</a:t>
            </a:r>
            <a:endParaRPr lang="hu-HU" dirty="0">
              <a:solidFill>
                <a:schemeClr val="accent5">
                  <a:lumMod val="75000"/>
                </a:schemeClr>
              </a:solidFill>
              <a:latin typeface="Script MT Bold" pitchFamily="66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 smtClean="0"/>
              <a:t>Königsbergi probléma </a:t>
            </a:r>
            <a:r>
              <a:rPr lang="hu-HU" sz="2000" dirty="0" smtClean="0"/>
              <a:t>(Euler: </a:t>
            </a:r>
            <a:r>
              <a:rPr lang="hu-HU" sz="2000" dirty="0" err="1" smtClean="0"/>
              <a:t>Pregel</a:t>
            </a:r>
            <a:r>
              <a:rPr lang="hu-HU" sz="2000" dirty="0" smtClean="0"/>
              <a:t> folyó két ágán 7 hídon csak egyszer áthaladni)</a:t>
            </a:r>
          </a:p>
          <a:p>
            <a:r>
              <a:rPr lang="hu-HU" sz="2400" dirty="0" smtClean="0"/>
              <a:t>Random </a:t>
            </a:r>
            <a:r>
              <a:rPr lang="hu-HU" sz="2400" dirty="0" err="1" smtClean="0"/>
              <a:t>graphok</a:t>
            </a:r>
            <a:r>
              <a:rPr lang="hu-HU" sz="2400" dirty="0" smtClean="0"/>
              <a:t> elmélete </a:t>
            </a:r>
            <a:r>
              <a:rPr lang="hu-HU" sz="2000" dirty="0" smtClean="0"/>
              <a:t>(Erdős Pál és Rényi Alfréd 1959)</a:t>
            </a:r>
          </a:p>
          <a:p>
            <a:r>
              <a:rPr lang="hu-HU" sz="2400" dirty="0" err="1" smtClean="0"/>
              <a:t>Graph</a:t>
            </a:r>
            <a:r>
              <a:rPr lang="hu-HU" sz="2400" dirty="0" smtClean="0"/>
              <a:t> elmélet alapján 100  billió idegsejt közötti hálózatban 3 </a:t>
            </a:r>
            <a:r>
              <a:rPr lang="hu-HU" sz="2400" dirty="0" err="1" smtClean="0"/>
              <a:t>synaptikus</a:t>
            </a:r>
            <a:r>
              <a:rPr lang="hu-HU" sz="2400" dirty="0" smtClean="0"/>
              <a:t> kapcsolat  bármelyik sejtet bármelyikkel összeköti</a:t>
            </a:r>
          </a:p>
          <a:p>
            <a:r>
              <a:rPr lang="hu-HU" sz="2400" dirty="0" smtClean="0"/>
              <a:t>További </a:t>
            </a:r>
            <a:r>
              <a:rPr lang="hu-HU" sz="2400" dirty="0" err="1" smtClean="0"/>
              <a:t>principiumok</a:t>
            </a:r>
            <a:r>
              <a:rPr lang="hu-HU" sz="2400" dirty="0" smtClean="0"/>
              <a:t>:</a:t>
            </a:r>
          </a:p>
          <a:p>
            <a:pPr lvl="1"/>
            <a:r>
              <a:rPr lang="hu-HU" sz="2000" dirty="0" smtClean="0"/>
              <a:t>Helyi csoportképzés (local </a:t>
            </a:r>
            <a:r>
              <a:rPr lang="hu-HU" sz="2000" dirty="0" err="1" smtClean="0"/>
              <a:t>clustering</a:t>
            </a:r>
            <a:r>
              <a:rPr lang="hu-HU" sz="2000" dirty="0" smtClean="0"/>
              <a:t>)</a:t>
            </a:r>
          </a:p>
          <a:p>
            <a:pPr lvl="1"/>
            <a:r>
              <a:rPr lang="hu-HU" sz="2000" dirty="0" err="1" smtClean="0"/>
              <a:t>Degree</a:t>
            </a:r>
            <a:r>
              <a:rPr lang="hu-HU" sz="2000" dirty="0" smtClean="0"/>
              <a:t> of </a:t>
            </a:r>
            <a:r>
              <a:rPr lang="hu-HU" sz="2000" dirty="0" err="1" smtClean="0"/>
              <a:t>separation</a:t>
            </a:r>
            <a:endParaRPr lang="hu-HU" sz="2000" dirty="0" smtClean="0"/>
          </a:p>
          <a:p>
            <a:pPr lvl="1"/>
            <a:r>
              <a:rPr lang="hu-HU" sz="2000" dirty="0" err="1" smtClean="0"/>
              <a:t>Power</a:t>
            </a:r>
            <a:r>
              <a:rPr lang="hu-HU" sz="2000" dirty="0" smtClean="0"/>
              <a:t> </a:t>
            </a:r>
            <a:r>
              <a:rPr lang="hu-HU" sz="2000" dirty="0" err="1" smtClean="0"/>
              <a:t>low</a:t>
            </a:r>
            <a:r>
              <a:rPr lang="hu-HU" sz="2000" dirty="0" smtClean="0"/>
              <a:t> (Barabási)</a:t>
            </a:r>
          </a:p>
          <a:p>
            <a:pPr lvl="1"/>
            <a:r>
              <a:rPr lang="hu-HU" sz="2000" dirty="0" err="1" smtClean="0"/>
              <a:t>Small</a:t>
            </a:r>
            <a:r>
              <a:rPr lang="hu-HU" sz="2000" dirty="0" smtClean="0"/>
              <a:t> </a:t>
            </a:r>
            <a:r>
              <a:rPr lang="hu-HU" sz="2000" dirty="0" err="1" smtClean="0"/>
              <a:t>world</a:t>
            </a:r>
            <a:r>
              <a:rPr lang="hu-HU" sz="2000" dirty="0" smtClean="0"/>
              <a:t> formula</a:t>
            </a:r>
          </a:p>
          <a:p>
            <a:endParaRPr lang="hu-HU" sz="2400" dirty="0" smtClean="0"/>
          </a:p>
          <a:p>
            <a:endParaRPr lang="hu-HU" sz="2400" dirty="0" smtClean="0"/>
          </a:p>
        </p:txBody>
      </p:sp>
      <p:pic>
        <p:nvPicPr>
          <p:cNvPr id="34818" name="Picture 2" descr="http://www.math.ucsd.edu/~erdosproblems/imgs/about_erd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717032"/>
            <a:ext cx="1912857" cy="1944216"/>
          </a:xfrm>
          <a:prstGeom prst="rect">
            <a:avLst/>
          </a:prstGeom>
          <a:noFill/>
        </p:spPr>
      </p:pic>
      <p:pic>
        <p:nvPicPr>
          <p:cNvPr id="34820" name="Picture 4" descr="http://www.szellemitulajdon.hu/doc/images/renyi-alfre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3717032"/>
            <a:ext cx="1440160" cy="1929863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 flipH="1" flipV="1">
            <a:off x="4067944" y="689467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,</a:t>
            </a:r>
            <a:endParaRPr lang="hu-H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BOLD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fMRI</a:t>
            </a:r>
            <a:endParaRPr lang="hu-HU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8194" name="Picture 2" descr="http://m.blog.hu/vo/voyager/image/fMRI/fm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3603576" cy="3603576"/>
          </a:xfrm>
          <a:prstGeom prst="rect">
            <a:avLst/>
          </a:prstGeom>
          <a:noFill/>
        </p:spPr>
      </p:pic>
      <p:pic>
        <p:nvPicPr>
          <p:cNvPr id="8196" name="Picture 4" descr="http://shhome.wpengine.com/wp-content/uploads/2010/05/lie-detector-court-case-fmr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12776"/>
            <a:ext cx="3696416" cy="3605628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683568" y="5229200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MRI mágneses rezonancián alapuló képalkotás</a:t>
            </a:r>
          </a:p>
          <a:p>
            <a:r>
              <a:rPr lang="hu-HU" dirty="0" err="1" smtClean="0"/>
              <a:t>fMRI</a:t>
            </a:r>
            <a:r>
              <a:rPr lang="hu-HU" dirty="0" smtClean="0"/>
              <a:t> funkcionális képalkotás</a:t>
            </a:r>
          </a:p>
          <a:p>
            <a:r>
              <a:rPr lang="hu-HU" dirty="0" smtClean="0"/>
              <a:t>BOLD )-(</a:t>
            </a:r>
            <a:r>
              <a:rPr lang="hu-HU" dirty="0" err="1" smtClean="0"/>
              <a:t>blood</a:t>
            </a:r>
            <a:r>
              <a:rPr lang="hu-HU" dirty="0" smtClean="0"/>
              <a:t> </a:t>
            </a:r>
            <a:r>
              <a:rPr lang="hu-HU" dirty="0" err="1" smtClean="0"/>
              <a:t>oxygen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r>
              <a:rPr lang="hu-HU" dirty="0" smtClean="0"/>
              <a:t> </a:t>
            </a:r>
            <a:r>
              <a:rPr lang="hu-HU" dirty="0" err="1" smtClean="0"/>
              <a:t>dependent</a:t>
            </a:r>
            <a:r>
              <a:rPr lang="hu-HU" dirty="0" smtClean="0"/>
              <a:t> kontraszt) 	</a:t>
            </a:r>
            <a:r>
              <a:rPr lang="hu-HU" dirty="0" err="1" smtClean="0"/>
              <a:t>desoxyhaemoglobin</a:t>
            </a:r>
            <a:r>
              <a:rPr lang="hu-HU" dirty="0" smtClean="0"/>
              <a:t> jobban magnetizálható (</a:t>
            </a:r>
            <a:r>
              <a:rPr lang="hu-HU" dirty="0" err="1" smtClean="0"/>
              <a:t>overshot</a:t>
            </a:r>
            <a:r>
              <a:rPr lang="hu-HU" dirty="0" smtClean="0"/>
              <a:t>)</a:t>
            </a:r>
            <a:endParaRPr lang="hu-H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aspbs.com/jnsne/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700808"/>
            <a:ext cx="5194558" cy="3747503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899592" y="260648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Hálózatkutatás, MR </a:t>
            </a:r>
            <a:r>
              <a:rPr lang="hu-HU" sz="4000" b="1" dirty="0" err="1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traktográfia</a:t>
            </a:r>
            <a:endParaRPr lang="hu-HU" sz="4000" b="1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83568" y="580526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Traktográphia</a:t>
            </a:r>
            <a:r>
              <a:rPr lang="hu-HU" dirty="0" smtClean="0"/>
              <a:t> (</a:t>
            </a:r>
            <a:r>
              <a:rPr lang="hu-HU" dirty="0" err="1" smtClean="0">
                <a:hlinkClick r:id="rId3" tooltip="Diffusion tensor imaging"/>
              </a:rPr>
              <a:t>diffusion</a:t>
            </a:r>
            <a:r>
              <a:rPr lang="hu-HU" dirty="0" smtClean="0">
                <a:hlinkClick r:id="rId3" tooltip="Diffusion tensor imaging"/>
              </a:rPr>
              <a:t> </a:t>
            </a:r>
            <a:r>
              <a:rPr lang="hu-HU" dirty="0" err="1" smtClean="0">
                <a:hlinkClick r:id="rId3" tooltip="Diffusion tensor imaging"/>
              </a:rPr>
              <a:t>tensor</a:t>
            </a:r>
            <a:r>
              <a:rPr lang="hu-HU" dirty="0" smtClean="0">
                <a:hlinkClick r:id="rId3" tooltip="Diffusion tensor imaging"/>
              </a:rPr>
              <a:t> </a:t>
            </a:r>
            <a:r>
              <a:rPr lang="hu-HU" dirty="0" err="1" smtClean="0">
                <a:hlinkClick r:id="rId3" tooltip="Diffusion tensor imaging"/>
              </a:rPr>
              <a:t>imaging</a:t>
            </a:r>
            <a:r>
              <a:rPr lang="hu-HU" dirty="0" smtClean="0"/>
              <a:t> (DTI)- A pályák </a:t>
            </a:r>
            <a:r>
              <a:rPr lang="hu-HU" dirty="0" err="1" smtClean="0"/>
              <a:t>anisotrópok</a:t>
            </a:r>
            <a:endParaRPr lang="hu-H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data:image/jpeg;base64,/9j/4AAQSkZJRgABAQAAAQABAAD/2wCEAAkGBxMTEhUUExQUFhUXGBgXFxgXFxUXGBsYHBYYGBocFxcYHCggGBolHBwaIjEhJSkrLi4uFyAzODMsNygtLisBCgoKDg0OGhAQGywkICY0LCw0LzQsLCwsLDQsLCwsLC8sLCwsLCwsLC8sLywsLCwsLCwsNCwsLCwsLCwsLCwsLP/AABEIAQUAwQMBIgACEQEDEQH/xAAbAAABBQEBAAAAAAAAAAAAAAAEAAIDBQYBB//EAEEQAAEDAgQDBgQEBAQFBQEAAAEAAhEDIQQSMUEFUWEGInGBkaETMrHwQsHR4RQjUvEVYnKCJDM0Q5JEc6LC4gf/xAAaAQACAwEBAAAAAAAAAAAAAAADBAECBQAG/8QAMhEAAgIBBAECAwYFBQAAAAAAAAECEQMEEiExQRMiUWHwBTJxgZGxI0LB4fEUFTOh0f/aAAwDAQACEQMRAD8Az+KqknU+qhp0y6wCIwlDO4D+owvSOBdnmUWA1Ggv1jURtPO22njqdzJljjQjGDmzAt4O8NzZH5f6iCG+ZNgqzFVgLTJ3/utX/wD0PtFmd/D0jDR88HfZvIQsIVbG5SW6R0oJPgc6oSVoOHYAMAe8Ak3AJHPceSosK6DIEu/COp0WgosIaATJGp5ndFUHLgV1OojgjfbLR/EqjgdwOlh4DT1ugn4l3M+q455d4DT73PVQ1rCZjrzXOWPEuEZ8MWo1Ttt19eP6s7CJoYV7tGkoNvERTu2CdJInzbsCh3cdqzII8hHoQZQ1nnJ2lx8x3/a4RjUnz8jT1gH3r0XSLFzbE8+X3yQXEcNQaxj2OdeZa4gkROnp7qJvaYlga/NHMESOo/q81XcTqufSa4/MDdwtmbsSBvNkPbfar9hpRlB1d/j2XLOFsL5Jyd0EX1mZAA1OikxHBmZWtc7LaW6mIJkG/e25RJRHCGUwKdSo5obYjMY22JRGP4hTJd8KMurZNxIgiSO7+a8ktZqMc3GLbUeOjb9DHJW0uSurdm2ZTcUzDSDJIgzMzblyiUEzgbGtJc8OIkg6T5q5OZ7Z7pB70TpPRAcRxAcwagi1t+c/fJU/3LWP27q/QL/pdPVlbWwvw25yQQ0WGt9BM6/2VE8XK0GPfLWNExF+p1E+SoSYJ816X7MlPJjc59syNUlGW2JyjULXAgx11+qumYhmKBa5oZiT8rh3Wu5QJAa/aLg7KjqGwRAaHiQYcIPK/ktGUb5Fk6J6eLddj9W2LXCYNxbcIhtGm8EzlIBJHM7ZeiDEvcMwh7dTN3ePMqQwq0dZG/Dwp6ZDYnTou0Y5hSYyoXSTyVJcvayFLyGfFbzd7JKpvy+i4l/9Mhj1WafsngmioC78IznWx0A9yfFi29fHNbQfWf8ALTaXHqQNPFZfs/hw6o5s6gATpuQNdJurvtZgSOH1KYPeMH3k3PQQhZWpSV+aLwVJnj1eqXuc46uJcfEmVESulNK1KFyy4RSklx2sPH+31VsSBc2Q3D6OVgne6F4lipOUaDXxRlUY2YeSMtTqXHwv6DcTxBxJiw0/uUOzEEGfqoXJiA0pdm1BbK2kpqSnMCjYxWXCeF1a5y0mydybAeJVJSjBc8BIpyLDB8ANWgaubKQCQ2LOaLSPMFAUKwcwM3cRbrIEe5Xo2FZQfTFGjUa+pTAa/JJAsZEi2x9F5vUoGlWyON2vFxpqg4JuaakWyxSfBr6vYf4gaXV2MhtgG7QLFxfPtHqp6/A6HwYbUBfDJyvNtJkNJDufnutJjMQ1mGBexrwROV2htIB6WjTdZrAVm4pj3uwrKGQkse1rmSSJdaAHTrPVI5M1xcpPiP4Bdu3ryZUU6zA54fly2veSTYDmbfVR0eMn/uXHRGdoCG0WMB1JMW5ReFnp0V8eDFmjvlFfpQN5ZRdJsvK9W0m4MkOmbk8toaI81SvKJpViW5TJi485/NBvKe08VGO1Apu3Y5xslhqkFM2XHCCmAZaGmTfknQDY2OxTcNUkSnvaTt+qqkDnPYSYOnrKVUKSkRB5z7Qm4ogAROl+U9FSSqRGOTlG2CR09gku3SVQ5cdn+LZKzC42a4BwgfKdCejTr0leqcQw/wAWi5ovI/b1Xh1QEOLt9VreDdsH0mZS6wEQRMeB/I/kl9TpnKpQC4syXDMx2nwDqdYkiA/vAcj+IHqHSqhbntbiqOIpmoID9W7HW8HS5m3NYdgkgdYTWGUpQW5Uysqvg0jMQ34Rc4EkNbAm3Ijms8Xc9dfNGvefhx5eQKBJVlduwWOEYrjvmxpKTQuwmhWXRcmlbrgXDKj2mi1rxSLP5jmOY1zrfKCT8s6mLxGiwh08l652WqhgpiZJYCfCGifUhIaycoqLXfIxhinf5HOyHZVuEzVC+ajhktJGWQeQvIGyxXbzAlmMc6CG1MpHK470f7pXrOIfFh5+K8k7e8QqPxLmOdLabpZGwc1tvUH1VdLOc8m6R2WKUaR6NhqodRouLR3qbDGouwFBcTxRc2HRlv06LL4Xte5uFYwUpNJgaXGTJ/CAG6CAbn8kNj+1PxWDumYl8HTT26/VZOv0eoyySj0W3raVHHbvIF4ge5VXRN12vjS4zomF30WzixyhBRYuce+w80wvkop1DY8kNWplpg/3CawzUlwdJU6Y5jv2TqiHUrnSEYo0EYSqQehVvSdYzdUTArXD1LLhbKuUwiioMWV0vgEoStWlDLwRLmXFDm6D0SVQxLVI1+5Q/wAQzorT/D87v5YJE8kbh8Dg4irVql+sUxbaQJBk636KZZFH/BWKKelAH0UlPD5yDlvqCOi7XosDyKTnObtmblf5gEhXPC2tezW4U7ir4KziOBNKnrMyR0BI91QlbHjkmjBF5i1/p5LHPEFTF2diVX8+R7iowk4pTBXIKPOq2/YrH5i2nPeyFsX2cSNbacvyWLkK97G1cteTtB9Ln2lKa2KeLd8K/ca03/Jt+N/tZ6s4lwE7jwXkvbLCZMU4QGgx+VzzJJXrVPFtygktAygyTFoka9F5h2nxbcRjG5SCxgyyN4JcT6mPJA0z96aOm6i4sqCzIzUybHy+wqpxV1xGmQLjU/VUz2XTcKUm/iAd0RwjMwAHNcw+GJMmzdz0RlLDCB10tGp9kLU1Kki0LQzCEudljW45zGkqTiLg4NaRlc0cvzRVHDOOgiDryKIdQFdpH/fFw02zCZs7n93U4nspEzhJqzMELhU2Ipwd7ag7KIp4CSUSrPh5EwqhjkXhH3XAskS4xoERzKGrUxlGiIr1AWgnkg6mIVQMLsk+G3/L/wCR/VJQfH8fUpINMcNRxEuFOGiTGvIdOpH1VTUoBkd4E7gXi0+a1GIc1zSC2bz4jkYuq6rw1jnEsBbMAAke5229FSEm3fjkrLbHjzwZyt80i35K+4PSaaYeCc5LswtYT3SIuJg68vWTi/BwyaYDs02cRDXQYMTvCZwxposILu66LdQT+6Ju3RTRSSq0wTjTjk6hw9lmKw71/FaTjJlkj+r2hUtelInkAPqURcIHjfvYC5LonP8AHRNE7Lm+LGaHt081YcLp/wAwdP7Cel0A1GcOqkPsJkR9D9Qg52/Tk4/ANhS3pM2fa3Gj+FYGn5wweUA+qyPD6dwfNantUz/hqbN2ls+OQz9VS4FrcoBNyFTTw/h0wGoyuLtc0cxbg8QqcYc5rD781Z4mmRM+Nt+oUeFpF7gG/MfQbyizwpLgDp9TLLbl3YP8MmB+EET5a/fVWvCuHfxFXKXBg1E6no3qo2MBdkbcNtPPn7qx+GG/KC52oa0FzvENbdLz6pGjjh/My54hiGUWfw9M2A77zEnmJiw6/ushj64qOBpyG07l2nhCn4lgcW8k1KNZoN+8x1+rjH1TKOCJADoawXygyXEbuOkdFOKMYK75LZJOXtS4A8RTNUOfF4BPkANPvVU5WnmHEAa90+BA/VZqsyHEHYkeiag7E5KmMBUtF11FCcwohVq0WlJ8iEqwkG0x+SGp1INkYLgx5+CgBVMElJclJQHN/onVsOQXiR3A0mJuHREW6hZzDds6rGZQIPMRJPNRYntS+oAHl8dOfM80u45N3y+vkUUEk77NJicTTpiKri46/CaZM3+Z2jR6nos1Xqk6lSUC1wlhB5jceIN/NOfSy3P9+iLCNfiCmyCtBgHYe6E0aY0/dOqv3Juu0aenI6j1+/JEyRuNIUw5KyKcuufr6+YBjqMGeZ5RaAh2FTVxJj0uuMpG/TXdJ451D3M3JwuXtQiBaFfdlMKXVmkCYk7ct+l1UUKOYw0F21ls+zeDy0z/AFHW+jeUep80KT9RbV0Xcli58gnF2VariwEBoOv3sql3CKjW5tY2bcxz1ErYuDcsjrrB0cQfce65TLXSLCNXaAfqeiZU9qEvvsxbKrjla42Pyn8jzlQMBlzWG0kE9JiB4q47QUWjLGgJIdpbp0m4Vt2L7P54rVB3Ce62BcAEy7pNvFdkzRULYTBgufX4k3Z/ss57Q5xNNkaiMx8J0tv1Wx4fgqVBuWmIGpOrnHm52pKIdyCir2ElY88ssj5NfbGPSHYjGBjC4mAFU47gIrMzExVuQ7boHQBaN4key42qK1UN/Cy5tq7bUfcFXdNQ7x9dk/ePH+IMyOINiHQR4RI9lScUEVXdYPstN2ypH+Kqg6l4j/cG5fYrOcXbFSOQC28LuKfyMnIqkwJdC4kjgydqNwwJEc7KuYUbh3AC5UA5o5k6fVJLM3kfVJQWskbw4OaSHCR/VkYOoBc4TvprCBr0sp1B8CisS2Qwc58dQLqL4OUvn8NvOYUIuDgkXBvzRzOJvMZzmAttP7of+HPdgXdJHkonMI1BV+uQU1DInF8llUyvbY+CHOKe0QbRuo8FUyuE6KzxwBGm0q3fIlPbhlHG1aZVYRoL2hzsoNi7VHNwNSXNaWy031kzeR97KDD4MufAFok6WEXur/syX1HGpUg/I0GANJ97hKZF212aqnS5H8D7O1azS81W0okQGySYFnCY8UVSZWwz6ed+cEwfGTvN568lp20rSIE6gCPSFTcYrMAIJAAjMTFjJjLO877QqKT8g5Pc+BMqy0g2EuJ5nvuIgDY29UFj+MNFhqPlGw6nY9B6qnxfE3PIbTBy8z9VLguGOqODWjM4+A9zoqzkhjDpZBnZ/hz8diAak5G3dyj9SbevJensAFmgCLW0hV/AuGDDUgwGXG7z/mjboNFZsaszPl3y+RpQhGCpCDQFku0faEAllLvPFgdg7wjvK543xhtJsAguNgP7eKpuC8EY6q19XLJOdrJOY5dyOUkG5MwPBXwxUVvmUm2/bEsOzPDHMYHP+YzJ5yTdXm6eTdN3QZzc3bLxSiqPMe3v/Wgjk2f9p/Yeix/EKmao49fyWn7aYj+e4kQ4CI5EucfcFiyBW7p1UEZWV3NiC6kF0lHBHAi6QEaoQKenUUENWSx1+qSdmCSpuO2heFI+IXTZlOeWgBIAPn5qteTlHMmfyCsKkNpVXD8b2sHOB3jbyb6oTJLmjlH6lSiX0Tz/ADIGjRHt+qDxeILjGwRWHPzvP3v+irwPVXAQinNv4Uh9FskDmVcYgw09bKPCYLIZJk7dP3TsX+qvVRYjkyxzaiEY9L/P9CbhGBdVYQDBcRJIm0+62ODwAo02jkJk+pPRD9lMK2nT+JVIY0aTAmOUm5/VcxuOxFf/ANK5mHAzEPe1pfEwHC7g3TuxfcrMy6iGN+5pK/LS/fs1vSlNcEnaLixotaGiZFyTBG8DnOmm/jGTql9QtD3E7gRAHUnc+Kfjqrv4t/xhcfLrlaNQGzoL/co9hvzUJppND2nwryScH4DUrE5ItEkkCL/fot5wvhjMOwNaMzz8zo1/QDl0Wd7M8Sp0fimoYnJHlmmB5oqv2wa2T8N0HTO4NjyAPpKVyqcpV4HZNJGiqYhlMF1RwaACSSeXIb+AWJ7Q9uzdmGa4a952vjF46X5WVZxfilavLyIboCZteO4zbxKo6VEA8/HdFxaaK5mKSzOT2w/UsOHcVqO7zgXOFsxMiSdTvm0gztsvQeyeDLWGs67ni3OJWU7M8M+M/Lo2JcdBO3jzheiEhoAFgBA8Ah6maftQfFDZHlj811HUqhrXPOgBPkAmmfM/RUPbHiYp0vgj5ntk9G6e5B9EtCG6SR05UrPL+OY41arnHck+9vKFXJ9XUprQvRJUqRksk+Gd7LjWhdMzzTiBufILighTCjIXXu5CE0LiUE5fFJL1XVTk4IxrjkpMtBBfqDdziNtLDRCh13HkP2/VOxVUOe4jTRs3toFEOXOArIhk9U5aLRu4z5a/oo8DSl46X9F3GOJOkAWHlH6hFcLZAJV1yxScnjwSl5dv9Q5xuuYYh2rZMiOgvPjNvRNceqN4Rg6b8ucPcJsGmJv+LmOipqZ7Y33+At9l4022y74ZjMQCym34FSLEtFQfDZr33SRP+UXJPK61Bw5ILthMjeL7eRCZw3DDI1tMNZEANiA0W2jXaOqKxOKpUG5Xw0OdBNyXEibQCXP6cm+AXj8n2bHUan15w2/K7bfxl2vwS/U9Qs+zF6d3/wBfp/cydXhQrN7w+E5ju4X6lp0aDoTtB1DdzcA18DUYYDBUA3EsMdRcei02KArOktysaIaNDtrBjQD7AUWFwdNtT4jQc+XLMkkiZgybrc0+DZHl8iWTWSU3s6KFnC8SQXfDZTABMuOYxrYIWjQb/EBhcTlmXOiJFrNHWR5rYcRxOWm8/wCU+sWCxDKJY47ktHTV17prHHyByZ5z7YRxisDAbpp9fVD8I4U+uYZrrOwHMlLiVhC0nYF8MqDnlPpI/NCyycYto0NOuC/4Lw1uGZlDsxN3EgD0jbxlGhsmToPc/f5ILEkuMDS3mdh0/dG1e62OX1/us1335Y2N+KBmeflaCXeAEn2C8x4njXVqj6jtXGY5DQDyEBeg8ZBbg6uxLV5nVKa0sVdgMv3WUGIHeKiUtc94qNbCM0S60ri69kLiBOSXQRyTQuOC8ruY9Uk34wXVBBGxkkBF0WgO8OaZ/DuYZc0gbGxHqLJlK/nqpXYPLzFofi2tAnc39T+iMwohglB1mlxa0XOgAEnWNlYY/DPpMpOJaQ8O0/CWnKQ60AzspU0nyK6jFPJjUYkdVhI8T+Uq57PiK1Jov80jplt7wq6iHg5XtLe7mAOsFsgwiuy9UfxbbwSHgnybGvOD6oWR7rYbDjWLHR6XQqgTAg6GB9ULjnAuDnZZAgQ0D9SfMqGnU+YNtGszvfdQAZilI4ldkyzyqh4M6aJVHRYJ2llH8O6uVSY3Fs/lOO9vqFlscYqsP9Vj4Ty81sOItiiY5hZHGiarOQDj7FXxu0y1VIG4le55BaPsXak89WjzuVm68uZJ3J+pt+XktJ2O/wCneOVQH2H6JfUfcNjB0aKmP5oB2k+39kU5hJ1ETPihaP8Azj/pt55f0KJebrOfY0DdpWk4WrH9P1cF5lUomCTovTeNU31MNVYwS8tsJiYIJjrA815diajiDPIprSdV8wWbplDivmtooVPixfyCgK110ZZ1SVqgMAbKJJSQdSCQSXHDoSTUlBIe+q8xLnGNJM/VT4XCOdIaJIBPkP7j1V1Ww1Jzv+XGYbONo1iNJ6qTilZlOkMo1guktmwAFvbr9QSzUuEWWHc+XwUz8a1jvh03ljLCpUyTUcdyBq0DQAEW11V5T4pTqOZRwzXNY1nww97ZIB+cspicznczOptyxtV+Y2FtgrCniA2mGtZlfeapJzEG2VrdGCNTqegsulitX5+uX9fKqKSkk6D8RUmq4NEAEsEgZjLjOcz3nSTcn00Fh2Y4aHPJJ3eREfhLBy5uVLgxkaXG0aeO1pG9/Ja3sjhoayDPcl4/9x2aRfkweKs/bHgDk5VM0goi33z9VxzYCIKHIk3S6YPacyTf91JRok80TTw9kbSoQhyyUHjjK3idP+U4bxI8rrFYyA9p8R6re4q1josdxTCQS3zHgdEXA/BXIqdlf8CaLo/C76+SP7HYiHPpE2qC3+oT+U+gQFF/dc0zmF4sJj+kxJ09/QWlXyODmG4MjxCjLC00aGlyJo9JoXg7wR9+ilIkdQgsBjGva2o35X+x3HqjRY+Ky2qY+h1MrH9uuFBpFdggPMPH+bn5ifMdVrtCmcSwgrUalM/iaY/1C7T6gK0J7JJkNWqPFcXRvHKf29vogCrbHgzpcC/PkVUvEErcxu0ZMlTaOJEJLoRCooXQlKS4gckuwElBIb/ite3fNgQNLTrFuSFr1nO+Yz7D0CM4bhPiZod3oMBGtweUjnuuhFN0hbUan0o2+Slp03fhB9Efg8CZzPPkrH4a6Ub0zKn9pzf3UkRV2Z+6N3NGo3t6X+4Wu7P0XN+I8c2iDYxkDmjxAcB5LKYKr/NyGYfDRHNxDL/+X3ZbzhjTfq53s4t+gCUze3g08cvUgpMJqPtyn7ulhHy7mPv9lyre33ohcDXBJPUz5Wv6JWT4D443yaJgupHvhDU3yDHqoQzLuUCrD2Tup5vyQOLw7XAtcPDp4Kzw5BFjsoamGkyYVoyplZRtGUxPCXC4vBsRqDzjZUGMwbg429iPsr0LEYYjRQ06DTZ7QdtEwsvHIOMXB8GK4Fxk0HFrwSx3zDkf6gt7hazXNBBDgbtcNx+qzvGOzbXSWGDsHaH/AHa8tZWawnEK+DeWwQJlzHaHq06eY6IGTEsnMezSx5l5PTami7Tcdjfqqzg3G6WIb3TDt2Gx8uYVk2Jj9kjKLXDGU75R5LxqgW1Xg6hzx7lZ1xW77X8JNJ5cD3Xd5nQDVvlp4QsXiaUEkc1s6eScUzO1EakDpJJJkAJOC4F0KGcOhJEfw3ULqrvRxPwmzzrbRaes4VaOawfTgHqPsKlwtLKDtJlWuAdFOsP8o9bgfVFUaW7yYWoz+plcP5ef2AZSKaCnI5mDuCMnFMHX6Any0W54NUzUw4HUT/5X/NeeUq/w6zX8iCfAEE+0ra8BccjGjYZXdC3un3CQ1C5PR6Z3iiXZZ3HbmY9pWR7OucNdHCRvOo/Ja+k+0evW0D6n2WaZQFOpUbI7r58GOGdvgBJCTl0P4n4NNgD3VJibQb66C8oWjXGQFpB+htrKOpVgQJhV+ZHmiTBWZmBG/diIuPWRdS1H+6FhoJInw9ipCdCh1yX8E+WQUO7D2RNM28kypZSmyGiBkaOF0DxnhrKjYcLbHcHoUR/G0zLZkjcAwPNQVKbiByneZ81K7JTaMLxXg9Sg7M0nLqHtkEeMaLR9neOl7f5vzNs4/Q+B/VHYwESxwJB8fqNCsm+o3DVHyM1N7YEGIOZpAnXp5qzXqKmMQybezZcfwIxFBzRGYXaeu48xZeUVqdiNxr5SD9F6BwbHw+A4uY491xEabEHdZvtTgfh4p39NTvDTfXTrfzVtPcG4/mTm91P8jIFcT64hxTAFpISocnM1C4WQnNF0KU/B3gLzlcXL8klWyKLhpRlcZGZfxOgu6AaDx3XMK0NBe7UGGjrzPRDvcSSTqnI+6jzGRbJP48kZTmhcISlEAA2OZodR9ytL2S4iO8wxLHAzIghw1nqZPmqKq2RCBw9d1GoHDllI5t+/ol80LRtfZ+ZSjs8o9XquFiFnu0mFLT8VukRUb/lB18j7RyTeDcca4Bs5m7W7w6EforltRjm7QdpkEaRCQpxfJpLgr+HY4Op6zYC3TcBE4bEmfrFxHTl/dUHEcEaBzUj3OU6dOoUmF4+2Lw0nW4j12XKFdBZNS5NlSAPiPVSPNz0VNgeIN1LwfROr8ao07l4J5D9UJxdnF2MQeg66qk7Q8ZDWx7DU+X2BvyVDje1ZdIYLen9vFUVWqXul5LnbNA/LYe6Jj00nzLhAZ6iKe2Kt/XZd4fHBxmrVLGj8NKZJvOapYz4EBWx465wDaNEgCwzTr0jX1Wc4dhahuSWAclb0C9nyv9QD9Ub04R6VgnLJLt1+H9wqpi6rxfDv8j1+/RVfEqcs79Nzb3DtdFe4Xim1QDxAP028kPxWs14LWS61zFo6kocl4qguO0+ZN/p/4VPZeifh126/Cc17DrqHSNNw31HqZ2twwfRZXBILCwEbQ5wHrooeyMNOIbIEw0A/7tt9SieOn/hHDm5g82nN+SXtrJ+a/uaEeYHnHEIzGPNDBE8QoFpJ1BP1uoMi0ovjgVn2yZhspKbbgrtFlkQ2xS+edJ12djjb5OZzy+qS58crqQ/j/BDP8P4mgq4Y5ZjvNnMObdiOcIMrSkgtB30dMeZAVXjcICe4IJvl2P8Ap/RbOLLXDPNazSuTeSH5lauAJzmxquJoyhQoq1AO8ealXJUNWXhOUHcXRXVMM4aW58lZYDijwIeXjq2D6rgC78M8j6IUsUX2aWP7QyJfdsNfxJp1NR3RwMe9io6raT75Yn/SPbN+SHyHcgDqYUbcVTH4XOPOYHtJKA8cY+RqGpzZV7YV82x/wKc2B9ZU2JFGnlc1pIGpqfK48g0beqiZUqOHdaxo5ht//kSrbhHZ+m4/Fqkvi4BPK9wRcKrko80FUJy+9L9Cnpsq1iHEQPwta1rbeDYAHUq5wXDmsg7j2RrWgabpFc5WW66OtT6dMuIAuTou0aJcYaJP3qtBw/BCmL/OdT+QQpzUS8YNgtLg7Y7xM7xp7hPx7Wspw0AbmPC6MxdYNHXZY/tFxMsBaCS5wIA+p6Ql7lN0MRio8jeFcPJdUq2OYtyEXIkl3hMZd91a8Ywn/COBsWkO/wDrHup+znDTRoMa+M4kkbAuJMeUwo+0PEaQpuY+CNxmy320uUKUnKdIcgtsbZ5rxTbr+QCGDYhOrvzOJ2FgnwtJcREZO5CYZIU1cAWUNGpDp6GPFcJ3S84tyXwCRlUR0HqkuSkq0ybRvKVUNgjvAieUhcqjNcel7fku4GpUdDHOYPlMENaAH2MO5ARPXNreSGYBwmXtbAm0k6B1wOm/MDnKLvVi3pv8itxlHNYuPTf91W1cG8G0HzhaCngTUuSGCPEnylT/AOG0mmX1ZH9IgT7yfAIiz7eLF5aOM3ukkUGF4VUeJOVrZiXG3kut4c4H5RU6NdCOxjy91hAFmgbDZDDCVpOcQOYt0VvUl5Z0dNi8QRA9xYSRRd9R7KOviq77BoYOZgfr9FZ0sC4iLwOpKlZg2NN9jyPPwVHJeQ8YbVS4KKjwxzzeXHnoPU3KsMPwgfY/VWwygQ2wMkfU6rhYJ+c+ZCh5C2wGpYKDER1RL4Ayieevjt6LlSdnA+hUbHwNB4yf0UbrI2fAIp4J7gCBqjsHwq81JjkN/NQYXGF1m3g/eiKdnOoPqgzyPoLHCGsfTaIYI8J9zuhMVxGLR5pjpFhHiT+Qv9FXY2g3LLyXkc7Dyb+soSafYbY0MxnFZ+WN8z3Gw/X7mFR4LHsGIa4j4jnH5nat5ZW6ADW99+qB41iHPOX5WCNYvH37JvDMe2gSW95xFz9BfZNxxe3hA3NRfLNzxPGikwuqOvs0ak8l55jsc6q4udzsE/G499Uy4yhCApw6fYuSmXVRlxEhK7M2UuVNB2Cmc66KwVkVRvJPY23VS1aVkxroHVJetv6GvT29nfgnkuLmc8gkr1Ir7Te13tLh3Gi+wi9x+alxL4JcJuCYJJ1v+fskkqW7RKSOGuTe2gttshaNeaneAMaT1+uv0SSR49Apr3FhhXhsmBJ+7LtfHnkLCfdJJR5I8ETcSTHVdr1e7oN0klL7JQM0SdVL/CA2MmfDnukkhTk0GUUSf4SzNoPRA4+pToHu0mki0mP0XUlOB75pSAaxvHjco8M7Q4++Ii1xAgfQIylxkkCWm4n5v/ykkmMuGEekC0eWeRrc/rgbieIW0I8/2WVxXESCSAJJ/ESethokkqafl0PazHHHDdHsrKry4ybn705JpSSTr4Me7fIl0U5MSkkqTbC4opknwba/d1DWp5TCSSVyt7WOQXJ0PzGPz+qa4XSSS21RkkvgGbbi2yX4aSSSMDo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148" name="Picture 4" descr="http://www.sothebys.com/content/dam/stb/lots/N09/N09140/459N09140_7D72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85728"/>
            <a:ext cx="4653650" cy="62675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3.bp.blogspot.com/_VyTCyizqrHs/SeHerxZYPYI/AAAAAAAADbo/4Een3rxFpGA/s400/brainma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71546"/>
            <a:ext cx="7490988" cy="5337331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467544" y="332656"/>
            <a:ext cx="8676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HÁLÓZAT KUTATÁS, </a:t>
            </a:r>
            <a:r>
              <a:rPr lang="hu-HU" sz="3200" b="1" dirty="0" err="1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connectomics</a:t>
            </a:r>
            <a:endParaRPr lang="hu-HU" sz="3200" b="1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348880"/>
            <a:ext cx="7772400" cy="1362075"/>
          </a:xfrm>
        </p:spPr>
        <p:txBody>
          <a:bodyPr>
            <a:noAutofit/>
          </a:bodyPr>
          <a:lstStyle/>
          <a:p>
            <a:pPr algn="ctr"/>
            <a:r>
              <a:rPr lang="en-US" dirty="0" err="1" smtClean="0">
                <a:latin typeface="Monotype Corsiva" pitchFamily="66" charset="0"/>
              </a:rPr>
              <a:t>Tetszés</a:t>
            </a:r>
            <a:r>
              <a:rPr lang="hu-HU" dirty="0" smtClean="0">
                <a:latin typeface="Monotype Corsiva" pitchFamily="66" charset="0"/>
              </a:rPr>
              <a:t>i</a:t>
            </a:r>
            <a:r>
              <a:rPr lang="en-US" dirty="0" smtClean="0">
                <a:latin typeface="Monotype Corsiva" pitchFamily="66" charset="0"/>
              </a:rPr>
              <a:t> </a:t>
            </a:r>
            <a:r>
              <a:rPr lang="hu-HU" dirty="0" smtClean="0">
                <a:latin typeface="Monotype Corsiva" pitchFamily="66" charset="0"/>
              </a:rPr>
              <a:t> </a:t>
            </a:r>
            <a:r>
              <a:rPr lang="en-US" dirty="0" err="1" smtClean="0">
                <a:latin typeface="Monotype Corsiva" pitchFamily="66" charset="0"/>
              </a:rPr>
              <a:t>pontszám</a:t>
            </a:r>
            <a:r>
              <a:rPr lang="hu-HU" dirty="0" smtClean="0">
                <a:latin typeface="Monotype Corsiva" pitchFamily="66" charset="0"/>
              </a:rPr>
              <a:t> </a:t>
            </a:r>
            <a:r>
              <a:rPr lang="en-US" dirty="0" err="1" smtClean="0">
                <a:latin typeface="Monotype Corsiva" pitchFamily="66" charset="0"/>
              </a:rPr>
              <a:t>és</a:t>
            </a:r>
            <a:r>
              <a:rPr lang="en-US" dirty="0" smtClean="0">
                <a:latin typeface="Monotype Corsiva" pitchFamily="66" charset="0"/>
              </a:rPr>
              <a:t> </a:t>
            </a:r>
            <a:r>
              <a:rPr lang="en-US" dirty="0" err="1" smtClean="0">
                <a:latin typeface="Monotype Corsiva" pitchFamily="66" charset="0"/>
              </a:rPr>
              <a:t>regionalis</a:t>
            </a:r>
            <a:r>
              <a:rPr lang="en-US" dirty="0" smtClean="0">
                <a:latin typeface="Monotype Corsiva" pitchFamily="66" charset="0"/>
              </a:rPr>
              <a:t> </a:t>
            </a:r>
            <a:r>
              <a:rPr lang="hu-HU" dirty="0" smtClean="0">
                <a:latin typeface="Monotype Corsiva" pitchFamily="66" charset="0"/>
              </a:rPr>
              <a:t> </a:t>
            </a:r>
            <a:r>
              <a:rPr lang="en-US" dirty="0" err="1" smtClean="0">
                <a:latin typeface="Monotype Corsiva" pitchFamily="66" charset="0"/>
              </a:rPr>
              <a:t>agyi</a:t>
            </a:r>
            <a:r>
              <a:rPr lang="en-US" dirty="0" smtClean="0">
                <a:latin typeface="Monotype Corsiva" pitchFamily="66" charset="0"/>
              </a:rPr>
              <a:t> </a:t>
            </a:r>
            <a:r>
              <a:rPr lang="hu-HU" dirty="0" smtClean="0">
                <a:latin typeface="Monotype Corsiva" pitchFamily="66" charset="0"/>
              </a:rPr>
              <a:t> </a:t>
            </a:r>
            <a:r>
              <a:rPr lang="en-US" dirty="0" err="1" smtClean="0">
                <a:latin typeface="Monotype Corsiva" pitchFamily="66" charset="0"/>
              </a:rPr>
              <a:t>aktivitás</a:t>
            </a:r>
            <a:r>
              <a:rPr lang="en-US" dirty="0" smtClean="0">
                <a:latin typeface="Monotype Corsiva" pitchFamily="66" charset="0"/>
              </a:rPr>
              <a:t> </a:t>
            </a:r>
            <a:r>
              <a:rPr lang="en-US" dirty="0" smtClean="0">
                <a:latin typeface="Monotype Corsiva" pitchFamily="66" charset="0"/>
              </a:rPr>
              <a:t>(BOLD-</a:t>
            </a:r>
            <a:r>
              <a:rPr lang="hu-HU" dirty="0" smtClean="0">
                <a:latin typeface="Monotype Corsiva" pitchFamily="66" charset="0"/>
              </a:rPr>
              <a:t>f</a:t>
            </a:r>
            <a:r>
              <a:rPr lang="en-US" dirty="0" smtClean="0">
                <a:latin typeface="Monotype Corsiva" pitchFamily="66" charset="0"/>
              </a:rPr>
              <a:t>MRI) </a:t>
            </a:r>
            <a:r>
              <a:rPr lang="hu-HU" dirty="0" smtClean="0">
                <a:latin typeface="Monotype Corsiva" pitchFamily="66" charset="0"/>
              </a:rPr>
              <a:t> </a:t>
            </a:r>
            <a:r>
              <a:rPr lang="en-US" dirty="0" err="1" smtClean="0">
                <a:latin typeface="Monotype Corsiva" pitchFamily="66" charset="0"/>
              </a:rPr>
              <a:t>összefüggése</a:t>
            </a:r>
            <a:endParaRPr lang="en-US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6788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frontiersin.org/files/Articles/17220/fnhum-06-00066-r2/image_m/fnhum-06-00066-g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172020"/>
            <a:ext cx="4608512" cy="3094903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611560" y="332656"/>
            <a:ext cx="813690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The </a:t>
            </a:r>
            <a:r>
              <a:rPr lang="hu-HU" sz="32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brain</a:t>
            </a:r>
            <a:r>
              <a:rPr lang="hu-HU" sz="32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32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on</a:t>
            </a:r>
            <a:r>
              <a:rPr lang="hu-HU" sz="32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art </a:t>
            </a:r>
          </a:p>
          <a:p>
            <a:r>
              <a:rPr lang="hu-HU" sz="2400" dirty="0" smtClean="0">
                <a:latin typeface="Lucida Calligraphy" pitchFamily="66" charset="0"/>
              </a:rPr>
              <a:t>			(</a:t>
            </a:r>
            <a:r>
              <a:rPr lang="hu-HU" dirty="0" err="1" smtClean="0">
                <a:latin typeface="Lucida Calligraphy" pitchFamily="66" charset="0"/>
              </a:rPr>
              <a:t>Front.Hum.Neurosci</a:t>
            </a:r>
            <a:r>
              <a:rPr lang="hu-HU" dirty="0" smtClean="0">
                <a:latin typeface="Lucida Calligraphy" pitchFamily="66" charset="0"/>
              </a:rPr>
              <a:t>. 2012 </a:t>
            </a:r>
            <a:r>
              <a:rPr lang="hu-HU" dirty="0" err="1" smtClean="0">
                <a:latin typeface="Lucida Calligraphy" pitchFamily="66" charset="0"/>
              </a:rPr>
              <a:t>Vessel</a:t>
            </a:r>
            <a:r>
              <a:rPr lang="hu-HU" dirty="0" smtClean="0">
                <a:latin typeface="Lucida Calligraphy" pitchFamily="66" charset="0"/>
              </a:rPr>
              <a:t> et </a:t>
            </a:r>
            <a:r>
              <a:rPr lang="hu-HU" dirty="0" err="1" smtClean="0">
                <a:latin typeface="Lucida Calligraphy" pitchFamily="66" charset="0"/>
              </a:rPr>
              <a:t>al</a:t>
            </a:r>
            <a:r>
              <a:rPr lang="hu-HU" dirty="0" smtClean="0">
                <a:latin typeface="Lucida Calligraphy" pitchFamily="66" charset="0"/>
              </a:rPr>
              <a:t>)</a:t>
            </a:r>
          </a:p>
          <a:p>
            <a:endParaRPr lang="hu-HU" dirty="0" smtClean="0"/>
          </a:p>
          <a:p>
            <a:r>
              <a:rPr lang="hu-HU" dirty="0" err="1" smtClean="0"/>
              <a:t>Érzékelés-észlelés-emotio-önreflectio</a:t>
            </a:r>
            <a:endParaRPr lang="hu-HU" dirty="0" smtClean="0"/>
          </a:p>
          <a:p>
            <a:r>
              <a:rPr lang="hu-HU" dirty="0" smtClean="0"/>
              <a:t>	/109 festmény, </a:t>
            </a:r>
          </a:p>
          <a:p>
            <a:r>
              <a:rPr lang="hu-HU" dirty="0" smtClean="0"/>
              <a:t>	4-es </a:t>
            </a:r>
            <a:r>
              <a:rPr lang="hu-HU" dirty="0" err="1" smtClean="0"/>
              <a:t>értékelőskála</a:t>
            </a:r>
            <a:r>
              <a:rPr lang="hu-HU" dirty="0" smtClean="0"/>
              <a:t>, </a:t>
            </a:r>
          </a:p>
          <a:p>
            <a:r>
              <a:rPr lang="hu-HU" dirty="0" smtClean="0"/>
              <a:t>	érzelmi értékelés: tetszik, gyönyörködtet, szép, szomorú, félelmetes, 	fenséges, megkapó (faktor analízissel 2 csoport)</a:t>
            </a:r>
          </a:p>
          <a:p>
            <a:r>
              <a:rPr lang="hu-HU" dirty="0" smtClean="0"/>
              <a:t>	BOLDE </a:t>
            </a:r>
            <a:r>
              <a:rPr lang="hu-HU" dirty="0" err="1" smtClean="0"/>
              <a:t>fMRI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5580112" y="3212976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16 vizsgált személy között nagy egyéni különbségek a pontozásban</a:t>
            </a:r>
            <a:endParaRPr lang="en-US" dirty="0"/>
          </a:p>
        </p:txBody>
      </p:sp>
      <p:cxnSp>
        <p:nvCxnSpPr>
          <p:cNvPr id="6" name="Egyenes összekötő 5"/>
          <p:cNvCxnSpPr/>
          <p:nvPr/>
        </p:nvCxnSpPr>
        <p:spPr>
          <a:xfrm>
            <a:off x="0" y="1268760"/>
            <a:ext cx="9144000" cy="1440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Tetszés és </a:t>
            </a:r>
            <a:r>
              <a:rPr lang="hu-HU" sz="32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régionális</a:t>
            </a:r>
            <a:r>
              <a:rPr lang="hu-HU" sz="32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aktivitás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4608512" cy="482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5436096" y="1700808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Bal infratemporal sulcus</a:t>
            </a:r>
          </a:p>
          <a:p>
            <a:r>
              <a:rPr lang="hu-HU" dirty="0" smtClean="0"/>
              <a:t>Bal parahippocampalis cortex</a:t>
            </a:r>
          </a:p>
          <a:p>
            <a:r>
              <a:rPr lang="hu-HU" dirty="0" smtClean="0"/>
              <a:t>Jobb felső temporal gyrus</a:t>
            </a:r>
            <a:endParaRPr lang="en-US" dirty="0"/>
          </a:p>
        </p:txBody>
      </p:sp>
      <p:sp>
        <p:nvSpPr>
          <p:cNvPr id="7" name="Szövegdoboz 6"/>
          <p:cNvSpPr txBox="1"/>
          <p:nvPr/>
        </p:nvSpPr>
        <p:spPr>
          <a:xfrm>
            <a:off x="5580112" y="3068960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4 pontos tetszési skála és az </a:t>
            </a:r>
            <a:r>
              <a:rPr lang="hu-HU" dirty="0" err="1" smtClean="0"/>
              <a:t>fMRI</a:t>
            </a:r>
            <a:r>
              <a:rPr lang="hu-HU" dirty="0" smtClean="0"/>
              <a:t> aktivitás között </a:t>
            </a:r>
            <a:r>
              <a:rPr lang="hu-HU" dirty="0" err="1" smtClean="0"/>
              <a:t>linearis</a:t>
            </a:r>
            <a:r>
              <a:rPr lang="hu-HU" dirty="0" smtClean="0"/>
              <a:t> összefüggés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Tetszés és </a:t>
            </a:r>
            <a:r>
              <a:rPr lang="hu-HU" sz="32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regionalis</a:t>
            </a:r>
            <a:r>
              <a:rPr lang="hu-HU" sz="32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aktivitás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5622212" cy="43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6012160" y="206084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Bal striatum</a:t>
            </a:r>
          </a:p>
          <a:p>
            <a:r>
              <a:rPr lang="hu-HU" dirty="0" smtClean="0"/>
              <a:t>Pontin formatio reticularis</a:t>
            </a:r>
            <a:endParaRPr lang="en-US" dirty="0"/>
          </a:p>
        </p:txBody>
      </p:sp>
      <p:sp>
        <p:nvSpPr>
          <p:cNvPr id="7" name="Téglalap 6"/>
          <p:cNvSpPr/>
          <p:nvPr/>
        </p:nvSpPr>
        <p:spPr>
          <a:xfrm>
            <a:off x="6156176" y="3140968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4 pontos tetszési skála és az </a:t>
            </a:r>
            <a:r>
              <a:rPr lang="hu-HU" dirty="0" err="1" smtClean="0"/>
              <a:t>fMRI</a:t>
            </a:r>
            <a:r>
              <a:rPr lang="hu-HU" dirty="0" smtClean="0"/>
              <a:t> aktivitás között </a:t>
            </a:r>
            <a:r>
              <a:rPr lang="hu-HU" dirty="0" err="1" smtClean="0"/>
              <a:t>linearis</a:t>
            </a:r>
            <a:r>
              <a:rPr lang="hu-HU" dirty="0" smtClean="0"/>
              <a:t> összefüggés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Tetszés és </a:t>
            </a:r>
            <a:r>
              <a:rPr lang="hu-HU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regionalis</a:t>
            </a:r>
            <a:r>
              <a:rPr lang="hu-HU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aktivitás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3600400" cy="478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4139952" y="206084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 smtClean="0"/>
              <a:t>További aktív területek </a:t>
            </a:r>
            <a:r>
              <a:rPr lang="hu-HU" b="1" dirty="0" smtClean="0"/>
              <a:t> (4 pontnál):</a:t>
            </a:r>
            <a:endParaRPr lang="hu-HU" b="1" dirty="0" smtClean="0"/>
          </a:p>
          <a:p>
            <a:r>
              <a:rPr lang="hu-HU" dirty="0" smtClean="0"/>
              <a:t>Bal első prefrontalis cortex</a:t>
            </a:r>
          </a:p>
          <a:p>
            <a:r>
              <a:rPr lang="hu-HU" dirty="0" smtClean="0"/>
              <a:t>Bal hátsó cingularis cortex</a:t>
            </a:r>
          </a:p>
          <a:p>
            <a:r>
              <a:rPr lang="hu-HU" dirty="0" smtClean="0"/>
              <a:t>Bal  substantia nigra</a:t>
            </a:r>
          </a:p>
          <a:p>
            <a:r>
              <a:rPr lang="hu-HU" dirty="0" smtClean="0"/>
              <a:t>Bal hippocampus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Tetszés és </a:t>
            </a:r>
            <a:r>
              <a:rPr lang="hu-HU" sz="36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regionalis</a:t>
            </a:r>
            <a:r>
              <a:rPr lang="hu-HU" sz="36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aktivitás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3760515" cy="510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4788024" y="1412776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Bal felső frontal gyrus</a:t>
            </a:r>
          </a:p>
          <a:p>
            <a:r>
              <a:rPr lang="hu-HU" dirty="0" smtClean="0"/>
              <a:t>Bal alsó frontal gyrus, pars triangularis</a:t>
            </a:r>
          </a:p>
          <a:p>
            <a:r>
              <a:rPr lang="hu-HU" dirty="0" smtClean="0"/>
              <a:t>Bal latero-orbito-frontalis cortex</a:t>
            </a:r>
          </a:p>
          <a:p>
            <a:r>
              <a:rPr lang="hu-HU" dirty="0" smtClean="0"/>
              <a:t>Bal mediodorsalis thalamus</a:t>
            </a:r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4860032" y="3501008"/>
            <a:ext cx="34563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Nem </a:t>
            </a:r>
            <a:r>
              <a:rPr lang="hu-HU" sz="2000" b="1" dirty="0" err="1" smtClean="0"/>
              <a:t>linearis</a:t>
            </a:r>
            <a:r>
              <a:rPr lang="hu-HU" sz="2000" b="1" dirty="0" smtClean="0"/>
              <a:t> ugrásos összefüggés /tetszés kifejezett</a:t>
            </a:r>
          </a:p>
          <a:p>
            <a:r>
              <a:rPr lang="hu-HU" sz="2000" b="1" dirty="0" smtClean="0"/>
              <a:t>a 4 pontos értékelésnél</a:t>
            </a:r>
          </a:p>
          <a:p>
            <a:endParaRPr lang="hu-HU" dirty="0" smtClean="0"/>
          </a:p>
          <a:p>
            <a:r>
              <a:rPr lang="hu-HU" dirty="0" smtClean="0"/>
              <a:t>További aktív területek a 4 pontnál:</a:t>
            </a:r>
          </a:p>
          <a:p>
            <a:r>
              <a:rPr lang="hu-HU" dirty="0" smtClean="0"/>
              <a:t>Bal első prefrontalis cortex</a:t>
            </a:r>
          </a:p>
          <a:p>
            <a:r>
              <a:rPr lang="hu-HU" dirty="0" smtClean="0"/>
              <a:t>Bal hátaó cingularis cortex</a:t>
            </a:r>
          </a:p>
          <a:p>
            <a:r>
              <a:rPr lang="hu-HU" dirty="0" smtClean="0"/>
              <a:t>Bal  substantia nigra</a:t>
            </a:r>
          </a:p>
          <a:p>
            <a:r>
              <a:rPr lang="hu-HU" dirty="0" smtClean="0"/>
              <a:t>Bal hippocampus</a:t>
            </a:r>
            <a:endParaRPr lang="en-US" dirty="0"/>
          </a:p>
        </p:txBody>
      </p:sp>
      <p:cxnSp>
        <p:nvCxnSpPr>
          <p:cNvPr id="7" name="Egyenes összekötő nyíllal 6"/>
          <p:cNvCxnSpPr/>
          <p:nvPr/>
        </p:nvCxnSpPr>
        <p:spPr>
          <a:xfrm flipH="1">
            <a:off x="4499992" y="1556792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>
            <a:off x="4427984" y="1916832"/>
            <a:ext cx="50405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>
            <a:endCxn id="35842" idx="3"/>
          </p:cNvCxnSpPr>
          <p:nvPr/>
        </p:nvCxnSpPr>
        <p:spPr>
          <a:xfrm flipH="1">
            <a:off x="4444083" y="2492896"/>
            <a:ext cx="415949" cy="14021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30426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latin typeface="Monotype Corsiva" pitchFamily="66" charset="0"/>
              </a:rPr>
              <a:t>Érzelmi</a:t>
            </a:r>
            <a:r>
              <a:rPr lang="en-US" sz="4000" dirty="0" smtClean="0">
                <a:latin typeface="Monotype Corsiva" pitchFamily="66" charset="0"/>
              </a:rPr>
              <a:t> </a:t>
            </a:r>
            <a:r>
              <a:rPr lang="en-US" sz="4000" dirty="0" err="1" smtClean="0">
                <a:latin typeface="Monotype Corsiva" pitchFamily="66" charset="0"/>
              </a:rPr>
              <a:t>reakciók</a:t>
            </a:r>
            <a:r>
              <a:rPr lang="en-US" sz="4000" dirty="0" smtClean="0">
                <a:latin typeface="Monotype Corsiva" pitchFamily="66" charset="0"/>
              </a:rPr>
              <a:t> </a:t>
            </a:r>
            <a:r>
              <a:rPr lang="en-US" sz="4000" dirty="0" err="1" smtClean="0">
                <a:latin typeface="Monotype Corsiva" pitchFamily="66" charset="0"/>
              </a:rPr>
              <a:t>megjelenése</a:t>
            </a:r>
            <a:r>
              <a:rPr lang="en-US" sz="4000" dirty="0" smtClean="0">
                <a:latin typeface="Monotype Corsiva" pitchFamily="66" charset="0"/>
              </a:rPr>
              <a:t> a BOLD fMRI </a:t>
            </a:r>
            <a:r>
              <a:rPr lang="en-US" sz="4000" dirty="0" err="1" smtClean="0">
                <a:latin typeface="Monotype Corsiva" pitchFamily="66" charset="0"/>
              </a:rPr>
              <a:t>vizsgálatnál</a:t>
            </a:r>
            <a:r>
              <a:rPr lang="en-US" sz="4000" dirty="0" smtClean="0">
                <a:latin typeface="Monotype Corsiva" pitchFamily="66" charset="0"/>
              </a:rPr>
              <a:t/>
            </a:r>
            <a:br>
              <a:rPr lang="en-US" sz="4000" dirty="0" smtClean="0">
                <a:latin typeface="Monotype Corsiva" pitchFamily="66" charset="0"/>
              </a:rPr>
            </a:br>
            <a:r>
              <a:rPr lang="en-US" sz="4000" dirty="0" err="1" smtClean="0">
                <a:latin typeface="Monotype Corsiva" pitchFamily="66" charset="0"/>
              </a:rPr>
              <a:t>absztrakt</a:t>
            </a:r>
            <a:r>
              <a:rPr lang="en-US" sz="4000" dirty="0" smtClean="0">
                <a:latin typeface="Monotype Corsiva" pitchFamily="66" charset="0"/>
              </a:rPr>
              <a:t> </a:t>
            </a:r>
            <a:r>
              <a:rPr lang="en-US" sz="4000" dirty="0" err="1" smtClean="0">
                <a:latin typeface="Monotype Corsiva" pitchFamily="66" charset="0"/>
              </a:rPr>
              <a:t>festmények</a:t>
            </a:r>
            <a:r>
              <a:rPr lang="en-US" sz="4000" dirty="0" smtClean="0">
                <a:latin typeface="Monotype Corsiva" pitchFamily="66" charset="0"/>
              </a:rPr>
              <a:t> </a:t>
            </a:r>
            <a:r>
              <a:rPr lang="en-US" sz="4000" dirty="0" err="1" smtClean="0">
                <a:latin typeface="Monotype Corsiva" pitchFamily="66" charset="0"/>
              </a:rPr>
              <a:t>nézése</a:t>
            </a:r>
            <a:r>
              <a:rPr lang="en-US" sz="4000" dirty="0" smtClean="0">
                <a:latin typeface="Monotype Corsiva" pitchFamily="66" charset="0"/>
              </a:rPr>
              <a:t> </a:t>
            </a:r>
            <a:r>
              <a:rPr lang="en-US" sz="4000" dirty="0" err="1" smtClean="0">
                <a:latin typeface="Monotype Corsiva" pitchFamily="66" charset="0"/>
              </a:rPr>
              <a:t>során</a:t>
            </a:r>
            <a:endParaRPr lang="en-US" sz="40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6273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4800" y="0"/>
            <a:ext cx="5977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53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4666530"/>
          </a:xfrm>
        </p:spPr>
        <p:txBody>
          <a:bodyPr/>
          <a:lstStyle/>
          <a:p>
            <a:r>
              <a:rPr lang="en-US" dirty="0" err="1" smtClean="0"/>
              <a:t>Érzelmek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err="1" smtClean="0"/>
              <a:t>jobb</a:t>
            </a:r>
            <a:r>
              <a:rPr lang="en-US" sz="2000" dirty="0" smtClean="0"/>
              <a:t> </a:t>
            </a:r>
            <a:r>
              <a:rPr lang="en-US" sz="2000" dirty="0" err="1" smtClean="0"/>
              <a:t>cingulum-pozitívemocióknál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jobb</a:t>
            </a:r>
            <a:r>
              <a:rPr lang="en-US" sz="2000" dirty="0" smtClean="0"/>
              <a:t> </a:t>
            </a:r>
            <a:r>
              <a:rPr lang="en-US" sz="2000" dirty="0" err="1" smtClean="0"/>
              <a:t>orbitofrontalis</a:t>
            </a:r>
            <a:r>
              <a:rPr lang="en-US" sz="2000" dirty="0" smtClean="0"/>
              <a:t> </a:t>
            </a:r>
            <a:r>
              <a:rPr lang="en-US" sz="2000" dirty="0" err="1" smtClean="0"/>
              <a:t>és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 frontal-</a:t>
            </a:r>
            <a:r>
              <a:rPr lang="en-US" sz="2000" dirty="0" err="1" smtClean="0"/>
              <a:t>basalis</a:t>
            </a:r>
            <a:r>
              <a:rPr lang="en-US" sz="2000" dirty="0" smtClean="0"/>
              <a:t> cortex </a:t>
            </a:r>
            <a:r>
              <a:rPr lang="en-US" sz="2000" dirty="0" err="1" smtClean="0"/>
              <a:t>aktivitás</a:t>
            </a:r>
            <a:r>
              <a:rPr lang="en-US" sz="2000" dirty="0" smtClean="0"/>
              <a:t> </a:t>
            </a:r>
            <a:r>
              <a:rPr lang="en-US" sz="2000" dirty="0" err="1" smtClean="0"/>
              <a:t>absztrakt</a:t>
            </a:r>
            <a:r>
              <a:rPr lang="en-US" sz="2000" dirty="0" smtClean="0"/>
              <a:t> </a:t>
            </a:r>
            <a:r>
              <a:rPr lang="en-US" sz="2000" dirty="0" err="1" smtClean="0"/>
              <a:t>képek</a:t>
            </a:r>
            <a:r>
              <a:rPr lang="en-US" sz="2000" dirty="0" smtClean="0"/>
              <a:t> </a:t>
            </a:r>
            <a:r>
              <a:rPr lang="en-US" sz="2000" dirty="0" err="1" smtClean="0"/>
              <a:t>szemlélésénél</a:t>
            </a:r>
            <a:r>
              <a:rPr lang="en-US" sz="2000" dirty="0" smtClean="0"/>
              <a:t> </a:t>
            </a:r>
            <a:r>
              <a:rPr lang="en-US" sz="2000" dirty="0" err="1" smtClean="0"/>
              <a:t>jelentkező</a:t>
            </a:r>
            <a:r>
              <a:rPr lang="en-US" sz="2000" dirty="0" smtClean="0"/>
              <a:t> </a:t>
            </a:r>
            <a:r>
              <a:rPr lang="en-US" sz="2000" dirty="0" err="1" smtClean="0"/>
              <a:t>emocionális</a:t>
            </a:r>
            <a:r>
              <a:rPr lang="en-US" sz="2000" dirty="0" smtClean="0"/>
              <a:t> </a:t>
            </a:r>
            <a:r>
              <a:rPr lang="en-US" sz="2000" dirty="0" err="1" smtClean="0"/>
              <a:t>hatásnál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5443972" cy="56612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8184" y="42930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Melcher </a:t>
            </a:r>
            <a:r>
              <a:rPr lang="en-US" sz="1400" dirty="0" err="1" smtClean="0"/>
              <a:t>és</a:t>
            </a:r>
            <a:r>
              <a:rPr lang="en-US" sz="1400" dirty="0" smtClean="0"/>
              <a:t> </a:t>
            </a:r>
            <a:r>
              <a:rPr lang="en-US" sz="1400" dirty="0" err="1" smtClean="0"/>
              <a:t>Bacci</a:t>
            </a:r>
            <a:r>
              <a:rPr lang="en-US" sz="1400" dirty="0" smtClean="0"/>
              <a:t>:</a:t>
            </a:r>
          </a:p>
          <a:p>
            <a:r>
              <a:rPr lang="en-US" sz="1400" dirty="0" smtClean="0"/>
              <a:t>Perception of emotion in abstract artwork: A multidisciplinary approach 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15010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nga.gov/content/dam/ngaweb/features/slideshows/Mark%20Rothko/detail-rothko-classic-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03895"/>
            <a:ext cx="5241406" cy="6490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hu-HU" sz="32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Pozitív (ABC) és negatív (DEF) érzelmi mobilizáció</a:t>
            </a:r>
            <a:endParaRPr lang="hu-HU" sz="3200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64" y="1268760"/>
            <a:ext cx="685876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latin typeface="Monotype Corsiva" pitchFamily="66" charset="0"/>
              </a:rPr>
              <a:t>Saját</a:t>
            </a:r>
            <a:r>
              <a:rPr lang="en-US" sz="3600" dirty="0" smtClean="0">
                <a:latin typeface="Monotype Corsiva" pitchFamily="66" charset="0"/>
              </a:rPr>
              <a:t> </a:t>
            </a:r>
            <a:r>
              <a:rPr lang="en-US" sz="3600" dirty="0" err="1" smtClean="0">
                <a:latin typeface="Monotype Corsiva" pitchFamily="66" charset="0"/>
              </a:rPr>
              <a:t>tájékozódó</a:t>
            </a:r>
            <a:r>
              <a:rPr lang="en-US" sz="3600" dirty="0" smtClean="0">
                <a:latin typeface="Monotype Corsiva" pitchFamily="66" charset="0"/>
              </a:rPr>
              <a:t>, “</a:t>
            </a:r>
            <a:r>
              <a:rPr lang="en-US" sz="3600" dirty="0" err="1" smtClean="0">
                <a:latin typeface="Monotype Corsiva" pitchFamily="66" charset="0"/>
              </a:rPr>
              <a:t>koncepciót</a:t>
            </a:r>
            <a:r>
              <a:rPr lang="en-US" sz="3600" dirty="0" smtClean="0">
                <a:latin typeface="Monotype Corsiva" pitchFamily="66" charset="0"/>
              </a:rPr>
              <a:t> </a:t>
            </a:r>
            <a:r>
              <a:rPr lang="en-US" sz="3600" dirty="0" err="1" smtClean="0">
                <a:latin typeface="Monotype Corsiva" pitchFamily="66" charset="0"/>
              </a:rPr>
              <a:t>generáló</a:t>
            </a:r>
            <a:r>
              <a:rPr lang="en-US" sz="3600" dirty="0" smtClean="0">
                <a:latin typeface="Monotype Corsiva" pitchFamily="66" charset="0"/>
              </a:rPr>
              <a:t>” </a:t>
            </a:r>
            <a:r>
              <a:rPr lang="en-US" sz="3600" dirty="0" err="1" smtClean="0">
                <a:latin typeface="Monotype Corsiva" pitchFamily="66" charset="0"/>
              </a:rPr>
              <a:t>vizsgálat</a:t>
            </a:r>
            <a:r>
              <a:rPr lang="en-US" sz="3600" dirty="0" smtClean="0">
                <a:latin typeface="Monotype Corsiva" pitchFamily="66" charset="0"/>
              </a:rPr>
              <a:t>:</a:t>
            </a:r>
            <a:br>
              <a:rPr lang="en-US" sz="3600" dirty="0" smtClean="0">
                <a:latin typeface="Monotype Corsiva" pitchFamily="66" charset="0"/>
              </a:rPr>
            </a:br>
            <a:r>
              <a:rPr lang="en-US" sz="3600" dirty="0" err="1">
                <a:latin typeface="Monotype Corsiva" pitchFamily="66" charset="0"/>
              </a:rPr>
              <a:t>t</a:t>
            </a:r>
            <a:r>
              <a:rPr lang="en-US" sz="3600" dirty="0" err="1" smtClean="0">
                <a:latin typeface="Monotype Corsiva" pitchFamily="66" charset="0"/>
              </a:rPr>
              <a:t>etszés</a:t>
            </a:r>
            <a:r>
              <a:rPr lang="en-US" sz="3600" dirty="0" smtClean="0">
                <a:latin typeface="Monotype Corsiva" pitchFamily="66" charset="0"/>
              </a:rPr>
              <a:t> </a:t>
            </a:r>
            <a:r>
              <a:rPr lang="en-US" sz="3600" dirty="0" err="1" smtClean="0">
                <a:latin typeface="Monotype Corsiva" pitchFamily="66" charset="0"/>
              </a:rPr>
              <a:t>nem</a:t>
            </a:r>
            <a:r>
              <a:rPr lang="en-US" sz="3600" dirty="0" smtClean="0">
                <a:latin typeface="Monotype Corsiva" pitchFamily="66" charset="0"/>
              </a:rPr>
              <a:t> </a:t>
            </a:r>
            <a:r>
              <a:rPr lang="en-US" sz="3600" dirty="0" err="1" smtClean="0">
                <a:latin typeface="Monotype Corsiva" pitchFamily="66" charset="0"/>
              </a:rPr>
              <a:t>tetszés</a:t>
            </a:r>
            <a:r>
              <a:rPr lang="en-US" sz="3600" dirty="0" smtClean="0">
                <a:latin typeface="Monotype Corsiva" pitchFamily="66" charset="0"/>
              </a:rPr>
              <a:t> </a:t>
            </a:r>
            <a:r>
              <a:rPr lang="en-US" sz="3600" dirty="0" err="1" smtClean="0">
                <a:latin typeface="Monotype Corsiva" pitchFamily="66" charset="0"/>
              </a:rPr>
              <a:t>értékelés</a:t>
            </a:r>
            <a:r>
              <a:rPr lang="en-US" sz="3600" dirty="0" smtClean="0">
                <a:latin typeface="Monotype Corsiva" pitchFamily="66" charset="0"/>
              </a:rPr>
              <a:t> </a:t>
            </a:r>
            <a:r>
              <a:rPr lang="en-US" sz="3600" dirty="0" err="1" smtClean="0">
                <a:latin typeface="Monotype Corsiva" pitchFamily="66" charset="0"/>
              </a:rPr>
              <a:t>és</a:t>
            </a:r>
            <a:r>
              <a:rPr lang="en-US" sz="3600" dirty="0" smtClean="0">
                <a:latin typeface="Monotype Corsiva" pitchFamily="66" charset="0"/>
              </a:rPr>
              <a:t> BOLD fMRI</a:t>
            </a:r>
            <a:endParaRPr lang="en-US" sz="36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4419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Asztal\HasználtKépek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1487503" cy="1487503"/>
          </a:xfrm>
          <a:prstGeom prst="rect">
            <a:avLst/>
          </a:prstGeom>
          <a:noFill/>
        </p:spPr>
      </p:pic>
      <p:pic>
        <p:nvPicPr>
          <p:cNvPr id="2051" name="Picture 3" descr="d:\Dokumentumok\Asztal\HasználtKépek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85728"/>
            <a:ext cx="1571636" cy="1571636"/>
          </a:xfrm>
          <a:prstGeom prst="rect">
            <a:avLst/>
          </a:prstGeom>
          <a:noFill/>
        </p:spPr>
      </p:pic>
      <p:pic>
        <p:nvPicPr>
          <p:cNvPr id="2052" name="Picture 4" descr="d:\Dokumentumok\Asztal\HasználtKépek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85728"/>
            <a:ext cx="1571636" cy="1571636"/>
          </a:xfrm>
          <a:prstGeom prst="rect">
            <a:avLst/>
          </a:prstGeom>
          <a:noFill/>
        </p:spPr>
      </p:pic>
      <p:pic>
        <p:nvPicPr>
          <p:cNvPr id="2053" name="Picture 5" descr="d:\Dokumentumok\Asztal\HasználtKépek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214290"/>
            <a:ext cx="1571636" cy="1571636"/>
          </a:xfrm>
          <a:prstGeom prst="rect">
            <a:avLst/>
          </a:prstGeom>
          <a:noFill/>
        </p:spPr>
      </p:pic>
      <p:pic>
        <p:nvPicPr>
          <p:cNvPr id="2054" name="Picture 6" descr="d:\Dokumentumok\Asztal\HasználtKépek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214290"/>
            <a:ext cx="1571636" cy="1571636"/>
          </a:xfrm>
          <a:prstGeom prst="rect">
            <a:avLst/>
          </a:prstGeom>
          <a:noFill/>
        </p:spPr>
      </p:pic>
      <p:pic>
        <p:nvPicPr>
          <p:cNvPr id="2055" name="Picture 7" descr="d:\Dokumentumok\Asztal\HasználtKépek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2071678"/>
            <a:ext cx="1674818" cy="1674818"/>
          </a:xfrm>
          <a:prstGeom prst="rect">
            <a:avLst/>
          </a:prstGeom>
          <a:noFill/>
        </p:spPr>
      </p:pic>
      <p:pic>
        <p:nvPicPr>
          <p:cNvPr id="2056" name="Picture 8" descr="d:\Dokumentumok\Asztal\HasználtKépek\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0232" y="2071678"/>
            <a:ext cx="1643074" cy="1643074"/>
          </a:xfrm>
          <a:prstGeom prst="rect">
            <a:avLst/>
          </a:prstGeom>
          <a:noFill/>
        </p:spPr>
      </p:pic>
      <p:pic>
        <p:nvPicPr>
          <p:cNvPr id="2057" name="Picture 9" descr="d:\Dokumentumok\Asztal\HasználtKépek\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4744" y="2071678"/>
            <a:ext cx="1601791" cy="1601791"/>
          </a:xfrm>
          <a:prstGeom prst="rect">
            <a:avLst/>
          </a:prstGeom>
          <a:noFill/>
        </p:spPr>
      </p:pic>
      <p:pic>
        <p:nvPicPr>
          <p:cNvPr id="2058" name="Picture 10" descr="d:\Dokumentumok\Asztal\HasználtKépek\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29256" y="2071678"/>
            <a:ext cx="1619271" cy="1619271"/>
          </a:xfrm>
          <a:prstGeom prst="rect">
            <a:avLst/>
          </a:prstGeom>
          <a:noFill/>
        </p:spPr>
      </p:pic>
      <p:pic>
        <p:nvPicPr>
          <p:cNvPr id="2059" name="Picture 11" descr="d:\Dokumentumok\Asztal\HasználtKépek\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43768" y="2071678"/>
            <a:ext cx="1643074" cy="1643074"/>
          </a:xfrm>
          <a:prstGeom prst="rect">
            <a:avLst/>
          </a:prstGeom>
          <a:noFill/>
        </p:spPr>
      </p:pic>
      <p:pic>
        <p:nvPicPr>
          <p:cNvPr id="2061" name="Picture 13" descr="d:\Dokumentumok\Asztal\HasználtKépek\3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57554" y="3857628"/>
            <a:ext cx="1714512" cy="1714512"/>
          </a:xfrm>
          <a:prstGeom prst="rect">
            <a:avLst/>
          </a:prstGeom>
          <a:noFill/>
        </p:spPr>
      </p:pic>
      <p:pic>
        <p:nvPicPr>
          <p:cNvPr id="2062" name="Picture 14" descr="d:\Dokumentumok\Asztal\HasználtKépek\3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2910" y="3857628"/>
            <a:ext cx="2500330" cy="1765443"/>
          </a:xfrm>
          <a:prstGeom prst="rect">
            <a:avLst/>
          </a:prstGeom>
          <a:noFill/>
        </p:spPr>
      </p:pic>
      <p:pic>
        <p:nvPicPr>
          <p:cNvPr id="2063" name="Picture 15" descr="d:\Dokumentumok\Asztal\HasználtKépek\3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43504" y="3857628"/>
            <a:ext cx="1692257" cy="1692257"/>
          </a:xfrm>
          <a:prstGeom prst="rect">
            <a:avLst/>
          </a:prstGeom>
          <a:noFill/>
        </p:spPr>
      </p:pic>
      <p:pic>
        <p:nvPicPr>
          <p:cNvPr id="2064" name="Picture 16" descr="d:\Dokumentumok\Asztal\HasználtKépek\37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00892" y="3857628"/>
            <a:ext cx="1643074" cy="1643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144000" cy="1723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01900"/>
            <a:ext cx="9144000" cy="18539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9" y="4437112"/>
            <a:ext cx="9144000" cy="1807348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3571868" y="4714884"/>
            <a:ext cx="500066" cy="428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3571868" y="5214950"/>
            <a:ext cx="500066" cy="428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4214810" y="857232"/>
            <a:ext cx="500066" cy="428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4214810" y="1428736"/>
            <a:ext cx="500066" cy="428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7215206" y="4572008"/>
            <a:ext cx="500066" cy="428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884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A percepció elsődleges agykérgi területei</a:t>
            </a:r>
            <a:endParaRPr lang="hu-HU" sz="3200" b="1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916832"/>
            <a:ext cx="4646091" cy="365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Figyelem, memória, ítélet alkotás  során észlelt agyi aktivitás helye (BOLD </a:t>
            </a:r>
            <a:r>
              <a:rPr lang="hu-HU" sz="2400" b="1" dirty="0" err="1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fMRI</a:t>
            </a:r>
            <a:r>
              <a:rPr lang="hu-HU" sz="24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 vizsgálatok)</a:t>
            </a:r>
            <a:endParaRPr lang="hu-HU" sz="2400" b="1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" y="1481270"/>
            <a:ext cx="8063433" cy="427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lipszis 3"/>
          <p:cNvSpPr/>
          <p:nvPr/>
        </p:nvSpPr>
        <p:spPr>
          <a:xfrm>
            <a:off x="4211960" y="2636912"/>
            <a:ext cx="1224136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4283968" y="292494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Br</a:t>
            </a:r>
            <a:r>
              <a:rPr lang="hu-HU" b="1" dirty="0" smtClean="0"/>
              <a:t> 9,10</a:t>
            </a:r>
            <a:endParaRPr lang="hu-HU" b="1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Érzelem, emóció  műélvezet során</a:t>
            </a:r>
            <a:endParaRPr lang="hu-HU" sz="3200" b="1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86201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sz="4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EEG alapú képalkotás</a:t>
            </a:r>
          </a:p>
        </p:txBody>
      </p:sp>
      <p:pic>
        <p:nvPicPr>
          <p:cNvPr id="327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773238"/>
            <a:ext cx="3306763" cy="4525962"/>
          </a:xfrm>
          <a:noFill/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427538" y="1844675"/>
            <a:ext cx="403225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/>
              <a:t>Idegsejtek szinkronizált akciós potenciálja</a:t>
            </a:r>
          </a:p>
          <a:p>
            <a:pPr>
              <a:spcBef>
                <a:spcPct val="50000"/>
              </a:spcBef>
            </a:pPr>
            <a:endParaRPr lang="hu-HU" dirty="0"/>
          </a:p>
          <a:p>
            <a:pPr>
              <a:spcBef>
                <a:spcPct val="50000"/>
              </a:spcBef>
            </a:pPr>
            <a:r>
              <a:rPr lang="hu-HU" dirty="0"/>
              <a:t>Elektromágneses tér</a:t>
            </a:r>
          </a:p>
          <a:p>
            <a:pPr>
              <a:spcBef>
                <a:spcPct val="50000"/>
              </a:spcBef>
            </a:pPr>
            <a:endParaRPr lang="hu-HU" dirty="0"/>
          </a:p>
          <a:p>
            <a:pPr>
              <a:spcBef>
                <a:spcPct val="50000"/>
              </a:spcBef>
            </a:pPr>
            <a:r>
              <a:rPr lang="hu-HU" dirty="0"/>
              <a:t>Felszíni „</a:t>
            </a:r>
            <a:r>
              <a:rPr lang="hu-HU" dirty="0" err="1"/>
              <a:t>field</a:t>
            </a:r>
            <a:r>
              <a:rPr lang="hu-HU" dirty="0"/>
              <a:t>” potenciál</a:t>
            </a:r>
          </a:p>
          <a:p>
            <a:pPr>
              <a:spcBef>
                <a:spcPct val="50000"/>
              </a:spcBef>
            </a:pPr>
            <a:r>
              <a:rPr lang="hu-HU" dirty="0" smtClean="0"/>
              <a:t>Felszínen </a:t>
            </a:r>
            <a:r>
              <a:rPr lang="hu-HU" dirty="0"/>
              <a:t>elemi dipólok</a:t>
            </a: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>
            <a:off x="5868144" y="220486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>
            <a:off x="5867400" y="306896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4283968" y="5085184"/>
            <a:ext cx="4319587" cy="788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>
                <a:solidFill>
                  <a:schemeClr val="tx2">
                    <a:lumMod val="75000"/>
                  </a:schemeClr>
                </a:solidFill>
              </a:rPr>
              <a:t>Oszlopok szinkronizáltan működnek</a:t>
            </a:r>
          </a:p>
          <a:p>
            <a:pPr>
              <a:spcBef>
                <a:spcPct val="50000"/>
              </a:spcBef>
            </a:pPr>
            <a:r>
              <a:rPr lang="hu-HU" b="1" dirty="0">
                <a:solidFill>
                  <a:schemeClr val="tx2">
                    <a:lumMod val="75000"/>
                  </a:schemeClr>
                </a:solidFill>
              </a:rPr>
              <a:t>Egy oszlopban kb. 200 000 idegsejt van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V="1">
            <a:off x="5868144" y="4365104"/>
            <a:ext cx="0" cy="5760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r>
              <a:rPr lang="hu-HU" dirty="0" smtClean="0"/>
              <a:t>,</a:t>
            </a:r>
            <a:endParaRPr lang="hu-HU" dirty="0"/>
          </a:p>
        </p:txBody>
      </p:sp>
      <p:sp>
        <p:nvSpPr>
          <p:cNvPr id="9" name="Lefelé nyíl 8"/>
          <p:cNvSpPr/>
          <p:nvPr/>
        </p:nvSpPr>
        <p:spPr>
          <a:xfrm rot="20858538" flipH="1" flipV="1">
            <a:off x="6712816" y="-963488"/>
            <a:ext cx="1243560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,,,,,,,,</a:t>
            </a:r>
            <a:endParaRPr lang="hu-HU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pPr algn="l"/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Kérdés: vizsgálhatóak-e a vizuális művészet/festészet megértésének </a:t>
            </a:r>
            <a:r>
              <a:rPr lang="hu-HU" sz="2400" b="1" dirty="0" err="1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neuroanatomiai</a:t>
            </a: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hu-HU" sz="2400" b="1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vonatkozásai EEG-vel?  </a:t>
            </a:r>
            <a:endParaRPr lang="hu-HU" sz="2400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1"/>
            <a:ext cx="4038600" cy="3556992"/>
          </a:xfrm>
          <a:ln w="19050">
            <a:solidFill>
              <a:schemeClr val="accent1"/>
            </a:solidFill>
          </a:ln>
        </p:spPr>
        <p:txBody>
          <a:bodyPr/>
          <a:lstStyle/>
          <a:p>
            <a:pPr>
              <a:buFontTx/>
              <a:buNone/>
            </a:pPr>
            <a:r>
              <a:rPr lang="hu-HU" sz="1800" dirty="0"/>
              <a:t>Esztétikai, vagy vizuális-percepciós neuroanatómia ? </a:t>
            </a:r>
            <a:endParaRPr lang="hu-HU" sz="1800" dirty="0" smtClean="0"/>
          </a:p>
          <a:p>
            <a:pPr>
              <a:buFontTx/>
              <a:buNone/>
            </a:pPr>
            <a:r>
              <a:rPr lang="hu-HU" sz="1800" dirty="0" smtClean="0"/>
              <a:t>/</a:t>
            </a:r>
            <a:r>
              <a:rPr lang="hu-HU" sz="1800" dirty="0"/>
              <a:t>Stílushoz kapcsolódó feldolgozás utal az esztétikai értékelésre/.</a:t>
            </a:r>
          </a:p>
          <a:p>
            <a:pPr>
              <a:buFontTx/>
              <a:buNone/>
            </a:pPr>
            <a:r>
              <a:rPr lang="hu-HU" sz="1600" dirty="0"/>
              <a:t>Fechner </a:t>
            </a:r>
            <a:r>
              <a:rPr lang="hu-HU" sz="1600" dirty="0" smtClean="0"/>
              <a:t>1876 (kisérletes esztétika )</a:t>
            </a:r>
            <a:endParaRPr lang="hu-HU" sz="1600" dirty="0"/>
          </a:p>
          <a:p>
            <a:pPr>
              <a:buFontTx/>
              <a:buNone/>
            </a:pPr>
            <a:r>
              <a:rPr lang="hu-HU" sz="1600" dirty="0"/>
              <a:t>Berlyne 1971,1974</a:t>
            </a:r>
          </a:p>
          <a:p>
            <a:pPr>
              <a:buFontTx/>
              <a:buNone/>
            </a:pPr>
            <a:r>
              <a:rPr lang="hu-HU" sz="1600" dirty="0"/>
              <a:t>Cupchik 1994</a:t>
            </a:r>
          </a:p>
          <a:p>
            <a:pPr>
              <a:buFontTx/>
              <a:buNone/>
            </a:pPr>
            <a:r>
              <a:rPr lang="hu-HU" sz="1600" dirty="0"/>
              <a:t>Locher 2003</a:t>
            </a:r>
          </a:p>
          <a:p>
            <a:pPr>
              <a:buFontTx/>
              <a:buNone/>
            </a:pPr>
            <a:r>
              <a:rPr lang="hu-HU" sz="1600" dirty="0"/>
              <a:t>Vartanian 2005</a:t>
            </a:r>
          </a:p>
          <a:p>
            <a:pPr>
              <a:buFontTx/>
              <a:buNone/>
            </a:pPr>
            <a:r>
              <a:rPr lang="hu-HU" sz="1600" dirty="0"/>
              <a:t>Belke 2006</a:t>
            </a:r>
          </a:p>
          <a:p>
            <a:pPr>
              <a:buFontTx/>
              <a:buNone/>
            </a:pPr>
            <a:r>
              <a:rPr lang="hu-HU" sz="2000" b="1" dirty="0"/>
              <a:t>Lengger et al </a:t>
            </a:r>
            <a:r>
              <a:rPr lang="hu-HU" sz="2000" b="1" dirty="0" smtClean="0"/>
              <a:t>2007 (Brain Res.)</a:t>
            </a:r>
            <a:endParaRPr lang="hu-HU" sz="2000" b="1" dirty="0"/>
          </a:p>
          <a:p>
            <a:pPr>
              <a:buFontTx/>
              <a:buNone/>
            </a:pPr>
            <a:endParaRPr lang="hu-HU" sz="1600" dirty="0"/>
          </a:p>
        </p:txBody>
      </p:sp>
      <p:pic>
        <p:nvPicPr>
          <p:cNvPr id="103428" name="Picture 4" descr="Brodmann_Area_Hypothes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016" y="1052736"/>
            <a:ext cx="4038600" cy="3028950"/>
          </a:xfrm>
          <a:noFill/>
          <a:ln/>
        </p:spPr>
      </p:pic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4788024" y="4293096"/>
            <a:ext cx="403225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/>
              <a:t>Low resolution elektromagnetic </a:t>
            </a:r>
            <a:r>
              <a:rPr lang="hu-HU" dirty="0" smtClean="0"/>
              <a:t>tomography</a:t>
            </a:r>
          </a:p>
          <a:p>
            <a:pPr>
              <a:buFontTx/>
              <a:buNone/>
            </a:pPr>
            <a:r>
              <a:rPr lang="hu-HU" dirty="0"/>
              <a:t>Slow cortical potential (SCP)-EEG/LORETA feldolgozás</a:t>
            </a:r>
          </a:p>
          <a:p>
            <a:pPr>
              <a:buFontTx/>
              <a:buNone/>
            </a:pPr>
            <a:endParaRPr lang="hu-HU" dirty="0"/>
          </a:p>
          <a:p>
            <a:pPr>
              <a:buFontTx/>
              <a:buNone/>
            </a:pPr>
            <a:r>
              <a:rPr lang="hu-HU" dirty="0"/>
              <a:t>SCP=eseményfüggő aktiválódás (depolarizáció)</a:t>
            </a:r>
          </a:p>
          <a:p>
            <a:pPr>
              <a:spcBef>
                <a:spcPct val="50000"/>
              </a:spcBef>
            </a:pPr>
            <a:endParaRPr lang="hu-HU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8529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Monotype Corsiva" pitchFamily="66" charset="0"/>
              </a:rPr>
              <a:t>A </a:t>
            </a:r>
            <a:r>
              <a:rPr lang="en-US" dirty="0" err="1" smtClean="0">
                <a:latin typeface="Monotype Corsiva" pitchFamily="66" charset="0"/>
              </a:rPr>
              <a:t>magyarázat</a:t>
            </a:r>
            <a:r>
              <a:rPr lang="en-US" dirty="0" smtClean="0">
                <a:latin typeface="Monotype Corsiva" pitchFamily="66" charset="0"/>
              </a:rPr>
              <a:t>, a </a:t>
            </a:r>
            <a:r>
              <a:rPr lang="en-US" dirty="0" err="1" smtClean="0">
                <a:latin typeface="Monotype Corsiva" pitchFamily="66" charset="0"/>
              </a:rPr>
              <a:t>cím</a:t>
            </a:r>
            <a:r>
              <a:rPr lang="en-US" dirty="0" smtClean="0">
                <a:latin typeface="Monotype Corsiva" pitchFamily="66" charset="0"/>
              </a:rPr>
              <a:t> </a:t>
            </a:r>
            <a:r>
              <a:rPr lang="en-US" dirty="0" err="1" smtClean="0">
                <a:latin typeface="Monotype Corsiva" pitchFamily="66" charset="0"/>
              </a:rPr>
              <a:t>ismerete</a:t>
            </a:r>
            <a:r>
              <a:rPr lang="en-US" dirty="0" smtClean="0">
                <a:latin typeface="Monotype Corsiva" pitchFamily="66" charset="0"/>
              </a:rPr>
              <a:t> </a:t>
            </a:r>
            <a:r>
              <a:rPr lang="en-US" dirty="0" err="1" smtClean="0">
                <a:latin typeface="Monotype Corsiva" pitchFamily="66" charset="0"/>
              </a:rPr>
              <a:t>befolyásolja</a:t>
            </a:r>
            <a:r>
              <a:rPr lang="en-US" dirty="0" smtClean="0">
                <a:latin typeface="Monotype Corsiva" pitchFamily="66" charset="0"/>
              </a:rPr>
              <a:t>-e </a:t>
            </a:r>
            <a:r>
              <a:rPr lang="en-US" dirty="0" err="1" smtClean="0">
                <a:latin typeface="Monotype Corsiva" pitchFamily="66" charset="0"/>
              </a:rPr>
              <a:t>az</a:t>
            </a:r>
            <a:r>
              <a:rPr lang="en-US" dirty="0" smtClean="0">
                <a:latin typeface="Monotype Corsiva" pitchFamily="66" charset="0"/>
              </a:rPr>
              <a:t> </a:t>
            </a:r>
            <a:r>
              <a:rPr lang="en-US" dirty="0" err="1" smtClean="0">
                <a:latin typeface="Monotype Corsiva" pitchFamily="66" charset="0"/>
              </a:rPr>
              <a:t>aktiválódó</a:t>
            </a:r>
            <a:r>
              <a:rPr lang="en-US" dirty="0" smtClean="0">
                <a:latin typeface="Monotype Corsiva" pitchFamily="66" charset="0"/>
              </a:rPr>
              <a:t> </a:t>
            </a:r>
            <a:r>
              <a:rPr lang="en-US" dirty="0" err="1" smtClean="0">
                <a:latin typeface="Monotype Corsiva" pitchFamily="66" charset="0"/>
              </a:rPr>
              <a:t>területet</a:t>
            </a:r>
            <a:r>
              <a:rPr lang="en-US" dirty="0" smtClean="0">
                <a:latin typeface="Monotype Corsiva" pitchFamily="66" charset="0"/>
              </a:rPr>
              <a:t> ?</a:t>
            </a:r>
            <a:br>
              <a:rPr lang="en-US" dirty="0" smtClean="0">
                <a:latin typeface="Monotype Corsiva" pitchFamily="66" charset="0"/>
              </a:rPr>
            </a:br>
            <a:r>
              <a:rPr lang="en-US" dirty="0" err="1" smtClean="0">
                <a:latin typeface="Monotype Corsiva" pitchFamily="66" charset="0"/>
              </a:rPr>
              <a:t>sLORETA</a:t>
            </a:r>
            <a:r>
              <a:rPr lang="en-US" dirty="0" smtClean="0">
                <a:latin typeface="Monotype Corsiva" pitchFamily="66" charset="0"/>
              </a:rPr>
              <a:t> hp</a:t>
            </a:r>
            <a:r>
              <a:rPr lang="hu-HU" dirty="0" smtClean="0">
                <a:latin typeface="Monotype Corsiva" pitchFamily="66" charset="0"/>
              </a:rPr>
              <a:t>-</a:t>
            </a:r>
            <a:r>
              <a:rPr lang="en-US" dirty="0" smtClean="0">
                <a:latin typeface="Monotype Corsiva" pitchFamily="66" charset="0"/>
              </a:rPr>
              <a:t>EEG </a:t>
            </a:r>
            <a:r>
              <a:rPr lang="en-US" dirty="0" err="1" smtClean="0">
                <a:latin typeface="Monotype Corsiva" pitchFamily="66" charset="0"/>
              </a:rPr>
              <a:t>vizsgálat</a:t>
            </a:r>
            <a:endParaRPr lang="en-US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07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en/5/5f/No_61_Mark_Roth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42852"/>
            <a:ext cx="5214974" cy="6518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558ED5"/>
                </a:solidFill>
                <a:latin typeface="Apple Chancery"/>
                <a:cs typeface="Apple Chancery"/>
              </a:rPr>
              <a:t>     </a:t>
            </a:r>
            <a:r>
              <a:rPr lang="en-US" sz="3200" dirty="0" err="1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Kisérleti</a:t>
            </a:r>
            <a:r>
              <a:rPr lang="en-US" sz="3200" dirty="0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  </a:t>
            </a:r>
            <a:r>
              <a:rPr lang="en-US" sz="3200" dirty="0" err="1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paradigma</a:t>
            </a:r>
            <a:endParaRPr lang="en-US" sz="3200" dirty="0">
              <a:solidFill>
                <a:srgbClr val="558ED5"/>
              </a:solidFill>
              <a:latin typeface="Monotype Corsiva" pitchFamily="66" charset="0"/>
              <a:cs typeface="Apple Chancer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Millis “elaboration effect”: </a:t>
            </a:r>
          </a:p>
          <a:p>
            <a:pPr marL="0" indent="0">
              <a:buNone/>
            </a:pPr>
            <a:r>
              <a:rPr lang="en-US" sz="2800" dirty="0" err="1" smtClean="0"/>
              <a:t>Feltételezés</a:t>
            </a:r>
            <a:r>
              <a:rPr lang="en-US" sz="2800" dirty="0" smtClean="0"/>
              <a:t>: </a:t>
            </a:r>
            <a:r>
              <a:rPr lang="en-US" sz="2800" dirty="0" err="1" smtClean="0"/>
              <a:t>címmel</a:t>
            </a:r>
            <a:r>
              <a:rPr lang="en-US" sz="2800" dirty="0" smtClean="0"/>
              <a:t>, </a:t>
            </a:r>
            <a:r>
              <a:rPr lang="en-US" sz="2800" dirty="0" err="1" smtClean="0"/>
              <a:t>magyarázattal</a:t>
            </a:r>
            <a:r>
              <a:rPr lang="en-US" sz="2800" dirty="0" smtClean="0"/>
              <a:t> </a:t>
            </a:r>
            <a:r>
              <a:rPr lang="en-US" sz="2800" dirty="0" err="1" smtClean="0"/>
              <a:t>nagyobb</a:t>
            </a:r>
            <a:r>
              <a:rPr lang="en-US" sz="2800" dirty="0" smtClean="0"/>
              <a:t> </a:t>
            </a:r>
            <a:r>
              <a:rPr lang="en-US" sz="2800" dirty="0" err="1" smtClean="0"/>
              <a:t>az</a:t>
            </a:r>
            <a:r>
              <a:rPr lang="en-US" sz="2800" dirty="0" smtClean="0"/>
              <a:t> </a:t>
            </a:r>
            <a:r>
              <a:rPr lang="en-US" sz="2800" dirty="0" err="1" smtClean="0"/>
              <a:t>élmény</a:t>
            </a:r>
            <a:endParaRPr lang="en-US" sz="2800" dirty="0" smtClean="0"/>
          </a:p>
          <a:p>
            <a:r>
              <a:rPr lang="en-US" sz="2800" dirty="0" smtClean="0"/>
              <a:t>16 </a:t>
            </a:r>
            <a:r>
              <a:rPr lang="en-US" sz="2800" dirty="0" err="1" smtClean="0"/>
              <a:t>ffi</a:t>
            </a:r>
            <a:r>
              <a:rPr lang="en-US" sz="2800" dirty="0" smtClean="0"/>
              <a:t>,</a:t>
            </a:r>
            <a:r>
              <a:rPr lang="hu-HU" sz="2800" dirty="0" smtClean="0"/>
              <a:t> </a:t>
            </a:r>
            <a:r>
              <a:rPr lang="en-US" sz="2800" dirty="0" smtClean="0"/>
              <a:t>16 </a:t>
            </a:r>
            <a:r>
              <a:rPr lang="en-US" sz="2800" dirty="0" err="1" smtClean="0"/>
              <a:t>nő</a:t>
            </a:r>
            <a:r>
              <a:rPr lang="hu-HU" sz="2800" dirty="0" smtClean="0"/>
              <a:t>, </a:t>
            </a:r>
            <a:r>
              <a:rPr lang="en-US" sz="2800" dirty="0" smtClean="0"/>
              <a:t> </a:t>
            </a:r>
            <a:r>
              <a:rPr lang="en-US" sz="2800" dirty="0" err="1" smtClean="0"/>
              <a:t>egyetemi</a:t>
            </a:r>
            <a:r>
              <a:rPr lang="en-US" sz="2800" dirty="0" smtClean="0"/>
              <a:t> </a:t>
            </a:r>
            <a:r>
              <a:rPr lang="en-US" sz="2800" dirty="0" err="1" smtClean="0"/>
              <a:t>hallgatók</a:t>
            </a:r>
            <a:endParaRPr lang="en-US" sz="2800" dirty="0" smtClean="0"/>
          </a:p>
          <a:p>
            <a:r>
              <a:rPr lang="en-US" sz="2800" dirty="0" err="1" smtClean="0"/>
              <a:t>Ábrázoló</a:t>
            </a:r>
            <a:r>
              <a:rPr lang="en-US" sz="2800" dirty="0" smtClean="0"/>
              <a:t> </a:t>
            </a:r>
            <a:r>
              <a:rPr lang="en-US" sz="2800" dirty="0" err="1" smtClean="0"/>
              <a:t>vagy</a:t>
            </a:r>
            <a:r>
              <a:rPr lang="en-US" sz="2800" dirty="0" smtClean="0"/>
              <a:t> </a:t>
            </a:r>
            <a:r>
              <a:rPr lang="en-US" sz="2800" dirty="0" err="1" smtClean="0"/>
              <a:t>absztrakt</a:t>
            </a:r>
            <a:r>
              <a:rPr lang="en-US" sz="2800" dirty="0" smtClean="0"/>
              <a:t> </a:t>
            </a:r>
            <a:r>
              <a:rPr lang="en-US" sz="2800" dirty="0" err="1" smtClean="0"/>
              <a:t>művek</a:t>
            </a:r>
            <a:endParaRPr lang="en-US" sz="2800" dirty="0" smtClean="0"/>
          </a:p>
          <a:p>
            <a:r>
              <a:rPr lang="en-US" sz="2800" dirty="0" err="1" smtClean="0"/>
              <a:t>Magyarázattal</a:t>
            </a:r>
            <a:r>
              <a:rPr lang="en-US" sz="2800" dirty="0" smtClean="0"/>
              <a:t>, </a:t>
            </a:r>
            <a:r>
              <a:rPr lang="en-US" sz="2800" dirty="0" err="1" smtClean="0"/>
              <a:t>vagy</a:t>
            </a:r>
            <a:r>
              <a:rPr lang="en-US" sz="2800" dirty="0" smtClean="0"/>
              <a:t> a </a:t>
            </a:r>
            <a:r>
              <a:rPr lang="en-US" sz="2800" dirty="0" err="1" smtClean="0"/>
              <a:t>nélkül</a:t>
            </a:r>
            <a:r>
              <a:rPr lang="en-US" sz="2800" dirty="0" smtClean="0"/>
              <a:t> (2x2 </a:t>
            </a:r>
            <a:r>
              <a:rPr lang="en-US" sz="2800" dirty="0" err="1" smtClean="0"/>
              <a:t>faktoriális</a:t>
            </a:r>
            <a:r>
              <a:rPr lang="en-US" sz="2800" dirty="0" smtClean="0"/>
              <a:t> </a:t>
            </a:r>
            <a:r>
              <a:rPr lang="en-US" sz="2800" dirty="0" err="1" smtClean="0"/>
              <a:t>elrendezés</a:t>
            </a:r>
            <a:r>
              <a:rPr lang="en-US" sz="2800" dirty="0" smtClean="0"/>
              <a:t>)</a:t>
            </a:r>
            <a:endParaRPr lang="hu-HU" sz="2800" dirty="0" smtClean="0"/>
          </a:p>
          <a:p>
            <a:r>
              <a:rPr lang="hu-HU" sz="2800" dirty="0" smtClean="0"/>
              <a:t>EEG, sLORETA feldolgozás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44055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9" name="Picture 5" descr="rothko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33375"/>
            <a:ext cx="1658938" cy="2147888"/>
          </a:xfrm>
          <a:prstGeom prst="rect">
            <a:avLst/>
          </a:prstGeom>
          <a:noFill/>
        </p:spPr>
      </p:pic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827088" y="2565400"/>
            <a:ext cx="16557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/>
              <a:t>M. Rothko</a:t>
            </a:r>
          </a:p>
        </p:txBody>
      </p:sp>
      <p:pic>
        <p:nvPicPr>
          <p:cNvPr id="118792" name="Picture 8" descr="30pollock_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333375"/>
            <a:ext cx="3479800" cy="2400300"/>
          </a:xfrm>
          <a:prstGeom prst="rect">
            <a:avLst/>
          </a:prstGeom>
          <a:noFill/>
        </p:spPr>
      </p:pic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4211638" y="2708275"/>
            <a:ext cx="1873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/>
              <a:t>J.Pollock</a:t>
            </a:r>
          </a:p>
        </p:txBody>
      </p:sp>
      <p:pic>
        <p:nvPicPr>
          <p:cNvPr id="118795" name="Picture 11" descr="ma25_tapia_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333375"/>
            <a:ext cx="2620963" cy="2608263"/>
          </a:xfrm>
          <a:prstGeom prst="rect">
            <a:avLst/>
          </a:prstGeom>
          <a:noFill/>
        </p:spPr>
      </p:pic>
      <p:sp>
        <p:nvSpPr>
          <p:cNvPr id="118796" name="Text Box 12"/>
          <p:cNvSpPr txBox="1">
            <a:spLocks noChangeArrowheads="1"/>
          </p:cNvSpPr>
          <p:nvPr/>
        </p:nvSpPr>
        <p:spPr bwMode="auto">
          <a:xfrm>
            <a:off x="7380288" y="2924175"/>
            <a:ext cx="15859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/>
              <a:t>A.Tápies</a:t>
            </a:r>
          </a:p>
        </p:txBody>
      </p:sp>
      <p:pic>
        <p:nvPicPr>
          <p:cNvPr id="118798" name="Picture 14" descr="soutter_louis_souplesse_19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3068638"/>
            <a:ext cx="3762375" cy="2857500"/>
          </a:xfrm>
          <a:prstGeom prst="rect">
            <a:avLst/>
          </a:prstGeom>
          <a:noFill/>
        </p:spPr>
      </p:pic>
      <p:sp>
        <p:nvSpPr>
          <p:cNvPr id="118799" name="Text Box 15"/>
          <p:cNvSpPr txBox="1">
            <a:spLocks noChangeArrowheads="1"/>
          </p:cNvSpPr>
          <p:nvPr/>
        </p:nvSpPr>
        <p:spPr bwMode="auto">
          <a:xfrm>
            <a:off x="1908175" y="6021388"/>
            <a:ext cx="2879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/>
              <a:t>L.Soutter</a:t>
            </a:r>
          </a:p>
        </p:txBody>
      </p:sp>
      <p:pic>
        <p:nvPicPr>
          <p:cNvPr id="118801" name="Picture 17" descr="138_32065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7900" y="3284538"/>
            <a:ext cx="3810000" cy="2990850"/>
          </a:xfrm>
          <a:prstGeom prst="rect">
            <a:avLst/>
          </a:prstGeom>
          <a:noFill/>
        </p:spPr>
      </p:pic>
      <p:sp>
        <p:nvSpPr>
          <p:cNvPr id="118802" name="Text Box 18"/>
          <p:cNvSpPr txBox="1">
            <a:spLocks noChangeArrowheads="1"/>
          </p:cNvSpPr>
          <p:nvPr/>
        </p:nvSpPr>
        <p:spPr bwMode="auto">
          <a:xfrm>
            <a:off x="6300788" y="6381750"/>
            <a:ext cx="30241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/>
              <a:t>F.Ringel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b="1" dirty="0" smtClean="0">
                <a:solidFill>
                  <a:schemeClr val="tx2">
                    <a:lumMod val="50000"/>
                  </a:schemeClr>
                </a:solidFill>
                <a:latin typeface="Lucida Calligraphy" pitchFamily="66" charset="0"/>
              </a:rPr>
              <a:t>Ábrázoló</a:t>
            </a:r>
            <a:r>
              <a:rPr lang="hu-HU" sz="2400" dirty="0" smtClean="0">
                <a:solidFill>
                  <a:srgbClr val="558ED5"/>
                </a:solidFill>
                <a:latin typeface="Lucida Calligraphy" pitchFamily="66" charset="0"/>
              </a:rPr>
              <a:t> művek megfigyelése  kiterjedtebb agykérgi elektromos aktivitást eredményez (</a:t>
            </a:r>
            <a:r>
              <a:rPr lang="hu-HU" sz="2400" dirty="0" err="1" smtClean="0">
                <a:solidFill>
                  <a:srgbClr val="558ED5"/>
                </a:solidFill>
                <a:latin typeface="Lucida Calligraphy" pitchFamily="66" charset="0"/>
              </a:rPr>
              <a:t>sLORETA</a:t>
            </a:r>
            <a:r>
              <a:rPr lang="hu-HU" sz="2400" dirty="0" smtClean="0">
                <a:solidFill>
                  <a:srgbClr val="558ED5"/>
                </a:solidFill>
                <a:latin typeface="Lucida Calligraphy" pitchFamily="66" charset="0"/>
              </a:rPr>
              <a:t>), mint az </a:t>
            </a:r>
            <a:r>
              <a:rPr lang="hu-HU" sz="2400" dirty="0" smtClean="0">
                <a:solidFill>
                  <a:srgbClr val="10253F"/>
                </a:solidFill>
                <a:latin typeface="Lucida Calligraphy" pitchFamily="66" charset="0"/>
              </a:rPr>
              <a:t>absztrakt</a:t>
            </a:r>
            <a:r>
              <a:rPr lang="hu-HU" sz="2400" dirty="0" smtClean="0">
                <a:solidFill>
                  <a:srgbClr val="558ED5"/>
                </a:solidFill>
                <a:latin typeface="Lucida Calligraphy" pitchFamily="66" charset="0"/>
              </a:rPr>
              <a:t> festmények </a:t>
            </a:r>
            <a:endParaRPr lang="en-US" sz="2400" dirty="0">
              <a:solidFill>
                <a:srgbClr val="558ED5"/>
              </a:solidFill>
              <a:latin typeface="Lucida Calligraphy" pitchFamily="66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6048672" cy="410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732240" y="1844824"/>
            <a:ext cx="22322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Aktív</a:t>
            </a:r>
            <a:r>
              <a:rPr lang="en-US" b="1" dirty="0" smtClean="0"/>
              <a:t> </a:t>
            </a:r>
            <a:r>
              <a:rPr lang="en-US" b="1" dirty="0" err="1" smtClean="0"/>
              <a:t>területek</a:t>
            </a:r>
            <a:r>
              <a:rPr lang="en-US" b="1" dirty="0" smtClean="0"/>
              <a:t>:</a:t>
            </a:r>
          </a:p>
          <a:p>
            <a:r>
              <a:rPr lang="en-US" dirty="0" err="1" smtClean="0"/>
              <a:t>Bal</a:t>
            </a:r>
            <a:r>
              <a:rPr lang="en-US" dirty="0" smtClean="0"/>
              <a:t> </a:t>
            </a:r>
            <a:r>
              <a:rPr lang="en-US" dirty="0" err="1" smtClean="0"/>
              <a:t>precentralis</a:t>
            </a:r>
            <a:r>
              <a:rPr lang="en-US" dirty="0" smtClean="0"/>
              <a:t> </a:t>
            </a:r>
            <a:r>
              <a:rPr lang="en-US" dirty="0" err="1" smtClean="0"/>
              <a:t>gyrus</a:t>
            </a:r>
            <a:endParaRPr lang="en-US" dirty="0" smtClean="0"/>
          </a:p>
          <a:p>
            <a:r>
              <a:rPr lang="en-US" dirty="0" err="1" smtClean="0"/>
              <a:t>Precuneus</a:t>
            </a:r>
            <a:endParaRPr lang="en-US" dirty="0" smtClean="0"/>
          </a:p>
          <a:p>
            <a:r>
              <a:rPr lang="en-US" dirty="0" err="1" smtClean="0"/>
              <a:t>Jobb</a:t>
            </a:r>
            <a:r>
              <a:rPr lang="en-US" dirty="0" smtClean="0"/>
              <a:t> </a:t>
            </a:r>
            <a:r>
              <a:rPr lang="en-US" dirty="0" err="1" smtClean="0"/>
              <a:t>középső</a:t>
            </a:r>
            <a:r>
              <a:rPr lang="en-US" dirty="0" smtClean="0"/>
              <a:t> temporalis </a:t>
            </a:r>
            <a:r>
              <a:rPr lang="en-US" dirty="0" err="1" smtClean="0"/>
              <a:t>gyrus</a:t>
            </a:r>
            <a:endParaRPr lang="en-US" dirty="0" smtClean="0"/>
          </a:p>
          <a:p>
            <a:r>
              <a:rPr lang="en-US" dirty="0" err="1" smtClean="0"/>
              <a:t>Gyrus</a:t>
            </a:r>
            <a:r>
              <a:rPr lang="en-US" dirty="0" smtClean="0"/>
              <a:t> </a:t>
            </a:r>
            <a:r>
              <a:rPr lang="en-US" dirty="0" err="1" smtClean="0"/>
              <a:t>lingualis</a:t>
            </a:r>
            <a:endParaRPr lang="en-US" dirty="0" smtClean="0"/>
          </a:p>
          <a:p>
            <a:r>
              <a:rPr lang="en-US" dirty="0" err="1" smtClean="0"/>
              <a:t>Bal</a:t>
            </a:r>
            <a:r>
              <a:rPr lang="en-US" dirty="0" smtClean="0"/>
              <a:t> </a:t>
            </a:r>
            <a:r>
              <a:rPr lang="en-US" dirty="0" err="1" smtClean="0"/>
              <a:t>felső</a:t>
            </a:r>
            <a:r>
              <a:rPr lang="en-US" dirty="0" smtClean="0"/>
              <a:t> </a:t>
            </a:r>
            <a:r>
              <a:rPr lang="en-US" dirty="0" err="1" smtClean="0"/>
              <a:t>frontalis</a:t>
            </a:r>
            <a:r>
              <a:rPr lang="en-US" dirty="0" smtClean="0"/>
              <a:t> </a:t>
            </a:r>
            <a:r>
              <a:rPr lang="en-US" dirty="0" err="1" smtClean="0"/>
              <a:t>gyrus</a:t>
            </a:r>
            <a:endParaRPr lang="en-US" dirty="0" smtClean="0"/>
          </a:p>
          <a:p>
            <a:r>
              <a:rPr lang="en-US" dirty="0" err="1" smtClean="0"/>
              <a:t>Lobulus</a:t>
            </a:r>
            <a:r>
              <a:rPr lang="en-US" dirty="0" smtClean="0"/>
              <a:t> </a:t>
            </a:r>
            <a:r>
              <a:rPr lang="en-US" dirty="0" err="1" smtClean="0"/>
              <a:t>paracentralis</a:t>
            </a:r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400" b="1" dirty="0" smtClean="0">
                <a:solidFill>
                  <a:srgbClr val="558ED5"/>
                </a:solidFill>
                <a:latin typeface="Lucida Calligraphy" pitchFamily="66" charset="0"/>
              </a:rPr>
              <a:t>A  </a:t>
            </a:r>
            <a:r>
              <a:rPr lang="hu-HU" sz="2400" b="1" dirty="0" smtClean="0">
                <a:solidFill>
                  <a:srgbClr val="10253F"/>
                </a:solidFill>
                <a:latin typeface="Lucida Calligraphy" pitchFamily="66" charset="0"/>
              </a:rPr>
              <a:t>magyarázat nélküli  </a:t>
            </a:r>
            <a:r>
              <a:rPr lang="hu-HU" sz="2400" b="1" dirty="0" smtClean="0">
                <a:solidFill>
                  <a:srgbClr val="558ED5"/>
                </a:solidFill>
                <a:latin typeface="Lucida Calligraphy" pitchFamily="66" charset="0"/>
              </a:rPr>
              <a:t>képek szemlélése   </a:t>
            </a:r>
            <a:r>
              <a:rPr lang="hu-HU" sz="2400" b="1" dirty="0">
                <a:solidFill>
                  <a:srgbClr val="558ED5"/>
                </a:solidFill>
                <a:latin typeface="Lucida Calligraphy" pitchFamily="66" charset="0"/>
              </a:rPr>
              <a:t>magasabb </a:t>
            </a:r>
            <a:r>
              <a:rPr lang="hu-HU" sz="2400" b="1" dirty="0" smtClean="0">
                <a:solidFill>
                  <a:srgbClr val="558ED5"/>
                </a:solidFill>
                <a:latin typeface="Lucida Calligraphy" pitchFamily="66" charset="0"/>
              </a:rPr>
              <a:t/>
            </a:r>
            <a:br>
              <a:rPr lang="hu-HU" sz="2400" b="1" dirty="0" smtClean="0">
                <a:solidFill>
                  <a:srgbClr val="558ED5"/>
                </a:solidFill>
                <a:latin typeface="Lucida Calligraphy" pitchFamily="66" charset="0"/>
              </a:rPr>
            </a:br>
            <a:r>
              <a:rPr lang="hu-HU" sz="2400" b="1" dirty="0" smtClean="0">
                <a:solidFill>
                  <a:srgbClr val="558ED5"/>
                </a:solidFill>
                <a:latin typeface="Lucida Calligraphy" pitchFamily="66" charset="0"/>
              </a:rPr>
              <a:t>agyi  elektromos aktivációval jár</a:t>
            </a:r>
            <a:endParaRPr lang="en-US" sz="2400" b="1" dirty="0">
              <a:solidFill>
                <a:srgbClr val="558ED5"/>
              </a:solidFill>
              <a:latin typeface="Lucida Calligraphy" pitchFamily="66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1628800"/>
            <a:ext cx="5472608" cy="3831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588224" y="1916832"/>
            <a:ext cx="2232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Aktív</a:t>
            </a:r>
            <a:r>
              <a:rPr lang="en-US" b="1" dirty="0" smtClean="0"/>
              <a:t> </a:t>
            </a:r>
            <a:r>
              <a:rPr lang="en-US" b="1" dirty="0" err="1" smtClean="0"/>
              <a:t>területek</a:t>
            </a:r>
            <a:r>
              <a:rPr lang="en-US" b="1" dirty="0" smtClean="0"/>
              <a:t>:</a:t>
            </a:r>
          </a:p>
          <a:p>
            <a:r>
              <a:rPr lang="en-US" dirty="0" err="1" smtClean="0"/>
              <a:t>Bal</a:t>
            </a:r>
            <a:r>
              <a:rPr lang="en-US" dirty="0" smtClean="0"/>
              <a:t> insula</a:t>
            </a:r>
          </a:p>
          <a:p>
            <a:r>
              <a:rPr lang="en-US" dirty="0" err="1" smtClean="0"/>
              <a:t>Bal</a:t>
            </a:r>
            <a:r>
              <a:rPr lang="en-US" dirty="0" smtClean="0"/>
              <a:t> </a:t>
            </a:r>
            <a:r>
              <a:rPr lang="en-US" dirty="0" err="1" smtClean="0"/>
              <a:t>precentralis</a:t>
            </a:r>
            <a:r>
              <a:rPr lang="en-US" dirty="0" smtClean="0"/>
              <a:t> </a:t>
            </a:r>
            <a:r>
              <a:rPr lang="en-US" dirty="0" err="1" smtClean="0"/>
              <a:t>gyrus</a:t>
            </a:r>
            <a:endParaRPr lang="en-US" dirty="0" smtClean="0"/>
          </a:p>
          <a:p>
            <a:r>
              <a:rPr lang="en-US" dirty="0" err="1" smtClean="0"/>
              <a:t>Bal</a:t>
            </a:r>
            <a:r>
              <a:rPr lang="en-US" dirty="0" smtClean="0"/>
              <a:t> </a:t>
            </a:r>
            <a:r>
              <a:rPr lang="en-US" dirty="0" err="1" smtClean="0"/>
              <a:t>felső</a:t>
            </a:r>
            <a:r>
              <a:rPr lang="en-US" dirty="0" smtClean="0"/>
              <a:t> </a:t>
            </a:r>
            <a:r>
              <a:rPr lang="en-US" dirty="0" err="1" smtClean="0"/>
              <a:t>frontalis</a:t>
            </a:r>
            <a:r>
              <a:rPr lang="en-US" dirty="0" smtClean="0"/>
              <a:t> </a:t>
            </a:r>
            <a:r>
              <a:rPr lang="en-US" dirty="0" err="1" smtClean="0"/>
              <a:t>gyrus</a:t>
            </a:r>
            <a:endParaRPr lang="en-US" dirty="0" smtClean="0"/>
          </a:p>
          <a:p>
            <a:r>
              <a:rPr lang="en-US" dirty="0" err="1" smtClean="0"/>
              <a:t>Hátsó</a:t>
            </a:r>
            <a:r>
              <a:rPr lang="en-US" dirty="0" smtClean="0"/>
              <a:t> </a:t>
            </a:r>
            <a:r>
              <a:rPr lang="en-US" dirty="0" err="1" smtClean="0"/>
              <a:t>cingularis</a:t>
            </a:r>
            <a:r>
              <a:rPr lang="en-US" dirty="0" smtClean="0"/>
              <a:t> </a:t>
            </a:r>
            <a:r>
              <a:rPr lang="en-US" dirty="0" err="1" smtClean="0"/>
              <a:t>gyrus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Assessment of Art Attributes   AAA   </a:t>
            </a:r>
            <a:br>
              <a:rPr lang="en-US" sz="3200" dirty="0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</a:br>
            <a:r>
              <a:rPr lang="en-US" sz="3200" dirty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	</a:t>
            </a:r>
            <a:r>
              <a:rPr lang="en-US" sz="3200" dirty="0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				</a:t>
            </a:r>
            <a:r>
              <a:rPr lang="en-US" sz="1800" dirty="0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(</a:t>
            </a:r>
            <a:r>
              <a:rPr lang="en-US" sz="1800" dirty="0" err="1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Chatterjee</a:t>
            </a:r>
            <a:r>
              <a:rPr lang="en-US" sz="1800" dirty="0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 et al.2010)</a:t>
            </a:r>
            <a:endParaRPr lang="en-US" sz="3200" dirty="0">
              <a:solidFill>
                <a:srgbClr val="558ED5"/>
              </a:solidFill>
              <a:latin typeface="Monotype Corsiva" pitchFamily="66" charset="0"/>
              <a:cs typeface="Apple Chancery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340768"/>
            <a:ext cx="4638394" cy="5233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2120" y="191683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Pontozás</a:t>
            </a:r>
            <a:r>
              <a:rPr lang="en-US" dirty="0" smtClean="0"/>
              <a:t> 1-5 </a:t>
            </a:r>
            <a:r>
              <a:rPr lang="en-US" dirty="0" err="1" smtClean="0"/>
              <a:t>között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24128" y="3068960"/>
            <a:ext cx="30243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Összefüggést</a:t>
            </a:r>
            <a:r>
              <a:rPr lang="en-US" dirty="0" smtClean="0"/>
              <a:t> </a:t>
            </a:r>
            <a:r>
              <a:rPr lang="en-US" dirty="0" err="1" smtClean="0"/>
              <a:t>kerestek</a:t>
            </a:r>
            <a:r>
              <a:rPr lang="en-US" dirty="0" smtClean="0"/>
              <a:t> </a:t>
            </a:r>
            <a:r>
              <a:rPr lang="en-US" dirty="0" err="1" smtClean="0"/>
              <a:t>iskolázottság</a:t>
            </a:r>
            <a:r>
              <a:rPr lang="en-US" dirty="0" smtClean="0"/>
              <a:t>, </a:t>
            </a:r>
            <a:r>
              <a:rPr lang="en-US" dirty="0" err="1" smtClean="0"/>
              <a:t>múzeumi</a:t>
            </a:r>
            <a:r>
              <a:rPr lang="en-US" dirty="0" smtClean="0"/>
              <a:t> </a:t>
            </a:r>
            <a:r>
              <a:rPr lang="en-US" dirty="0" err="1" smtClean="0"/>
              <a:t>tapasztalatok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faktorok</a:t>
            </a:r>
            <a:r>
              <a:rPr lang="en-US" dirty="0" smtClean="0"/>
              <a:t> </a:t>
            </a:r>
            <a:r>
              <a:rPr lang="en-US" dirty="0" err="1" smtClean="0"/>
              <a:t>között</a:t>
            </a:r>
            <a:r>
              <a:rPr lang="en-US" dirty="0" smtClean="0"/>
              <a:t>.</a:t>
            </a:r>
          </a:p>
          <a:p>
            <a:endParaRPr lang="hu-HU" sz="2400" b="1" dirty="0" smtClean="0"/>
          </a:p>
          <a:p>
            <a:r>
              <a:rPr lang="en-US" sz="2400" b="1" dirty="0" smtClean="0"/>
              <a:t>A </a:t>
            </a:r>
            <a:r>
              <a:rPr lang="en-US" sz="2400" b="1" dirty="0" err="1" smtClean="0"/>
              <a:t>kisérletet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sikertelennek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értékelték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901797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200" b="1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Néhány példa a képzőművészeti kreativitás és a betegség összefüggésére</a:t>
            </a:r>
            <a:endParaRPr lang="hu-HU" sz="3200" b="1" dirty="0">
              <a:solidFill>
                <a:schemeClr val="accent5">
                  <a:lumMod val="75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u-HU" sz="2400" dirty="0" err="1" smtClean="0"/>
              <a:t>Sellal</a:t>
            </a:r>
            <a:r>
              <a:rPr lang="hu-HU" sz="2400" dirty="0" smtClean="0"/>
              <a:t> et </a:t>
            </a:r>
            <a:r>
              <a:rPr lang="hu-HU" sz="2400" dirty="0" err="1" smtClean="0"/>
              <a:t>al</a:t>
            </a:r>
            <a:r>
              <a:rPr lang="hu-HU" sz="2400" dirty="0" smtClean="0"/>
              <a:t>. 2003:epilepszia miatt </a:t>
            </a:r>
            <a:r>
              <a:rPr lang="hu-HU" sz="2400" dirty="0" err="1" smtClean="0"/>
              <a:t>temporalis</a:t>
            </a:r>
            <a:r>
              <a:rPr lang="hu-HU" sz="2400" dirty="0" smtClean="0"/>
              <a:t> lebeny </a:t>
            </a:r>
            <a:r>
              <a:rPr lang="hu-HU" sz="2400" dirty="0" err="1" smtClean="0"/>
              <a:t>lobectomia</a:t>
            </a:r>
            <a:r>
              <a:rPr lang="hu-HU" sz="2400" dirty="0" smtClean="0"/>
              <a:t> bal oldalon   (</a:t>
            </a:r>
            <a:r>
              <a:rPr lang="hu-HU" sz="2400" dirty="0" err="1" smtClean="0"/>
              <a:t>hippocampus</a:t>
            </a:r>
            <a:r>
              <a:rPr lang="hu-HU" sz="2400" dirty="0" smtClean="0"/>
              <a:t>, </a:t>
            </a:r>
            <a:r>
              <a:rPr lang="hu-HU" sz="2400" dirty="0" err="1" smtClean="0"/>
              <a:t>parahippocampus</a:t>
            </a:r>
            <a:r>
              <a:rPr lang="hu-HU" sz="2400" dirty="0" smtClean="0"/>
              <a:t> </a:t>
            </a:r>
            <a:r>
              <a:rPr lang="hu-HU" sz="2400" dirty="0" err="1" smtClean="0"/>
              <a:t>nucl</a:t>
            </a:r>
            <a:r>
              <a:rPr lang="hu-HU" sz="2400" dirty="0" smtClean="0"/>
              <a:t>. </a:t>
            </a:r>
            <a:r>
              <a:rPr lang="hu-HU" sz="2400" dirty="0" err="1" smtClean="0"/>
              <a:t>Amygdala</a:t>
            </a:r>
            <a:r>
              <a:rPr lang="hu-HU" sz="2400" dirty="0" smtClean="0"/>
              <a:t> </a:t>
            </a:r>
            <a:r>
              <a:rPr lang="hu-HU" sz="2400" dirty="0" err="1" smtClean="0"/>
              <a:t>megkimélt</a:t>
            </a:r>
            <a:r>
              <a:rPr lang="hu-HU" sz="2400" dirty="0" smtClean="0"/>
              <a:t> maradt) </a:t>
            </a:r>
            <a:r>
              <a:rPr lang="hu-HU" sz="2400" b="1" dirty="0" smtClean="0"/>
              <a:t>megváltozott ízlés  </a:t>
            </a:r>
            <a:r>
              <a:rPr lang="hu-HU" sz="2400" dirty="0" smtClean="0"/>
              <a:t>zenében irodalomban. Fokozódó érdeklődés a realista képek iránt</a:t>
            </a:r>
          </a:p>
          <a:p>
            <a:pPr>
              <a:buNone/>
            </a:pPr>
            <a:r>
              <a:rPr lang="hu-HU" sz="2400" dirty="0" err="1" smtClean="0"/>
              <a:t>Adolphs</a:t>
            </a:r>
            <a:r>
              <a:rPr lang="hu-HU" sz="2400" dirty="0" smtClean="0"/>
              <a:t> és </a:t>
            </a:r>
            <a:r>
              <a:rPr lang="hu-HU" sz="2400" dirty="0" err="1" smtClean="0"/>
              <a:t>Tranel</a:t>
            </a:r>
            <a:r>
              <a:rPr lang="hu-HU" sz="2400" dirty="0" smtClean="0"/>
              <a:t> 1999: kétoldali </a:t>
            </a:r>
            <a:r>
              <a:rPr lang="hu-HU" sz="2400" dirty="0" err="1" smtClean="0"/>
              <a:t>amygdala</a:t>
            </a:r>
            <a:r>
              <a:rPr lang="hu-HU" sz="2400" dirty="0" smtClean="0"/>
              <a:t> károsodás- 3 dimenziós geometriai jellegű képek, tájképek iránti  </a:t>
            </a:r>
            <a:r>
              <a:rPr lang="hu-HU" sz="2400" b="1" dirty="0" smtClean="0"/>
              <a:t>kifejezettebb érdeklődés </a:t>
            </a:r>
            <a:r>
              <a:rPr lang="hu-HU" sz="2400" dirty="0" smtClean="0"/>
              <a:t>kontroll személyekhez  viszonyítva.</a:t>
            </a:r>
          </a:p>
          <a:p>
            <a:pPr>
              <a:buNone/>
            </a:pPr>
            <a:r>
              <a:rPr lang="hu-HU" sz="2400" dirty="0" err="1" smtClean="0"/>
              <a:t>Halpern</a:t>
            </a:r>
            <a:r>
              <a:rPr lang="hu-HU" sz="2400" dirty="0" smtClean="0"/>
              <a:t> és </a:t>
            </a:r>
            <a:r>
              <a:rPr lang="hu-HU" sz="2400" dirty="0" err="1" smtClean="0"/>
              <a:t>O’Connor</a:t>
            </a:r>
            <a:r>
              <a:rPr lang="hu-HU" sz="2400" dirty="0" smtClean="0"/>
              <a:t> 2013: Alzheimer és </a:t>
            </a:r>
            <a:r>
              <a:rPr lang="hu-HU" sz="2400" dirty="0" err="1" smtClean="0"/>
              <a:t>fronto-temporalis</a:t>
            </a:r>
            <a:r>
              <a:rPr lang="hu-HU" sz="2400" dirty="0" smtClean="0"/>
              <a:t> </a:t>
            </a:r>
            <a:r>
              <a:rPr lang="hu-HU" sz="2400" dirty="0" err="1" smtClean="0"/>
              <a:t>demencia</a:t>
            </a:r>
            <a:r>
              <a:rPr lang="hu-HU" sz="2400" dirty="0" smtClean="0"/>
              <a:t> betegek érdeklődése és </a:t>
            </a:r>
            <a:r>
              <a:rPr lang="hu-HU" sz="2400" b="1" dirty="0" smtClean="0"/>
              <a:t>ízlése megmarad </a:t>
            </a:r>
            <a:r>
              <a:rPr lang="hu-HU" sz="2400" dirty="0" smtClean="0"/>
              <a:t>a képzőművészet irányában</a:t>
            </a:r>
          </a:p>
          <a:p>
            <a:pPr>
              <a:buNone/>
            </a:pPr>
            <a:endParaRPr lang="hu-HU" sz="2000" dirty="0" smtClean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Fronto-insularis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atrophia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(primer progresszív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aphasia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)</a:t>
            </a:r>
            <a:endParaRPr lang="hu-HU" sz="2800" dirty="0">
              <a:solidFill>
                <a:schemeClr val="accent5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629842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6732240" y="1556792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A.Adams</a:t>
            </a:r>
            <a:r>
              <a:rPr lang="hu-HU" dirty="0" smtClean="0"/>
              <a:t>  fizikusnő</a:t>
            </a:r>
          </a:p>
          <a:p>
            <a:r>
              <a:rPr lang="hu-HU" dirty="0" smtClean="0"/>
              <a:t>46 évesen festeni kezd</a:t>
            </a:r>
          </a:p>
          <a:p>
            <a:r>
              <a:rPr lang="hu-HU" dirty="0" smtClean="0"/>
              <a:t>60 éves  PPA első tünetei</a:t>
            </a:r>
            <a:endParaRPr lang="hu-HU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6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Transmodalis</a:t>
            </a:r>
            <a:r>
              <a:rPr lang="hu-HU" sz="36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kreativitás:</a:t>
            </a:r>
            <a:r>
              <a:rPr lang="hu-HU" sz="36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Unravelling</a:t>
            </a:r>
            <a:r>
              <a:rPr lang="hu-HU" sz="36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Bolero</a:t>
            </a:r>
            <a:br>
              <a:rPr lang="hu-HU" sz="36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</a:br>
            <a:r>
              <a:rPr lang="hu-HU" sz="36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6 évvel A.A. betegsége kezdete előtt</a:t>
            </a:r>
            <a:endParaRPr lang="hu-HU" sz="3600" dirty="0">
              <a:solidFill>
                <a:schemeClr val="accent5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28800"/>
            <a:ext cx="6732240" cy="468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A.A. érdeklődése Ravel zenéje és betegsége iránt (szintén PPA), a kép 6 évvel megelőzte a betegség kezdetét</a:t>
            </a:r>
            <a:endParaRPr lang="hu-HU" sz="2400" dirty="0">
              <a:solidFill>
                <a:schemeClr val="accent5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3" y="1349054"/>
            <a:ext cx="6579403" cy="550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Lucida Calligraphy" pitchFamily="66" charset="0"/>
              </a:rPr>
              <a:t>Kék=a kontrollhoz viszonyított </a:t>
            </a:r>
            <a:r>
              <a:rPr lang="hu-HU" sz="2800" dirty="0" err="1" smtClean="0">
                <a:solidFill>
                  <a:schemeClr val="accent5">
                    <a:lumMod val="50000"/>
                  </a:schemeClr>
                </a:solidFill>
                <a:latin typeface="Lucida Calligraphy" pitchFamily="66" charset="0"/>
              </a:rPr>
              <a:t>atrophia</a:t>
            </a: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Lucida Calligraphy" pitchFamily="66" charset="0"/>
              </a:rPr>
              <a:t>, míg a narancs emelkedett szürke állomány intenzitás. Itt a SPECT is aktívabb</a:t>
            </a:r>
            <a:endParaRPr lang="hu-HU" sz="2800" dirty="0">
              <a:solidFill>
                <a:schemeClr val="accent5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156401" cy="456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data:image/jpeg;base64,/9j/4AAQSkZJRgABAQAAAQABAAD/2wCEAAkGBxITEhUSEhIVFRUVFRUVFRUVFRUVFRUVFRUXFxUVFRUYHSggGBolHRUVITEhJSkrLi4uFx8zODMtNygtLisBCgoKDg0OFw8PFSsdFR0rLS0tLS0tLSsrLSstKy0tLSsrKy0rLSstLS0tLSsrNysrKy03LS0tLSstKy0tLSstLf/AABEIAOsA1gMBIgACEQEDEQH/xAAbAAACAwEBAQAAAAAAAAAAAAABAgADBQQHBv/EADEQAAICAQIEBAMIAwEAAAAAAAABAhEDBBIFIVOSFTFR0RMiQRQycoGRobHBYXGyBv/EABoBAAIDAQEAAAAAAAAAAAAAAAABAgMFBAb/xAAjEQEAAgEDBQADAQAAAAAAAAAAAQIRAwQTEhQhMVEFIjJB/9oADAMBAAIRAxEAPwDyhyfqFNjY8ds7MOD1K7XiHdp6U2ciUi7Hp5s746VUdOLF9Cm2v8ddNln+mbHSSJPSyX1Nf4YPgsr55dHY1/xkQ08mWvSS87NaOAnwkKdxIjYViPLKjo5P60T7JL/JsOAjQueyXZUZT0cl9RJaV+pq7bA8Y+exTs6Mp6WQHpX6mq8YI4x89kOzoyPgSXnYvwZeSs2XEigPuJLsY+sV4Z+jHWllRtRgRYyM7ifiUfj6/WJHA195MmXT8rTNieMqeFDjWkp2UeoYrTBtZqS069CRwfQs5oc/ZyyqY0oNGhk0ws8XIcakSjO2mPbNcmBsaaBRc5JgFIgaIGCdejx2zuWPmVaGB3wxnJq28tba6f6wmOBdjgGKLdpzzLSrVI40OogSLIRIytrBlER4i5INCylNcuZwElA6pIrlEMozVQoA2l7iLQZLpUygCMDppCySHk+NTtXoFxLKI0LJ9EKtpKHFYDBXASUEWiyQZLphz7QOJ0bBXAl1KuNzuBXkxWjqaBRKLYQtpRLCyYHuoksNGvmgn9DP1COqmplla23imXEyBUSHSz5a3D/umhiRn8PXymjijRwa39S3tnH6QujAYJEjnaGBHixKHiBQdDCosSEnBZITaXNESElhRtFcS+gUGRNXO0RRL9ouwZ4VURos2gcRDClxBtLaEkh5RmpKJQ8Q7RJRVUxWi1wEoZYVOIJItoSaGrmrmmjg1rNLJE4tZHkdGlPlmbqviWagDMh3sWWpoPKjUxmRoXzNrCjP1/6b+x81g0YhZaVsoaFowaKHiJEaKBGD0WICGSEnEIQg0URWQFC7SxoWhmroVoskLQCIIwNFlCtBk8KmhZIucSuSBHBEMkChkBwUWhgMQIyrIi5iSJQqtDmmcuojaOyaKJF1JxLP14zEsaS5kHzPmyGjHpg2jEy69C+Zt4GYWhfzG7p4nFufba/HT4dVCOBYkMzla81yrjEdRDQyBHApBI2SxHApDpATJYHEmaEaGFbEnEg0I0M2I2AyLFBYLAsiLJDWKxnkjQJBYGCJGAagAQULIdiSAp9KZxOfI+R0nPloto4dePGWRmSsg+Z8/KiGlX1Dz94/aTaKXzn0GA+cwP5kb+lyHJuo8tX8Zb/HbFjqRSmPE424tZEgIKYFg1BSImECwiCAgiMxQ2KM4RitDMWTEkWgUMCgEQAskMBglhUwDtC0GUcFYGx2JQxgGJIcWSBCVbRzZfM6ZHNPnZZRx7j0zNT94gMj5kNOvqHnbz+0jo43I28ETK0D5mtjOPcz+zW/H1iK5dUWPFlMS1HI2arLCmKgpAZ0xkIhrACmRkYRACBYoEDYGRgoDgQEI0BgxWMBglkoBmBgCsUZoViBRGOxGSQkkzjnLzOyTOLOW6bP3Xpl5Y8yEyu2Q06+nnb/ANSs0kqkjbxmJpV8xtQZybn21vx/8y6IsuRRjLUcUtqnpahhEOgSSyWCwhIMmGyqxosRZWMRBDQDCMBAMEoBkbI2KwgplGBgFZIuozYrYtgkLA6zCORJMSxFNzOQjYHIRslCM3RyObUKy2TKc0uT/wBFtI8uHXtmGRJ82QDfMhpw89PtdppfMjaxyvmYOKVM09Jm5c2cu4rny0tjqY8NPHIsTONZUH7QkcfTLZjWrEeZdqY6kccM6LVkFhPliV+4FlHxAqQphHkX0E51kGc1XmGByQ6FIZSOaMxt4YPkXOQjkVbybgwXKdsFlbmDeEQOQ+4DYm4XcPBdYtitkbACE2GyWBAYpTiyMRsm9CuSHhCbwEkcmslSOic0Z2uy/Qv0a5s4d1eIrLliuYA4/MBoMSQGjNoSgSdIfTkdWHStRL1FlqHfmcqyMWyUaMfCnXt9aOPWtHRDiBjoPIhO3rP+LK7vUj1LY+3AevZlJh3BG3r8Od3qfWpDXeoz13LkZCCPt6/Cjd6n1sw19IMuImMmRyFO2p8S77V+tha8L4l/gxtwd4TtqfBG91frWfEBPt7Mt5QPILt6/BO81PrXXEOQr4gjI+ID4gu1r8PvtT62lxJAXE0YrkDcHa0Pv9X62nxIVcRvk+Rj7gOQdrT4Xfav1sR1yC9bGvMxdxFIU7apxvtRrS1atHJllbZzRyUy9DjSivpC2vN/aYwgxEJq5JMpUi9nPJUyyntXqLExrKkw2dGVKykSgJhTDEAWgAbAmIHiwsrTDYBYmLJgTBJhJimAFkEYkAQQQgGwWBI0SiEsDAlEIGAVoFjNi0KYGUL4StFBZiZXeE6T5X4yDYWQrWEkjkk+Z0TkczLKIXMmOmVIZMuhStImLYUMHACyDCWRC2FETOSgEGQWREDEUQYNgDIUANgARCA2AgGASyWCQAA2QBAgDY+IqLcZXeU6R5dODzITTrn+RCpa58qOds6Z+RzFlFdxQwAqJarPEKAkOkTwSUQLFbAFYyAFEYMQshGSIAoWyCCSA0EDEYEbIKICSwAYsmjIBkFkDYJMDIABMuxMqSLsKK7J09uzR+f5f2gD8PXzP/X9ohBZLjZznTRTKHMlWUbwVMdFYyZfFlMwtQStSJZLqLAtksMIWDaQ6kulEGyNUSMW/IOoYFMFjLG/Qjgx9UDpkoUwbWRph1QMC2BsA2xi6hgorHljYqQZgYkCMNEojMngoLGcWChZGAISiUGRgYnQkUQ8y9ELLKQ7OFL53+F/yiFvBYXN/hf8ohXKUs6hT1F8LwdHF2R9geF4Oji7I+xXzR8W8by/JAKgeoeFYOji7I+w3hOn6GLsj7BzlxPL9iDGKPUPCdP0MXZH2G8K0/Rx9kfYfcDieXpAcLPUXwrT9HH2R9g+E6foYuyPsLnj4ON5e42GEKPT3wnT9HH2R9ieE6fo4+yPsPnj4ON5iw0emeE6foY+yPsHwjT9DH2R9g5o+HxvMWK0en+DafoY+yPsTwbTdDH2RDnguN5eor0HPTfBdN0MfYieDaboY+1C54EabzERo9PfBdN0MfaiPgum6OPtQc8CdN5hQsoHp64HpujDtA+B6bow7R80FxvMUg0em+B6bow/QHgem6MP0Dmg+N5lQuSHI9OfAtN0YfoK+BaboxCNaCnTeZ44DpHpC4FpujH9yeBabox/cJ1oOKYfHf8Am4Xlf4H/ANRIejcD4Lp4ybjiintr6+VogurPlGYw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data:image/jpeg;base64,/9j/4AAQSkZJRgABAQAAAQABAAD/2wCEAAkGBxITEhUSEhIVFRUVFRUVFRUVFRUVFRUVFRUXFxUVFRUYHSggGBolHRUVITEhJSkrLi4uFx8zODMtNygtLisBCgoKDg0OFw8PFSsdFR0rLS0tLS0tLSsrLSstKy0tLSsrKy0rLSstLS0tLSsrNysrKy03LS0tLSstKy0tLSstLf/AABEIAOsA1gMBIgACEQEDEQH/xAAbAAACAwEBAQAAAAAAAAAAAAABAgADBQQHBv/EADEQAAICAQIEBAMIAwEAAAAAAAABAhEDBBIFIVOSFTFR0RMiQRQycoGRobHBYXGyBv/EABoBAAIDAQEAAAAAAAAAAAAAAAABAgMFBAb/xAAjEQEAAgEDBQADAQAAAAAAAAAAAQIRAwQTEhQhMVEFIjJB/9oADAMBAAIRAxEAPwDyhyfqFNjY8ds7MOD1K7XiHdp6U2ciUi7Hp5s746VUdOLF9Cm2v8ddNln+mbHSSJPSyX1Nf4YPgsr55dHY1/xkQ08mWvSS87NaOAnwkKdxIjYViPLKjo5P60T7JL/JsOAjQueyXZUZT0cl9RJaV+pq7bA8Y+exTs6Mp6WQHpX6mq8YI4x89kOzoyPgSXnYvwZeSs2XEigPuJLsY+sV4Z+jHWllRtRgRYyM7ifiUfj6/WJHA195MmXT8rTNieMqeFDjWkp2UeoYrTBtZqS069CRwfQs5oc/ZyyqY0oNGhk0ws8XIcakSjO2mPbNcmBsaaBRc5JgFIgaIGCdejx2zuWPmVaGB3wxnJq28tba6f6wmOBdjgGKLdpzzLSrVI40OogSLIRIytrBlER4i5INCylNcuZwElA6pIrlEMozVQoA2l7iLQZLpUygCMDppCySHk+NTtXoFxLKI0LJ9EKtpKHFYDBXASUEWiyQZLphz7QOJ0bBXAl1KuNzuBXkxWjqaBRKLYQtpRLCyYHuoksNGvmgn9DP1COqmplla23imXEyBUSHSz5a3D/umhiRn8PXymjijRwa39S3tnH6QujAYJEjnaGBHixKHiBQdDCosSEnBZITaXNESElhRtFcS+gUGRNXO0RRL9ouwZ4VURos2gcRDClxBtLaEkh5RmpKJQ8Q7RJRVUxWi1wEoZYVOIJItoSaGrmrmmjg1rNLJE4tZHkdGlPlmbqviWagDMh3sWWpoPKjUxmRoXzNrCjP1/6b+x81g0YhZaVsoaFowaKHiJEaKBGD0WICGSEnEIQg0URWQFC7SxoWhmroVoskLQCIIwNFlCtBk8KmhZIucSuSBHBEMkChkBwUWhgMQIyrIi5iSJQqtDmmcuojaOyaKJF1JxLP14zEsaS5kHzPmyGjHpg2jEy69C+Zt4GYWhfzG7p4nFufba/HT4dVCOBYkMzla81yrjEdRDQyBHApBI2SxHApDpATJYHEmaEaGFbEnEg0I0M2I2AyLFBYLAsiLJDWKxnkjQJBYGCJGAagAQULIdiSAp9KZxOfI+R0nPloto4dePGWRmSsg+Z8/KiGlX1Dz94/aTaKXzn0GA+cwP5kb+lyHJuo8tX8Zb/HbFjqRSmPE424tZEgIKYFg1BSImECwiCAgiMxQ2KM4RitDMWTEkWgUMCgEQAskMBglhUwDtC0GUcFYGx2JQxgGJIcWSBCVbRzZfM6ZHNPnZZRx7j0zNT94gMj5kNOvqHnbz+0jo43I28ETK0D5mtjOPcz+zW/H1iK5dUWPFlMS1HI2arLCmKgpAZ0xkIhrACmRkYRACBYoEDYGRgoDgQEI0BgxWMBglkoBmBgCsUZoViBRGOxGSQkkzjnLzOyTOLOW6bP3Xpl5Y8yEyu2Q06+nnb/ANSs0kqkjbxmJpV8xtQZybn21vx/8y6IsuRRjLUcUtqnpahhEOgSSyWCwhIMmGyqxosRZWMRBDQDCMBAMEoBkbI2KwgplGBgFZIuozYrYtgkLA6zCORJMSxFNzOQjYHIRslCM3RyObUKy2TKc0uT/wBFtI8uHXtmGRJ82QDfMhpw89PtdppfMjaxyvmYOKVM09Jm5c2cu4rny0tjqY8NPHIsTONZUH7QkcfTLZjWrEeZdqY6kccM6LVkFhPliV+4FlHxAqQphHkX0E51kGc1XmGByQ6FIZSOaMxt4YPkXOQjkVbybgwXKdsFlbmDeEQOQ+4DYm4XcPBdYtitkbACE2GyWBAYpTiyMRsm9CuSHhCbwEkcmslSOic0Z2uy/Qv0a5s4d1eIrLliuYA4/MBoMSQGjNoSgSdIfTkdWHStRL1FlqHfmcqyMWyUaMfCnXt9aOPWtHRDiBjoPIhO3rP+LK7vUj1LY+3AevZlJh3BG3r8Od3qfWpDXeoz13LkZCCPt6/Cjd6n1sw19IMuImMmRyFO2p8S77V+tha8L4l/gxtwd4TtqfBG91frWfEBPt7Mt5QPILt6/BO81PrXXEOQr4gjI+ID4gu1r8PvtT62lxJAXE0YrkDcHa0Pv9X62nxIVcRvk+Rj7gOQdrT4Xfav1sR1yC9bGvMxdxFIU7apxvtRrS1atHJllbZzRyUy9DjSivpC2vN/aYwgxEJq5JMpUi9nPJUyyntXqLExrKkw2dGVKykSgJhTDEAWgAbAmIHiwsrTDYBYmLJgTBJhJimAFkEYkAQQQgGwWBI0SiEsDAlEIGAVoFjNi0KYGUL4StFBZiZXeE6T5X4yDYWQrWEkjkk+Z0TkczLKIXMmOmVIZMuhStImLYUMHACyDCWRC2FETOSgEGQWREDEUQYNgDIUANgARCA2AgGASyWCQAA2QBAgDY+IqLcZXeU6R5dODzITTrn+RCpa58qOds6Z+RzFlFdxQwAqJarPEKAkOkTwSUQLFbAFYyAFEYMQshGSIAoWyCCSA0EDEYEbIKICSwAYsmjIBkFkDYJMDIABMuxMqSLsKK7J09uzR+f5f2gD8PXzP/X9ohBZLjZznTRTKHMlWUbwVMdFYyZfFlMwtQStSJZLqLAtksMIWDaQ6kulEGyNUSMW/IOoYFMFjLG/Qjgx9UDpkoUwbWRph1QMC2BsA2xi6hgorHljYqQZgYkCMNEojMngoLGcWChZGAISiUGRgYnQkUQ8y9ELLKQ7OFL53+F/yiFvBYXN/hf8ohXKUs6hT1F8LwdHF2R9geF4Oji7I+xXzR8W8by/JAKgeoeFYOji7I+w3hOn6GLsj7BzlxPL9iDGKPUPCdP0MXZH2G8K0/Rx9kfYfcDieXpAcLPUXwrT9HH2R9g+E6foYuyPsLnj4ON5e42GEKPT3wnT9HH2R9ieE6fo4+yPsPnj4ON5iw0emeE6foY+yPsHwjT9DH2R9g5o+HxvMWK0en+DafoY+yPsTwbTdDH2RDnguN5eor0HPTfBdN0MfYieDaboY+1C54EabzERo9PfBdN0MfaiPgum6OPtQc8CdN5hQsoHp64HpujDtA+B6bow7R80FxvMUg0em+B6bow/QHgem6MP0Dmg+N5lQuSHI9OfAtN0YfoK+BaboxCNaCnTeZ44DpHpC4FpujH9yeBabox/cJ1oOKYfHf8Am4Xlf4H/ANRIejcD4Lp4ybjiintr6+VogurPlGYw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8" name="Picture 6" descr="http://radicaljew.com/wp-content/uploads/2013/08/Rothko_No_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14290"/>
            <a:ext cx="5832350" cy="6405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23928" y="620688"/>
            <a:ext cx="5040560" cy="3600400"/>
          </a:xfrm>
        </p:spPr>
        <p:txBody>
          <a:bodyPr>
            <a:normAutofit/>
          </a:bodyPr>
          <a:lstStyle/>
          <a:p>
            <a:r>
              <a:rPr lang="hu-HU" sz="2400" dirty="0" smtClean="0"/>
              <a:t>AA </a:t>
            </a:r>
            <a:r>
              <a:rPr lang="hu-HU" sz="2400" dirty="0" err="1" smtClean="0"/>
              <a:t>neuropathológiai</a:t>
            </a:r>
            <a:r>
              <a:rPr lang="hu-HU" sz="2400" dirty="0" smtClean="0"/>
              <a:t> lelete (67 évesen következett be a halál, 7 éves betegséglefolyással. MRI 3 évvel a halál beállta előtt készült.</a:t>
            </a:r>
            <a:br>
              <a:rPr lang="hu-HU" sz="2400" dirty="0" smtClean="0"/>
            </a:br>
            <a:r>
              <a:rPr lang="hu-HU" sz="2400" dirty="0" smtClean="0"/>
              <a:t>(E)</a:t>
            </a:r>
            <a:r>
              <a:rPr lang="hu-HU" sz="2400" dirty="0" err="1" smtClean="0"/>
              <a:t>-tau</a:t>
            </a:r>
            <a:r>
              <a:rPr lang="hu-HU" sz="2400" dirty="0" smtClean="0"/>
              <a:t> pozitivitás a bal frontális lebeny </a:t>
            </a:r>
            <a:r>
              <a:rPr lang="hu-HU" sz="2400" dirty="0" err="1" smtClean="0"/>
              <a:t>alső</a:t>
            </a:r>
            <a:r>
              <a:rPr lang="hu-HU" sz="2400" dirty="0" smtClean="0"/>
              <a:t> területén, míg jobb oldalon (F) nincs jele az </a:t>
            </a:r>
            <a:r>
              <a:rPr lang="hu-HU" sz="2400" dirty="0" err="1" smtClean="0"/>
              <a:t>Alzheimerizációnak</a:t>
            </a:r>
            <a:r>
              <a:rPr lang="hu-HU" sz="2400" dirty="0" smtClean="0"/>
              <a:t>.</a:t>
            </a:r>
            <a:br>
              <a:rPr lang="hu-HU" sz="2400" dirty="0" smtClean="0"/>
            </a:br>
            <a:r>
              <a:rPr lang="hu-HU" sz="2400" dirty="0" err="1" smtClean="0"/>
              <a:t>Corticobasalis</a:t>
            </a:r>
            <a:r>
              <a:rPr lang="hu-HU" sz="2400" dirty="0" smtClean="0"/>
              <a:t> </a:t>
            </a:r>
            <a:r>
              <a:rPr lang="hu-HU" sz="2400" dirty="0" err="1" smtClean="0"/>
              <a:t>degeneratio</a:t>
            </a:r>
            <a:r>
              <a:rPr lang="hu-HU" sz="2400" dirty="0" smtClean="0"/>
              <a:t>  a </a:t>
            </a:r>
            <a:r>
              <a:rPr lang="hu-HU" sz="2400" dirty="0" err="1" smtClean="0"/>
              <a:t>diagnozis</a:t>
            </a:r>
            <a:endParaRPr lang="hu-H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8808"/>
            <a:ext cx="3240360" cy="665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2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Stílusváltás stroke után, két amatőr festő esetének ismertetése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(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Annoni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 et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al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 2005)</a:t>
            </a:r>
            <a:endParaRPr lang="hu-HU" sz="3200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573016"/>
            <a:ext cx="671512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>
            <a:off x="683568" y="1484784"/>
            <a:ext cx="7992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71 éves kétkezes banktisztviselő, amatőr festő bal </a:t>
            </a:r>
            <a:r>
              <a:rPr lang="hu-HU" dirty="0" err="1" smtClean="0"/>
              <a:t>paramedián</a:t>
            </a:r>
            <a:r>
              <a:rPr lang="hu-HU" dirty="0" smtClean="0"/>
              <a:t> </a:t>
            </a:r>
            <a:r>
              <a:rPr lang="hu-HU" dirty="0" err="1" smtClean="0"/>
              <a:t>thalamus</a:t>
            </a:r>
            <a:r>
              <a:rPr lang="hu-HU" dirty="0" smtClean="0"/>
              <a:t> károsodást szenvedett. (24 óráig tartó jobb oldali </a:t>
            </a:r>
            <a:r>
              <a:rPr lang="hu-HU" dirty="0" err="1" smtClean="0"/>
              <a:t>hypaesthesia</a:t>
            </a:r>
            <a:r>
              <a:rPr lang="hu-HU" dirty="0" smtClean="0"/>
              <a:t>, </a:t>
            </a:r>
            <a:r>
              <a:rPr lang="hu-HU" dirty="0" err="1" smtClean="0"/>
              <a:t>hemiataxia</a:t>
            </a:r>
            <a:r>
              <a:rPr lang="hu-HU" dirty="0" smtClean="0"/>
              <a:t>, </a:t>
            </a:r>
            <a:r>
              <a:rPr lang="hu-HU" dirty="0" err="1" smtClean="0"/>
              <a:t>hemiparesis</a:t>
            </a:r>
            <a:r>
              <a:rPr lang="hu-HU" dirty="0" smtClean="0"/>
              <a:t>. </a:t>
            </a:r>
            <a:r>
              <a:rPr lang="hu-HU" dirty="0" err="1" smtClean="0"/>
              <a:t>Thalamoperforans</a:t>
            </a:r>
            <a:r>
              <a:rPr lang="hu-HU" dirty="0" smtClean="0"/>
              <a:t> ágelzáródás feltehetően </a:t>
            </a:r>
            <a:r>
              <a:rPr lang="hu-HU" dirty="0" err="1" smtClean="0"/>
              <a:t>pitvarfibrillatio</a:t>
            </a:r>
            <a:r>
              <a:rPr lang="hu-HU" dirty="0" smtClean="0"/>
              <a:t> miatt) Enyhe </a:t>
            </a:r>
            <a:r>
              <a:rPr lang="hu-HU" dirty="0" err="1" smtClean="0"/>
              <a:t>exekutív</a:t>
            </a:r>
            <a:r>
              <a:rPr lang="hu-HU" dirty="0" smtClean="0"/>
              <a:t> károsodás MMSE 28/30).</a:t>
            </a:r>
          </a:p>
          <a:p>
            <a:r>
              <a:rPr lang="hu-HU" dirty="0" smtClean="0"/>
              <a:t>Stroke után 2 héttel ismét festett, eleinte bal kézzel, majd alternálva jobb és bal kézzel.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475656" y="630932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Stroke előtt                                                stroke után készült kép                               </a:t>
            </a:r>
            <a:endParaRPr lang="hu-HU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200" dirty="0" err="1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Thalamus</a:t>
            </a:r>
            <a:r>
              <a:rPr lang="hu-HU" sz="32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3200" dirty="0" err="1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lacuna</a:t>
            </a:r>
            <a:r>
              <a:rPr lang="hu-HU" sz="32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 bal oldalon. </a:t>
            </a:r>
            <a:br>
              <a:rPr lang="hu-HU" sz="32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</a:br>
            <a:r>
              <a:rPr lang="hu-HU" sz="32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A páciens kétkezes</a:t>
            </a:r>
            <a:br>
              <a:rPr lang="hu-HU" sz="32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</a:br>
            <a:r>
              <a:rPr lang="hu-HU" sz="32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(két héttel a stroke után készült képek)</a:t>
            </a:r>
            <a:endParaRPr lang="hu-HU" sz="3200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5947752" cy="464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>
            <a:off x="5292080" y="4149080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 bal kézzel festett tájkép </a:t>
            </a:r>
            <a:r>
              <a:rPr lang="hu-HU" sz="2400" dirty="0" err="1" smtClean="0"/>
              <a:t>szinesebb</a:t>
            </a:r>
            <a:r>
              <a:rPr lang="hu-HU" sz="2400" dirty="0" smtClean="0"/>
              <a:t>, a kontúrok biztosabbak. </a:t>
            </a:r>
            <a:endParaRPr lang="hu-HU" sz="24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Amatőr festő, 57 éves jobbkezes, jobb felső  </a:t>
            </a:r>
            <a:r>
              <a:rPr lang="hu-HU" sz="2800" dirty="0" err="1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quadrans</a:t>
            </a:r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800" dirty="0" err="1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anopsiával</a:t>
            </a:r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, </a:t>
            </a:r>
            <a:r>
              <a:rPr lang="hu-HU" sz="2800" dirty="0" err="1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autoscopos</a:t>
            </a:r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 jelenséggel  került kórházba. </a:t>
            </a:r>
            <a:endParaRPr lang="hu-HU" sz="2800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5" y="1500174"/>
            <a:ext cx="4002808" cy="446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564904"/>
            <a:ext cx="2813131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/>
          <p:cNvSpPr txBox="1"/>
          <p:nvPr/>
        </p:nvSpPr>
        <p:spPr>
          <a:xfrm>
            <a:off x="827584" y="630932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Stroke előtt                      stroke után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5148064" y="155679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Stroke után post-traumás stressz </a:t>
            </a:r>
            <a:r>
              <a:rPr lang="hu-HU" dirty="0" err="1" smtClean="0"/>
              <a:t>syandroma</a:t>
            </a:r>
            <a:r>
              <a:rPr lang="hu-HU" dirty="0" smtClean="0"/>
              <a:t>, maradvány </a:t>
            </a:r>
            <a:r>
              <a:rPr lang="hu-HU" dirty="0" err="1" smtClean="0"/>
              <a:t>scotoma</a:t>
            </a:r>
            <a:endParaRPr lang="hu-HU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Lucida Calligraphy" pitchFamily="66" charset="0"/>
              </a:rPr>
              <a:t>Összefoglalás:</a:t>
            </a:r>
            <a:endParaRPr lang="hu-HU" sz="3600" b="1" dirty="0">
              <a:solidFill>
                <a:schemeClr val="tx2">
                  <a:lumMod val="60000"/>
                  <a:lumOff val="40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925144"/>
          </a:xfrm>
        </p:spPr>
        <p:txBody>
          <a:bodyPr>
            <a:noAutofit/>
          </a:bodyPr>
          <a:lstStyle/>
          <a:p>
            <a:r>
              <a:rPr lang="hu-HU" sz="2000" dirty="0" smtClean="0"/>
              <a:t>A </a:t>
            </a:r>
            <a:r>
              <a:rPr lang="hu-HU" sz="2000" dirty="0" err="1" smtClean="0"/>
              <a:t>neuroesztétika</a:t>
            </a:r>
            <a:r>
              <a:rPr lang="hu-HU" sz="2000" dirty="0" smtClean="0"/>
              <a:t> új határterületi  tudomány.</a:t>
            </a:r>
          </a:p>
          <a:p>
            <a:r>
              <a:rPr lang="hu-HU" sz="2000" dirty="0" smtClean="0"/>
              <a:t>Az idegtudomány módszertani eredményei (</a:t>
            </a:r>
            <a:r>
              <a:rPr lang="hu-HU" sz="2000" dirty="0" err="1" smtClean="0"/>
              <a:t>hálozatelmélet</a:t>
            </a:r>
            <a:r>
              <a:rPr lang="hu-HU" sz="2000" dirty="0" smtClean="0"/>
              <a:t>, </a:t>
            </a:r>
            <a:r>
              <a:rPr lang="hu-HU" sz="2000" dirty="0" err="1" smtClean="0"/>
              <a:t>fukcionális</a:t>
            </a:r>
            <a:r>
              <a:rPr lang="hu-HU" sz="2000" dirty="0" smtClean="0"/>
              <a:t> képalkotás) új kérdések megfogalmazását teszik lehetővé.</a:t>
            </a:r>
          </a:p>
          <a:p>
            <a:r>
              <a:rPr lang="hu-HU" sz="2000" dirty="0" smtClean="0"/>
              <a:t>Kutatási területek:</a:t>
            </a:r>
          </a:p>
          <a:p>
            <a:pPr lvl="1"/>
            <a:r>
              <a:rPr lang="hu-HU" sz="2000" dirty="0" smtClean="0"/>
              <a:t> képzőművészeti kreativitás kutatása</a:t>
            </a:r>
          </a:p>
          <a:p>
            <a:pPr lvl="1"/>
            <a:r>
              <a:rPr lang="hu-HU" sz="2000" dirty="0" smtClean="0"/>
              <a:t>műélvezet , befogadás vizsgálata </a:t>
            </a:r>
          </a:p>
          <a:p>
            <a:pPr lvl="1"/>
            <a:r>
              <a:rPr lang="hu-HU" sz="2000" dirty="0" smtClean="0"/>
              <a:t>szépség-esztétikai értékek vizsgálata    			                               </a:t>
            </a:r>
          </a:p>
          <a:p>
            <a:pPr lvl="1"/>
            <a:r>
              <a:rPr lang="hu-HU" sz="2000" dirty="0" smtClean="0"/>
              <a:t>képzőművészek kreativitásának  kutatása  a neurológiai,  </a:t>
            </a:r>
            <a:r>
              <a:rPr lang="hu-HU" sz="2000" dirty="0" err="1" smtClean="0"/>
              <a:t>psychiátriai</a:t>
            </a:r>
            <a:r>
              <a:rPr lang="hu-HU" sz="2000" dirty="0" smtClean="0"/>
              <a:t> betegség következtében</a:t>
            </a:r>
          </a:p>
          <a:p>
            <a:r>
              <a:rPr lang="hu-HU" sz="2000" dirty="0" smtClean="0"/>
              <a:t>Módszertani problémák:</a:t>
            </a:r>
          </a:p>
          <a:p>
            <a:pPr lvl="1"/>
            <a:r>
              <a:rPr lang="hu-HU" sz="2000" dirty="0" smtClean="0"/>
              <a:t>Kutatási paradigma</a:t>
            </a:r>
          </a:p>
          <a:p>
            <a:pPr lvl="1"/>
            <a:r>
              <a:rPr lang="hu-HU" sz="2000" dirty="0" smtClean="0"/>
              <a:t>Képalkotás jelen fejlettségének szintje</a:t>
            </a:r>
          </a:p>
          <a:p>
            <a:pPr algn="ctr">
              <a:buNone/>
            </a:pPr>
            <a:r>
              <a:rPr lang="hu-HU" sz="2000" b="1" dirty="0" smtClean="0">
                <a:solidFill>
                  <a:srgbClr val="C00000"/>
                </a:solidFill>
                <a:latin typeface="Lucida Calligraphy" pitchFamily="66" charset="0"/>
              </a:rPr>
              <a:t>A NEUROESZTÉTIKA / MŰVÉSZET-IDEGTUDOMÁNY </a:t>
            </a:r>
          </a:p>
          <a:p>
            <a:pPr algn="ctr">
              <a:buNone/>
            </a:pPr>
            <a:r>
              <a:rPr lang="hu-HU" sz="2000" b="1" dirty="0" smtClean="0">
                <a:solidFill>
                  <a:srgbClr val="C00000"/>
                </a:solidFill>
                <a:latin typeface="Lucida Calligraphy" pitchFamily="66" charset="0"/>
              </a:rPr>
              <a:t>ALAPKÉRDÉS:  A „BRAIN-MIND” PROBLÉMA</a:t>
            </a:r>
          </a:p>
          <a:p>
            <a:pPr>
              <a:buNone/>
            </a:pPr>
            <a:endParaRPr lang="hu-HU" sz="1400" dirty="0" smtClean="0"/>
          </a:p>
          <a:p>
            <a:pPr>
              <a:buNone/>
            </a:pPr>
            <a:r>
              <a:rPr lang="hu-HU" sz="1400" dirty="0" smtClean="0"/>
              <a:t>			          </a:t>
            </a:r>
          </a:p>
          <a:p>
            <a:pPr>
              <a:buNone/>
            </a:pPr>
            <a:endParaRPr lang="hu-HU" sz="1400" dirty="0" smtClean="0"/>
          </a:p>
          <a:p>
            <a:pPr algn="ctr"/>
            <a:endParaRPr lang="hu-HU" sz="1400" b="1" dirty="0" smtClean="0"/>
          </a:p>
          <a:p>
            <a:pPr algn="ctr">
              <a:buNone/>
            </a:pPr>
            <a:r>
              <a:rPr lang="hu-HU" sz="1400" b="1" dirty="0" smtClean="0"/>
              <a:t> </a:t>
            </a:r>
          </a:p>
          <a:p>
            <a:pPr algn="ctr"/>
            <a:endParaRPr lang="hu-HU" sz="1400" b="1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838200"/>
          </a:xfrm>
        </p:spPr>
        <p:txBody>
          <a:bodyPr/>
          <a:lstStyle/>
          <a:p>
            <a:pPr algn="l"/>
            <a:r>
              <a:rPr lang="hu-HU" sz="3200" b="1"/>
              <a:t>Kandel: New biology of mind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381000" y="1143000"/>
            <a:ext cx="8305800" cy="45021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>
                <a:latin typeface="Times New Roman" charset="0"/>
              </a:rPr>
              <a:t>1.princípium: 	</a:t>
            </a:r>
            <a:r>
              <a:rPr lang="hu-HU" sz="2400">
                <a:solidFill>
                  <a:srgbClr val="FF3399"/>
                </a:solidFill>
                <a:latin typeface="Times New Roman" charset="0"/>
              </a:rPr>
              <a:t>Minden mentális jelenség az agy működéséhez kötött</a:t>
            </a:r>
          </a:p>
          <a:p>
            <a:pPr>
              <a:spcBef>
                <a:spcPct val="50000"/>
              </a:spcBef>
            </a:pPr>
            <a:r>
              <a:rPr lang="hu-HU" sz="2400">
                <a:latin typeface="Times New Roman" charset="0"/>
              </a:rPr>
              <a:t>2.princípium: 	Gének és proteinjeik felelősek a magatartás szabályozásáért</a:t>
            </a:r>
          </a:p>
          <a:p>
            <a:pPr>
              <a:spcBef>
                <a:spcPct val="50000"/>
              </a:spcBef>
            </a:pPr>
            <a:r>
              <a:rPr lang="hu-HU" sz="2400">
                <a:latin typeface="Times New Roman" charset="0"/>
              </a:rPr>
              <a:t>3.princípium: 	</a:t>
            </a:r>
            <a:r>
              <a:rPr lang="hu-HU" sz="2400">
                <a:solidFill>
                  <a:srgbClr val="FF3399"/>
                </a:solidFill>
                <a:latin typeface="Times New Roman" charset="0"/>
              </a:rPr>
              <a:t>Génhibák önmagukban nem magyarázzák</a:t>
            </a:r>
            <a:r>
              <a:rPr lang="hu-HU" sz="2400">
                <a:latin typeface="Times New Roman" charset="0"/>
              </a:rPr>
              <a:t> kizárólagosan a mentális betegségeket</a:t>
            </a:r>
          </a:p>
          <a:p>
            <a:pPr>
              <a:spcBef>
                <a:spcPct val="50000"/>
              </a:spcBef>
            </a:pPr>
            <a:r>
              <a:rPr lang="hu-HU" sz="2400">
                <a:latin typeface="Times New Roman" charset="0"/>
              </a:rPr>
              <a:t>4.princípium: </a:t>
            </a:r>
            <a:r>
              <a:rPr lang="hu-HU" sz="2400">
                <a:solidFill>
                  <a:srgbClr val="FF3399"/>
                </a:solidFill>
                <a:latin typeface="Times New Roman" charset="0"/>
              </a:rPr>
              <a:t>Tanulással gén expresszióban változás</a:t>
            </a:r>
            <a:r>
              <a:rPr lang="hu-HU" sz="2400">
                <a:latin typeface="Times New Roman" charset="0"/>
              </a:rPr>
              <a:t> következik be</a:t>
            </a:r>
          </a:p>
          <a:p>
            <a:pPr>
              <a:spcBef>
                <a:spcPct val="50000"/>
              </a:spcBef>
            </a:pPr>
            <a:r>
              <a:rPr lang="hu-HU" sz="2400">
                <a:latin typeface="Times New Roman" charset="0"/>
              </a:rPr>
              <a:t>5.princípium. Pszichoterápia gén expresszióban változást hoz létre</a:t>
            </a: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457200" y="5791200"/>
            <a:ext cx="8153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 i="1">
                <a:latin typeface="Times New Roman" charset="0"/>
              </a:rPr>
              <a:t>A Popper féle World 1 és World 2 egységének gondolata jelenik meg itt is, annál nem mond többet</a:t>
            </a:r>
            <a:r>
              <a:rPr lang="hu-HU" sz="2400">
                <a:latin typeface="Times New Roman" charset="0"/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772400" cy="6858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John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Eccles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„agyelmélete</a:t>
            </a:r>
            <a:r>
              <a:rPr lang="hu-HU" sz="3600" dirty="0" smtClean="0">
                <a:latin typeface="Monotype Corsiva" pitchFamily="66" charset="0"/>
              </a:rPr>
              <a:t>”</a:t>
            </a:r>
            <a:r>
              <a:rPr lang="hu-HU" sz="3600" b="1" dirty="0" smtClean="0">
                <a:latin typeface="Monotype Corsiva" pitchFamily="66" charset="0"/>
              </a:rPr>
              <a:t/>
            </a:r>
            <a:br>
              <a:rPr lang="hu-HU" sz="3600" b="1" dirty="0" smtClean="0">
                <a:latin typeface="Monotype Corsiva" pitchFamily="66" charset="0"/>
              </a:rPr>
            </a:br>
            <a:endParaRPr lang="hu-HU" sz="3600" b="1" dirty="0" smtClean="0">
              <a:latin typeface="Monotype Corsiva" pitchFamily="66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196975"/>
            <a:ext cx="79248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sz="2000" dirty="0" err="1" smtClean="0"/>
              <a:t>Brain-mind</a:t>
            </a:r>
            <a:r>
              <a:rPr lang="hu-HU" sz="2000" dirty="0" smtClean="0"/>
              <a:t> interakció hasonló a </a:t>
            </a:r>
            <a:r>
              <a:rPr lang="hu-HU" sz="2000" dirty="0" err="1" smtClean="0"/>
              <a:t>quantum</a:t>
            </a:r>
            <a:r>
              <a:rPr lang="hu-HU" sz="2000" dirty="0" smtClean="0"/>
              <a:t> mechanikában a</a:t>
            </a:r>
            <a:r>
              <a:rPr lang="hu-HU" sz="2000" b="1" dirty="0" smtClean="0"/>
              <a:t> valószínűségi tér (mező)</a:t>
            </a:r>
            <a:r>
              <a:rPr lang="hu-HU" sz="2000" dirty="0" smtClean="0"/>
              <a:t> </a:t>
            </a:r>
            <a:r>
              <a:rPr lang="hu-HU" sz="2000" dirty="0" err="1" smtClean="0"/>
              <a:t>jelenségeihez.Ez</a:t>
            </a:r>
            <a:r>
              <a:rPr lang="hu-HU" sz="2000" dirty="0" smtClean="0"/>
              <a:t> sem nem anyag, sem nem energia, mégis </a:t>
            </a:r>
            <a:r>
              <a:rPr lang="hu-HU" sz="2000" dirty="0" err="1" smtClean="0"/>
              <a:t>kauzatív</a:t>
            </a:r>
            <a:r>
              <a:rPr lang="hu-HU" sz="2000" dirty="0" smtClean="0"/>
              <a:t> hatása van a </a:t>
            </a:r>
            <a:r>
              <a:rPr lang="hu-HU" sz="2000" dirty="0" err="1" smtClean="0"/>
              <a:t>mikrojelenségekre</a:t>
            </a:r>
            <a:r>
              <a:rPr lang="hu-HU" sz="2000" dirty="0" smtClean="0"/>
              <a:t> vonatkozóan. </a:t>
            </a:r>
            <a:r>
              <a:rPr lang="hu-HU" sz="2000" dirty="0" smtClean="0">
                <a:solidFill>
                  <a:schemeClr val="folHlink"/>
                </a:solidFill>
              </a:rPr>
              <a:t>Ez másként: a koncentráció, figyelem, célirányos gondolkodás </a:t>
            </a:r>
            <a:r>
              <a:rPr lang="hu-HU" sz="2000" dirty="0" err="1" smtClean="0">
                <a:solidFill>
                  <a:schemeClr val="folHlink"/>
                </a:solidFill>
              </a:rPr>
              <a:t>neuronális</a:t>
            </a:r>
            <a:r>
              <a:rPr lang="hu-HU" sz="2000" dirty="0" smtClean="0">
                <a:solidFill>
                  <a:schemeClr val="folHlink"/>
                </a:solidFill>
              </a:rPr>
              <a:t> változásokat hozhat létre.</a:t>
            </a:r>
          </a:p>
          <a:p>
            <a:pPr eaLnBrk="1" hangingPunct="1">
              <a:lnSpc>
                <a:spcPct val="90000"/>
              </a:lnSpc>
            </a:pPr>
            <a:r>
              <a:rPr lang="hu-HU" sz="2000" b="1" dirty="0" smtClean="0"/>
              <a:t>A </a:t>
            </a:r>
            <a:r>
              <a:rPr lang="hu-HU" sz="2000" b="1" dirty="0" err="1" smtClean="0"/>
              <a:t>neurobiológiában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a</a:t>
            </a:r>
            <a:r>
              <a:rPr lang="hu-HU" sz="2000" b="1" dirty="0" smtClean="0"/>
              <a:t> valószínűségi mező megfelelője a </a:t>
            </a:r>
            <a:r>
              <a:rPr lang="hu-HU" sz="2000" b="1" dirty="0" smtClean="0">
                <a:solidFill>
                  <a:schemeClr val="folHlink"/>
                </a:solidFill>
              </a:rPr>
              <a:t>mentális mező, melynek alapját a kérgi szinapszisok működése képezi.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sz="2000" dirty="0" smtClean="0"/>
              <a:t>	A </a:t>
            </a:r>
            <a:r>
              <a:rPr lang="hu-HU" sz="2000" dirty="0" err="1" smtClean="0"/>
              <a:t>dendritikus</a:t>
            </a:r>
            <a:r>
              <a:rPr lang="hu-HU" sz="2000" dirty="0" smtClean="0"/>
              <a:t> tüskéken lévő szinapszisok száma 10-20 000 egy átlag </a:t>
            </a:r>
            <a:r>
              <a:rPr lang="hu-HU" sz="2000" dirty="0" err="1" smtClean="0"/>
              <a:t>hippocampalis</a:t>
            </a:r>
            <a:r>
              <a:rPr lang="hu-HU" sz="2000" dirty="0" smtClean="0"/>
              <a:t> </a:t>
            </a:r>
            <a:r>
              <a:rPr lang="hu-HU" sz="2000" dirty="0" err="1" smtClean="0"/>
              <a:t>pyramis</a:t>
            </a:r>
            <a:r>
              <a:rPr lang="hu-HU" sz="2000" dirty="0" smtClean="0"/>
              <a:t> sejten. A szinapszisokban lévő </a:t>
            </a:r>
            <a:r>
              <a:rPr lang="hu-HU" sz="2000" dirty="0" err="1" smtClean="0"/>
              <a:t>veszikulumok</a:t>
            </a:r>
            <a:r>
              <a:rPr lang="hu-HU" sz="2000" dirty="0" smtClean="0"/>
              <a:t> számát és az abban lévő </a:t>
            </a:r>
            <a:r>
              <a:rPr lang="hu-HU" sz="2000" dirty="0" err="1" smtClean="0"/>
              <a:t>transzmitter</a:t>
            </a:r>
            <a:r>
              <a:rPr lang="hu-HU" sz="2000" dirty="0" smtClean="0"/>
              <a:t> molekulák számát kalkulálva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sz="2000" dirty="0" smtClean="0"/>
              <a:t>	20 000 x 5-10000</a:t>
            </a:r>
          </a:p>
          <a:p>
            <a:pPr eaLnBrk="1" hangingPunct="1">
              <a:lnSpc>
                <a:spcPct val="90000"/>
              </a:lnSpc>
            </a:pPr>
            <a:r>
              <a:rPr lang="hu-HU" sz="2000" b="1" dirty="0" smtClean="0">
                <a:solidFill>
                  <a:schemeClr val="folHlink"/>
                </a:solidFill>
              </a:rPr>
              <a:t>Speciális mentális állapotokban (</a:t>
            </a:r>
            <a:r>
              <a:rPr lang="hu-HU" sz="2000" b="1" dirty="0" err="1" smtClean="0">
                <a:solidFill>
                  <a:schemeClr val="folHlink"/>
                </a:solidFill>
              </a:rPr>
              <a:t>silent</a:t>
            </a:r>
            <a:r>
              <a:rPr lang="hu-HU" sz="2000" b="1" dirty="0" smtClean="0">
                <a:solidFill>
                  <a:schemeClr val="folHlink"/>
                </a:solidFill>
              </a:rPr>
              <a:t> </a:t>
            </a:r>
            <a:r>
              <a:rPr lang="hu-HU" sz="2000" b="1" dirty="0" err="1" smtClean="0">
                <a:solidFill>
                  <a:schemeClr val="folHlink"/>
                </a:solidFill>
              </a:rPr>
              <a:t>thinking</a:t>
            </a:r>
            <a:r>
              <a:rPr lang="hu-HU" sz="2000" b="1" dirty="0" smtClean="0">
                <a:solidFill>
                  <a:schemeClr val="folHlink"/>
                </a:solidFill>
              </a:rPr>
              <a:t>, </a:t>
            </a:r>
            <a:r>
              <a:rPr lang="hu-HU" sz="2000" b="1" dirty="0" err="1" smtClean="0">
                <a:solidFill>
                  <a:schemeClr val="folHlink"/>
                </a:solidFill>
              </a:rPr>
              <a:t>attention</a:t>
            </a:r>
            <a:r>
              <a:rPr lang="hu-HU" sz="2000" b="1" dirty="0" smtClean="0">
                <a:solidFill>
                  <a:srgbClr val="FF3399"/>
                </a:solidFill>
              </a:rPr>
              <a:t>)</a:t>
            </a:r>
            <a:r>
              <a:rPr lang="hu-HU" sz="2000" b="1" dirty="0" smtClean="0"/>
              <a:t> a </a:t>
            </a:r>
            <a:r>
              <a:rPr lang="hu-HU" sz="2000" b="1" dirty="0" err="1" smtClean="0"/>
              <a:t>szinaptikus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vezikulumok</a:t>
            </a:r>
            <a:r>
              <a:rPr lang="hu-HU" sz="2000" b="1" dirty="0" smtClean="0"/>
              <a:t> ürülése a </a:t>
            </a:r>
            <a:r>
              <a:rPr lang="hu-HU" sz="2000" b="1" dirty="0" err="1" smtClean="0"/>
              <a:t>posztszinaptikus</a:t>
            </a:r>
            <a:r>
              <a:rPr lang="hu-HU" sz="2000" b="1" dirty="0" smtClean="0"/>
              <a:t> résbe a </a:t>
            </a:r>
            <a:r>
              <a:rPr lang="hu-HU" sz="2000" b="1" dirty="0" err="1" smtClean="0"/>
              <a:t>Margenau</a:t>
            </a:r>
            <a:r>
              <a:rPr lang="hu-HU" sz="2000" b="1" dirty="0" smtClean="0"/>
              <a:t> féle valószínűség alapján jellemezhető</a:t>
            </a:r>
            <a:r>
              <a:rPr lang="hu-HU" sz="2000" dirty="0" smtClean="0"/>
              <a:t>. Ez a valószínűség a heisenbergi bizonytalansági reláció nem atomokra kalkulált mértéke szerint alakul. A gondolkodásnál tehát a szinapszisokban véletlenszerű történésekkel kell számolni. Ezek a történések nem energiafüggők.</a:t>
            </a:r>
          </a:p>
          <a:p>
            <a:pPr eaLnBrk="1" hangingPunct="1">
              <a:lnSpc>
                <a:spcPct val="90000"/>
              </a:lnSpc>
            </a:pPr>
            <a:endParaRPr lang="hu-HU" sz="2000" dirty="0" smtClean="0"/>
          </a:p>
          <a:p>
            <a:pPr eaLnBrk="1" hangingPunct="1">
              <a:lnSpc>
                <a:spcPct val="90000"/>
              </a:lnSpc>
            </a:pPr>
            <a:endParaRPr lang="hu-HU" sz="20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5760640"/>
          </a:xfrm>
        </p:spPr>
        <p:txBody>
          <a:bodyPr>
            <a:noAutofit/>
          </a:bodyPr>
          <a:lstStyle/>
          <a:p>
            <a:r>
              <a:rPr lang="hu-HU" sz="2800" dirty="0" smtClean="0">
                <a:latin typeface="Monotype Corsiva" pitchFamily="66" charset="0"/>
              </a:rPr>
              <a:t/>
            </a:r>
            <a:br>
              <a:rPr lang="hu-HU" sz="2800" dirty="0" smtClean="0">
                <a:latin typeface="Monotype Corsiva" pitchFamily="66" charset="0"/>
              </a:rPr>
            </a:br>
            <a:r>
              <a:rPr lang="hu-HU" sz="2800" dirty="0" smtClean="0">
                <a:latin typeface="Monotype Corsiva" pitchFamily="66" charset="0"/>
              </a:rPr>
              <a:t/>
            </a:r>
            <a:br>
              <a:rPr lang="hu-HU" sz="2800" dirty="0" smtClean="0">
                <a:latin typeface="Monotype Corsiva" pitchFamily="66" charset="0"/>
              </a:rPr>
            </a:br>
            <a:r>
              <a:rPr lang="hu-HU" sz="2800" dirty="0" smtClean="0">
                <a:latin typeface="Monotype Corsiva" pitchFamily="66" charset="0"/>
              </a:rPr>
              <a:t/>
            </a:r>
            <a:br>
              <a:rPr lang="hu-HU" sz="2800" dirty="0" smtClean="0">
                <a:latin typeface="Monotype Corsiva" pitchFamily="66" charset="0"/>
              </a:rPr>
            </a:br>
            <a:r>
              <a:rPr lang="hu-HU" sz="2800" dirty="0" smtClean="0">
                <a:latin typeface="Monotype Corsiva" pitchFamily="66" charset="0"/>
              </a:rPr>
              <a:t>Beck F., </a:t>
            </a:r>
            <a:r>
              <a:rPr lang="hu-HU" sz="2800" dirty="0" err="1" smtClean="0">
                <a:latin typeface="Monotype Corsiva" pitchFamily="66" charset="0"/>
              </a:rPr>
              <a:t>Eccles</a:t>
            </a:r>
            <a:r>
              <a:rPr lang="hu-HU" sz="2800" dirty="0" smtClean="0">
                <a:latin typeface="Monotype Corsiva" pitchFamily="66" charset="0"/>
              </a:rPr>
              <a:t> J.C.:</a:t>
            </a:r>
            <a:br>
              <a:rPr lang="hu-HU" sz="2800" dirty="0" smtClean="0">
                <a:latin typeface="Monotype Corsiva" pitchFamily="66" charset="0"/>
              </a:rPr>
            </a:br>
            <a:r>
              <a:rPr lang="hu-HU" sz="2800" dirty="0" err="1" smtClean="0">
                <a:latin typeface="Monotype Corsiva" pitchFamily="66" charset="0"/>
              </a:rPr>
              <a:t>Quantum</a:t>
            </a:r>
            <a:r>
              <a:rPr lang="hu-HU" sz="2800" dirty="0" smtClean="0">
                <a:latin typeface="Monotype Corsiva" pitchFamily="66" charset="0"/>
              </a:rPr>
              <a:t> </a:t>
            </a:r>
            <a:r>
              <a:rPr lang="hu-HU" sz="2800" dirty="0" err="1" smtClean="0">
                <a:latin typeface="Monotype Corsiva" pitchFamily="66" charset="0"/>
              </a:rPr>
              <a:t>aspects</a:t>
            </a:r>
            <a:r>
              <a:rPr lang="hu-HU" sz="2800" dirty="0" smtClean="0">
                <a:latin typeface="Monotype Corsiva" pitchFamily="66" charset="0"/>
              </a:rPr>
              <a:t> of </a:t>
            </a:r>
            <a:r>
              <a:rPr lang="hu-HU" sz="2800" dirty="0" err="1" smtClean="0">
                <a:latin typeface="Monotype Corsiva" pitchFamily="66" charset="0"/>
              </a:rPr>
              <a:t>brain</a:t>
            </a:r>
            <a:r>
              <a:rPr lang="hu-HU" sz="2800" dirty="0" smtClean="0">
                <a:latin typeface="Monotype Corsiva" pitchFamily="66" charset="0"/>
              </a:rPr>
              <a:t> </a:t>
            </a:r>
            <a:r>
              <a:rPr lang="hu-HU" sz="2800" dirty="0" err="1" smtClean="0">
                <a:latin typeface="Monotype Corsiva" pitchFamily="66" charset="0"/>
              </a:rPr>
              <a:t>activity</a:t>
            </a:r>
            <a:r>
              <a:rPr lang="hu-HU" sz="2800" dirty="0" smtClean="0">
                <a:latin typeface="Monotype Corsiva" pitchFamily="66" charset="0"/>
              </a:rPr>
              <a:t> and </a:t>
            </a:r>
            <a:r>
              <a:rPr lang="hu-HU" sz="2800" dirty="0" err="1" smtClean="0">
                <a:latin typeface="Monotype Corsiva" pitchFamily="66" charset="0"/>
              </a:rPr>
              <a:t>the</a:t>
            </a:r>
            <a:r>
              <a:rPr lang="hu-HU" sz="2800" dirty="0" smtClean="0">
                <a:latin typeface="Monotype Corsiva" pitchFamily="66" charset="0"/>
              </a:rPr>
              <a:t>  </a:t>
            </a:r>
            <a:r>
              <a:rPr lang="hu-HU" sz="2800" dirty="0" err="1" smtClean="0">
                <a:latin typeface="Monotype Corsiva" pitchFamily="66" charset="0"/>
              </a:rPr>
              <a:t>role</a:t>
            </a:r>
            <a:r>
              <a:rPr lang="hu-HU" sz="2800" dirty="0" smtClean="0">
                <a:latin typeface="Monotype Corsiva" pitchFamily="66" charset="0"/>
              </a:rPr>
              <a:t> of </a:t>
            </a:r>
            <a:r>
              <a:rPr lang="hu-HU" sz="2800" dirty="0" err="1" smtClean="0">
                <a:latin typeface="Monotype Corsiva" pitchFamily="66" charset="0"/>
              </a:rPr>
              <a:t>consciousness</a:t>
            </a:r>
            <a:r>
              <a:rPr lang="hu-HU" sz="2800" dirty="0" smtClean="0">
                <a:latin typeface="Monotype Corsiva" pitchFamily="66" charset="0"/>
              </a:rPr>
              <a:t/>
            </a:r>
            <a:br>
              <a:rPr lang="hu-HU" sz="2800" dirty="0" smtClean="0">
                <a:latin typeface="Monotype Corsiva" pitchFamily="66" charset="0"/>
              </a:rPr>
            </a:br>
            <a:r>
              <a:rPr lang="hu-HU" sz="2800" dirty="0" smtClean="0">
                <a:latin typeface="Monotype Corsiva" pitchFamily="66" charset="0"/>
              </a:rPr>
              <a:t>					1992</a:t>
            </a:r>
            <a:br>
              <a:rPr lang="hu-HU" sz="2800" dirty="0" smtClean="0">
                <a:latin typeface="Monotype Corsiva" pitchFamily="66" charset="0"/>
              </a:rPr>
            </a:br>
            <a:r>
              <a:rPr lang="hu-HU" sz="2800" dirty="0" smtClean="0">
                <a:latin typeface="Monotype Corsiva" pitchFamily="66" charset="0"/>
              </a:rPr>
              <a:t>Beck F.:</a:t>
            </a:r>
            <a:br>
              <a:rPr lang="hu-HU" sz="2800" dirty="0" smtClean="0">
                <a:latin typeface="Monotype Corsiva" pitchFamily="66" charset="0"/>
              </a:rPr>
            </a:br>
            <a:r>
              <a:rPr lang="hu-HU" sz="2800" dirty="0" err="1" smtClean="0">
                <a:latin typeface="Monotype Corsiva" pitchFamily="66" charset="0"/>
              </a:rPr>
              <a:t>Synaptic</a:t>
            </a:r>
            <a:r>
              <a:rPr lang="hu-HU" sz="2800" dirty="0" smtClean="0">
                <a:latin typeface="Monotype Corsiva" pitchFamily="66" charset="0"/>
              </a:rPr>
              <a:t> </a:t>
            </a:r>
            <a:r>
              <a:rPr lang="hu-HU" sz="2800" dirty="0" err="1" smtClean="0">
                <a:latin typeface="Monotype Corsiva" pitchFamily="66" charset="0"/>
              </a:rPr>
              <a:t>quantum</a:t>
            </a:r>
            <a:r>
              <a:rPr lang="hu-HU" sz="2800" dirty="0" smtClean="0">
                <a:latin typeface="Monotype Corsiva" pitchFamily="66" charset="0"/>
              </a:rPr>
              <a:t> </a:t>
            </a:r>
            <a:r>
              <a:rPr lang="hu-HU" sz="2800" dirty="0" err="1" smtClean="0">
                <a:latin typeface="Monotype Corsiva" pitchFamily="66" charset="0"/>
              </a:rPr>
              <a:t>tunneling</a:t>
            </a:r>
            <a:r>
              <a:rPr lang="hu-HU" sz="2800" dirty="0" smtClean="0">
                <a:latin typeface="Monotype Corsiva" pitchFamily="66" charset="0"/>
              </a:rPr>
              <a:t> </a:t>
            </a:r>
            <a:r>
              <a:rPr lang="hu-HU" sz="2800" dirty="0" err="1" smtClean="0">
                <a:latin typeface="Monotype Corsiva" pitchFamily="66" charset="0"/>
              </a:rPr>
              <a:t>in</a:t>
            </a:r>
            <a:r>
              <a:rPr lang="hu-HU" sz="2800" dirty="0" smtClean="0">
                <a:latin typeface="Monotype Corsiva" pitchFamily="66" charset="0"/>
              </a:rPr>
              <a:t> </a:t>
            </a:r>
            <a:r>
              <a:rPr lang="hu-HU" sz="2800" dirty="0" err="1" smtClean="0">
                <a:latin typeface="Monotype Corsiva" pitchFamily="66" charset="0"/>
              </a:rPr>
              <a:t>brain</a:t>
            </a:r>
            <a:r>
              <a:rPr lang="hu-HU" sz="2800" dirty="0" smtClean="0">
                <a:latin typeface="Monotype Corsiva" pitchFamily="66" charset="0"/>
              </a:rPr>
              <a:t> </a:t>
            </a:r>
            <a:r>
              <a:rPr lang="hu-HU" sz="2800" dirty="0" err="1" smtClean="0">
                <a:latin typeface="Monotype Corsiva" pitchFamily="66" charset="0"/>
              </a:rPr>
              <a:t>avtivity</a:t>
            </a:r>
            <a:r>
              <a:rPr lang="hu-HU" sz="2800" dirty="0" smtClean="0">
                <a:latin typeface="Monotype Corsiva" pitchFamily="66" charset="0"/>
              </a:rPr>
              <a:t/>
            </a:r>
            <a:br>
              <a:rPr lang="hu-HU" sz="2800" dirty="0" smtClean="0">
                <a:latin typeface="Monotype Corsiva" pitchFamily="66" charset="0"/>
              </a:rPr>
            </a:br>
            <a:r>
              <a:rPr lang="hu-HU" sz="2800" dirty="0" smtClean="0">
                <a:latin typeface="Monotype Corsiva" pitchFamily="66" charset="0"/>
              </a:rPr>
              <a:t>					2008</a:t>
            </a:r>
            <a:br>
              <a:rPr lang="hu-HU" sz="2800" dirty="0" smtClean="0">
                <a:latin typeface="Monotype Corsiva" pitchFamily="66" charset="0"/>
              </a:rPr>
            </a:br>
            <a:r>
              <a:rPr lang="hu-HU" sz="2800" dirty="0" err="1" smtClean="0">
                <a:latin typeface="Monotype Corsiva" pitchFamily="66" charset="0"/>
              </a:rPr>
              <a:t>quantumfizikai</a:t>
            </a:r>
            <a:r>
              <a:rPr lang="hu-HU" sz="2800" dirty="0" smtClean="0">
                <a:latin typeface="Monotype Corsiva" pitchFamily="66" charset="0"/>
              </a:rPr>
              <a:t> </a:t>
            </a:r>
            <a:r>
              <a:rPr lang="hu-HU" sz="2800" dirty="0" err="1" smtClean="0">
                <a:latin typeface="Monotype Corsiva" pitchFamily="66" charset="0"/>
              </a:rPr>
              <a:t>állapot-collapsus</a:t>
            </a:r>
            <a:r>
              <a:rPr lang="hu-HU" sz="2800" dirty="0" smtClean="0">
                <a:latin typeface="Monotype Corsiva" pitchFamily="66" charset="0"/>
              </a:rPr>
              <a:t> határozza meg az </a:t>
            </a:r>
            <a:r>
              <a:rPr lang="hu-HU" sz="2800" dirty="0" err="1" smtClean="0">
                <a:latin typeface="Monotype Corsiva" pitchFamily="66" charset="0"/>
              </a:rPr>
              <a:t>endo</a:t>
            </a:r>
            <a:r>
              <a:rPr lang="hu-HU" sz="2800" dirty="0" smtClean="0">
                <a:latin typeface="Monotype Corsiva" pitchFamily="66" charset="0"/>
              </a:rPr>
              <a:t>/</a:t>
            </a:r>
            <a:r>
              <a:rPr lang="hu-HU" sz="2800" dirty="0" err="1" smtClean="0">
                <a:latin typeface="Monotype Corsiva" pitchFamily="66" charset="0"/>
              </a:rPr>
              <a:t>exocytozist</a:t>
            </a:r>
            <a:r>
              <a:rPr lang="hu-HU" sz="2800" dirty="0" smtClean="0">
                <a:latin typeface="Monotype Corsiva" pitchFamily="66" charset="0"/>
              </a:rPr>
              <a:t/>
            </a:r>
            <a:br>
              <a:rPr lang="hu-HU" sz="2800" dirty="0" smtClean="0">
                <a:latin typeface="Monotype Corsiva" pitchFamily="66" charset="0"/>
              </a:rPr>
            </a:br>
            <a:r>
              <a:rPr lang="hu-HU" sz="2800" dirty="0" smtClean="0">
                <a:latin typeface="Monotype Corsiva" pitchFamily="66" charset="0"/>
              </a:rPr>
              <a:t>(</a:t>
            </a:r>
            <a:r>
              <a:rPr lang="hu-HU" sz="2800" dirty="0" err="1" smtClean="0">
                <a:latin typeface="Monotype Corsiva" pitchFamily="66" charset="0"/>
              </a:rPr>
              <a:t>állapot-collapsus</a:t>
            </a:r>
            <a:r>
              <a:rPr lang="hu-HU" sz="2800" dirty="0" smtClean="0">
                <a:latin typeface="Monotype Corsiva" pitchFamily="66" charset="0"/>
              </a:rPr>
              <a:t>  Neumann 1955)  </a:t>
            </a:r>
            <a:br>
              <a:rPr lang="hu-HU" sz="2800" dirty="0" smtClean="0">
                <a:latin typeface="Monotype Corsiva" pitchFamily="66" charset="0"/>
              </a:rPr>
            </a:br>
            <a:endParaRPr lang="hu-HU" sz="2800" dirty="0">
              <a:latin typeface="Monotype Corsiva" pitchFamily="66" charset="0"/>
            </a:endParaRPr>
          </a:p>
        </p:txBody>
      </p:sp>
      <p:sp>
        <p:nvSpPr>
          <p:cNvPr id="90114" name="AutoShape 2" descr="Bildergebnis für synapse ultrastruc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0116" name="AutoShape 4" descr="Bildergebnis für synapse ultrastruc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90118" name="Picture 6" descr="http://www.mc.vanderbilt.edu/labs/broadie/Images/synap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2557687" cy="16177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600" dirty="0" err="1" smtClean="0">
                <a:latin typeface="Monotype Corsiva" pitchFamily="66" charset="0"/>
              </a:rPr>
              <a:t>Hameroff</a:t>
            </a:r>
            <a:r>
              <a:rPr lang="hu-HU" sz="3600" dirty="0" smtClean="0">
                <a:latin typeface="Monotype Corsiva" pitchFamily="66" charset="0"/>
              </a:rPr>
              <a:t> S., </a:t>
            </a:r>
            <a:r>
              <a:rPr lang="hu-HU" sz="3600" dirty="0" err="1" smtClean="0">
                <a:latin typeface="Monotype Corsiva" pitchFamily="66" charset="0"/>
              </a:rPr>
              <a:t>Penrose</a:t>
            </a:r>
            <a:r>
              <a:rPr lang="hu-HU" sz="3600" dirty="0" smtClean="0">
                <a:latin typeface="Monotype Corsiva" pitchFamily="66" charset="0"/>
              </a:rPr>
              <a:t> R.:</a:t>
            </a:r>
            <a:br>
              <a:rPr lang="hu-HU" sz="3600" dirty="0" smtClean="0">
                <a:latin typeface="Monotype Corsiva" pitchFamily="66" charset="0"/>
              </a:rPr>
            </a:br>
            <a:r>
              <a:rPr lang="hu-HU" sz="3600" dirty="0" err="1" smtClean="0">
                <a:latin typeface="Monotype Corsiva" pitchFamily="66" charset="0"/>
              </a:rPr>
              <a:t>Consciousness</a:t>
            </a:r>
            <a:r>
              <a:rPr lang="hu-HU" sz="3600" dirty="0" smtClean="0">
                <a:latin typeface="Monotype Corsiva" pitchFamily="66" charset="0"/>
              </a:rPr>
              <a:t> </a:t>
            </a:r>
            <a:r>
              <a:rPr lang="hu-HU" sz="3600" dirty="0" err="1" smtClean="0">
                <a:latin typeface="Monotype Corsiva" pitchFamily="66" charset="0"/>
              </a:rPr>
              <a:t>in</a:t>
            </a:r>
            <a:r>
              <a:rPr lang="hu-HU" sz="3600" dirty="0" smtClean="0">
                <a:latin typeface="Monotype Corsiva" pitchFamily="66" charset="0"/>
              </a:rPr>
              <a:t> </a:t>
            </a:r>
            <a:r>
              <a:rPr lang="hu-HU" sz="3600" dirty="0" err="1" smtClean="0">
                <a:latin typeface="Monotype Corsiva" pitchFamily="66" charset="0"/>
              </a:rPr>
              <a:t>the</a:t>
            </a:r>
            <a:r>
              <a:rPr lang="hu-HU" sz="3600" dirty="0" smtClean="0">
                <a:latin typeface="Monotype Corsiva" pitchFamily="66" charset="0"/>
              </a:rPr>
              <a:t> </a:t>
            </a:r>
            <a:r>
              <a:rPr lang="hu-HU" sz="3600" dirty="0" err="1" smtClean="0">
                <a:latin typeface="Monotype Corsiva" pitchFamily="66" charset="0"/>
              </a:rPr>
              <a:t>universe</a:t>
            </a:r>
            <a:r>
              <a:rPr lang="hu-HU" sz="3600" dirty="0" smtClean="0">
                <a:latin typeface="Monotype Corsiva" pitchFamily="66" charset="0"/>
              </a:rPr>
              <a:t> (A </a:t>
            </a:r>
            <a:r>
              <a:rPr lang="hu-HU" sz="3600" dirty="0" err="1" smtClean="0">
                <a:latin typeface="Monotype Corsiva" pitchFamily="66" charset="0"/>
              </a:rPr>
              <a:t>review</a:t>
            </a:r>
            <a:r>
              <a:rPr lang="hu-HU" sz="3600" dirty="0" smtClean="0">
                <a:latin typeface="Monotype Corsiva" pitchFamily="66" charset="0"/>
              </a:rPr>
              <a:t> of </a:t>
            </a:r>
            <a:r>
              <a:rPr lang="hu-HU" sz="3600" dirty="0" err="1" smtClean="0">
                <a:latin typeface="Monotype Corsiva" pitchFamily="66" charset="0"/>
              </a:rPr>
              <a:t>the</a:t>
            </a:r>
            <a:r>
              <a:rPr lang="hu-HU" sz="3600" dirty="0" smtClean="0">
                <a:latin typeface="Monotype Corsiva" pitchFamily="66" charset="0"/>
              </a:rPr>
              <a:t> „</a:t>
            </a:r>
            <a:r>
              <a:rPr lang="hu-HU" sz="3600" dirty="0" err="1" smtClean="0">
                <a:latin typeface="Monotype Corsiva" pitchFamily="66" charset="0"/>
              </a:rPr>
              <a:t>Orch</a:t>
            </a:r>
            <a:r>
              <a:rPr lang="hu-HU" sz="3600" dirty="0" smtClean="0">
                <a:latin typeface="Monotype Corsiva" pitchFamily="66" charset="0"/>
              </a:rPr>
              <a:t> OR </a:t>
            </a:r>
            <a:r>
              <a:rPr lang="hu-HU" sz="3600" dirty="0" err="1" smtClean="0">
                <a:latin typeface="Monotype Corsiva" pitchFamily="66" charset="0"/>
              </a:rPr>
              <a:t>theory</a:t>
            </a:r>
            <a:r>
              <a:rPr lang="hu-HU" sz="3600" dirty="0" smtClean="0">
                <a:latin typeface="Monotype Corsiva" pitchFamily="66" charset="0"/>
              </a:rPr>
              <a:t>) 2014</a:t>
            </a:r>
            <a:endParaRPr lang="hu-HU" sz="3600" dirty="0">
              <a:latin typeface="Monotype Corsiva" pitchFamily="66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u-HU" sz="2400" dirty="0" smtClean="0"/>
              <a:t>A neuronokban lévő </a:t>
            </a:r>
            <a:r>
              <a:rPr lang="hu-HU" sz="2400" dirty="0" err="1" smtClean="0"/>
              <a:t>mikrotubulusok</a:t>
            </a:r>
            <a:r>
              <a:rPr lang="hu-HU" sz="2400" dirty="0" smtClean="0"/>
              <a:t> </a:t>
            </a:r>
            <a:r>
              <a:rPr lang="hu-HU" sz="2400" dirty="0" err="1" smtClean="0"/>
              <a:t>quantumfizikai</a:t>
            </a:r>
            <a:r>
              <a:rPr lang="hu-HU" sz="2400" dirty="0" smtClean="0"/>
              <a:t> állapota mely </a:t>
            </a:r>
            <a:r>
              <a:rPr lang="hu-HU" sz="2400" dirty="0" err="1" smtClean="0"/>
              <a:t>quatum</a:t>
            </a:r>
            <a:r>
              <a:rPr lang="hu-HU" sz="2400" dirty="0" smtClean="0"/>
              <a:t> állapot ,  végét (</a:t>
            </a:r>
            <a:r>
              <a:rPr lang="hu-HU" sz="2400" dirty="0" err="1" smtClean="0"/>
              <a:t>self</a:t>
            </a:r>
            <a:r>
              <a:rPr lang="hu-HU" sz="2400" dirty="0" smtClean="0"/>
              <a:t> </a:t>
            </a:r>
            <a:r>
              <a:rPr lang="hu-HU" sz="2400" dirty="0" err="1" smtClean="0"/>
              <a:t>collapse</a:t>
            </a:r>
            <a:r>
              <a:rPr lang="hu-HU" sz="2400" dirty="0" smtClean="0"/>
              <a:t>) az  </a:t>
            </a:r>
            <a:r>
              <a:rPr lang="hu-HU" sz="2400" i="1" dirty="0" smtClean="0"/>
              <a:t>„</a:t>
            </a:r>
            <a:r>
              <a:rPr lang="hu-HU" sz="2400" i="1" dirty="0" err="1" smtClean="0"/>
              <a:t>objective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reduction</a:t>
            </a:r>
            <a:r>
              <a:rPr lang="hu-HU" sz="2400" i="1" dirty="0" smtClean="0"/>
              <a:t> OR</a:t>
            </a:r>
            <a:r>
              <a:rPr lang="hu-HU" sz="2400" dirty="0" smtClean="0"/>
              <a:t>” jelenti (</a:t>
            </a:r>
            <a:r>
              <a:rPr lang="hu-HU" sz="2400" dirty="0" err="1" smtClean="0"/>
              <a:t>Diósi-Penrose</a:t>
            </a:r>
            <a:r>
              <a:rPr lang="hu-HU" sz="2400" dirty="0" smtClean="0"/>
              <a:t>)</a:t>
            </a:r>
          </a:p>
          <a:p>
            <a:pPr>
              <a:buNone/>
            </a:pPr>
            <a:r>
              <a:rPr lang="hu-HU" sz="2400" dirty="0" smtClean="0"/>
              <a:t>A szabályozott  OR a tudat </a:t>
            </a:r>
            <a:r>
              <a:rPr lang="hu-HU" sz="2400" dirty="0" err="1" smtClean="0"/>
              <a:t>quatum</a:t>
            </a:r>
            <a:r>
              <a:rPr lang="hu-HU" sz="2400" dirty="0" smtClean="0"/>
              <a:t> fizikai alapja </a:t>
            </a:r>
            <a:endParaRPr lang="hu-HU" sz="2400" dirty="0"/>
          </a:p>
        </p:txBody>
      </p:sp>
      <p:pic>
        <p:nvPicPr>
          <p:cNvPr id="99330" name="Picture 2" descr="http://2.bp.blogspot.com/-ZqMfQXdgUEA/UKePWFOWT6I/AAAAAAAAAD4/dp-YI48dILQ/s1600/Fig+3+Mudher+repor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149080"/>
            <a:ext cx="3657600" cy="1866901"/>
          </a:xfrm>
          <a:prstGeom prst="rect">
            <a:avLst/>
          </a:prstGeom>
          <a:noFill/>
        </p:spPr>
      </p:pic>
      <p:pic>
        <p:nvPicPr>
          <p:cNvPr id="99332" name="Picture 4" descr="http://www.nature.com/nature/journal/v467/n7317/images/nature09423-f1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79" y="3499048"/>
            <a:ext cx="2088233" cy="30440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27584" y="5157192"/>
            <a:ext cx="7772400" cy="1470025"/>
          </a:xfrm>
        </p:spPr>
        <p:txBody>
          <a:bodyPr>
            <a:normAutofit/>
          </a:bodyPr>
          <a:lstStyle/>
          <a:p>
            <a:r>
              <a:rPr lang="hu-HU" sz="2800" dirty="0" smtClean="0">
                <a:latin typeface="Lucida Calligraphy" pitchFamily="66" charset="0"/>
              </a:rPr>
              <a:t>KÖSZÖNÖM A FIGYELMET</a:t>
            </a:r>
            <a:endParaRPr lang="hu-HU" sz="2800" dirty="0">
              <a:latin typeface="Lucida Calligraphy" pitchFamily="66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 flipH="1">
            <a:off x="827584" y="7245424"/>
            <a:ext cx="544016" cy="1368152"/>
          </a:xfrm>
        </p:spPr>
        <p:txBody>
          <a:bodyPr>
            <a:normAutofit/>
          </a:bodyPr>
          <a:lstStyle/>
          <a:p>
            <a:r>
              <a:rPr lang="hu-HU" dirty="0" smtClean="0"/>
              <a:t>,,</a:t>
            </a:r>
            <a:endParaRPr lang="hu-HU" dirty="0"/>
          </a:p>
        </p:txBody>
      </p:sp>
      <p:pic>
        <p:nvPicPr>
          <p:cNvPr id="2050" name="Picture 2" descr="http://imagestore1.blogger.hu/25_22843_580703_c96f3b210ec6f338bb4778a2059b19ad_0ec0cf_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-1044623" y="4292374"/>
            <a:ext cx="144016" cy="82089"/>
          </a:xfrm>
          <a:prstGeom prst="rect">
            <a:avLst/>
          </a:prstGeom>
          <a:noFill/>
        </p:spPr>
      </p:pic>
      <p:pic>
        <p:nvPicPr>
          <p:cNvPr id="2052" name="Picture 4" descr="http://pixabay.com/static/uploads/photo/2012/03/02/00/24/fractal-20597_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484784"/>
            <a:ext cx="4608512" cy="317708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75656" y="548680"/>
            <a:ext cx="633670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„Tudni a nem-tudást, ez a legbölcsebb”</a:t>
            </a:r>
            <a:br>
              <a:rPr lang="hu-H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	Lao Ce : Tao te King  (Weöres Sándor fordítása)</a:t>
            </a:r>
            <a:br>
              <a:rPr lang="hu-H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hu-HU" sz="32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hu-HU" sz="32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14348" y="980728"/>
            <a:ext cx="7772400" cy="2203785"/>
          </a:xfrm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Neuro-esztétika</a:t>
            </a:r>
            <a:endParaRPr lang="hu-HU" b="1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Prof. Dr. Nagy Zoltán</a:t>
            </a:r>
          </a:p>
          <a:p>
            <a:r>
              <a:rPr lang="hu-HU" sz="16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SE  </a:t>
            </a:r>
            <a:r>
              <a:rPr lang="hu-HU" sz="1600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Vascularis</a:t>
            </a:r>
            <a:r>
              <a:rPr lang="hu-HU" sz="16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Neurológiai Tanszéki Csoport</a:t>
            </a:r>
          </a:p>
          <a:p>
            <a:r>
              <a:rPr lang="hu-HU" sz="16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Pannón Egyetem Bioelektromos Képalkotó Kutató Laboratórium</a:t>
            </a:r>
          </a:p>
          <a:p>
            <a:r>
              <a:rPr lang="hu-HU" sz="16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Országos Klinikai Idegtudományi Intézet</a:t>
            </a:r>
          </a:p>
          <a:p>
            <a:endParaRPr lang="hu-HU" sz="1600" dirty="0" smtClean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620688"/>
            <a:ext cx="7920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3366FF"/>
                </a:solidFill>
              </a:rPr>
              <a:t>Everyone wants to understand art. Why not try to understand the song of bird?</a:t>
            </a:r>
          </a:p>
          <a:p>
            <a:r>
              <a:rPr lang="en-US" dirty="0"/>
              <a:t>	</a:t>
            </a:r>
            <a:r>
              <a:rPr lang="en-US" dirty="0" smtClean="0"/>
              <a:t>				                                    Pablo Picasso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926"/>
            <a:ext cx="8039078" cy="4521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714488"/>
            <a:ext cx="7362772" cy="472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437300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564904"/>
            <a:ext cx="3137346" cy="345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060848"/>
            <a:ext cx="7956376" cy="2455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3951471" cy="618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 err="1" smtClean="0">
                <a:latin typeface="Lucida Calligraphy" pitchFamily="66" charset="0"/>
              </a:rPr>
              <a:t>Esztétika-pszichológia-neurobiológia</a:t>
            </a:r>
            <a:r>
              <a:rPr lang="hu-HU" sz="2400" dirty="0" smtClean="0">
                <a:latin typeface="Lucida Calligraphy" pitchFamily="66" charset="0"/>
              </a:rPr>
              <a:t/>
            </a:r>
            <a:br>
              <a:rPr lang="hu-HU" sz="2400" dirty="0" smtClean="0">
                <a:latin typeface="Lucida Calligraphy" pitchFamily="66" charset="0"/>
              </a:rPr>
            </a:br>
            <a:r>
              <a:rPr lang="hu-HU" sz="2400" dirty="0" smtClean="0">
                <a:latin typeface="Lucida Calligraphy" pitchFamily="66" charset="0"/>
              </a:rPr>
              <a:t>művészet-tudomány</a:t>
            </a:r>
            <a:br>
              <a:rPr lang="hu-HU" sz="2400" dirty="0" smtClean="0">
                <a:latin typeface="Lucida Calligraphy" pitchFamily="66" charset="0"/>
              </a:rPr>
            </a:br>
            <a:r>
              <a:rPr lang="hu-HU" sz="2400" dirty="0" err="1" smtClean="0">
                <a:latin typeface="Lucida Calligraphy" pitchFamily="66" charset="0"/>
              </a:rPr>
              <a:t>mind-brain</a:t>
            </a:r>
            <a:endParaRPr lang="hu-HU" sz="2400" dirty="0">
              <a:latin typeface="Lucida Calligraphy" pitchFamily="66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799"/>
            <a:ext cx="1843181" cy="306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628799"/>
            <a:ext cx="2160240" cy="299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43063"/>
            <a:ext cx="4613870" cy="475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765175"/>
            <a:ext cx="8229600" cy="4525963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hu-HU" sz="2800">
                <a:solidFill>
                  <a:srgbClr val="C0C0C0"/>
                </a:solidFill>
              </a:rPr>
              <a:t>Hang-percepció, hallópálya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hu-HU" sz="2800">
                <a:solidFill>
                  <a:srgbClr val="C0C0C0"/>
                </a:solidFill>
              </a:rPr>
              <a:t>Klasszikus afázia felfogás és annak kritikája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hu-HU" sz="2800">
                <a:solidFill>
                  <a:srgbClr val="C0C0C0"/>
                </a:solidFill>
              </a:rPr>
              <a:t>Vizsgáló módszerek a beszéd-értés kutatásában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hu-HU" sz="2800">
                <a:solidFill>
                  <a:srgbClr val="C0C0C0"/>
                </a:solidFill>
              </a:rPr>
              <a:t>Fonéma, szintaxis, szemantika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hu-HU" sz="2800">
                <a:solidFill>
                  <a:srgbClr val="C0C0C0"/>
                </a:solidFill>
              </a:rPr>
              <a:t>Olvasás neuroanatómiája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hu-HU" sz="2800">
                <a:solidFill>
                  <a:srgbClr val="C0C0C0"/>
                </a:solidFill>
              </a:rPr>
              <a:t>A zene neuroanatomiája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hu-HU" sz="2800"/>
              <a:t>A „műértés neuroanatomiája”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hu-HU" sz="2800">
                <a:solidFill>
                  <a:srgbClr val="C0C0C0"/>
                </a:solidFill>
              </a:rPr>
              <a:t>Néhány ismeretelméleti meggondolás 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122" name="Picture 2" descr="Fig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269" y="2357430"/>
            <a:ext cx="8678208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Szép és/vagy művészi (nő-ábrázolás)</a:t>
            </a:r>
            <a:endParaRPr lang="hu-HU" sz="2800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39938" name="Picture 2" descr="FIGURE 18.1. (See Color Insert)Visual aesthetics recapitulates visual processing: a hierarchical progression as documented through the brushstrokes of three renowned artist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54" y="1556792"/>
            <a:ext cx="4025590" cy="5283589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4283968" y="1700808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hu-HU" dirty="0" err="1" smtClean="0"/>
              <a:t>Malevich</a:t>
            </a:r>
            <a:r>
              <a:rPr lang="hu-HU" dirty="0" smtClean="0"/>
              <a:t> : Női torzó</a:t>
            </a:r>
          </a:p>
          <a:p>
            <a:pPr marL="342900" indent="-342900">
              <a:buAutoNum type="alphaLcParenR"/>
            </a:pPr>
            <a:r>
              <a:rPr lang="hu-HU" dirty="0" smtClean="0"/>
              <a:t>Picasso: Könnyező nő</a:t>
            </a:r>
          </a:p>
          <a:p>
            <a:pPr marL="342900" indent="-342900">
              <a:buAutoNum type="alphaLcParenR"/>
            </a:pPr>
            <a:r>
              <a:rPr lang="hu-HU" dirty="0" err="1" smtClean="0"/>
              <a:t>Tizian</a:t>
            </a:r>
            <a:r>
              <a:rPr lang="hu-HU" dirty="0" smtClean="0"/>
              <a:t>: </a:t>
            </a:r>
            <a:r>
              <a:rPr lang="hu-HU" dirty="0" err="1" smtClean="0"/>
              <a:t>Urbinoi</a:t>
            </a:r>
            <a:r>
              <a:rPr lang="hu-HU" dirty="0" smtClean="0"/>
              <a:t> Venus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4283968" y="3140968"/>
            <a:ext cx="432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hu-HU" sz="2400" dirty="0" smtClean="0"/>
              <a:t>Mit jelent a művészi élmény?</a:t>
            </a:r>
          </a:p>
          <a:p>
            <a:pPr marL="342900" indent="-342900">
              <a:buFont typeface="Arial"/>
              <a:buChar char="•"/>
            </a:pPr>
            <a:r>
              <a:rPr lang="hu-HU" sz="2400" dirty="0" smtClean="0"/>
              <a:t>Mi  „fogja meg a szemet”? </a:t>
            </a:r>
          </a:p>
          <a:p>
            <a:pPr marL="342900" indent="-342900">
              <a:buFont typeface="Arial"/>
              <a:buChar char="•"/>
            </a:pPr>
            <a:r>
              <a:rPr lang="hu-HU" sz="2400" dirty="0" smtClean="0"/>
              <a:t>Művészi  ábrázolás megragadható-e a modern </a:t>
            </a:r>
            <a:r>
              <a:rPr lang="hu-HU" sz="2400" dirty="0" err="1" smtClean="0"/>
              <a:t>neuro-biológia</a:t>
            </a:r>
            <a:r>
              <a:rPr lang="hu-HU" sz="2400" dirty="0" smtClean="0"/>
              <a:t>  eszközeivel?</a:t>
            </a:r>
          </a:p>
          <a:p>
            <a:endParaRPr lang="hu-HU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8674" name="Picture 2" descr="http://www.frontiersin.org/files/Articles/17220/fnhum-06-00066-r2/image_m/fnhum-06-00066-g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268760"/>
            <a:ext cx="3867150" cy="5133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r>
              <a:rPr lang="hu-HU" b="1" dirty="0" smtClean="0">
                <a:latin typeface="Monotype Corsiva" pitchFamily="66" charset="0"/>
              </a:rPr>
              <a:t>Az emberi agykéreg felszíne</a:t>
            </a:r>
            <a:endParaRPr lang="hu-HU" b="1" dirty="0"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2016224" cy="266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052736"/>
            <a:ext cx="2088232" cy="277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340768"/>
            <a:ext cx="3090879" cy="2143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789040"/>
            <a:ext cx="3312368" cy="229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135288"/>
            <a:ext cx="3573560" cy="27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Homloklebeny</a:t>
            </a:r>
            <a:endParaRPr lang="hu-HU" b="1" dirty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9425" y="1340768"/>
            <a:ext cx="32945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44824"/>
            <a:ext cx="5286862" cy="352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Egyenes összekötő 6"/>
          <p:cNvCxnSpPr/>
          <p:nvPr/>
        </p:nvCxnSpPr>
        <p:spPr>
          <a:xfrm>
            <a:off x="1043608" y="1700808"/>
            <a:ext cx="0" cy="36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899592" y="825353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123728" y="620688"/>
            <a:ext cx="6663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Alapegység: neuron</a:t>
            </a:r>
            <a:endParaRPr lang="hu-HU" sz="4800" b="1" dirty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5604" name="Picture 4" descr="http://www.wadsworth.org/images/neuronMD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212976"/>
            <a:ext cx="4638675" cy="3467100"/>
          </a:xfrm>
          <a:prstGeom prst="rect">
            <a:avLst/>
          </a:prstGeom>
          <a:noFill/>
        </p:spPr>
      </p:pic>
      <p:pic>
        <p:nvPicPr>
          <p:cNvPr id="10242" name="Picture 2" descr="https://neurophilosophy.files.wordpress.com/2006/08/cajal.jpg?w=183&amp;h=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1743075" cy="2857500"/>
          </a:xfrm>
          <a:prstGeom prst="rect">
            <a:avLst/>
          </a:prstGeom>
          <a:noFill/>
        </p:spPr>
      </p:pic>
      <p:pic>
        <p:nvPicPr>
          <p:cNvPr id="10244" name="Picture 4" descr="http://webvision.med.utah.edu/imageswv/golgicort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02350"/>
            <a:ext cx="3744416" cy="3462033"/>
          </a:xfrm>
          <a:prstGeom prst="rect">
            <a:avLst/>
          </a:prstGeom>
          <a:noFill/>
        </p:spPr>
      </p:pic>
      <p:pic>
        <p:nvPicPr>
          <p:cNvPr id="10246" name="Picture 6" descr="http://www.siumed.edu/~dking2/ssb/images/JNeurosci/Fig1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06549"/>
            <a:ext cx="1584176" cy="29624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hu-H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AGYKÉREG, SZERKEZET /MŰKÖDÉS</a:t>
            </a:r>
            <a:endParaRPr lang="en-US" sz="3600" b="1" dirty="0" smtClean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8195" name="Picture 4" descr="outil_jaune05_img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49675"/>
            <a:ext cx="3744912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5" descr="rb2-f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3851239"/>
            <a:ext cx="2735535" cy="267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" descr="wilder_penfield_portra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052736"/>
            <a:ext cx="236378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2" descr="http://upload.wikimedia.org/wikipedia/commons/thumb/9/9e/Korbinian_Brodmann.jpg/139px-Korbinian_Brodman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213" y="981075"/>
            <a:ext cx="1944811" cy="306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179512" y="1124744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Korbinian </a:t>
            </a:r>
            <a:r>
              <a:rPr lang="de-DE" b="1" dirty="0" err="1" smtClean="0"/>
              <a:t>Brodmann</a:t>
            </a:r>
            <a:r>
              <a:rPr lang="de-DE" dirty="0" smtClean="0"/>
              <a:t> (</a:t>
            </a:r>
            <a:r>
              <a:rPr lang="de-DE" dirty="0" smtClean="0">
                <a:hlinkClick r:id="rId6" tooltip="1868"/>
              </a:rPr>
              <a:t>1868</a:t>
            </a:r>
            <a:r>
              <a:rPr lang="hu-HU" dirty="0" smtClean="0"/>
              <a:t>-</a:t>
            </a:r>
            <a:r>
              <a:rPr lang="de-DE" dirty="0" smtClean="0"/>
              <a:t> </a:t>
            </a:r>
            <a:r>
              <a:rPr lang="de-DE" dirty="0" smtClean="0">
                <a:hlinkClick r:id="rId7" tooltip="1918"/>
              </a:rPr>
              <a:t>1918</a:t>
            </a:r>
            <a:r>
              <a:rPr lang="de-DE" dirty="0" smtClean="0"/>
              <a:t> </a:t>
            </a:r>
            <a:r>
              <a:rPr lang="hu-HU" dirty="0" smtClean="0"/>
              <a:t>,</a:t>
            </a:r>
            <a:r>
              <a:rPr lang="de-DE" dirty="0" smtClean="0">
                <a:hlinkClick r:id="rId8" tooltip="Neuroanatomie"/>
              </a:rPr>
              <a:t>Neuroanatom</a:t>
            </a:r>
            <a:r>
              <a:rPr lang="de-DE" dirty="0" smtClean="0"/>
              <a:t> und</a:t>
            </a:r>
            <a:endParaRPr lang="hu-HU" dirty="0" smtClean="0"/>
          </a:p>
          <a:p>
            <a:r>
              <a:rPr lang="de-DE" dirty="0" smtClean="0"/>
              <a:t> </a:t>
            </a:r>
            <a:r>
              <a:rPr lang="de-DE" dirty="0" smtClean="0">
                <a:hlinkClick r:id="rId9" tooltip="Psychiater"/>
              </a:rPr>
              <a:t>Psychiater</a:t>
            </a:r>
            <a:r>
              <a:rPr lang="de-DE" dirty="0" smtClean="0"/>
              <a:t>.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4932040" y="335699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Wilder </a:t>
            </a:r>
            <a:r>
              <a:rPr lang="hu-HU" dirty="0" err="1" smtClean="0"/>
              <a:t>Graves</a:t>
            </a:r>
            <a:r>
              <a:rPr lang="hu-HU" dirty="0" smtClean="0"/>
              <a:t> </a:t>
            </a:r>
            <a:r>
              <a:rPr lang="hu-HU" dirty="0" err="1" smtClean="0"/>
              <a:t>Penfield</a:t>
            </a:r>
            <a:r>
              <a:rPr lang="hu-HU" dirty="0" smtClean="0"/>
              <a:t>,  (1891-1976)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323528" y="2132856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1903: </a:t>
            </a:r>
            <a:r>
              <a:rPr lang="hu-HU" b="1" dirty="0" smtClean="0">
                <a:solidFill>
                  <a:srgbClr val="C00000"/>
                </a:solidFill>
              </a:rPr>
              <a:t>52 </a:t>
            </a:r>
            <a:r>
              <a:rPr lang="hu-HU" b="1" dirty="0" err="1" smtClean="0">
                <a:solidFill>
                  <a:srgbClr val="C00000"/>
                </a:solidFill>
              </a:rPr>
              <a:t>area</a:t>
            </a:r>
            <a:endParaRPr lang="hu-HU" b="1" dirty="0" smtClean="0">
              <a:solidFill>
                <a:srgbClr val="C00000"/>
              </a:solidFill>
            </a:endParaRPr>
          </a:p>
          <a:p>
            <a:r>
              <a:rPr lang="hu-HU" dirty="0" err="1" smtClean="0"/>
              <a:t>Br</a:t>
            </a:r>
            <a:r>
              <a:rPr lang="hu-HU" dirty="0" smtClean="0"/>
              <a:t> 14, 49, 50</a:t>
            </a:r>
          </a:p>
          <a:p>
            <a:r>
              <a:rPr lang="hu-HU" dirty="0" smtClean="0"/>
              <a:t>(hiányzik)</a:t>
            </a:r>
          </a:p>
          <a:p>
            <a:endParaRPr lang="hu-HU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Szép versus </a:t>
            </a:r>
            <a:r>
              <a:rPr lang="hu-HU" sz="3200" b="1" dirty="0" err="1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nemszép</a:t>
            </a:r>
            <a:r>
              <a:rPr lang="hu-HU" sz="32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 (BOLD </a:t>
            </a:r>
            <a:r>
              <a:rPr lang="hu-HU" sz="3200" b="1" dirty="0" err="1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fMRI</a:t>
            </a:r>
            <a:r>
              <a:rPr lang="hu-HU" sz="32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)</a:t>
            </a:r>
            <a:endParaRPr lang="hu-HU" sz="3200" b="1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913" y="1504950"/>
            <a:ext cx="74961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A képek által kiváltott emóciók </a:t>
            </a:r>
            <a:r>
              <a:rPr lang="hu-HU" sz="3600" dirty="0" err="1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fMRI</a:t>
            </a:r>
            <a:r>
              <a:rPr lang="hu-HU" sz="36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 megjelenése</a:t>
            </a:r>
            <a:endParaRPr lang="hu-HU" sz="3600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7079113" cy="494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 smtClean="0">
                <a:latin typeface="Lucida Calligraphy" pitchFamily="66" charset="0"/>
              </a:rPr>
              <a:t>Esztétikus versus szimmetrikus értékítélet összehasonlító funkcionális MRI vizsgálata    </a:t>
            </a:r>
            <a:r>
              <a:rPr lang="hu-HU" sz="2000" dirty="0" smtClean="0">
                <a:latin typeface="Lucida Calligraphy" pitchFamily="66" charset="0"/>
              </a:rPr>
              <a:t>(</a:t>
            </a:r>
            <a:r>
              <a:rPr lang="hu-HU" sz="2000" dirty="0" err="1" smtClean="0">
                <a:latin typeface="Lucida Calligraphy" pitchFamily="66" charset="0"/>
              </a:rPr>
              <a:t>Jacobsen</a:t>
            </a:r>
            <a:r>
              <a:rPr lang="hu-HU" sz="2000" dirty="0" smtClean="0">
                <a:latin typeface="Lucida Calligraphy" pitchFamily="66" charset="0"/>
              </a:rPr>
              <a:t> és </a:t>
            </a:r>
            <a:r>
              <a:rPr lang="hu-HU" sz="2000" dirty="0" err="1" smtClean="0">
                <a:latin typeface="Lucida Calligraphy" pitchFamily="66" charset="0"/>
              </a:rPr>
              <a:t>mts</a:t>
            </a:r>
            <a:r>
              <a:rPr lang="hu-HU" sz="2000" dirty="0" smtClean="0">
                <a:latin typeface="Lucida Calligraphy" pitchFamily="66" charset="0"/>
              </a:rPr>
              <a:t> 2006)</a:t>
            </a:r>
            <a:endParaRPr lang="hu-HU" sz="2400" dirty="0">
              <a:latin typeface="Lucida Calligraphy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500174"/>
            <a:ext cx="5501300" cy="469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>
            <a:off x="285720" y="2500306"/>
            <a:ext cx="15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Frontomediális</a:t>
            </a:r>
            <a:endParaRPr lang="hu-HU" dirty="0" smtClean="0"/>
          </a:p>
          <a:p>
            <a:r>
              <a:rPr lang="hu-HU" dirty="0" err="1" smtClean="0"/>
              <a:t>cortex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7500958" y="2714620"/>
            <a:ext cx="1643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Intraparietalis</a:t>
            </a:r>
            <a:endParaRPr lang="hu-HU" dirty="0" smtClean="0"/>
          </a:p>
          <a:p>
            <a:r>
              <a:rPr lang="hu-HU" dirty="0" err="1" smtClean="0"/>
              <a:t>sulcus</a:t>
            </a:r>
            <a:endParaRPr lang="hu-H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2574</TotalTime>
  <Words>2528</Words>
  <Application>Microsoft Macintosh PowerPoint</Application>
  <PresentationFormat>On-screen Show (4:3)</PresentationFormat>
  <Paragraphs>431</Paragraphs>
  <Slides>102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3" baseType="lpstr">
      <vt:lpstr>Office-téma</vt:lpstr>
      <vt:lpstr>Próbáljuk eldönteni, melyik kép tetszik legjobban és miért!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Neuro-esztétika</vt:lpstr>
      <vt:lpstr>Szép és/vagy művészi (nő-ábrázolás)</vt:lpstr>
      <vt:lpstr>Neuroesztétika, a szépség új tudománya?</vt:lpstr>
      <vt:lpstr>Neuroesztétika</vt:lpstr>
      <vt:lpstr>Látás, képfeldolgozás pszicho-fiziológiaia elemei</vt:lpstr>
      <vt:lpstr>Neuropsychológiai megközelítés</vt:lpstr>
      <vt:lpstr>Semir Zeki kognitív pszichológus</vt:lpstr>
      <vt:lpstr>Ramachandran és Hirstein 1     kognitív neurológiai, látás élettani megközelítés</vt:lpstr>
      <vt:lpstr>Ramachandran és Hirstein 2.</vt:lpstr>
      <vt:lpstr>Ramachandran és Hirstein 3</vt:lpstr>
      <vt:lpstr>Az esztétika  pszichológiája   Jakobsen 2006</vt:lpstr>
      <vt:lpstr>Leder és mts (2004): Az esztétikai tapasztalat</vt:lpstr>
      <vt:lpstr>A vizuális élmény/képfeldolgozás kognitív pszichológiai lépései </vt:lpstr>
      <vt:lpstr>Combining universal beauty and cultural context in a unifying model of visual aesthetic experience (Redies 2015 Front.Hum.Neurosci.)</vt:lpstr>
      <vt:lpstr>A szép-élmény neuro-psychológiája 1</vt:lpstr>
      <vt:lpstr>A szép-élmény neuropsychológiája 2</vt:lpstr>
      <vt:lpstr>A szép-élmény neuropsychológiája 3</vt:lpstr>
      <vt:lpstr> Neuroesztétika a kognitív psychológia társítása a neurobiológiával-képalkotással:  hálózatbiológiai interpretáció</vt:lpstr>
      <vt:lpstr>“Making sense of art, making art of sense”    Oxford 2006</vt:lpstr>
      <vt:lpstr>The Copenhagen Neuroaesthetics Conference: Prostpects and pifalls for an emerging field (2009) (Nadal M., Pearce M.T.: Brain and Cognition  2011)</vt:lpstr>
      <vt:lpstr>Módszertan I.</vt:lpstr>
      <vt:lpstr>Módszertan II</vt:lpstr>
      <vt:lpstr>Az agy számokban, néhány alapfogalom </vt:lpstr>
      <vt:lpstr>Az emberi agykéreg felszíne</vt:lpstr>
      <vt:lpstr>Homloklebeny</vt:lpstr>
      <vt:lpstr>PowerPoint Presentation</vt:lpstr>
      <vt:lpstr>           Az agykéreg              szerkezete</vt:lpstr>
      <vt:lpstr>Az emberi agykéreg működésének kutatásának korszakai</vt:lpstr>
      <vt:lpstr>Hálózatkutatás</vt:lpstr>
      <vt:lpstr>A hálózatkutatás alapjai</vt:lpstr>
      <vt:lpstr>BOLD fMRI</vt:lpstr>
      <vt:lpstr>PowerPoint Presentation</vt:lpstr>
      <vt:lpstr>PowerPoint Presentation</vt:lpstr>
      <vt:lpstr>Tetszési  pontszám és regionalis  agyi  aktivitás (BOLD-fMRI)  összefüggése</vt:lpstr>
      <vt:lpstr>PowerPoint Presentation</vt:lpstr>
      <vt:lpstr>Tetszés és régionális aktivitás</vt:lpstr>
      <vt:lpstr>Tetszés és regionalis aktivitás</vt:lpstr>
      <vt:lpstr>Tetszés és regionalis aktivitás</vt:lpstr>
      <vt:lpstr>Tetszés és regionalis aktivitás</vt:lpstr>
      <vt:lpstr>Érzelmi reakciók megjelenése a BOLD fMRI vizsgálatnál absztrakt festmények nézése során</vt:lpstr>
      <vt:lpstr>PowerPoint Presentation</vt:lpstr>
      <vt:lpstr>Érzelmek jobb cingulum-pozitívemocióknál  jobb orbitofrontalis és  frontal-basalis cortex aktivitás absztrakt képek szemlélésénél jelentkező emocionális hatásnál</vt:lpstr>
      <vt:lpstr>Pozitív (ABC) és negatív (DEF) érzelmi mobilizáció</vt:lpstr>
      <vt:lpstr>Saját tájékozódó, “koncepciót generáló” vizsgálat: tetszés nem tetszés értékelés és BOLD fMRI</vt:lpstr>
      <vt:lpstr>PowerPoint Presentation</vt:lpstr>
      <vt:lpstr>PowerPoint Presentation</vt:lpstr>
      <vt:lpstr>A percepció elsődleges agykérgi területei</vt:lpstr>
      <vt:lpstr>Figyelem, memória, ítélet alkotás  során észlelt agyi aktivitás helye (BOLD fMRI vizsgálatok)</vt:lpstr>
      <vt:lpstr>Érzelem, emóció  műélvezet során</vt:lpstr>
      <vt:lpstr>EEG alapú képalkotás</vt:lpstr>
      <vt:lpstr>Kérdés: vizsgálhatóak-e a vizuális művészet/festészet megértésének neuroanatomiai vonatkozásai EEG-vel?  </vt:lpstr>
      <vt:lpstr>A magyarázat, a cím ismerete befolyásolja-e az aktiválódó területet ? sLORETA hp-EEG vizsgálat</vt:lpstr>
      <vt:lpstr>     Kisérleti  paradigma</vt:lpstr>
      <vt:lpstr>PowerPoint Presentation</vt:lpstr>
      <vt:lpstr>Ábrázoló művek megfigyelése  kiterjedtebb agykérgi elektromos aktivitást eredményez (sLORETA), mint az absztrakt festmények </vt:lpstr>
      <vt:lpstr>A  magyarázat nélküli  képek szemlélése   magasabb  agyi  elektromos aktivációval jár</vt:lpstr>
      <vt:lpstr>Assessment of Art Attributes   AAA         (Chatterjee et al.2010)</vt:lpstr>
      <vt:lpstr>Néhány példa a képzőművészeti kreativitás és a betegség összefüggésére</vt:lpstr>
      <vt:lpstr>Fronto-insularis atrophia (primer progresszív aphasia)</vt:lpstr>
      <vt:lpstr>Transmodalis kreativitás:Unravelling Bolero 6 évvel A.A. betegsége kezdete előtt</vt:lpstr>
      <vt:lpstr>A.A. érdeklődése Ravel zenéje és betegsége iránt (szintén PPA), a kép 6 évvel megelőzte a betegség kezdetét</vt:lpstr>
      <vt:lpstr>Kék=a kontrollhoz viszonyított atrophia, míg a narancs emelkedett szürke állomány intenzitás. Itt a SPECT is aktívabb</vt:lpstr>
      <vt:lpstr>AA neuropathológiai lelete (67 évesen következett be a halál, 7 éves betegséglefolyással. MRI 3 évvel a halál beállta előtt készült. (E)-tau pozitivitás a bal frontális lebeny alső területén, míg jobb oldalon (F) nincs jele az Alzheimerizációnak. Corticobasalis degeneratio  a diagnozis</vt:lpstr>
      <vt:lpstr>Stílusváltás stroke után, két amatőr festő esetének ismertetése (Annoni et al 2005)</vt:lpstr>
      <vt:lpstr>Thalamus lacuna bal oldalon.  A páciens kétkezes (két héttel a stroke után készült képek)</vt:lpstr>
      <vt:lpstr>Amatőr festő, 57 éves jobbkezes, jobb felső  quadrans anopsiával, autoscopos jelenséggel  került kórházba. </vt:lpstr>
      <vt:lpstr>Összefoglalás:</vt:lpstr>
      <vt:lpstr>Kandel: New biology of mind</vt:lpstr>
      <vt:lpstr>John Eccles „agyelmélete” </vt:lpstr>
      <vt:lpstr>   Beck F., Eccles J.C.: Quantum aspects of brain activity and the  role of consciousness      1992 Beck F.: Synaptic quantum tunneling in brain avtivity      2008 quantumfizikai állapot-collapsus határozza meg az endo/exocytozist (állapot-collapsus  Neumann 1955)   </vt:lpstr>
      <vt:lpstr>Hameroff S., Penrose R.: Consciousness in the universe (A review of the „Orch OR theory) 2014</vt:lpstr>
      <vt:lpstr>KÖSZÖNÖM A FIGYELMET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Esztétika-pszichológia-neurobiológia művészet-tudomány mind-brain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Az emberi agykéreg felszíne</vt:lpstr>
      <vt:lpstr>Homloklebeny</vt:lpstr>
      <vt:lpstr>PowerPoint Presentation</vt:lpstr>
      <vt:lpstr>AGYKÉREG, SZERKEZET /MŰKÖDÉS</vt:lpstr>
      <vt:lpstr>Szép versus nemszép (BOLD fMRI)</vt:lpstr>
      <vt:lpstr>A képek által kiváltott emóciók fMRI megjelenése</vt:lpstr>
      <vt:lpstr>Esztétikus versus szimmetrikus értékítélet összehasonlító funkcionális MRI vizsgálata    (Jacobsen és mts 2006)</vt:lpstr>
      <vt:lpstr>Az esztétikusnak ítélt belső építészeti környezet és annak jellemzői, fMRI vizsgálat (Vartanian és mts 2013)</vt:lpstr>
      <vt:lpstr>A kreativitás problémája (kognitív pszichológia kérdése)  Az alkotó művészet = kreativitás 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nagyzg</dc:creator>
  <cp:lastModifiedBy>Nagy Zoltán</cp:lastModifiedBy>
  <cp:revision>162</cp:revision>
  <dcterms:created xsi:type="dcterms:W3CDTF">2015-02-17T12:54:25Z</dcterms:created>
  <dcterms:modified xsi:type="dcterms:W3CDTF">2016-04-27T06:28:54Z</dcterms:modified>
</cp:coreProperties>
</file>