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92" r:id="rId4"/>
    <p:sldId id="319" r:id="rId5"/>
    <p:sldId id="300" r:id="rId6"/>
    <p:sldId id="321" r:id="rId7"/>
    <p:sldId id="301" r:id="rId8"/>
    <p:sldId id="299" r:id="rId9"/>
    <p:sldId id="311" r:id="rId10"/>
    <p:sldId id="316" r:id="rId11"/>
    <p:sldId id="259" r:id="rId12"/>
    <p:sldId id="304" r:id="rId13"/>
    <p:sldId id="322" r:id="rId14"/>
    <p:sldId id="30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FFFF00"/>
    <a:srgbClr val="996633"/>
    <a:srgbClr val="6633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-1458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AC4F8-03B5-4DCD-B662-066907C66FBB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326B-5BE2-45FB-AD6F-481AB467E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98438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9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98438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8" y="2130428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8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246" indent="0" algn="ctr">
              <a:buNone/>
              <a:defRPr/>
            </a:lvl2pPr>
            <a:lvl3pPr marL="910499" indent="0" algn="ctr">
              <a:buNone/>
              <a:defRPr/>
            </a:lvl3pPr>
            <a:lvl4pPr marL="1365743" indent="0" algn="ctr">
              <a:buNone/>
              <a:defRPr/>
            </a:lvl4pPr>
            <a:lvl5pPr marL="1820990" indent="0" algn="ctr">
              <a:buNone/>
              <a:defRPr/>
            </a:lvl5pPr>
            <a:lvl6pPr marL="2276237" indent="0" algn="ctr">
              <a:buNone/>
              <a:defRPr/>
            </a:lvl6pPr>
            <a:lvl7pPr marL="2731491" indent="0" algn="ctr">
              <a:buNone/>
              <a:defRPr/>
            </a:lvl7pPr>
            <a:lvl8pPr marL="3186732" indent="0" algn="ctr">
              <a:buNone/>
              <a:defRPr/>
            </a:lvl8pPr>
            <a:lvl9pPr marL="3641981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B6C9-F770-4C1C-9934-0CAA6D80ACC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FD1D-C8AA-43F3-A614-C059661F464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12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4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246" indent="0">
              <a:buNone/>
              <a:defRPr sz="1800"/>
            </a:lvl2pPr>
            <a:lvl3pPr marL="910499" indent="0">
              <a:buNone/>
              <a:defRPr sz="1600"/>
            </a:lvl3pPr>
            <a:lvl4pPr marL="1365743" indent="0">
              <a:buNone/>
              <a:defRPr sz="1400"/>
            </a:lvl4pPr>
            <a:lvl5pPr marL="1820990" indent="0">
              <a:buNone/>
              <a:defRPr sz="1400"/>
            </a:lvl5pPr>
            <a:lvl6pPr marL="2276237" indent="0">
              <a:buNone/>
              <a:defRPr sz="1400"/>
            </a:lvl6pPr>
            <a:lvl7pPr marL="2731491" indent="0">
              <a:buNone/>
              <a:defRPr sz="1400"/>
            </a:lvl7pPr>
            <a:lvl8pPr marL="3186732" indent="0">
              <a:buNone/>
              <a:defRPr sz="1400"/>
            </a:lvl8pPr>
            <a:lvl9pPr marL="3641981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F96-05C6-4612-963F-0FBCA5806B0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5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52E0-CAF9-4082-BC33-D159BFF4ABE7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0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46" indent="0">
              <a:buNone/>
              <a:defRPr sz="2000" b="1"/>
            </a:lvl2pPr>
            <a:lvl3pPr marL="910499" indent="0">
              <a:buNone/>
              <a:defRPr sz="1800" b="1"/>
            </a:lvl3pPr>
            <a:lvl4pPr marL="1365743" indent="0">
              <a:buNone/>
              <a:defRPr sz="1600" b="1"/>
            </a:lvl4pPr>
            <a:lvl5pPr marL="1820990" indent="0">
              <a:buNone/>
              <a:defRPr sz="1600" b="1"/>
            </a:lvl5pPr>
            <a:lvl6pPr marL="2276237" indent="0">
              <a:buNone/>
              <a:defRPr sz="1600" b="1"/>
            </a:lvl6pPr>
            <a:lvl7pPr marL="2731491" indent="0">
              <a:buNone/>
              <a:defRPr sz="1600" b="1"/>
            </a:lvl7pPr>
            <a:lvl8pPr marL="3186732" indent="0">
              <a:buNone/>
              <a:defRPr sz="1600" b="1"/>
            </a:lvl8pPr>
            <a:lvl9pPr marL="3641981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EEC6-2853-4EB7-A121-B27C0DF06BE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9428-264C-4037-BF15-84FC2D33D81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85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0698-D534-4005-86C7-756F2CEB7DF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2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83" y="27308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0C81-4A2A-450D-803F-C37C36FC22E0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246" indent="0">
              <a:buNone/>
              <a:defRPr sz="2800"/>
            </a:lvl2pPr>
            <a:lvl3pPr marL="910499" indent="0">
              <a:buNone/>
              <a:defRPr sz="2400"/>
            </a:lvl3pPr>
            <a:lvl4pPr marL="1365743" indent="0">
              <a:buNone/>
              <a:defRPr sz="2000"/>
            </a:lvl4pPr>
            <a:lvl5pPr marL="1820990" indent="0">
              <a:buNone/>
              <a:defRPr sz="2000"/>
            </a:lvl5pPr>
            <a:lvl6pPr marL="2276237" indent="0">
              <a:buNone/>
              <a:defRPr sz="2000"/>
            </a:lvl6pPr>
            <a:lvl7pPr marL="2731491" indent="0">
              <a:buNone/>
              <a:defRPr sz="2000"/>
            </a:lvl7pPr>
            <a:lvl8pPr marL="3186732" indent="0">
              <a:buNone/>
              <a:defRPr sz="2000"/>
            </a:lvl8pPr>
            <a:lvl9pPr marL="3641981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246" indent="0">
              <a:buNone/>
              <a:defRPr sz="1200"/>
            </a:lvl2pPr>
            <a:lvl3pPr marL="910499" indent="0">
              <a:buNone/>
              <a:defRPr sz="1000"/>
            </a:lvl3pPr>
            <a:lvl4pPr marL="1365743" indent="0">
              <a:buNone/>
              <a:defRPr sz="900"/>
            </a:lvl4pPr>
            <a:lvl5pPr marL="1820990" indent="0">
              <a:buNone/>
              <a:defRPr sz="900"/>
            </a:lvl5pPr>
            <a:lvl6pPr marL="2276237" indent="0">
              <a:buNone/>
              <a:defRPr sz="900"/>
            </a:lvl6pPr>
            <a:lvl7pPr marL="2731491" indent="0">
              <a:buNone/>
              <a:defRPr sz="900"/>
            </a:lvl7pPr>
            <a:lvl8pPr marL="3186732" indent="0">
              <a:buNone/>
              <a:defRPr sz="900"/>
            </a:lvl8pPr>
            <a:lvl9pPr marL="3641981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BF5A-7F5D-4479-BEBD-670DCCB2C42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DAD6-D54E-4401-B7AC-3351CEBE3C03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35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41D3-44BE-489E-956F-47634861BC0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39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7" y="1600234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34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086F-D32E-4103-B4B6-74BD355363E1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83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5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74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23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41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56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5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33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99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7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6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EA5E-A29F-4A94-A4F0-B6BA2D507F6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2E2-63C7-4E82-B099-C6F73366A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023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34CC9-AAE6-49C1-91E3-63D2722F6458}" type="slidenum">
              <a:rPr lang="hu-H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2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4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0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435" indent="-34143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7" indent="-2845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118" indent="-22762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3364" indent="-22762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8613" indent="-22762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3862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9107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4355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9601" indent="-22762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46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99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743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990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37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49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732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981" algn="l" defTabSz="910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2016.05.04.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hu/url?sa=i&amp;rct=j&amp;q=&amp;esrc=s&amp;frm=1&amp;source=images&amp;cd=&amp;ved=0ahUKEwiwv6Ozw7jMAhUD1hQKHTXBCpMQjRwIBw&amp;url=http://semmelweis.hu/hirek/category/tudomany/tudomanyos-hirek-rendezvenyek/page/12/&amp;psig=AFQjCNHR8Ghhj-z0rN17foDWwgBnrjUmmA&amp;ust=146218001889688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hyperlink" Target="http://www.google.hu/url?sa=i&amp;rct=j&amp;q=&amp;esrc=s&amp;frm=1&amp;source=images&amp;cd=&amp;cad=rja&amp;uact=8&amp;ved=0ahUKEwiBzpOG-KnMAhVhCZoKHaMcCEkQjRwIBw&amp;url=http://www.hollandokk.com/blog/entry/hieronymus-bosch&amp;psig=AFQjCNEAFxrHL0OdYHjDIJyuzbv2C2v6Kg&amp;ust=1461678805226406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473005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04224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28160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28161" y="1772816"/>
            <a:ext cx="7776862" cy="1653429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buFontTx/>
              <a:buNone/>
              <a:defRPr/>
            </a:pPr>
            <a:r>
              <a:rPr lang="hu-HU" sz="2800" b="1" dirty="0" smtClean="0">
                <a:solidFill>
                  <a:srgbClr val="0000FF"/>
                </a:solidFill>
                <a:ea typeface="Calibri"/>
                <a:cs typeface="Times New Roman"/>
              </a:rPr>
              <a:t>Alkotás - Teremtés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ea typeface="Calibri"/>
                <a:cs typeface="Times New Roman"/>
              </a:rPr>
              <a:t>Tiszta </a:t>
            </a:r>
            <a:r>
              <a:rPr lang="hu-HU" sz="2800" dirty="0">
                <a:solidFill>
                  <a:srgbClr val="0000FF"/>
                </a:solidFill>
                <a:ea typeface="Calibri"/>
                <a:cs typeface="Times New Roman"/>
              </a:rPr>
              <a:t>szívből alkotunk, vagy tiszta </a:t>
            </a:r>
            <a:r>
              <a:rPr lang="hu-HU" sz="2800" dirty="0" smtClean="0">
                <a:solidFill>
                  <a:srgbClr val="0000FF"/>
                </a:solidFill>
                <a:ea typeface="Calibri"/>
                <a:cs typeface="Times New Roman"/>
              </a:rPr>
              <a:t>agyból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ea typeface="Calibri"/>
                <a:cs typeface="Times New Roman"/>
              </a:rPr>
              <a:t>Prof. Dr. </a:t>
            </a:r>
            <a:r>
              <a:rPr lang="hu-HU" sz="2800" dirty="0" err="1" smtClean="0">
                <a:solidFill>
                  <a:srgbClr val="0000FF"/>
                </a:solidFill>
                <a:ea typeface="Calibri"/>
                <a:cs typeface="Times New Roman"/>
              </a:rPr>
              <a:t>Rosivall</a:t>
            </a:r>
            <a:r>
              <a:rPr lang="hu-HU" sz="2800" dirty="0" smtClean="0">
                <a:solidFill>
                  <a:srgbClr val="0000FF"/>
                </a:solidFill>
                <a:ea typeface="Calibri"/>
                <a:cs typeface="Times New Roman"/>
              </a:rPr>
              <a:t> László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20918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95" y="3429000"/>
            <a:ext cx="3052564" cy="16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7" y="5294238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66"/>
                </a:solidFill>
              </a:rPr>
              <a:t>Prof. Dr. </a:t>
            </a:r>
            <a:r>
              <a:rPr lang="hu-HU" sz="2000" b="1" dirty="0" err="1" smtClean="0">
                <a:solidFill>
                  <a:srgbClr val="000066"/>
                </a:solidFill>
              </a:rPr>
              <a:t>Palkovits</a:t>
            </a:r>
            <a:r>
              <a:rPr lang="hu-HU" sz="2000" b="1" dirty="0" smtClean="0">
                <a:solidFill>
                  <a:srgbClr val="000066"/>
                </a:solidFill>
              </a:rPr>
              <a:t> Miklós </a:t>
            </a:r>
            <a:r>
              <a:rPr lang="hu-HU" dirty="0" smtClean="0">
                <a:solidFill>
                  <a:srgbClr val="000066"/>
                </a:solidFill>
              </a:rPr>
              <a:t>orvos, akadémikus </a:t>
            </a:r>
            <a:r>
              <a:rPr lang="hu-HU" dirty="0" smtClean="0">
                <a:solidFill>
                  <a:srgbClr val="002060"/>
                </a:solidFill>
              </a:rPr>
              <a:t>, anatómus</a:t>
            </a:r>
            <a:r>
              <a:rPr lang="hu-HU" dirty="0">
                <a:solidFill>
                  <a:srgbClr val="002060"/>
                </a:solidFill>
              </a:rPr>
              <a:t>, endokrinológus, </a:t>
            </a:r>
            <a:r>
              <a:rPr lang="hu-HU" dirty="0" smtClean="0">
                <a:solidFill>
                  <a:srgbClr val="002060"/>
                </a:solidFill>
              </a:rPr>
              <a:t>agykutató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semmelweis.hu/hirek/files/2012/12/p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9" y="551621"/>
            <a:ext cx="3168351" cy="47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3923929" y="476672"/>
            <a:ext cx="525658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b="1" dirty="0" smtClean="0">
                <a:solidFill>
                  <a:srgbClr val="000066"/>
                </a:solidFill>
              </a:rPr>
              <a:t>Díjak, elismerések</a:t>
            </a:r>
          </a:p>
          <a:p>
            <a:endParaRPr lang="hu-HU" b="1" dirty="0" smtClean="0">
              <a:solidFill>
                <a:srgbClr val="000066"/>
              </a:solidFill>
            </a:endParaRPr>
          </a:p>
          <a:p>
            <a:pPr>
              <a:buFont typeface="Arial"/>
              <a:buChar char="•"/>
            </a:pPr>
            <a:r>
              <a:rPr lang="hu-HU" dirty="0" err="1" smtClean="0">
                <a:solidFill>
                  <a:srgbClr val="000066"/>
                </a:solidFill>
              </a:rPr>
              <a:t>Környey</a:t>
            </a:r>
            <a:r>
              <a:rPr lang="hu-HU" dirty="0" smtClean="0">
                <a:solidFill>
                  <a:srgbClr val="000066"/>
                </a:solidFill>
              </a:rPr>
              <a:t> </a:t>
            </a:r>
            <a:r>
              <a:rPr lang="hu-HU" dirty="0">
                <a:solidFill>
                  <a:srgbClr val="000066"/>
                </a:solidFill>
              </a:rPr>
              <a:t>Emlékfa díj (Magyar Neurológiai Társaság): 2014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Magyar Örökség-díj: 2013</a:t>
            </a:r>
          </a:p>
          <a:p>
            <a:pPr>
              <a:buFont typeface="Arial"/>
              <a:buChar char="•"/>
            </a:pPr>
            <a:r>
              <a:rPr lang="hu-HU" dirty="0" err="1">
                <a:solidFill>
                  <a:srgbClr val="000066"/>
                </a:solidFill>
              </a:rPr>
              <a:t>Prima</a:t>
            </a:r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err="1">
                <a:solidFill>
                  <a:srgbClr val="000066"/>
                </a:solidFill>
              </a:rPr>
              <a:t>Primissima</a:t>
            </a:r>
            <a:r>
              <a:rPr lang="hu-HU" dirty="0">
                <a:solidFill>
                  <a:srgbClr val="000066"/>
                </a:solidFill>
              </a:rPr>
              <a:t> díj: 2012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Kőbánya díszpolgára </a:t>
            </a:r>
            <a:r>
              <a:rPr lang="hu-HU" dirty="0" smtClean="0">
                <a:solidFill>
                  <a:srgbClr val="000066"/>
                </a:solidFill>
              </a:rPr>
              <a:t>(10</a:t>
            </a:r>
            <a:endParaRPr lang="hu-HU" dirty="0">
              <a:solidFill>
                <a:srgbClr val="000066"/>
              </a:solidFill>
            </a:endParaRP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Szilárd Leó professzori ösztöndíj: 2006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Ipolyi Arnold tudományfejlesztési díj (OTKA): 2005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Performance </a:t>
            </a:r>
            <a:r>
              <a:rPr lang="hu-HU" dirty="0" err="1">
                <a:solidFill>
                  <a:srgbClr val="000066"/>
                </a:solidFill>
              </a:rPr>
              <a:t>Award</a:t>
            </a:r>
            <a:r>
              <a:rPr lang="hu-HU" dirty="0">
                <a:solidFill>
                  <a:srgbClr val="000066"/>
                </a:solidFill>
              </a:rPr>
              <a:t> (NIH): 2004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Magyar Köztársasági Érdemrend </a:t>
            </a:r>
            <a:r>
              <a:rPr lang="hu-HU" dirty="0" err="1">
                <a:solidFill>
                  <a:srgbClr val="000066"/>
                </a:solidFill>
              </a:rPr>
              <a:t>tisztikeresztje</a:t>
            </a:r>
            <a:r>
              <a:rPr lang="hu-HU" dirty="0">
                <a:solidFill>
                  <a:srgbClr val="000066"/>
                </a:solidFill>
              </a:rPr>
              <a:t>: 2003</a:t>
            </a:r>
          </a:p>
          <a:p>
            <a:pPr>
              <a:buFont typeface="Arial"/>
              <a:buChar char="•"/>
            </a:pPr>
            <a:r>
              <a:rPr lang="hu-HU" dirty="0" err="1">
                <a:solidFill>
                  <a:srgbClr val="000066"/>
                </a:solidFill>
              </a:rPr>
              <a:t>Markusovszky-díj</a:t>
            </a:r>
            <a:r>
              <a:rPr lang="hu-HU" dirty="0">
                <a:solidFill>
                  <a:srgbClr val="000066"/>
                </a:solidFill>
              </a:rPr>
              <a:t>: 2001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Szabó György-díj (Hemingway Alapítvány): 2001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Harris </a:t>
            </a:r>
            <a:r>
              <a:rPr lang="hu-HU" dirty="0" err="1">
                <a:solidFill>
                  <a:srgbClr val="000066"/>
                </a:solidFill>
              </a:rPr>
              <a:t>Memorial</a:t>
            </a:r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err="1">
                <a:solidFill>
                  <a:srgbClr val="000066"/>
                </a:solidFill>
              </a:rPr>
              <a:t>Lectureship</a:t>
            </a:r>
            <a:r>
              <a:rPr lang="hu-HU" dirty="0">
                <a:solidFill>
                  <a:srgbClr val="000066"/>
                </a:solidFill>
              </a:rPr>
              <a:t>: 1998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Selye </a:t>
            </a:r>
            <a:r>
              <a:rPr lang="hu-HU" dirty="0" err="1">
                <a:solidFill>
                  <a:srgbClr val="000066"/>
                </a:solidFill>
              </a:rPr>
              <a:t>Memorial</a:t>
            </a:r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err="1">
                <a:solidFill>
                  <a:srgbClr val="000066"/>
                </a:solidFill>
              </a:rPr>
              <a:t>Lecture</a:t>
            </a:r>
            <a:r>
              <a:rPr lang="hu-HU" dirty="0">
                <a:solidFill>
                  <a:srgbClr val="000066"/>
                </a:solidFill>
              </a:rPr>
              <a:t>: 1998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Semmelweis-díj és </a:t>
            </a:r>
            <a:r>
              <a:rPr lang="hu-HU" dirty="0" err="1">
                <a:solidFill>
                  <a:srgbClr val="000066"/>
                </a:solidFill>
              </a:rPr>
              <a:t>-emlékérem</a:t>
            </a:r>
            <a:r>
              <a:rPr lang="hu-HU" dirty="0">
                <a:solidFill>
                  <a:srgbClr val="000066"/>
                </a:solidFill>
              </a:rPr>
              <a:t>: 1997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Szent-Györgyi Albert-díj: 1995</a:t>
            </a:r>
          </a:p>
          <a:p>
            <a:pPr>
              <a:buFont typeface="Arial"/>
              <a:buChar char="•"/>
            </a:pPr>
            <a:r>
              <a:rPr lang="hu-HU" dirty="0" err="1">
                <a:solidFill>
                  <a:srgbClr val="000066"/>
                </a:solidFill>
              </a:rPr>
              <a:t>Rinecker-díj</a:t>
            </a:r>
            <a:r>
              <a:rPr lang="hu-HU" dirty="0">
                <a:solidFill>
                  <a:srgbClr val="000066"/>
                </a:solidFill>
              </a:rPr>
              <a:t> és </a:t>
            </a:r>
            <a:r>
              <a:rPr lang="hu-HU" dirty="0" err="1">
                <a:solidFill>
                  <a:srgbClr val="000066"/>
                </a:solidFill>
              </a:rPr>
              <a:t>-aranyérem</a:t>
            </a:r>
            <a:r>
              <a:rPr lang="hu-HU" dirty="0">
                <a:solidFill>
                  <a:srgbClr val="000066"/>
                </a:solidFill>
              </a:rPr>
              <a:t> (Németország): 1993</a:t>
            </a:r>
          </a:p>
          <a:p>
            <a:pPr>
              <a:buFont typeface="Arial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Magyar Érdemrend középkeresztje a csillaggal: 2015</a:t>
            </a:r>
          </a:p>
          <a:p>
            <a:pPr>
              <a:buFont typeface="Arial"/>
              <a:buChar char="•"/>
            </a:pPr>
            <a:r>
              <a:rPr lang="hu-HU" dirty="0" smtClean="0">
                <a:solidFill>
                  <a:srgbClr val="000066"/>
                </a:solidFill>
              </a:rPr>
              <a:t>Széchenyi-díj</a:t>
            </a:r>
            <a:r>
              <a:rPr lang="hu-HU" dirty="0">
                <a:solidFill>
                  <a:srgbClr val="000066"/>
                </a:solidFill>
              </a:rPr>
              <a:t>: 1991</a:t>
            </a:r>
          </a:p>
          <a:p>
            <a:pPr>
              <a:buFont typeface="Arial"/>
              <a:buChar char="•"/>
            </a:pPr>
            <a:r>
              <a:rPr lang="hu-HU" dirty="0">
                <a:solidFill>
                  <a:srgbClr val="000066"/>
                </a:solidFill>
              </a:rPr>
              <a:t>Akadémiai Díj (Magyar Tudományos Akadémia Elnöksége): 1976</a:t>
            </a:r>
          </a:p>
        </p:txBody>
      </p:sp>
    </p:spTree>
    <p:extLst>
      <p:ext uri="{BB962C8B-B14F-4D97-AF65-F5344CB8AC3E}">
        <p14:creationId xmlns:p14="http://schemas.microsoft.com/office/powerpoint/2010/main" val="29039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31640" y="860514"/>
            <a:ext cx="60486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0066"/>
                </a:solidFill>
              </a:rPr>
              <a:t>Szervezeti tagságok</a:t>
            </a:r>
            <a:endParaRPr lang="hu-HU" sz="2000" dirty="0">
              <a:solidFill>
                <a:srgbClr val="000066"/>
              </a:solidFill>
            </a:endParaRPr>
          </a:p>
          <a:p>
            <a:pPr>
              <a:buFont typeface="Arial"/>
              <a:buChar char="•"/>
            </a:pPr>
            <a:r>
              <a:rPr lang="hu-HU" sz="2000" dirty="0" smtClean="0">
                <a:solidFill>
                  <a:srgbClr val="000066"/>
                </a:solidFill>
              </a:rPr>
              <a:t>MTA Elnökség</a:t>
            </a:r>
            <a:endParaRPr lang="hu-HU" sz="2000" dirty="0">
              <a:solidFill>
                <a:srgbClr val="000066"/>
              </a:solidFill>
            </a:endParaRP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Elméleti Orvostudományi Bizottság (szavazati jogú tag)</a:t>
            </a: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Klinikai Idegtudományi Bizottság (szavazati jogú tag)</a:t>
            </a: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International </a:t>
            </a:r>
            <a:r>
              <a:rPr lang="hu-HU" sz="2000" dirty="0" err="1">
                <a:solidFill>
                  <a:srgbClr val="000066"/>
                </a:solidFill>
              </a:rPr>
              <a:t>Brain</a:t>
            </a:r>
            <a:r>
              <a:rPr lang="hu-HU" sz="2000" dirty="0">
                <a:solidFill>
                  <a:srgbClr val="000066"/>
                </a:solidFill>
              </a:rPr>
              <a:t> Research Organization magyar nemzeti bizottság (elnök)</a:t>
            </a: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Magyar Anatómusok, </a:t>
            </a:r>
            <a:r>
              <a:rPr lang="hu-HU" sz="2000" dirty="0" err="1">
                <a:solidFill>
                  <a:srgbClr val="000066"/>
                </a:solidFill>
              </a:rPr>
              <a:t>Hisztológusok</a:t>
            </a:r>
            <a:r>
              <a:rPr lang="hu-HU" sz="2000" dirty="0">
                <a:solidFill>
                  <a:srgbClr val="000066"/>
                </a:solidFill>
              </a:rPr>
              <a:t> és Embriológusok Társasága</a:t>
            </a: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Magyar Endokrinológiai és Anyagcsere Társaság</a:t>
            </a: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Magyar Fájdalom Társaság</a:t>
            </a: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Magyar Idegtudományi Társaság</a:t>
            </a: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Orvosi Hetilap (szerkesztőbizottsági tag)</a:t>
            </a:r>
          </a:p>
          <a:p>
            <a:pPr>
              <a:buFont typeface="Arial"/>
              <a:buChar char="•"/>
            </a:pPr>
            <a:r>
              <a:rPr lang="hu-HU" sz="2000" dirty="0" err="1">
                <a:solidFill>
                  <a:srgbClr val="000066"/>
                </a:solidFill>
              </a:rPr>
              <a:t>Academia</a:t>
            </a:r>
            <a:r>
              <a:rPr lang="hu-HU" sz="2000" dirty="0">
                <a:solidFill>
                  <a:srgbClr val="000066"/>
                </a:solidFill>
              </a:rPr>
              <a:t> </a:t>
            </a:r>
            <a:r>
              <a:rPr lang="hu-HU" sz="2000" dirty="0" err="1">
                <a:solidFill>
                  <a:srgbClr val="000066"/>
                </a:solidFill>
              </a:rPr>
              <a:t>Europaea</a:t>
            </a:r>
            <a:r>
              <a:rPr lang="hu-HU" sz="2000" dirty="0">
                <a:solidFill>
                  <a:srgbClr val="000066"/>
                </a:solidFill>
              </a:rPr>
              <a:t>, London</a:t>
            </a:r>
          </a:p>
          <a:p>
            <a:pPr>
              <a:buFont typeface="Arial"/>
              <a:buChar char="•"/>
            </a:pPr>
            <a:r>
              <a:rPr lang="hu-HU" sz="2000" dirty="0" err="1">
                <a:solidFill>
                  <a:srgbClr val="000066"/>
                </a:solidFill>
              </a:rPr>
              <a:t>Anatomische</a:t>
            </a:r>
            <a:r>
              <a:rPr lang="hu-HU" sz="2000" dirty="0">
                <a:solidFill>
                  <a:srgbClr val="000066"/>
                </a:solidFill>
              </a:rPr>
              <a:t> </a:t>
            </a:r>
            <a:r>
              <a:rPr lang="hu-HU" sz="2000" dirty="0" err="1">
                <a:solidFill>
                  <a:srgbClr val="000066"/>
                </a:solidFill>
              </a:rPr>
              <a:t>Gesellschaft</a:t>
            </a:r>
            <a:endParaRPr lang="hu-HU" sz="2000" dirty="0">
              <a:solidFill>
                <a:srgbClr val="000066"/>
              </a:solidFill>
            </a:endParaRPr>
          </a:p>
          <a:p>
            <a:pPr>
              <a:buFont typeface="Arial"/>
              <a:buChar char="•"/>
            </a:pPr>
            <a:r>
              <a:rPr lang="hu-HU" sz="2000" dirty="0" err="1">
                <a:solidFill>
                  <a:srgbClr val="000066"/>
                </a:solidFill>
              </a:rPr>
              <a:t>Federation</a:t>
            </a:r>
            <a:r>
              <a:rPr lang="hu-HU" sz="2000" dirty="0">
                <a:solidFill>
                  <a:srgbClr val="000066"/>
                </a:solidFill>
              </a:rPr>
              <a:t> of European </a:t>
            </a:r>
            <a:r>
              <a:rPr lang="hu-HU" sz="2000" dirty="0" err="1">
                <a:solidFill>
                  <a:srgbClr val="000066"/>
                </a:solidFill>
              </a:rPr>
              <a:t>Neuroscience</a:t>
            </a:r>
            <a:endParaRPr lang="hu-HU" sz="2000" dirty="0">
              <a:solidFill>
                <a:srgbClr val="000066"/>
              </a:solidFill>
            </a:endParaRPr>
          </a:p>
          <a:p>
            <a:pPr>
              <a:buFont typeface="Arial"/>
              <a:buChar char="•"/>
            </a:pPr>
            <a:r>
              <a:rPr lang="hu-HU" sz="2000" dirty="0">
                <a:solidFill>
                  <a:srgbClr val="000066"/>
                </a:solidFill>
              </a:rPr>
              <a:t>International </a:t>
            </a:r>
            <a:r>
              <a:rPr lang="hu-HU" sz="2000" dirty="0" err="1">
                <a:solidFill>
                  <a:srgbClr val="000066"/>
                </a:solidFill>
              </a:rPr>
              <a:t>Brain</a:t>
            </a:r>
            <a:r>
              <a:rPr lang="hu-HU" sz="2000" dirty="0">
                <a:solidFill>
                  <a:srgbClr val="000066"/>
                </a:solidFill>
              </a:rPr>
              <a:t> Research Organization </a:t>
            </a:r>
            <a:r>
              <a:rPr lang="hu-HU" sz="2000" dirty="0" err="1">
                <a:solidFill>
                  <a:srgbClr val="000066"/>
                </a:solidFill>
              </a:rPr>
              <a:t>Council</a:t>
            </a:r>
            <a:endParaRPr lang="hu-HU" sz="2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627784" y="1472004"/>
            <a:ext cx="46085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Publikációs </a:t>
            </a:r>
            <a:r>
              <a:rPr lang="hu-HU" sz="2800" b="1" dirty="0" smtClean="0">
                <a:solidFill>
                  <a:srgbClr val="002060"/>
                </a:solidFill>
              </a:rPr>
              <a:t>tevékenység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 smtClean="0">
                <a:solidFill>
                  <a:srgbClr val="002060"/>
                </a:solidFill>
              </a:rPr>
              <a:t>Tudományos művek száma:  908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   - folyóiratcikk: 736</a:t>
            </a:r>
          </a:p>
          <a:p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smtClean="0">
                <a:solidFill>
                  <a:srgbClr val="002060"/>
                </a:solidFill>
              </a:rPr>
              <a:t>  - könyv: 12</a:t>
            </a:r>
          </a:p>
          <a:p>
            <a:endParaRPr lang="hu-HU" dirty="0" smtClean="0">
              <a:solidFill>
                <a:srgbClr val="002060"/>
              </a:solidFill>
            </a:endParaRPr>
          </a:p>
          <a:p>
            <a:r>
              <a:rPr lang="hu-HU" sz="2800" b="1" dirty="0" smtClean="0">
                <a:solidFill>
                  <a:srgbClr val="0000FF"/>
                </a:solidFill>
              </a:rPr>
              <a:t>Összes idézettség: </a:t>
            </a:r>
            <a:r>
              <a:rPr lang="hu-HU" sz="2800" b="1" dirty="0" smtClean="0">
                <a:solidFill>
                  <a:srgbClr val="0000FF"/>
                </a:solidFill>
              </a:rPr>
              <a:t>41483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Független </a:t>
            </a:r>
            <a:r>
              <a:rPr lang="hu-HU" dirty="0" smtClean="0">
                <a:solidFill>
                  <a:srgbClr val="002060"/>
                </a:solidFill>
              </a:rPr>
              <a:t>hivatkozások: 35334</a:t>
            </a:r>
          </a:p>
          <a:p>
            <a:r>
              <a:rPr lang="hu-HU" dirty="0" smtClean="0">
                <a:solidFill>
                  <a:srgbClr val="002060"/>
                </a:solidFill>
              </a:rPr>
              <a:t>Hirsch index: 104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259632" y="756606"/>
            <a:ext cx="6984776" cy="341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solidFill>
                  <a:srgbClr val="282828"/>
                </a:solidFill>
                <a:latin typeface="Helvetica"/>
                <a:ea typeface="Calibri"/>
                <a:cs typeface="Times New Roman"/>
              </a:rPr>
              <a:t>                               Hír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 smtClean="0">
                <a:solidFill>
                  <a:srgbClr val="282828"/>
                </a:solidFill>
                <a:latin typeface="Helvetica"/>
                <a:ea typeface="Calibri"/>
                <a:cs typeface="Times New Roman"/>
              </a:rPr>
              <a:t>                              Digital </a:t>
            </a:r>
            <a:r>
              <a:rPr lang="hu-HU" dirty="0" err="1" smtClean="0">
                <a:solidFill>
                  <a:srgbClr val="282828"/>
                </a:solidFill>
                <a:latin typeface="Helvetica"/>
                <a:ea typeface="Calibri"/>
                <a:cs typeface="Times New Roman"/>
              </a:rPr>
              <a:t>Trends</a:t>
            </a:r>
            <a:r>
              <a:rPr lang="hu-HU" dirty="0" smtClean="0">
                <a:solidFill>
                  <a:srgbClr val="282828"/>
                </a:solidFill>
                <a:latin typeface="Helvetica"/>
                <a:ea typeface="Calibri"/>
                <a:cs typeface="Times New Roman"/>
              </a:rPr>
              <a:t>, Kossuth Rádió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 smtClean="0">
                <a:solidFill>
                  <a:srgbClr val="000066"/>
                </a:solidFill>
                <a:latin typeface="Helvetica"/>
                <a:ea typeface="Calibri"/>
                <a:cs typeface="Times New Roman"/>
              </a:rPr>
              <a:t>A </a:t>
            </a:r>
            <a:r>
              <a:rPr lang="hu-HU" sz="2400" dirty="0">
                <a:solidFill>
                  <a:srgbClr val="000066"/>
                </a:solidFill>
                <a:latin typeface="Helvetica"/>
                <a:ea typeface="Calibri"/>
                <a:cs typeface="Times New Roman"/>
              </a:rPr>
              <a:t>III. </a:t>
            </a:r>
            <a:r>
              <a:rPr lang="hu-HU" sz="2400" dirty="0" err="1" smtClean="0">
                <a:solidFill>
                  <a:srgbClr val="000066"/>
                </a:solidFill>
                <a:latin typeface="Helvetica"/>
                <a:ea typeface="Calibri"/>
                <a:cs typeface="Times New Roman"/>
              </a:rPr>
              <a:t>Hoshi</a:t>
            </a:r>
            <a:r>
              <a:rPr lang="hu-HU" sz="2400" dirty="0" smtClean="0">
                <a:solidFill>
                  <a:srgbClr val="000066"/>
                </a:solidFill>
                <a:latin typeface="Helvetica"/>
                <a:ea typeface="Calibri"/>
                <a:cs typeface="Times New Roman"/>
              </a:rPr>
              <a:t> Irodalmi Versenyre, Japán </a:t>
            </a:r>
            <a:r>
              <a:rPr lang="hu-HU" sz="2400" dirty="0">
                <a:solidFill>
                  <a:srgbClr val="000066"/>
                </a:solidFill>
                <a:latin typeface="Helvetica"/>
                <a:ea typeface="Calibri"/>
                <a:cs typeface="Times New Roman"/>
              </a:rPr>
              <a:t>benyújtott </a:t>
            </a:r>
            <a:r>
              <a:rPr lang="hu-HU" sz="2400" dirty="0" smtClean="0">
                <a:solidFill>
                  <a:srgbClr val="000066"/>
                </a:solidFill>
                <a:latin typeface="Helvetica"/>
                <a:ea typeface="Calibri"/>
                <a:cs typeface="Times New Roman"/>
              </a:rPr>
              <a:t>1,450 </a:t>
            </a:r>
            <a:r>
              <a:rPr lang="hu-HU" sz="2400" dirty="0">
                <a:solidFill>
                  <a:srgbClr val="000066"/>
                </a:solidFill>
                <a:latin typeface="Helvetica"/>
                <a:ea typeface="Calibri"/>
                <a:cs typeface="Times New Roman"/>
              </a:rPr>
              <a:t>pályázat közül 11 db-ot legalább részben nem ember irt, hanem mesterséges intelligenciával rendelkező gép</a:t>
            </a:r>
            <a:r>
              <a:rPr lang="hu-HU" sz="2400" dirty="0" smtClean="0">
                <a:solidFill>
                  <a:srgbClr val="000066"/>
                </a:solidFill>
                <a:latin typeface="Helvetica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solidFill>
                  <a:srgbClr val="282828"/>
                </a:solidFill>
                <a:latin typeface="Helvetica"/>
                <a:ea typeface="Calibri"/>
                <a:cs typeface="Times New Roman"/>
              </a:rPr>
              <a:t> </a:t>
            </a:r>
            <a:r>
              <a:rPr lang="hu-HU" sz="2400" dirty="0" smtClean="0">
                <a:solidFill>
                  <a:srgbClr val="282828"/>
                </a:solidFill>
                <a:latin typeface="Helvetica"/>
                <a:ea typeface="Calibri"/>
                <a:cs typeface="Times New Roman"/>
              </a:rPr>
              <a:t>                                                   2016 április 30.</a:t>
            </a:r>
            <a:endParaRPr lang="hu-H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7378"/>
            <a:ext cx="1494166" cy="119533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84" y="4717046"/>
            <a:ext cx="2699792" cy="180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9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9006" y="692696"/>
            <a:ext cx="1362874" cy="5232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0066"/>
                </a:solidFill>
              </a:rPr>
              <a:t>Alkotás</a:t>
            </a:r>
          </a:p>
        </p:txBody>
      </p:sp>
      <p:cxnSp>
        <p:nvCxnSpPr>
          <p:cNvPr id="4" name="Egyenes összekötő nyíllal 3"/>
          <p:cNvCxnSpPr/>
          <p:nvPr/>
        </p:nvCxnSpPr>
        <p:spPr bwMode="auto">
          <a:xfrm>
            <a:off x="3779912" y="999892"/>
            <a:ext cx="12241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zövegdoboz 4"/>
          <p:cNvSpPr txBox="1"/>
          <p:nvPr/>
        </p:nvSpPr>
        <p:spPr>
          <a:xfrm>
            <a:off x="5220072" y="692696"/>
            <a:ext cx="1944214" cy="5232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0066"/>
                </a:solidFill>
              </a:rPr>
              <a:t>Befogadás  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76679" y="1916832"/>
            <a:ext cx="250581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000" dirty="0" smtClean="0">
              <a:solidFill>
                <a:srgbClr val="0000FF"/>
              </a:solidFill>
            </a:endParaRPr>
          </a:p>
          <a:p>
            <a:endParaRPr lang="hu-HU" sz="2000" dirty="0">
              <a:solidFill>
                <a:srgbClr val="0000FF"/>
              </a:solidFill>
            </a:endParaRPr>
          </a:p>
          <a:p>
            <a:r>
              <a:rPr lang="hu-HU" sz="2000" dirty="0" smtClean="0">
                <a:solidFill>
                  <a:srgbClr val="0000FF"/>
                </a:solidFill>
              </a:rPr>
              <a:t> Genetika </a:t>
            </a:r>
            <a:endParaRPr lang="hu-HU" sz="2000" dirty="0">
              <a:solidFill>
                <a:srgbClr val="0000FF"/>
              </a:solidFill>
            </a:endParaRPr>
          </a:p>
          <a:p>
            <a:r>
              <a:rPr lang="hu-HU" sz="2000" dirty="0" smtClean="0">
                <a:solidFill>
                  <a:srgbClr val="0000FF"/>
                </a:solidFill>
              </a:rPr>
              <a:t> Szerzett beállítódás</a:t>
            </a:r>
          </a:p>
          <a:p>
            <a:r>
              <a:rPr lang="hu-HU" sz="2000" dirty="0" smtClean="0">
                <a:solidFill>
                  <a:srgbClr val="0000FF"/>
                </a:solidFill>
              </a:rPr>
              <a:t> </a:t>
            </a:r>
            <a:endParaRPr lang="hu-HU" sz="2000" dirty="0">
              <a:solidFill>
                <a:srgbClr val="0000FF"/>
              </a:solidFill>
            </a:endParaRPr>
          </a:p>
          <a:p>
            <a:endParaRPr lang="hu-HU" sz="2000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Egyenes összekötő nyíllal 9"/>
          <p:cNvCxnSpPr/>
          <p:nvPr/>
        </p:nvCxnSpPr>
        <p:spPr bwMode="auto">
          <a:xfrm>
            <a:off x="2916701" y="3356992"/>
            <a:ext cx="0" cy="468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Szövegdoboz 11"/>
          <p:cNvSpPr txBox="1"/>
          <p:nvPr/>
        </p:nvSpPr>
        <p:spPr>
          <a:xfrm>
            <a:off x="1571495" y="3933056"/>
            <a:ext cx="291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FF"/>
                </a:solidFill>
              </a:rPr>
              <a:t>Absztrakció + integráció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 bwMode="auto">
          <a:xfrm>
            <a:off x="2915817" y="4545124"/>
            <a:ext cx="0" cy="468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Szövegdoboz 13"/>
          <p:cNvSpPr txBox="1"/>
          <p:nvPr/>
        </p:nvSpPr>
        <p:spPr>
          <a:xfrm>
            <a:off x="2327653" y="5157192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FF"/>
                </a:solidFill>
              </a:rPr>
              <a:t>M</a:t>
            </a:r>
            <a:r>
              <a:rPr lang="hu-HU" sz="2000" dirty="0" smtClean="0">
                <a:solidFill>
                  <a:srgbClr val="0000FF"/>
                </a:solidFill>
              </a:rPr>
              <a:t>űalkotás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508105" y="162880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FF"/>
                </a:solidFill>
              </a:rPr>
              <a:t>Műalkotás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7" name="Egyenes összekötő nyíllal 16"/>
          <p:cNvCxnSpPr/>
          <p:nvPr/>
        </p:nvCxnSpPr>
        <p:spPr bwMode="auto">
          <a:xfrm>
            <a:off x="6126223" y="2060848"/>
            <a:ext cx="0" cy="4500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gyenes összekötő nyíllal 19"/>
          <p:cNvCxnSpPr/>
          <p:nvPr/>
        </p:nvCxnSpPr>
        <p:spPr bwMode="auto">
          <a:xfrm>
            <a:off x="6156177" y="3356992"/>
            <a:ext cx="0" cy="468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Szövegdoboz 18"/>
          <p:cNvSpPr txBox="1"/>
          <p:nvPr/>
        </p:nvSpPr>
        <p:spPr>
          <a:xfrm>
            <a:off x="5220073" y="2564904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FF"/>
                </a:solidFill>
              </a:rPr>
              <a:t>Genetika</a:t>
            </a:r>
          </a:p>
          <a:p>
            <a:r>
              <a:rPr lang="hu-HU" sz="2000" dirty="0" smtClean="0">
                <a:solidFill>
                  <a:srgbClr val="0000FF"/>
                </a:solidFill>
              </a:rPr>
              <a:t>Szerzett beállítódás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883863" y="3933056"/>
            <a:ext cx="291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FF"/>
                </a:solidFill>
              </a:rPr>
              <a:t>Absztrakció + integráció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5" name="Egyenes összekötő nyíllal 24"/>
          <p:cNvCxnSpPr/>
          <p:nvPr/>
        </p:nvCxnSpPr>
        <p:spPr bwMode="auto">
          <a:xfrm>
            <a:off x="6156177" y="4509120"/>
            <a:ext cx="0" cy="468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Szövegdoboz 23"/>
          <p:cNvSpPr txBox="1"/>
          <p:nvPr/>
        </p:nvSpPr>
        <p:spPr>
          <a:xfrm>
            <a:off x="2327653" y="162880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FF"/>
                </a:solidFill>
              </a:rPr>
              <a:t>Élmény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7" name="Egyenes összekötő nyíllal 26"/>
          <p:cNvCxnSpPr/>
          <p:nvPr/>
        </p:nvCxnSpPr>
        <p:spPr bwMode="auto">
          <a:xfrm>
            <a:off x="2843809" y="2060848"/>
            <a:ext cx="0" cy="4680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Szövegdoboz 25"/>
          <p:cNvSpPr txBox="1"/>
          <p:nvPr/>
        </p:nvSpPr>
        <p:spPr>
          <a:xfrm>
            <a:off x="5691571" y="5157192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FF"/>
                </a:solidFill>
              </a:rPr>
              <a:t>Élmény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 rot="16200000">
            <a:off x="25188" y="336248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Művész - Művészet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 rot="5400000">
            <a:off x="6665772" y="339471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Szemlélő -  Műértékelés</a:t>
            </a:r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32722" y="2518321"/>
            <a:ext cx="1768184" cy="9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/>
          <p:nvPr/>
        </p:nvSpPr>
        <p:spPr bwMode="auto">
          <a:xfrm>
            <a:off x="623770" y="476672"/>
            <a:ext cx="4596303" cy="53285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44" y="1371566"/>
            <a:ext cx="640262" cy="90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04" y="1414059"/>
            <a:ext cx="697451" cy="100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74" y="4727396"/>
            <a:ext cx="602049" cy="86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04" y="4779149"/>
            <a:ext cx="586229" cy="8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4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528" y="779220"/>
            <a:ext cx="12196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Hang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Íz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Esemény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79712" y="733346"/>
            <a:ext cx="13743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Rezgés</a:t>
            </a: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63888" y="733346"/>
            <a:ext cx="189128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/Értékelő</a:t>
            </a:r>
          </a:p>
          <a:p>
            <a:r>
              <a:rPr lang="hu-HU" b="1" dirty="0" smtClean="0">
                <a:solidFill>
                  <a:srgbClr val="0000FF"/>
                </a:solidFill>
              </a:rPr>
              <a:t> /Idegrendszer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 </a:t>
            </a:r>
            <a:r>
              <a:rPr lang="hu-HU" sz="1600" dirty="0" smtClean="0">
                <a:solidFill>
                  <a:srgbClr val="000066"/>
                </a:solidFill>
              </a:rPr>
              <a:t>Psyche</a:t>
            </a:r>
            <a:endParaRPr lang="hu-HU" sz="1600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Jelfeldolgozás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Absztrakció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Érzelmi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Logikai értékelés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Előzmények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52120" y="733346"/>
            <a:ext cx="128778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Alkotás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/Ihlet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/Ötlet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/Üzenet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/Kivitelezés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Rajzolás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Festés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Éneklés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Táncolás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Zenélés</a:t>
            </a:r>
          </a:p>
          <a:p>
            <a:pPr marL="285750" indent="-285750">
              <a:buFontTx/>
              <a:buChar char="-"/>
            </a:pP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52320" y="751344"/>
            <a:ext cx="12816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   </a:t>
            </a:r>
            <a:r>
              <a:rPr lang="hu-HU" b="1" dirty="0" smtClean="0">
                <a:solidFill>
                  <a:srgbClr val="000066"/>
                </a:solidFill>
              </a:rPr>
              <a:t>A mű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/Művészeti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752041" y="188640"/>
            <a:ext cx="139602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FF"/>
                </a:solidFill>
              </a:rPr>
              <a:t>Az Alkotó</a:t>
            </a:r>
            <a:endParaRPr lang="hu-HU" sz="2400" b="1" dirty="0">
              <a:solidFill>
                <a:srgbClr val="0000FF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4239672"/>
            <a:ext cx="164025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A mű = Valóság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/Inger</a:t>
            </a:r>
          </a:p>
          <a:p>
            <a:endParaRPr lang="hu-HU" dirty="0" smtClean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Fény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 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Hang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Forma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Szag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Esemény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60665" y="4200763"/>
            <a:ext cx="14272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Jelfogó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/Érzékelő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 /Receptorok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Hullám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Molekula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Fizikai erő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594345" y="4200763"/>
            <a:ext cx="180472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Feldolgozó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/Értékelő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/Idegrendszer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-   </a:t>
            </a:r>
            <a:r>
              <a:rPr lang="hu-HU" sz="1600" dirty="0" smtClean="0">
                <a:solidFill>
                  <a:srgbClr val="000066"/>
                </a:solidFill>
              </a:rPr>
              <a:t>Psyche</a:t>
            </a:r>
            <a:endParaRPr lang="hu-HU" sz="1600" dirty="0">
              <a:solidFill>
                <a:srgbClr val="000066"/>
              </a:solidFill>
            </a:endParaRPr>
          </a:p>
          <a:p>
            <a:r>
              <a:rPr lang="hu-HU" dirty="0" smtClean="0">
                <a:solidFill>
                  <a:srgbClr val="000066"/>
                </a:solidFill>
              </a:rPr>
              <a:t>-   </a:t>
            </a:r>
            <a:r>
              <a:rPr lang="hu-HU" sz="1600" dirty="0" smtClean="0">
                <a:solidFill>
                  <a:srgbClr val="000066"/>
                </a:solidFill>
              </a:rPr>
              <a:t>Feldolgozás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Absztrakció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Érzelmi értékelés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Logikai értékelés</a:t>
            </a:r>
          </a:p>
          <a:p>
            <a:r>
              <a:rPr lang="hu-HU" sz="1600" dirty="0" smtClean="0">
                <a:solidFill>
                  <a:srgbClr val="000066"/>
                </a:solidFill>
              </a:rPr>
              <a:t>-   Előzmények</a:t>
            </a:r>
            <a:endParaRPr lang="hu-HU" sz="1600" dirty="0">
              <a:solidFill>
                <a:srgbClr val="000066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768752" y="4218761"/>
            <a:ext cx="18630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0066"/>
                </a:solidFill>
              </a:rPr>
              <a:t>      A képzelt</a:t>
            </a:r>
          </a:p>
          <a:p>
            <a:r>
              <a:rPr lang="hu-HU" b="1" dirty="0" smtClean="0">
                <a:solidFill>
                  <a:srgbClr val="000066"/>
                </a:solidFill>
              </a:rPr>
              <a:t>/Virtuális Valóság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Kép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Színdarab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Fotó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Zenemű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Tánc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solidFill>
                  <a:srgbClr val="000066"/>
                </a:solidFill>
              </a:rPr>
              <a:t>Opera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endParaRPr lang="hu-HU" dirty="0">
              <a:solidFill>
                <a:srgbClr val="000066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707904" y="3573016"/>
            <a:ext cx="164724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66"/>
                </a:solidFill>
              </a:rPr>
              <a:t>A Befogadó</a:t>
            </a:r>
            <a:endParaRPr lang="hu-HU" sz="2400" b="1" dirty="0">
              <a:solidFill>
                <a:srgbClr val="000066"/>
              </a:solidFill>
            </a:endParaRP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1403648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3131840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076056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903991" y="1237402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22234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4023671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6111903" y="4693786"/>
            <a:ext cx="476321" cy="0"/>
          </a:xfrm>
          <a:prstGeom prst="straightConnector1">
            <a:avLst/>
          </a:prstGeom>
          <a:ln w="381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19872" y="548680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0066"/>
                </a:solidFill>
              </a:rPr>
              <a:t>Alkotás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91880" y="1393612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0066"/>
                </a:solidFill>
              </a:rPr>
              <a:t>Kérdések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52127" y="1953038"/>
            <a:ext cx="88924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Mi történik az idegrendszerben alkotás közben?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Milyen pályák, a mediátorok vesznek részt benne?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A különböző művészeti </a:t>
            </a:r>
            <a:r>
              <a:rPr lang="hu-HU" dirty="0">
                <a:solidFill>
                  <a:srgbClr val="000066"/>
                </a:solidFill>
              </a:rPr>
              <a:t> </a:t>
            </a:r>
            <a:r>
              <a:rPr lang="hu-HU" dirty="0" smtClean="0">
                <a:solidFill>
                  <a:srgbClr val="000066"/>
                </a:solidFill>
              </a:rPr>
              <a:t>ágak agyi alkotói mechanizmusai különbözők?</a:t>
            </a:r>
            <a:endParaRPr lang="hu-HU" dirty="0">
              <a:solidFill>
                <a:srgbClr val="000066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A művész agyának szerkezete más mint a többieké, a befogadóé?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Vagy csak másként rendeződik, működik?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Lehet-e mesterségesen kiváltani „művészi alkotási kényszert”?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66"/>
                </a:solidFill>
              </a:rPr>
              <a:t>Lehet-e láthatóvá tenni az alkotás agyi folyamatait?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19" y="188640"/>
            <a:ext cx="1080121" cy="143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79512" y="16288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900" dirty="0" smtClean="0"/>
              <a:t>Dali: Fiatal </a:t>
            </a:r>
            <a:r>
              <a:rPr lang="hu-HU" sz="900" dirty="0"/>
              <a:t>szűz </a:t>
            </a:r>
            <a:endParaRPr lang="hu-HU" sz="900" dirty="0" smtClean="0"/>
          </a:p>
          <a:p>
            <a:pPr algn="ctr"/>
            <a:r>
              <a:rPr lang="hu-HU" sz="900" dirty="0" smtClean="0"/>
              <a:t>önszodómiát </a:t>
            </a:r>
            <a:r>
              <a:rPr lang="hu-HU" sz="900" dirty="0"/>
              <a:t>követ el </a:t>
            </a:r>
            <a:endParaRPr lang="en-US" sz="900" dirty="0"/>
          </a:p>
        </p:txBody>
      </p:sp>
      <p:sp>
        <p:nvSpPr>
          <p:cNvPr id="7" name="Téglalap 6"/>
          <p:cNvSpPr/>
          <p:nvPr/>
        </p:nvSpPr>
        <p:spPr>
          <a:xfrm>
            <a:off x="6774847" y="1556792"/>
            <a:ext cx="19736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/>
              <a:t>Bosch: </a:t>
            </a:r>
            <a:r>
              <a:rPr lang="hu-HU" sz="900" i="1" dirty="0"/>
              <a:t>Gyönyörök kertje</a:t>
            </a:r>
            <a:r>
              <a:rPr lang="hu-HU" sz="900" dirty="0"/>
              <a:t> triptichon </a:t>
            </a:r>
            <a:endParaRPr lang="en-US" sz="900" dirty="0"/>
          </a:p>
        </p:txBody>
      </p:sp>
      <p:pic>
        <p:nvPicPr>
          <p:cNvPr id="5126" name="Picture 6" descr="C:\Users\Rosivall László\Desktop\H Bos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46" y="188640"/>
            <a:ext cx="2418831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91881" y="5105465"/>
            <a:ext cx="1893171" cy="141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95002" y="548680"/>
            <a:ext cx="6261651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 smtClean="0">
                <a:solidFill>
                  <a:srgbClr val="000066"/>
                </a:solidFill>
              </a:rPr>
              <a:t>    </a:t>
            </a:r>
            <a:r>
              <a:rPr lang="hu-HU" sz="2000" b="1" dirty="0" smtClean="0">
                <a:solidFill>
                  <a:srgbClr val="000066"/>
                </a:solidFill>
              </a:rPr>
              <a:t>Mi az alkotást kiváltó inger?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Belülről jön?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Külső környezet ébreszti az érzést és milyet?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Korábbi élmények?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Veleszületett sztereotípiák, „fészekrakás”,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smtClean="0">
                <a:solidFill>
                  <a:srgbClr val="000066"/>
                </a:solidFill>
              </a:rPr>
              <a:t>Ha eljön az idő, akkor alkot!?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sz="2000" b="1" dirty="0" smtClean="0">
                <a:solidFill>
                  <a:srgbClr val="000066"/>
                </a:solidFill>
              </a:rPr>
              <a:t>     Mérhető-e az az alkotás intenzitása az agyban?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u-HU" sz="2000" dirty="0" err="1" smtClean="0">
                <a:solidFill>
                  <a:srgbClr val="000066"/>
                </a:solidFill>
              </a:rPr>
              <a:t>Mikrocirkuláció</a:t>
            </a:r>
            <a:r>
              <a:rPr lang="hu-HU" sz="2000" dirty="0" smtClean="0">
                <a:solidFill>
                  <a:srgbClr val="000066"/>
                </a:solidFill>
              </a:rPr>
              <a:t>, hormonok, oxigén felhasználás?</a:t>
            </a:r>
          </a:p>
          <a:p>
            <a:pPr marL="342900" indent="-342900">
              <a:buFontTx/>
              <a:buChar char="-"/>
            </a:pPr>
            <a:endParaRPr lang="hu-HU" sz="2400" dirty="0" smtClean="0">
              <a:solidFill>
                <a:srgbClr val="000066"/>
              </a:solidFill>
            </a:endParaRPr>
          </a:p>
          <a:p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232025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6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9" y="980728"/>
            <a:ext cx="2888687" cy="220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68006" y="3140968"/>
            <a:ext cx="168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Vaszilij </a:t>
            </a:r>
            <a:r>
              <a:rPr lang="hu-HU" sz="1400" dirty="0"/>
              <a:t>K</a:t>
            </a:r>
            <a:r>
              <a:rPr lang="hu-HU" sz="1400" dirty="0" smtClean="0"/>
              <a:t>andinszkij</a:t>
            </a:r>
          </a:p>
          <a:p>
            <a:r>
              <a:rPr lang="hu-HU" sz="1400" dirty="0" smtClean="0"/>
              <a:t>      1866-1944</a:t>
            </a:r>
            <a:endParaRPr lang="en-US" sz="1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41883"/>
            <a:ext cx="1916807" cy="23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6218148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Kazimir </a:t>
            </a:r>
            <a:r>
              <a:rPr lang="hu-HU" sz="1400" dirty="0" err="1" smtClean="0"/>
              <a:t>Szeverinovics</a:t>
            </a:r>
            <a:r>
              <a:rPr lang="hu-HU" sz="1400" dirty="0" smtClean="0"/>
              <a:t> </a:t>
            </a:r>
            <a:r>
              <a:rPr lang="hu-HU" sz="1400" dirty="0" err="1" smtClean="0"/>
              <a:t>Malevics</a:t>
            </a:r>
            <a:endParaRPr lang="hu-HU" sz="1400" dirty="0" smtClean="0"/>
          </a:p>
          <a:p>
            <a:r>
              <a:rPr lang="hu-HU" sz="1400" dirty="0" smtClean="0"/>
              <a:t>                  1878-1935</a:t>
            </a:r>
            <a:endParaRPr lang="en-US" sz="1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83" y="980728"/>
            <a:ext cx="2816874" cy="22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660232" y="3140968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Reigl</a:t>
            </a:r>
            <a:r>
              <a:rPr lang="hu-HU" sz="1400" dirty="0" smtClean="0"/>
              <a:t> Judit</a:t>
            </a:r>
          </a:p>
          <a:p>
            <a:r>
              <a:rPr lang="hu-HU" sz="1400" dirty="0" smtClean="0"/>
              <a:t>    1923-</a:t>
            </a:r>
            <a:endParaRPr lang="en-US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07904" y="31409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Hieronymus</a:t>
            </a:r>
            <a:r>
              <a:rPr lang="hu-HU" sz="1400" dirty="0" smtClean="0"/>
              <a:t> Bosch</a:t>
            </a:r>
          </a:p>
          <a:p>
            <a:r>
              <a:rPr lang="hu-HU" sz="1400" dirty="0" smtClean="0"/>
              <a:t>      1460-1516</a:t>
            </a:r>
            <a:endParaRPr lang="en-US" sz="1400" dirty="0"/>
          </a:p>
        </p:txBody>
      </p:sp>
      <p:pic>
        <p:nvPicPr>
          <p:cNvPr id="2050" name="Picture 2" descr="http://www.hollandokk.com/website/static/img/blog/bosch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69" y="1011473"/>
            <a:ext cx="1907243" cy="22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4642"/>
            <a:ext cx="1944748" cy="23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987824" y="6218148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Andre</a:t>
            </a:r>
            <a:r>
              <a:rPr lang="hu-HU" sz="1400" dirty="0" smtClean="0"/>
              <a:t> </a:t>
            </a:r>
            <a:r>
              <a:rPr lang="hu-HU" sz="1400" dirty="0" err="1" smtClean="0"/>
              <a:t>Kertesz</a:t>
            </a:r>
            <a:endParaRPr lang="hu-HU" sz="1400" dirty="0" smtClean="0"/>
          </a:p>
          <a:p>
            <a:r>
              <a:rPr lang="hu-HU" sz="1400" dirty="0" smtClean="0"/>
              <a:t>    1894-1985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56176" y="6237312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Korniss Péter</a:t>
            </a:r>
          </a:p>
          <a:p>
            <a:r>
              <a:rPr lang="hu-HU" sz="1400" dirty="0" smtClean="0"/>
              <a:t>       1937-</a:t>
            </a:r>
            <a:endParaRPr lang="hu-HU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827062" y="200834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Az agyi folyamatokból lehet-e következetni arra,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 hogy fest vagy fényképez!?</a:t>
            </a:r>
            <a:endParaRPr lang="hu-HU" sz="20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://m.blog.hu/ma/mandiner/image/1208/korniss_pe%CC%81ter_betlehemes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0" y="3841884"/>
            <a:ext cx="3601549" cy="239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904456" y="908720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2060"/>
                </a:solidFill>
              </a:rPr>
              <a:t>A</a:t>
            </a:r>
            <a:r>
              <a:rPr lang="hu-HU" sz="2400" b="1" dirty="0" smtClean="0">
                <a:solidFill>
                  <a:srgbClr val="002060"/>
                </a:solidFill>
              </a:rPr>
              <a:t>lkotás és a szervezet </a:t>
            </a:r>
          </a:p>
          <a:p>
            <a:r>
              <a:rPr lang="hu-HU" sz="2400" b="1" dirty="0" smtClean="0">
                <a:solidFill>
                  <a:srgbClr val="002060"/>
                </a:solidFill>
              </a:rPr>
              <a:t>élet és kórélettana</a:t>
            </a:r>
            <a:endParaRPr lang="hu-HU" sz="2400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07619" y="1988840"/>
            <a:ext cx="445666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002060"/>
                </a:solidFill>
              </a:rPr>
              <a:t>-  Kimerítő vagy frissítő?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002060"/>
                </a:solidFill>
              </a:rPr>
              <a:t>-  Vérnyomás emelő vagy csökkentő?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002060"/>
                </a:solidFill>
              </a:rPr>
              <a:t>-  Élet kilátás javító vagy rontó?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002060"/>
                </a:solidFill>
              </a:rPr>
              <a:t>-  Öröm, vagy bánat?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rgbClr val="002060"/>
                </a:solidFill>
              </a:rPr>
              <a:t>-  Meg lehet-e tanulni?</a:t>
            </a:r>
          </a:p>
          <a:p>
            <a:pPr>
              <a:spcAft>
                <a:spcPts val="1200"/>
              </a:spcAft>
            </a:pPr>
            <a:endParaRPr lang="hu-H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94" y="4697274"/>
            <a:ext cx="2811736" cy="18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ROSIVA~1\AppData\Local\Temp\XPgrpwise\fot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74" y="657366"/>
            <a:ext cx="2561973" cy="19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etwork.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46" y="3429000"/>
            <a:ext cx="2596569" cy="17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16632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10196" y="1844824"/>
            <a:ext cx="7434212" cy="164111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sz="2800" b="1" i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hu-HU" sz="2800" b="1" dirty="0">
                <a:solidFill>
                  <a:srgbClr val="0000CC"/>
                </a:solidFill>
                <a:ea typeface="Calibri"/>
                <a:cs typeface="Times New Roman"/>
              </a:rPr>
              <a:t>A művészi alkotás </a:t>
            </a:r>
            <a:r>
              <a:rPr lang="hu-HU" sz="2800" b="1" dirty="0" err="1" smtClean="0">
                <a:solidFill>
                  <a:srgbClr val="0000CC"/>
                </a:solidFill>
                <a:ea typeface="Calibri"/>
                <a:cs typeface="Times New Roman"/>
              </a:rPr>
              <a:t>neuroanatómiája</a:t>
            </a:r>
            <a:endParaRPr lang="hu-HU" sz="2800" b="1" dirty="0" smtClean="0">
              <a:solidFill>
                <a:srgbClr val="0000CC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sz="2800" b="1" dirty="0" smtClean="0">
                <a:solidFill>
                  <a:srgbClr val="0000CC"/>
                </a:solidFill>
                <a:ea typeface="Calibri"/>
                <a:cs typeface="Times New Roman"/>
              </a:rPr>
              <a:t> </a:t>
            </a:r>
            <a:r>
              <a:rPr lang="hu-HU" sz="2800" dirty="0">
                <a:solidFill>
                  <a:srgbClr val="0000CC"/>
                </a:solidFill>
                <a:ea typeface="Calibri"/>
                <a:cs typeface="Times New Roman"/>
              </a:rPr>
              <a:t>Agyi folyamatok vizualizálása    </a:t>
            </a:r>
            <a:endParaRPr lang="hu-H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800" i="1" dirty="0" smtClean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hu-HU" sz="2800" dirty="0" smtClean="0">
                <a:solidFill>
                  <a:srgbClr val="0000FF"/>
                </a:solidFill>
                <a:ea typeface="Calibri"/>
                <a:cs typeface="Times New Roman"/>
              </a:rPr>
              <a:t>Prof. Dr. </a:t>
            </a:r>
            <a:r>
              <a:rPr lang="hu-HU" sz="2800" dirty="0" err="1" smtClean="0">
                <a:solidFill>
                  <a:srgbClr val="0000FF"/>
                </a:solidFill>
                <a:ea typeface="Calibri"/>
                <a:cs typeface="Times New Roman"/>
              </a:rPr>
              <a:t>Palkovits</a:t>
            </a:r>
            <a:r>
              <a:rPr lang="hu-HU" sz="2800" dirty="0" smtClean="0">
                <a:solidFill>
                  <a:srgbClr val="0000FF"/>
                </a:solidFill>
                <a:ea typeface="Calibri"/>
                <a:cs typeface="Times New Roman"/>
              </a:rPr>
              <a:t> Miklós</a:t>
            </a:r>
            <a:endParaRPr lang="hu-HU" sz="2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Alapértelmezett terv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696</Words>
  <Application>Microsoft Office PowerPoint</Application>
  <PresentationFormat>Diavetítés a képernyőre (4:3 oldalarány)</PresentationFormat>
  <Paragraphs>209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Office-téma</vt:lpstr>
      <vt:lpstr>1_Alapértelmezett terv</vt:lpstr>
      <vt:lpstr>2_Office-téma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Rosivall László</cp:lastModifiedBy>
  <cp:revision>149</cp:revision>
  <dcterms:created xsi:type="dcterms:W3CDTF">2016-02-20T12:21:00Z</dcterms:created>
  <dcterms:modified xsi:type="dcterms:W3CDTF">2016-05-04T12:57:50Z</dcterms:modified>
</cp:coreProperties>
</file>