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5" r:id="rId3"/>
    <p:sldMasterId id="2147483697" r:id="rId4"/>
    <p:sldMasterId id="2147483709" r:id="rId5"/>
    <p:sldMasterId id="2147483734" r:id="rId6"/>
    <p:sldMasterId id="2147483747" r:id="rId7"/>
  </p:sldMasterIdLst>
  <p:notesMasterIdLst>
    <p:notesMasterId r:id="rId38"/>
  </p:notesMasterIdLst>
  <p:sldIdLst>
    <p:sldId id="302" r:id="rId8"/>
    <p:sldId id="303" r:id="rId9"/>
    <p:sldId id="293" r:id="rId10"/>
    <p:sldId id="296" r:id="rId11"/>
    <p:sldId id="272" r:id="rId12"/>
    <p:sldId id="305" r:id="rId13"/>
    <p:sldId id="276" r:id="rId14"/>
    <p:sldId id="267" r:id="rId15"/>
    <p:sldId id="266" r:id="rId16"/>
    <p:sldId id="268" r:id="rId17"/>
    <p:sldId id="260" r:id="rId18"/>
    <p:sldId id="265" r:id="rId19"/>
    <p:sldId id="263" r:id="rId20"/>
    <p:sldId id="262" r:id="rId21"/>
    <p:sldId id="264" r:id="rId22"/>
    <p:sldId id="279" r:id="rId23"/>
    <p:sldId id="284" r:id="rId24"/>
    <p:sldId id="281" r:id="rId25"/>
    <p:sldId id="277" r:id="rId26"/>
    <p:sldId id="301" r:id="rId27"/>
    <p:sldId id="297" r:id="rId28"/>
    <p:sldId id="286" r:id="rId29"/>
    <p:sldId id="287" r:id="rId30"/>
    <p:sldId id="300" r:id="rId31"/>
    <p:sldId id="289" r:id="rId32"/>
    <p:sldId id="299" r:id="rId33"/>
    <p:sldId id="298" r:id="rId34"/>
    <p:sldId id="290" r:id="rId35"/>
    <p:sldId id="274" r:id="rId36"/>
    <p:sldId id="275" r:id="rId37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99"/>
    <a:srgbClr val="000066"/>
    <a:srgbClr val="E5FFFF"/>
    <a:srgbClr val="FFFFFF"/>
    <a:srgbClr val="0000FF"/>
    <a:srgbClr val="3333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B9607-7BB9-4848-B5E2-D538BB6C90AC}" type="datetimeFigureOut">
              <a:rPr lang="hu-HU" smtClean="0"/>
              <a:t>2016.09.18.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861A9-A25D-4188-9B5A-6893CDF1EF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9018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7C786-3914-406D-9806-F5ED0427DEBD}" type="slidenum">
              <a:rPr lang="hu-HU" smtClean="0">
                <a:solidFill>
                  <a:prstClr val="black"/>
                </a:solidFill>
              </a:rPr>
              <a:pPr/>
              <a:t>1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515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7DFA4B9-8A61-40E6-963A-C9E8ABBFBC41}" type="slidenum">
              <a:rPr lang="hu-HU" altLang="hu-HU" sz="1200">
                <a:solidFill>
                  <a:prstClr val="black"/>
                </a:solidFill>
              </a:rPr>
              <a:pPr/>
              <a:t>6</a:t>
            </a:fld>
            <a:endParaRPr lang="hu-HU" altLang="hu-HU" sz="1200">
              <a:solidFill>
                <a:prstClr val="black"/>
              </a:solidFill>
            </a:endParaRPr>
          </a:p>
        </p:txBody>
      </p:sp>
      <p:sp>
        <p:nvSpPr>
          <p:cNvPr id="296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709613"/>
            <a:ext cx="4545012" cy="3409950"/>
          </a:xfrm>
          <a:ln/>
        </p:spPr>
      </p:sp>
      <p:sp>
        <p:nvSpPr>
          <p:cNvPr id="296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376" y="4331369"/>
            <a:ext cx="4972285" cy="41197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hu-H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Diakép hely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26659" name="Jegyzetek hely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AU" altLang="hu-HU" smtClean="0"/>
          </a:p>
        </p:txBody>
      </p:sp>
      <p:sp>
        <p:nvSpPr>
          <p:cNvPr id="326660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D679FB20-3AC6-4936-B71D-A534DF51A1C7}" type="slidenum">
              <a:rPr lang="hu-HU" altLang="hu-HU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21</a:t>
            </a:fld>
            <a:endParaRPr lang="hu-HU" alt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136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E2F8-7E4A-4553-9260-9E3844C24B1B}" type="datetimeFigureOut">
              <a:rPr lang="hu-HU" smtClean="0"/>
              <a:t>2016.09.18.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28859-24CA-426B-A28A-E799C864F2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7074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E2F8-7E4A-4553-9260-9E3844C24B1B}" type="datetimeFigureOut">
              <a:rPr lang="hu-HU" smtClean="0"/>
              <a:t>2016.09.18.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28859-24CA-426B-A28A-E799C864F2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622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E2F8-7E4A-4553-9260-9E3844C24B1B}" type="datetimeFigureOut">
              <a:rPr lang="hu-HU" smtClean="0"/>
              <a:t>2016.09.18.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28859-24CA-426B-A28A-E799C864F2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2781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8" y="2130428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8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246" indent="0" algn="ctr">
              <a:buNone/>
              <a:defRPr/>
            </a:lvl2pPr>
            <a:lvl3pPr marL="910499" indent="0" algn="ctr">
              <a:buNone/>
              <a:defRPr/>
            </a:lvl3pPr>
            <a:lvl4pPr marL="1365743" indent="0" algn="ctr">
              <a:buNone/>
              <a:defRPr/>
            </a:lvl4pPr>
            <a:lvl5pPr marL="1820990" indent="0" algn="ctr">
              <a:buNone/>
              <a:defRPr/>
            </a:lvl5pPr>
            <a:lvl6pPr marL="2276237" indent="0" algn="ctr">
              <a:buNone/>
              <a:defRPr/>
            </a:lvl6pPr>
            <a:lvl7pPr marL="2731491" indent="0" algn="ctr">
              <a:buNone/>
              <a:defRPr/>
            </a:lvl7pPr>
            <a:lvl8pPr marL="3186732" indent="0" algn="ctr">
              <a:buNone/>
              <a:defRPr/>
            </a:lvl8pPr>
            <a:lvl9pPr marL="3641981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CB6C9-F770-4C1C-9934-0CAA6D80ACCD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038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CFD1D-C8AA-43F3-A614-C059661F464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79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4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4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246" indent="0">
              <a:buNone/>
              <a:defRPr sz="1800"/>
            </a:lvl2pPr>
            <a:lvl3pPr marL="910499" indent="0">
              <a:buNone/>
              <a:defRPr sz="1600"/>
            </a:lvl3pPr>
            <a:lvl4pPr marL="1365743" indent="0">
              <a:buNone/>
              <a:defRPr sz="1400"/>
            </a:lvl4pPr>
            <a:lvl5pPr marL="1820990" indent="0">
              <a:buNone/>
              <a:defRPr sz="1400"/>
            </a:lvl5pPr>
            <a:lvl6pPr marL="2276237" indent="0">
              <a:buNone/>
              <a:defRPr sz="1400"/>
            </a:lvl6pPr>
            <a:lvl7pPr marL="2731491" indent="0">
              <a:buNone/>
              <a:defRPr sz="1400"/>
            </a:lvl7pPr>
            <a:lvl8pPr marL="3186732" indent="0">
              <a:buNone/>
              <a:defRPr sz="1400"/>
            </a:lvl8pPr>
            <a:lvl9pPr marL="3641981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86F96-05C6-4612-963F-0FBCA5806B07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256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7" y="160023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3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D52E0-CAF9-4082-BC33-D159BFF4ABE7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767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4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46" indent="0">
              <a:buNone/>
              <a:defRPr sz="2000" b="1"/>
            </a:lvl2pPr>
            <a:lvl3pPr marL="910499" indent="0">
              <a:buNone/>
              <a:defRPr sz="1800" b="1"/>
            </a:lvl3pPr>
            <a:lvl4pPr marL="1365743" indent="0">
              <a:buNone/>
              <a:defRPr sz="1600" b="1"/>
            </a:lvl4pPr>
            <a:lvl5pPr marL="1820990" indent="0">
              <a:buNone/>
              <a:defRPr sz="1600" b="1"/>
            </a:lvl5pPr>
            <a:lvl6pPr marL="2276237" indent="0">
              <a:buNone/>
              <a:defRPr sz="1600" b="1"/>
            </a:lvl6pPr>
            <a:lvl7pPr marL="2731491" indent="0">
              <a:buNone/>
              <a:defRPr sz="1600" b="1"/>
            </a:lvl7pPr>
            <a:lvl8pPr marL="3186732" indent="0">
              <a:buNone/>
              <a:defRPr sz="1600" b="1"/>
            </a:lvl8pPr>
            <a:lvl9pPr marL="3641981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4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5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46" indent="0">
              <a:buNone/>
              <a:defRPr sz="2000" b="1"/>
            </a:lvl2pPr>
            <a:lvl3pPr marL="910499" indent="0">
              <a:buNone/>
              <a:defRPr sz="1800" b="1"/>
            </a:lvl3pPr>
            <a:lvl4pPr marL="1365743" indent="0">
              <a:buNone/>
              <a:defRPr sz="1600" b="1"/>
            </a:lvl4pPr>
            <a:lvl5pPr marL="1820990" indent="0">
              <a:buNone/>
              <a:defRPr sz="1600" b="1"/>
            </a:lvl5pPr>
            <a:lvl6pPr marL="2276237" indent="0">
              <a:buNone/>
              <a:defRPr sz="1600" b="1"/>
            </a:lvl6pPr>
            <a:lvl7pPr marL="2731491" indent="0">
              <a:buNone/>
              <a:defRPr sz="1600" b="1"/>
            </a:lvl7pPr>
            <a:lvl8pPr marL="3186732" indent="0">
              <a:buNone/>
              <a:defRPr sz="1600" b="1"/>
            </a:lvl8pPr>
            <a:lvl9pPr marL="3641981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5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3EEC6-2853-4EB7-A121-B27C0DF06BE5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979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29428-264C-4037-BF15-84FC2D33D81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845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80698-D534-4005-86C7-756F2CEB7DFE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3612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83" y="27308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3" y="1435109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246" indent="0">
              <a:buNone/>
              <a:defRPr sz="1200"/>
            </a:lvl2pPr>
            <a:lvl3pPr marL="910499" indent="0">
              <a:buNone/>
              <a:defRPr sz="1000"/>
            </a:lvl3pPr>
            <a:lvl4pPr marL="1365743" indent="0">
              <a:buNone/>
              <a:defRPr sz="900"/>
            </a:lvl4pPr>
            <a:lvl5pPr marL="1820990" indent="0">
              <a:buNone/>
              <a:defRPr sz="900"/>
            </a:lvl5pPr>
            <a:lvl6pPr marL="2276237" indent="0">
              <a:buNone/>
              <a:defRPr sz="900"/>
            </a:lvl6pPr>
            <a:lvl7pPr marL="2731491" indent="0">
              <a:buNone/>
              <a:defRPr sz="900"/>
            </a:lvl7pPr>
            <a:lvl8pPr marL="3186732" indent="0">
              <a:buNone/>
              <a:defRPr sz="900"/>
            </a:lvl8pPr>
            <a:lvl9pPr marL="3641981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00C81-4A2A-450D-803F-C37C36FC22E0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692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E2F8-7E4A-4553-9260-9E3844C24B1B}" type="datetimeFigureOut">
              <a:rPr lang="hu-HU" smtClean="0"/>
              <a:t>2016.09.18.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28859-24CA-426B-A28A-E799C864F2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71370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246" indent="0">
              <a:buNone/>
              <a:defRPr sz="2800"/>
            </a:lvl2pPr>
            <a:lvl3pPr marL="910499" indent="0">
              <a:buNone/>
              <a:defRPr sz="2400"/>
            </a:lvl3pPr>
            <a:lvl4pPr marL="1365743" indent="0">
              <a:buNone/>
              <a:defRPr sz="2000"/>
            </a:lvl4pPr>
            <a:lvl5pPr marL="1820990" indent="0">
              <a:buNone/>
              <a:defRPr sz="2000"/>
            </a:lvl5pPr>
            <a:lvl6pPr marL="2276237" indent="0">
              <a:buNone/>
              <a:defRPr sz="2000"/>
            </a:lvl6pPr>
            <a:lvl7pPr marL="2731491" indent="0">
              <a:buNone/>
              <a:defRPr sz="2000"/>
            </a:lvl7pPr>
            <a:lvl8pPr marL="3186732" indent="0">
              <a:buNone/>
              <a:defRPr sz="2000"/>
            </a:lvl8pPr>
            <a:lvl9pPr marL="3641981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246" indent="0">
              <a:buNone/>
              <a:defRPr sz="1200"/>
            </a:lvl2pPr>
            <a:lvl3pPr marL="910499" indent="0">
              <a:buNone/>
              <a:defRPr sz="1000"/>
            </a:lvl3pPr>
            <a:lvl4pPr marL="1365743" indent="0">
              <a:buNone/>
              <a:defRPr sz="900"/>
            </a:lvl4pPr>
            <a:lvl5pPr marL="1820990" indent="0">
              <a:buNone/>
              <a:defRPr sz="900"/>
            </a:lvl5pPr>
            <a:lvl6pPr marL="2276237" indent="0">
              <a:buNone/>
              <a:defRPr sz="900"/>
            </a:lvl6pPr>
            <a:lvl7pPr marL="2731491" indent="0">
              <a:buNone/>
              <a:defRPr sz="900"/>
            </a:lvl7pPr>
            <a:lvl8pPr marL="3186732" indent="0">
              <a:buNone/>
              <a:defRPr sz="900"/>
            </a:lvl8pPr>
            <a:lvl9pPr marL="3641981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BBF5A-7F5D-4479-BEBD-670DCCB2C425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0361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9DAD6-D54E-4401-B7AC-3351CEBE3C03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971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72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72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041D3-44BE-489E-956F-47634861BC0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450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8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7" y="1600234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4648200" y="1600234"/>
            <a:ext cx="4038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A086F-D32E-4103-B4B6-74BD355363E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2509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E2F8-7E4A-4553-9260-9E3844C24B1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2016.09.18.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28859-24CA-426B-A28A-E799C864F2B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0825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E2F8-7E4A-4553-9260-9E3844C24B1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2016.09.18.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28859-24CA-426B-A28A-E799C864F2B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2744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E2F8-7E4A-4553-9260-9E3844C24B1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2016.09.18.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28859-24CA-426B-A28A-E799C864F2B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9978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E2F8-7E4A-4553-9260-9E3844C24B1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2016.09.18.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28859-24CA-426B-A28A-E799C864F2B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0362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E2F8-7E4A-4553-9260-9E3844C24B1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2016.09.18.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28859-24CA-426B-A28A-E799C864F2B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5336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E2F8-7E4A-4553-9260-9E3844C24B1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2016.09.18.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28859-24CA-426B-A28A-E799C864F2B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994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E2F8-7E4A-4553-9260-9E3844C24B1B}" type="datetimeFigureOut">
              <a:rPr lang="hu-HU" smtClean="0"/>
              <a:t>2016.09.18.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28859-24CA-426B-A28A-E799C864F2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43091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E2F8-7E4A-4553-9260-9E3844C24B1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2016.09.18.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28859-24CA-426B-A28A-E799C864F2B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8370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E2F8-7E4A-4553-9260-9E3844C24B1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2016.09.18.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28859-24CA-426B-A28A-E799C864F2B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2260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E2F8-7E4A-4553-9260-9E3844C24B1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2016.09.18.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28859-24CA-426B-A28A-E799C864F2B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9035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E2F8-7E4A-4553-9260-9E3844C24B1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2016.09.18.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28859-24CA-426B-A28A-E799C864F2B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068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E2F8-7E4A-4553-9260-9E3844C24B1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2016.09.18.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28859-24CA-426B-A28A-E799C864F2B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1986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E2F8-7E4A-4553-9260-9E3844C24B1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2016.09.18.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28859-24CA-426B-A28A-E799C864F2B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0825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E2F8-7E4A-4553-9260-9E3844C24B1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2016.09.18.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28859-24CA-426B-A28A-E799C864F2B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2744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E2F8-7E4A-4553-9260-9E3844C24B1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2016.09.18.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28859-24CA-426B-A28A-E799C864F2B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9978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E2F8-7E4A-4553-9260-9E3844C24B1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2016.09.18.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28859-24CA-426B-A28A-E799C864F2B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0362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E2F8-7E4A-4553-9260-9E3844C24B1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2016.09.18.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28859-24CA-426B-A28A-E799C864F2B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533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E2F8-7E4A-4553-9260-9E3844C24B1B}" type="datetimeFigureOut">
              <a:rPr lang="hu-HU" smtClean="0"/>
              <a:t>2016.09.18.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28859-24CA-426B-A28A-E799C864F2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03326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E2F8-7E4A-4553-9260-9E3844C24B1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2016.09.18.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28859-24CA-426B-A28A-E799C864F2B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9947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E2F8-7E4A-4553-9260-9E3844C24B1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2016.09.18.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28859-24CA-426B-A28A-E799C864F2B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8370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E2F8-7E4A-4553-9260-9E3844C24B1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2016.09.18.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28859-24CA-426B-A28A-E799C864F2B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2260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E2F8-7E4A-4553-9260-9E3844C24B1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2016.09.18.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28859-24CA-426B-A28A-E799C864F2B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9035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E2F8-7E4A-4553-9260-9E3844C24B1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2016.09.18.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28859-24CA-426B-A28A-E799C864F2B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068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E2F8-7E4A-4553-9260-9E3844C24B1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2016.09.18.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28859-24CA-426B-A28A-E799C864F2B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1986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50606-50ED-40C0-A842-8CD67671FD5C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7158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7C345-1A1B-4F51-B317-EAD1DD789718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8953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4047B-C358-4926-A905-493C3FA0DED8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8380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4D660-6F5F-4896-8718-D084F6E80C98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379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E2F8-7E4A-4553-9260-9E3844C24B1B}" type="datetimeFigureOut">
              <a:rPr lang="hu-HU" smtClean="0"/>
              <a:t>2016.09.18.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28859-24CA-426B-A28A-E799C864F2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60304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A5E55-1097-47A5-8B00-27648D4EA422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3101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92AD2-08CE-49CF-BAA6-6B65C966B783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0051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57619-33BE-44D8-8948-43844719A3EF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6756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A4FE9-3C61-407D-A00C-EE64C62929B8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3271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7419E-47FF-4F02-9503-2414EB4FADC9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5487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028C5-4037-406F-8795-18EC8B390A9B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1823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28CBD-E228-4982-82E8-A84AA4E3EC40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848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12390-6A63-4263-B1D7-615471ED07A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6912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8" y="2130448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8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246" indent="0" algn="ctr">
              <a:buNone/>
              <a:defRPr/>
            </a:lvl2pPr>
            <a:lvl3pPr marL="910499" indent="0" algn="ctr">
              <a:buNone/>
              <a:defRPr/>
            </a:lvl3pPr>
            <a:lvl4pPr marL="1365743" indent="0" algn="ctr">
              <a:buNone/>
              <a:defRPr/>
            </a:lvl4pPr>
            <a:lvl5pPr marL="1820990" indent="0" algn="ctr">
              <a:buNone/>
              <a:defRPr/>
            </a:lvl5pPr>
            <a:lvl6pPr marL="2276237" indent="0" algn="ctr">
              <a:buNone/>
              <a:defRPr/>
            </a:lvl6pPr>
            <a:lvl7pPr marL="2731491" indent="0" algn="ctr">
              <a:buNone/>
              <a:defRPr/>
            </a:lvl7pPr>
            <a:lvl8pPr marL="3186732" indent="0" algn="ctr">
              <a:buNone/>
              <a:defRPr/>
            </a:lvl8pPr>
            <a:lvl9pPr marL="3641981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7AFF-9EA7-4706-95B5-6F2F2989E22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247472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CD3DF-2075-4080-9AEC-754525D8884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60836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E2F8-7E4A-4553-9260-9E3844C24B1B}" type="datetimeFigureOut">
              <a:rPr lang="hu-HU" smtClean="0"/>
              <a:t>2016.09.18.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28859-24CA-426B-A28A-E799C864F2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21239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4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4" y="290672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246" indent="0">
              <a:buNone/>
              <a:defRPr sz="1800"/>
            </a:lvl2pPr>
            <a:lvl3pPr marL="910499" indent="0">
              <a:buNone/>
              <a:defRPr sz="1600"/>
            </a:lvl3pPr>
            <a:lvl4pPr marL="1365743" indent="0">
              <a:buNone/>
              <a:defRPr sz="1400"/>
            </a:lvl4pPr>
            <a:lvl5pPr marL="1820990" indent="0">
              <a:buNone/>
              <a:defRPr sz="1400"/>
            </a:lvl5pPr>
            <a:lvl6pPr marL="2276237" indent="0">
              <a:buNone/>
              <a:defRPr sz="1400"/>
            </a:lvl6pPr>
            <a:lvl7pPr marL="2731491" indent="0">
              <a:buNone/>
              <a:defRPr sz="1400"/>
            </a:lvl7pPr>
            <a:lvl8pPr marL="3186732" indent="0">
              <a:buNone/>
              <a:defRPr sz="1400"/>
            </a:lvl8pPr>
            <a:lvl9pPr marL="3641981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5A9B1-6198-4528-AFEE-19EFC41850F4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5522361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7" y="160024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4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A3299-B6F7-4708-8840-9DB75C99B56D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596681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4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46" indent="0">
              <a:buNone/>
              <a:defRPr sz="2000" b="1"/>
            </a:lvl2pPr>
            <a:lvl3pPr marL="910499" indent="0">
              <a:buNone/>
              <a:defRPr sz="1800" b="1"/>
            </a:lvl3pPr>
            <a:lvl4pPr marL="1365743" indent="0">
              <a:buNone/>
              <a:defRPr sz="1600" b="1"/>
            </a:lvl4pPr>
            <a:lvl5pPr marL="1820990" indent="0">
              <a:buNone/>
              <a:defRPr sz="1600" b="1"/>
            </a:lvl5pPr>
            <a:lvl6pPr marL="2276237" indent="0">
              <a:buNone/>
              <a:defRPr sz="1600" b="1"/>
            </a:lvl6pPr>
            <a:lvl7pPr marL="2731491" indent="0">
              <a:buNone/>
              <a:defRPr sz="1600" b="1"/>
            </a:lvl7pPr>
            <a:lvl8pPr marL="3186732" indent="0">
              <a:buNone/>
              <a:defRPr sz="1600" b="1"/>
            </a:lvl8pPr>
            <a:lvl9pPr marL="3641981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4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7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46" indent="0">
              <a:buNone/>
              <a:defRPr sz="2000" b="1"/>
            </a:lvl2pPr>
            <a:lvl3pPr marL="910499" indent="0">
              <a:buNone/>
              <a:defRPr sz="1800" b="1"/>
            </a:lvl3pPr>
            <a:lvl4pPr marL="1365743" indent="0">
              <a:buNone/>
              <a:defRPr sz="1600" b="1"/>
            </a:lvl4pPr>
            <a:lvl5pPr marL="1820990" indent="0">
              <a:buNone/>
              <a:defRPr sz="1600" b="1"/>
            </a:lvl5pPr>
            <a:lvl6pPr marL="2276237" indent="0">
              <a:buNone/>
              <a:defRPr sz="1600" b="1"/>
            </a:lvl6pPr>
            <a:lvl7pPr marL="2731491" indent="0">
              <a:buNone/>
              <a:defRPr sz="1600" b="1"/>
            </a:lvl7pPr>
            <a:lvl8pPr marL="3186732" indent="0">
              <a:buNone/>
              <a:defRPr sz="1600" b="1"/>
            </a:lvl8pPr>
            <a:lvl9pPr marL="3641981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7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DB9FC-8D41-4AC2-A4AE-885C0AB79D5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8967003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E9A9C-5B45-49DB-B639-3480EC54CCF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5489785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06FDD-C611-48BE-AD53-BA0D3942E34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0265680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2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102" y="273098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21" y="143511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246" indent="0">
              <a:buNone/>
              <a:defRPr sz="1200"/>
            </a:lvl2pPr>
            <a:lvl3pPr marL="910499" indent="0">
              <a:buNone/>
              <a:defRPr sz="1000"/>
            </a:lvl3pPr>
            <a:lvl4pPr marL="1365743" indent="0">
              <a:buNone/>
              <a:defRPr sz="900"/>
            </a:lvl4pPr>
            <a:lvl5pPr marL="1820990" indent="0">
              <a:buNone/>
              <a:defRPr sz="900"/>
            </a:lvl5pPr>
            <a:lvl6pPr marL="2276237" indent="0">
              <a:buNone/>
              <a:defRPr sz="900"/>
            </a:lvl6pPr>
            <a:lvl7pPr marL="2731491" indent="0">
              <a:buNone/>
              <a:defRPr sz="900"/>
            </a:lvl7pPr>
            <a:lvl8pPr marL="3186732" indent="0">
              <a:buNone/>
              <a:defRPr sz="900"/>
            </a:lvl8pPr>
            <a:lvl9pPr marL="3641981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8EB76-C74A-4F77-91D0-6DCE984BD40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0711677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246" indent="0">
              <a:buNone/>
              <a:defRPr sz="2800"/>
            </a:lvl2pPr>
            <a:lvl3pPr marL="910499" indent="0">
              <a:buNone/>
              <a:defRPr sz="2400"/>
            </a:lvl3pPr>
            <a:lvl4pPr marL="1365743" indent="0">
              <a:buNone/>
              <a:defRPr sz="2000"/>
            </a:lvl4pPr>
            <a:lvl5pPr marL="1820990" indent="0">
              <a:buNone/>
              <a:defRPr sz="2000"/>
            </a:lvl5pPr>
            <a:lvl6pPr marL="2276237" indent="0">
              <a:buNone/>
              <a:defRPr sz="2000"/>
            </a:lvl6pPr>
            <a:lvl7pPr marL="2731491" indent="0">
              <a:buNone/>
              <a:defRPr sz="2000"/>
            </a:lvl7pPr>
            <a:lvl8pPr marL="3186732" indent="0">
              <a:buNone/>
              <a:defRPr sz="2000"/>
            </a:lvl8pPr>
            <a:lvl9pPr marL="364198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246" indent="0">
              <a:buNone/>
              <a:defRPr sz="1200"/>
            </a:lvl2pPr>
            <a:lvl3pPr marL="910499" indent="0">
              <a:buNone/>
              <a:defRPr sz="1000"/>
            </a:lvl3pPr>
            <a:lvl4pPr marL="1365743" indent="0">
              <a:buNone/>
              <a:defRPr sz="900"/>
            </a:lvl4pPr>
            <a:lvl5pPr marL="1820990" indent="0">
              <a:buNone/>
              <a:defRPr sz="900"/>
            </a:lvl5pPr>
            <a:lvl6pPr marL="2276237" indent="0">
              <a:buNone/>
              <a:defRPr sz="900"/>
            </a:lvl6pPr>
            <a:lvl7pPr marL="2731491" indent="0">
              <a:buNone/>
              <a:defRPr sz="900"/>
            </a:lvl7pPr>
            <a:lvl8pPr marL="3186732" indent="0">
              <a:buNone/>
              <a:defRPr sz="900"/>
            </a:lvl8pPr>
            <a:lvl9pPr marL="3641981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191B9-9643-4EDF-AB9B-30143808A96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436095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421CA-DD97-4491-B4C9-5F8CDA81F9F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90820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86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86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62BB0-17F7-4195-9992-5F5D5847754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561753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8" y="274686"/>
            <a:ext cx="8229600" cy="58515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2D8DB-88D2-42E0-81F7-AEE62B7D65C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51472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E2F8-7E4A-4553-9260-9E3844C24B1B}" type="datetimeFigureOut">
              <a:rPr lang="hu-HU" smtClean="0"/>
              <a:t>2016.09.18.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28859-24CA-426B-A28A-E799C864F2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88290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B4C757F-2B64-45B5-B430-18E4D337834A}" type="datetimeFigureOut">
              <a:rPr lang="hu-HU"/>
              <a:pPr>
                <a:defRPr/>
              </a:pPr>
              <a:t>2016.09.18.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CB0313E-B2EB-4E4B-8D7D-A39B1399BF6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23417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44C72B0-3C12-4EA9-BF8B-D24ED3E7587C}" type="datetimeFigureOut">
              <a:rPr lang="hu-HU"/>
              <a:pPr>
                <a:defRPr/>
              </a:pPr>
              <a:t>2016.09.18.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8F36494-C6F7-4D0E-B182-245F8725D21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67741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16568B9-1C54-44B6-AF57-4820321B942A}" type="datetimeFigureOut">
              <a:rPr lang="hu-HU"/>
              <a:pPr>
                <a:defRPr/>
              </a:pPr>
              <a:t>2016.09.18.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1DD4342-6645-4231-8C40-2012EB9AF16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040003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387A96E-5980-4251-8A9C-8F3EF2D90BFF}" type="datetimeFigureOut">
              <a:rPr lang="hu-HU"/>
              <a:pPr>
                <a:defRPr/>
              </a:pPr>
              <a:t>2016.09.18.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C5D04D6-1ED5-4986-9323-33DB9FC1839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8872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71E16F9-918E-4B64-966D-80930AF2D2BE}" type="datetimeFigureOut">
              <a:rPr lang="hu-HU"/>
              <a:pPr>
                <a:defRPr/>
              </a:pPr>
              <a:t>2016.09.18.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635BCA2-AFCC-4DBF-838D-95F5FF5D37E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61175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FC6FD3A-D762-4C99-8C99-6BE1E999090C}" type="datetimeFigureOut">
              <a:rPr lang="hu-HU"/>
              <a:pPr>
                <a:defRPr/>
              </a:pPr>
              <a:t>2016.09.18.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CA55A9C-C7D4-4D04-B6E0-0581D0126B0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39570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0D96BF2-6E02-4FE2-B7E4-4A75A19D29CB}" type="datetimeFigureOut">
              <a:rPr lang="hu-HU"/>
              <a:pPr>
                <a:defRPr/>
              </a:pPr>
              <a:t>2016.09.18.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B9E0D48-8399-469E-8421-C6CE444D7C9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81627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5F396E3-D6F3-402C-BA94-6EE28B5286B8}" type="datetimeFigureOut">
              <a:rPr lang="hu-HU"/>
              <a:pPr>
                <a:defRPr/>
              </a:pPr>
              <a:t>2016.09.18.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1E374F7-ABDE-4ADC-8E51-0AF22C73E5A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54542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0F61911-AE77-4F0A-BC17-8243465C4651}" type="datetimeFigureOut">
              <a:rPr lang="hu-HU"/>
              <a:pPr>
                <a:defRPr/>
              </a:pPr>
              <a:t>2016.09.18.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C854B8B-6B63-4BAD-9C58-0977FC1A78A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09116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E5EFD25-AB81-44F2-A0C9-0A87C9DF0470}" type="datetimeFigureOut">
              <a:rPr lang="hu-HU"/>
              <a:pPr>
                <a:defRPr/>
              </a:pPr>
              <a:t>2016.09.18.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587CE2E-6E33-45CE-B523-C1D0B735135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3557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E2F8-7E4A-4553-9260-9E3844C24B1B}" type="datetimeFigureOut">
              <a:rPr lang="hu-HU" smtClean="0"/>
              <a:t>2016.09.18.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28859-24CA-426B-A28A-E799C864F2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59468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54401AB-2CA3-4EBD-A660-B535AF9898DD}" type="datetimeFigureOut">
              <a:rPr lang="hu-HU"/>
              <a:pPr>
                <a:defRPr/>
              </a:pPr>
              <a:t>2016.09.18.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EF61A44-3FB6-4A56-B7CA-CE2B1A9F516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1666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E2F8-7E4A-4553-9260-9E3844C24B1B}" type="datetimeFigureOut">
              <a:rPr lang="hu-HU" smtClean="0"/>
              <a:t>2016.09.18.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28859-24CA-426B-A28A-E799C864F2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26927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FE2F8-7E4A-4553-9260-9E3844C24B1B}" type="datetimeFigureOut">
              <a:rPr lang="hu-HU" smtClean="0"/>
              <a:t>2016.09.18.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28859-24CA-426B-A28A-E799C864F2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380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8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52" tIns="45526" rIns="91052" bIns="455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8" y="160023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934CC9-AAE6-49C1-91E3-63D2722F6458}" type="slidenum">
              <a:rPr lang="hu-H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750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524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049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6574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09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435" indent="-34143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9777" indent="-28453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8118" indent="-22762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3364" indent="-22762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48613" indent="-22762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3862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59107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14355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69601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246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499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743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990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237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491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732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981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FE2F8-7E4A-4553-9260-9E3844C24B1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2016.09.18.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28859-24CA-426B-A28A-E799C864F2B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21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FE2F8-7E4A-4553-9260-9E3844C24B1B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2016.09.18.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28859-24CA-426B-A28A-E799C864F2B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21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5E"/>
            </a:gs>
            <a:gs pos="10000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Click to edit Master text styles</a:t>
            </a:r>
          </a:p>
          <a:p>
            <a:pPr lvl="1"/>
            <a:r>
              <a:rPr lang="hu-HU" altLang="hu-HU" smtClean="0"/>
              <a:t>Second level</a:t>
            </a:r>
          </a:p>
          <a:p>
            <a:pPr lvl="2"/>
            <a:r>
              <a:rPr lang="hu-HU" altLang="hu-HU" smtClean="0"/>
              <a:t>Third level</a:t>
            </a:r>
          </a:p>
          <a:p>
            <a:pPr lvl="3"/>
            <a:r>
              <a:rPr lang="hu-HU" altLang="hu-HU" smtClean="0"/>
              <a:t>Fourth level</a:t>
            </a:r>
          </a:p>
          <a:p>
            <a:pPr lvl="4"/>
            <a:r>
              <a:rPr lang="hu-HU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40B639F-BF5C-444B-A918-9A21B50DAD8B}" type="slidenum">
              <a:rPr lang="hu-HU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685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8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52" tIns="45526" rIns="91052" bIns="455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8" y="160023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aseline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aseline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6A0DF3-7F6C-43E5-B06D-E34552DA67B9}" type="slidenum">
              <a:rPr lang="hu-HU" alt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43887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524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049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6574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09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1435" indent="-34143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9777" indent="-28453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38118" indent="-22762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3364" indent="-22762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48613" indent="-22762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03862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59107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14355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69601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246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499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743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990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237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491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732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981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614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E200769-8DE5-4D95-992A-6D977D4CD188}" type="datetimeFigureOut">
              <a:rPr lang="hu-HU"/>
              <a:pPr>
                <a:defRPr/>
              </a:pPr>
              <a:t>2016.09.18.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67B979F-45DB-4ACA-8F64-7FFB6066EFA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8522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hyperlink" Target="http://www.google.hu/url?sa=i&amp;rct=j&amp;q=&amp;esrc=s&amp;frm=1&amp;source=images&amp;cd=&amp;cad=rja&amp;uact=8&amp;ved=0CAcQjRw&amp;url=http://www.havasok.hu/cikk/uj-rekord-szuletett-a-nagy-hadronutkoztetoben&amp;ei=ieSGVdnkK6KM7Abs4Y_ACw&amp;bvm=bv.96339352,d.bGg&amp;psig=AFQjCNG0ZUPrw-GplOs74xCsB0LQnHWHLg&amp;ust=1434990074239606" TargetMode="External"/><Relationship Id="rId9" Type="http://schemas.openxmlformats.org/officeDocument/2006/relationships/image" Target="../media/image6.png"/><Relationship Id="rId1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hyperlink" Target="http://koponyeg.hu/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jpeg"/><Relationship Id="rId20" Type="http://schemas.openxmlformats.org/officeDocument/2006/relationships/image" Target="../media/image30.jpe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71.jpeg"/><Relationship Id="rId4" Type="http://schemas.openxmlformats.org/officeDocument/2006/relationships/hyperlink" Target="http://hu.wikipedia.org/wiki/F%C3%A1jl:Nagyv%C3%A1radt%C3%A9ri_Elm%C3%A9leti_T%C3%B6mb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100000">
              <a:srgbClr val="6169AA"/>
            </a:gs>
            <a:gs pos="100000">
              <a:srgbClr val="C2D1ED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4994275"/>
            <a:ext cx="17780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1" name="Picture 8" descr="http://www.havasok.hu/images/1312/peterhiggsmay30th2008-small_2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2890838"/>
            <a:ext cx="3148012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63" y="842963"/>
            <a:ext cx="2444750" cy="2374900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3055938"/>
            <a:ext cx="4043363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4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38" y="4498975"/>
            <a:ext cx="206057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506913"/>
            <a:ext cx="2587625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6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8" y="2220913"/>
            <a:ext cx="27733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7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506913"/>
            <a:ext cx="3459162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8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842963"/>
            <a:ext cx="2773363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9" name="Szövegdoboz 4"/>
          <p:cNvSpPr txBox="1">
            <a:spLocks noChangeArrowheads="1"/>
          </p:cNvSpPr>
          <p:nvPr/>
        </p:nvSpPr>
        <p:spPr bwMode="auto">
          <a:xfrm>
            <a:off x="477838" y="2835275"/>
            <a:ext cx="28375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err="1">
                <a:solidFill>
                  <a:srgbClr val="FFFF00"/>
                </a:solidFill>
              </a:rPr>
              <a:t>Large</a:t>
            </a:r>
            <a:r>
              <a:rPr lang="hu-HU" altLang="hu-HU" sz="1400" b="1" dirty="0">
                <a:solidFill>
                  <a:srgbClr val="FFFF00"/>
                </a:solidFill>
              </a:rPr>
              <a:t> </a:t>
            </a:r>
            <a:r>
              <a:rPr lang="hu-HU" altLang="hu-HU" sz="1400" b="1" dirty="0" err="1">
                <a:solidFill>
                  <a:srgbClr val="FFFF00"/>
                </a:solidFill>
              </a:rPr>
              <a:t>Hadron</a:t>
            </a:r>
            <a:r>
              <a:rPr lang="hu-HU" altLang="hu-HU" sz="1400" b="1" dirty="0">
                <a:solidFill>
                  <a:srgbClr val="FFFF00"/>
                </a:solidFill>
              </a:rPr>
              <a:t> </a:t>
            </a:r>
            <a:r>
              <a:rPr lang="hu-HU" altLang="hu-HU" sz="1400" b="1" dirty="0" err="1">
                <a:solidFill>
                  <a:srgbClr val="FFFF00"/>
                </a:solidFill>
              </a:rPr>
              <a:t>Collider</a:t>
            </a:r>
            <a:r>
              <a:rPr lang="hu-HU" altLang="hu-HU" sz="1400" b="1" dirty="0">
                <a:solidFill>
                  <a:srgbClr val="FFFF00"/>
                </a:solidFill>
              </a:rPr>
              <a:t> </a:t>
            </a:r>
            <a:r>
              <a:rPr lang="hu-HU" altLang="hu-HU" sz="1400" b="1" dirty="0" smtClean="0">
                <a:solidFill>
                  <a:srgbClr val="FFFF00"/>
                </a:solidFill>
              </a:rPr>
              <a:t>– </a:t>
            </a:r>
            <a:r>
              <a:rPr lang="hu-HU" altLang="hu-HU" sz="1400" b="1" dirty="0" err="1" smtClean="0">
                <a:solidFill>
                  <a:srgbClr val="FFFF00"/>
                </a:solidFill>
              </a:rPr>
              <a:t>higgs</a:t>
            </a:r>
            <a:r>
              <a:rPr lang="hu-HU" altLang="hu-HU" sz="1400" b="1" dirty="0" smtClean="0">
                <a:solidFill>
                  <a:srgbClr val="FFFF00"/>
                </a:solidFill>
              </a:rPr>
              <a:t> </a:t>
            </a:r>
            <a:r>
              <a:rPr lang="hu-HU" altLang="hu-HU" sz="1400" b="1" dirty="0" err="1">
                <a:solidFill>
                  <a:srgbClr val="FFFF00"/>
                </a:solidFill>
              </a:rPr>
              <a:t>bozon</a:t>
            </a:r>
            <a:endParaRPr lang="hu-HU" altLang="hu-HU" sz="1400" b="1" dirty="0">
              <a:solidFill>
                <a:srgbClr val="FFFF00"/>
              </a:solidFill>
            </a:endParaRPr>
          </a:p>
        </p:txBody>
      </p:sp>
      <p:sp>
        <p:nvSpPr>
          <p:cNvPr id="130060" name="Szövegdoboz 1"/>
          <p:cNvSpPr txBox="1">
            <a:spLocks noChangeArrowheads="1"/>
          </p:cNvSpPr>
          <p:nvPr/>
        </p:nvSpPr>
        <p:spPr bwMode="auto">
          <a:xfrm>
            <a:off x="3779838" y="2259013"/>
            <a:ext cx="16589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600" b="1" dirty="0">
                <a:solidFill>
                  <a:srgbClr val="FFFF00"/>
                </a:solidFill>
              </a:rPr>
              <a:t>Hubble </a:t>
            </a:r>
            <a:r>
              <a:rPr lang="hu-HU" altLang="hu-HU" sz="1600" b="1" dirty="0" err="1">
                <a:solidFill>
                  <a:srgbClr val="FFFF00"/>
                </a:solidFill>
              </a:rPr>
              <a:t>telescope</a:t>
            </a:r>
            <a:endParaRPr lang="hu-HU" altLang="hu-HU" sz="1600" b="1" dirty="0">
              <a:solidFill>
                <a:srgbClr val="FFFF00"/>
              </a:solidFill>
            </a:endParaRPr>
          </a:p>
        </p:txBody>
      </p:sp>
      <p:pic>
        <p:nvPicPr>
          <p:cNvPr id="130061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31850"/>
            <a:ext cx="3138488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62" name="Szövegdoboz 2"/>
          <p:cNvSpPr txBox="1">
            <a:spLocks noChangeArrowheads="1"/>
          </p:cNvSpPr>
          <p:nvPr/>
        </p:nvSpPr>
        <p:spPr bwMode="auto">
          <a:xfrm>
            <a:off x="1258888" y="798513"/>
            <a:ext cx="1889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err="1">
                <a:solidFill>
                  <a:srgbClr val="FFFF00"/>
                </a:solidFill>
              </a:rPr>
              <a:t>Nanaopeptides</a:t>
            </a:r>
            <a:r>
              <a:rPr lang="hu-HU" altLang="hu-HU" sz="1400" b="1" dirty="0">
                <a:solidFill>
                  <a:srgbClr val="FFFF00"/>
                </a:solidFill>
              </a:rPr>
              <a:t> </a:t>
            </a:r>
            <a:r>
              <a:rPr lang="hu-HU" altLang="hu-HU" sz="1400" b="1" dirty="0" err="1">
                <a:solidFill>
                  <a:srgbClr val="FFFF00"/>
                </a:solidFill>
              </a:rPr>
              <a:t>kill</a:t>
            </a:r>
            <a:r>
              <a:rPr lang="hu-HU" altLang="hu-HU" sz="1400" b="1" dirty="0">
                <a:solidFill>
                  <a:srgbClr val="FFFF00"/>
                </a:solidFill>
              </a:rPr>
              <a:t> HIV</a:t>
            </a:r>
          </a:p>
        </p:txBody>
      </p:sp>
      <p:sp>
        <p:nvSpPr>
          <p:cNvPr id="130063" name="Szövegdoboz 3"/>
          <p:cNvSpPr txBox="1">
            <a:spLocks noChangeArrowheads="1"/>
          </p:cNvSpPr>
          <p:nvPr/>
        </p:nvSpPr>
        <p:spPr bwMode="auto">
          <a:xfrm>
            <a:off x="6227763" y="819150"/>
            <a:ext cx="863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600" b="1" dirty="0" err="1">
                <a:solidFill>
                  <a:srgbClr val="FFFF00"/>
                </a:solidFill>
              </a:rPr>
              <a:t>Imaging</a:t>
            </a:r>
            <a:endParaRPr lang="hu-HU" altLang="hu-HU" sz="1600" b="1" dirty="0">
              <a:solidFill>
                <a:srgbClr val="FFFF00"/>
              </a:solidFill>
            </a:endParaRPr>
          </a:p>
        </p:txBody>
      </p:sp>
      <p:sp>
        <p:nvSpPr>
          <p:cNvPr id="130064" name="Szövegdoboz 5"/>
          <p:cNvSpPr txBox="1">
            <a:spLocks noChangeArrowheads="1"/>
          </p:cNvSpPr>
          <p:nvPr/>
        </p:nvSpPr>
        <p:spPr bwMode="auto">
          <a:xfrm>
            <a:off x="251520" y="223838"/>
            <a:ext cx="90730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b="1" dirty="0" smtClean="0">
                <a:solidFill>
                  <a:srgbClr val="FFFF00"/>
                </a:solidFill>
              </a:rPr>
              <a:t>A XXI. századunk                                                        a tudomány százada !     </a:t>
            </a:r>
            <a:endParaRPr lang="hu-HU" altLang="hu-HU" sz="2400" b="1" dirty="0">
              <a:solidFill>
                <a:srgbClr val="FFFF00"/>
              </a:solidFill>
            </a:endParaRPr>
          </a:p>
        </p:txBody>
      </p:sp>
      <p:pic>
        <p:nvPicPr>
          <p:cNvPr id="130065" name="Picture 2" descr="Unfortunately we are unable to provide accessible alternative text for this. If you require assistance to access this image, please contact help@nature.com or the autho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501" y="0"/>
            <a:ext cx="34956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424781" y="6453336"/>
            <a:ext cx="2424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00FF00"/>
                </a:solidFill>
              </a:rPr>
              <a:t>Legyünk büszkék!</a:t>
            </a:r>
            <a:endParaRPr lang="en-US" sz="2400" b="1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30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633" y="2339030"/>
            <a:ext cx="2554954" cy="127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775" y="303896"/>
            <a:ext cx="2592288" cy="422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89" y="2339030"/>
            <a:ext cx="2543825" cy="145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78" y="271890"/>
            <a:ext cx="2485038" cy="1902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025" y="4954633"/>
            <a:ext cx="2543825" cy="169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204" y="4644346"/>
            <a:ext cx="2592288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89" y="3947997"/>
            <a:ext cx="2543825" cy="2668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633" y="261800"/>
            <a:ext cx="2532102" cy="189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025" y="3734873"/>
            <a:ext cx="2554954" cy="1242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560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jgypk.u-szeged.hu/tamop13e/tananyag_html/tananyag_motoros/6bc3b67ac3a97066c3bc6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54327"/>
            <a:ext cx="8872180" cy="335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jgypk.u-szeged.hu/tamop13e/tananyag_html/tananyag_motoros/656779656e73c3ba6c796f7ac3b35f6bc3b67a706f6e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70" y="4508670"/>
            <a:ext cx="4176464" cy="194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828600" y="6567155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dirty="0">
                <a:solidFill>
                  <a:srgbClr val="000000"/>
                </a:solidFill>
              </a:rPr>
              <a:t>http://www.mozaweb.hu/Lecke-Biologia-Biologia_11-A_halloszerv_felepitese_es_mukodese_az_egyensuly_erzekelese-102531</a:t>
            </a:r>
          </a:p>
        </p:txBody>
      </p:sp>
      <p:sp>
        <p:nvSpPr>
          <p:cNvPr id="3" name="Téglalap 2"/>
          <p:cNvSpPr/>
          <p:nvPr/>
        </p:nvSpPr>
        <p:spPr>
          <a:xfrm>
            <a:off x="179512" y="129406"/>
            <a:ext cx="88721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>
                <a:solidFill>
                  <a:srgbClr val="000066"/>
                </a:solidFill>
              </a:rPr>
              <a:t>Az emberi egyensúly</a:t>
            </a:r>
          </a:p>
          <a:p>
            <a:pPr algn="ctr"/>
            <a:r>
              <a:rPr lang="hu-HU" dirty="0" smtClean="0">
                <a:solidFill>
                  <a:srgbClr val="000066"/>
                </a:solidFill>
              </a:rPr>
              <a:t>A </a:t>
            </a:r>
            <a:r>
              <a:rPr lang="hu-HU" dirty="0">
                <a:solidFill>
                  <a:srgbClr val="000066"/>
                </a:solidFill>
              </a:rPr>
              <a:t>fej térbeli elhelyezkedését a </a:t>
            </a:r>
            <a:r>
              <a:rPr lang="hu-HU" i="1" dirty="0">
                <a:solidFill>
                  <a:srgbClr val="000066"/>
                </a:solidFill>
              </a:rPr>
              <a:t>tömlőcske</a:t>
            </a:r>
            <a:r>
              <a:rPr lang="hu-HU" dirty="0">
                <a:solidFill>
                  <a:srgbClr val="000066"/>
                </a:solidFill>
              </a:rPr>
              <a:t> és a </a:t>
            </a:r>
            <a:r>
              <a:rPr lang="hu-HU" i="1" dirty="0">
                <a:solidFill>
                  <a:srgbClr val="000066"/>
                </a:solidFill>
              </a:rPr>
              <a:t>zsákocska</a:t>
            </a:r>
            <a:r>
              <a:rPr lang="hu-HU" dirty="0">
                <a:solidFill>
                  <a:srgbClr val="000066"/>
                </a:solidFill>
              </a:rPr>
              <a:t> (</a:t>
            </a:r>
            <a:r>
              <a:rPr lang="hu-HU" dirty="0" err="1">
                <a:solidFill>
                  <a:srgbClr val="000066"/>
                </a:solidFill>
              </a:rPr>
              <a:t>otolithszerv</a:t>
            </a:r>
            <a:r>
              <a:rPr lang="hu-HU" dirty="0">
                <a:solidFill>
                  <a:srgbClr val="000066"/>
                </a:solidFill>
              </a:rPr>
              <a:t>), gyorsuló, lassuló mozgását pedig a </a:t>
            </a:r>
            <a:r>
              <a:rPr lang="hu-HU" i="1" dirty="0">
                <a:solidFill>
                  <a:srgbClr val="000066"/>
                </a:solidFill>
              </a:rPr>
              <a:t>három félkörös</a:t>
            </a:r>
            <a:r>
              <a:rPr lang="hu-HU" dirty="0">
                <a:solidFill>
                  <a:srgbClr val="000066"/>
                </a:solidFill>
              </a:rPr>
              <a:t> ívjárat érzékeli.</a:t>
            </a:r>
          </a:p>
        </p:txBody>
      </p:sp>
    </p:spTree>
    <p:extLst>
      <p:ext uri="{BB962C8B-B14F-4D97-AF65-F5344CB8AC3E}">
        <p14:creationId xmlns:p14="http://schemas.microsoft.com/office/powerpoint/2010/main" val="424491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392316"/>
            <a:ext cx="8568952" cy="5917004"/>
          </a:xfrm>
          <a:prstGeom prst="rect">
            <a:avLst/>
          </a:prstGeom>
          <a:solidFill>
            <a:srgbClr val="E5FFFF"/>
          </a:solidFill>
        </p:spPr>
        <p:txBody>
          <a:bodyPr wrap="square">
            <a:spAutoFit/>
          </a:bodyPr>
          <a:lstStyle/>
          <a:p>
            <a:r>
              <a:rPr lang="hu-HU" dirty="0" smtClean="0">
                <a:solidFill>
                  <a:schemeClr val="accent6">
                    <a:lumMod val="25000"/>
                  </a:schemeClr>
                </a:solidFill>
              </a:rPr>
              <a:t>                                  </a:t>
            </a:r>
            <a:r>
              <a:rPr lang="hu-HU" b="1" dirty="0" smtClean="0">
                <a:solidFill>
                  <a:schemeClr val="accent6">
                    <a:lumMod val="25000"/>
                  </a:schemeClr>
                </a:solidFill>
              </a:rPr>
              <a:t>Félkörös ívjáratok működése</a:t>
            </a:r>
          </a:p>
          <a:p>
            <a:endParaRPr lang="hu-HU" dirty="0">
              <a:solidFill>
                <a:schemeClr val="accent6">
                  <a:lumMod val="25000"/>
                </a:schemeClr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hu-HU" dirty="0" smtClean="0">
                <a:solidFill>
                  <a:schemeClr val="accent6">
                    <a:lumMod val="25000"/>
                  </a:schemeClr>
                </a:solidFill>
              </a:rPr>
              <a:t>-   Félkörös </a:t>
            </a:r>
            <a:r>
              <a:rPr lang="hu-HU" dirty="0">
                <a:solidFill>
                  <a:schemeClr val="accent6">
                    <a:lumMod val="25000"/>
                  </a:schemeClr>
                </a:solidFill>
              </a:rPr>
              <a:t>ívjáratban – </a:t>
            </a:r>
            <a:r>
              <a:rPr lang="hu-HU" dirty="0" err="1">
                <a:solidFill>
                  <a:schemeClr val="accent6">
                    <a:lumMod val="25000"/>
                  </a:schemeClr>
                </a:solidFill>
              </a:rPr>
              <a:t>ampuláris</a:t>
            </a:r>
            <a:r>
              <a:rPr lang="hu-HU" dirty="0">
                <a:solidFill>
                  <a:schemeClr val="accent6">
                    <a:lumMod val="25000"/>
                  </a:schemeClr>
                </a:solidFill>
              </a:rPr>
              <a:t> taraj </a:t>
            </a:r>
            <a:r>
              <a:rPr lang="hu-HU" dirty="0" err="1">
                <a:solidFill>
                  <a:schemeClr val="accent6">
                    <a:lumMod val="25000"/>
                  </a:schemeClr>
                </a:solidFill>
              </a:rPr>
              <a:t>-szöggyorsulás</a:t>
            </a:r>
            <a:r>
              <a:rPr lang="hu-HU" dirty="0">
                <a:solidFill>
                  <a:schemeClr val="accent6">
                    <a:lumMod val="25000"/>
                  </a:schemeClr>
                </a:solidFill>
              </a:rPr>
              <a:t> érzékelők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hu-HU" dirty="0" smtClean="0">
                <a:solidFill>
                  <a:schemeClr val="accent6">
                    <a:lumMod val="25000"/>
                  </a:schemeClr>
                </a:solidFill>
              </a:rPr>
              <a:t>-   Oldalsó </a:t>
            </a:r>
            <a:r>
              <a:rPr lang="hu-HU" dirty="0">
                <a:solidFill>
                  <a:schemeClr val="accent6">
                    <a:lumMod val="25000"/>
                  </a:schemeClr>
                </a:solidFill>
              </a:rPr>
              <a:t>ívjárat - vízszintes síkban (a fej hátradöntésekor kerül vízszintes síkba)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hu-HU" dirty="0" smtClean="0">
                <a:solidFill>
                  <a:schemeClr val="accent6">
                    <a:lumMod val="25000"/>
                  </a:schemeClr>
                </a:solidFill>
              </a:rPr>
              <a:t>-   Elülső  </a:t>
            </a:r>
            <a:r>
              <a:rPr lang="hu-HU" dirty="0">
                <a:solidFill>
                  <a:schemeClr val="accent6">
                    <a:lumMod val="25000"/>
                  </a:schemeClr>
                </a:solidFill>
              </a:rPr>
              <a:t>és hátsó ívjárat </a:t>
            </a:r>
            <a:r>
              <a:rPr lang="hu-HU" dirty="0" smtClean="0">
                <a:solidFill>
                  <a:schemeClr val="accent6">
                    <a:lumMod val="25000"/>
                  </a:schemeClr>
                </a:solidFill>
              </a:rPr>
              <a:t>- függőleges </a:t>
            </a:r>
            <a:endParaRPr lang="hu-HU" dirty="0">
              <a:solidFill>
                <a:schemeClr val="accent6">
                  <a:lumMod val="25000"/>
                </a:schemeClr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hu-HU" dirty="0" smtClean="0">
                <a:solidFill>
                  <a:schemeClr val="accent6">
                    <a:lumMod val="25000"/>
                  </a:schemeClr>
                </a:solidFill>
              </a:rPr>
              <a:t>-   Végükön </a:t>
            </a:r>
            <a:r>
              <a:rPr lang="hu-HU" dirty="0">
                <a:solidFill>
                  <a:schemeClr val="accent6">
                    <a:lumMod val="25000"/>
                  </a:schemeClr>
                </a:solidFill>
              </a:rPr>
              <a:t>ampulla, belül </a:t>
            </a:r>
            <a:r>
              <a:rPr lang="hu-HU" dirty="0" err="1">
                <a:solidFill>
                  <a:schemeClr val="accent6">
                    <a:lumMod val="25000"/>
                  </a:schemeClr>
                </a:solidFill>
              </a:rPr>
              <a:t>endolimfa</a:t>
            </a:r>
            <a:endParaRPr lang="hu-HU" dirty="0">
              <a:solidFill>
                <a:schemeClr val="accent6">
                  <a:lumMod val="25000"/>
                </a:schemeClr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hu-HU" dirty="0" smtClean="0">
                <a:solidFill>
                  <a:schemeClr val="accent6">
                    <a:lumMod val="25000"/>
                  </a:schemeClr>
                </a:solidFill>
              </a:rPr>
              <a:t>-   </a:t>
            </a:r>
            <a:r>
              <a:rPr lang="hu-HU" dirty="0" err="1" smtClean="0">
                <a:solidFill>
                  <a:schemeClr val="accent6">
                    <a:lumMod val="25000"/>
                  </a:schemeClr>
                </a:solidFill>
              </a:rPr>
              <a:t>Ampulláris</a:t>
            </a:r>
            <a:r>
              <a:rPr lang="hu-HU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hu-HU" dirty="0">
                <a:solidFill>
                  <a:schemeClr val="accent6">
                    <a:lumMod val="25000"/>
                  </a:schemeClr>
                </a:solidFill>
              </a:rPr>
              <a:t>taraj – szőrsejtek, támasztósejtek, </a:t>
            </a:r>
            <a:r>
              <a:rPr lang="hu-HU" dirty="0" err="1">
                <a:solidFill>
                  <a:schemeClr val="accent6">
                    <a:lumMod val="25000"/>
                  </a:schemeClr>
                </a:solidFill>
              </a:rPr>
              <a:t>cupula</a:t>
            </a:r>
            <a:endParaRPr lang="hu-HU" dirty="0">
              <a:solidFill>
                <a:schemeClr val="accent6">
                  <a:lumMod val="25000"/>
                </a:schemeClr>
              </a:solidFill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hu-HU" dirty="0" smtClean="0">
                <a:solidFill>
                  <a:schemeClr val="accent6">
                    <a:lumMod val="25000"/>
                  </a:schemeClr>
                </a:solidFill>
              </a:rPr>
              <a:t>A </a:t>
            </a:r>
            <a:r>
              <a:rPr lang="hu-HU" dirty="0">
                <a:solidFill>
                  <a:schemeClr val="accent6">
                    <a:lumMod val="25000"/>
                  </a:schemeClr>
                </a:solidFill>
              </a:rPr>
              <a:t>fej elfordulásakor a szöggyorsulás kezdeti szakaszában az </a:t>
            </a:r>
            <a:r>
              <a:rPr lang="hu-HU" dirty="0" err="1">
                <a:solidFill>
                  <a:schemeClr val="accent6">
                    <a:lumMod val="25000"/>
                  </a:schemeClr>
                </a:solidFill>
              </a:rPr>
              <a:t>endolimfa</a:t>
            </a:r>
            <a:r>
              <a:rPr lang="hu-HU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hu-HU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hu-HU" dirty="0" smtClean="0">
                <a:solidFill>
                  <a:schemeClr val="accent6">
                    <a:lumMod val="25000"/>
                  </a:schemeClr>
                </a:solidFill>
              </a:rPr>
              <a:t>    tehetetlensége </a:t>
            </a:r>
            <a:r>
              <a:rPr lang="hu-HU" dirty="0">
                <a:solidFill>
                  <a:schemeClr val="accent6">
                    <a:lumMod val="25000"/>
                  </a:schemeClr>
                </a:solidFill>
              </a:rPr>
              <a:t>következtében az érzőtarajok ellentétes irányba térnek ki </a:t>
            </a:r>
            <a:r>
              <a:rPr lang="hu-HU" dirty="0" smtClean="0">
                <a:solidFill>
                  <a:schemeClr val="accent6">
                    <a:lumMod val="25000"/>
                  </a:schemeClr>
                </a:solidFill>
              </a:rPr>
              <a:t>sejtek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hu-HU" dirty="0" smtClean="0">
                <a:solidFill>
                  <a:schemeClr val="accent6">
                    <a:lumMod val="25000"/>
                  </a:schemeClr>
                </a:solidFill>
              </a:rPr>
              <a:t>-   Szőrsejtek </a:t>
            </a:r>
            <a:r>
              <a:rPr lang="hu-HU" dirty="0">
                <a:solidFill>
                  <a:schemeClr val="accent6">
                    <a:lumMod val="25000"/>
                  </a:schemeClr>
                </a:solidFill>
              </a:rPr>
              <a:t>kitérnek-  egyik oldalon depolarizáció, másik oldalon </a:t>
            </a:r>
            <a:r>
              <a:rPr lang="hu-HU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hu-HU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hu-HU" dirty="0" smtClean="0">
                <a:solidFill>
                  <a:schemeClr val="accent6">
                    <a:lumMod val="25000"/>
                  </a:schemeClr>
                </a:solidFill>
              </a:rPr>
              <a:t>   </a:t>
            </a:r>
            <a:r>
              <a:rPr lang="hu-HU" dirty="0" err="1" smtClean="0">
                <a:solidFill>
                  <a:schemeClr val="accent6">
                    <a:lumMod val="25000"/>
                  </a:schemeClr>
                </a:solidFill>
              </a:rPr>
              <a:t>hiperpolarizáció</a:t>
            </a:r>
            <a:r>
              <a:rPr lang="hu-HU" dirty="0">
                <a:solidFill>
                  <a:schemeClr val="accent6">
                    <a:lumMod val="25000"/>
                  </a:schemeClr>
                </a:solidFill>
              </a:rPr>
              <a:t>, </a:t>
            </a:r>
            <a:r>
              <a:rPr lang="hu-HU" dirty="0" smtClean="0">
                <a:solidFill>
                  <a:schemeClr val="accent6">
                    <a:lumMod val="25000"/>
                  </a:schemeClr>
                </a:solidFill>
              </a:rPr>
              <a:t> AP </a:t>
            </a:r>
            <a:r>
              <a:rPr lang="hu-HU" dirty="0">
                <a:solidFill>
                  <a:schemeClr val="accent6">
                    <a:lumMod val="25000"/>
                  </a:schemeClr>
                </a:solidFill>
              </a:rPr>
              <a:t>fokozódás v. </a:t>
            </a:r>
            <a:r>
              <a:rPr lang="hu-HU" dirty="0" smtClean="0">
                <a:solidFill>
                  <a:schemeClr val="accent6">
                    <a:lumMod val="25000"/>
                  </a:schemeClr>
                </a:solidFill>
              </a:rPr>
              <a:t>csökkenés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hu-HU" dirty="0" err="1" smtClean="0">
                <a:solidFill>
                  <a:schemeClr val="accent6">
                    <a:lumMod val="25000"/>
                  </a:schemeClr>
                </a:solidFill>
              </a:rPr>
              <a:t>Endolimfa</a:t>
            </a:r>
            <a:r>
              <a:rPr lang="hu-HU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hu-HU" dirty="0">
                <a:solidFill>
                  <a:schemeClr val="accent6">
                    <a:lumMod val="25000"/>
                  </a:schemeClr>
                </a:solidFill>
              </a:rPr>
              <a:t>együtt mozog az ívjárattal, sejtek kitérése megszűnik, AP visszaáll a </a:t>
            </a:r>
            <a:r>
              <a:rPr lang="hu-HU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hu-HU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hu-HU" dirty="0" smtClean="0">
                <a:solidFill>
                  <a:schemeClr val="accent6">
                    <a:lumMod val="25000"/>
                  </a:schemeClr>
                </a:solidFill>
              </a:rPr>
              <a:t>    kezdeti állapotra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hu-HU" dirty="0" smtClean="0">
                <a:solidFill>
                  <a:schemeClr val="accent6">
                    <a:lumMod val="25000"/>
                  </a:schemeClr>
                </a:solidFill>
              </a:rPr>
              <a:t>Fej </a:t>
            </a:r>
            <a:r>
              <a:rPr lang="hu-HU" dirty="0">
                <a:solidFill>
                  <a:schemeClr val="accent6">
                    <a:lumMod val="25000"/>
                  </a:schemeClr>
                </a:solidFill>
              </a:rPr>
              <a:t>elfordulása befejeződött, az </a:t>
            </a:r>
            <a:r>
              <a:rPr lang="hu-HU" dirty="0" err="1">
                <a:solidFill>
                  <a:schemeClr val="accent6">
                    <a:lumMod val="25000"/>
                  </a:schemeClr>
                </a:solidFill>
              </a:rPr>
              <a:t>endolimfa</a:t>
            </a:r>
            <a:r>
              <a:rPr lang="hu-HU" dirty="0">
                <a:solidFill>
                  <a:schemeClr val="accent6">
                    <a:lumMod val="25000"/>
                  </a:schemeClr>
                </a:solidFill>
              </a:rPr>
              <a:t> tehetetlensége következtében az </a:t>
            </a:r>
            <a:endParaRPr lang="hu-HU" dirty="0" smtClean="0">
              <a:solidFill>
                <a:schemeClr val="accent6">
                  <a:lumMod val="25000"/>
                </a:schemeClr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hu-HU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hu-HU" dirty="0" smtClean="0">
                <a:solidFill>
                  <a:schemeClr val="accent6">
                    <a:lumMod val="25000"/>
                  </a:schemeClr>
                </a:solidFill>
              </a:rPr>
              <a:t>   ellenkező </a:t>
            </a:r>
            <a:r>
              <a:rPr lang="hu-HU" dirty="0">
                <a:solidFill>
                  <a:schemeClr val="accent6">
                    <a:lumMod val="25000"/>
                  </a:schemeClr>
                </a:solidFill>
              </a:rPr>
              <a:t>irányba mozog → szőrsejtek az előzővel ellentétes irányba térnek ki </a:t>
            </a:r>
            <a:endParaRPr lang="hu-HU" dirty="0" smtClean="0">
              <a:solidFill>
                <a:schemeClr val="accent6">
                  <a:lumMod val="25000"/>
                </a:schemeClr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hu-HU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hu-HU" dirty="0" smtClean="0">
                <a:solidFill>
                  <a:schemeClr val="accent6">
                    <a:lumMod val="25000"/>
                  </a:schemeClr>
                </a:solidFill>
              </a:rPr>
              <a:t>    → </a:t>
            </a:r>
            <a:r>
              <a:rPr lang="hu-HU" dirty="0">
                <a:solidFill>
                  <a:schemeClr val="accent6">
                    <a:lumMod val="25000"/>
                  </a:schemeClr>
                </a:solidFill>
              </a:rPr>
              <a:t>MP ellenkező irányú </a:t>
            </a:r>
            <a:r>
              <a:rPr lang="hu-HU" dirty="0" smtClean="0">
                <a:solidFill>
                  <a:schemeClr val="accent6">
                    <a:lumMod val="25000"/>
                  </a:schemeClr>
                </a:solidFill>
              </a:rPr>
              <a:t>változása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hu-HU" dirty="0" smtClean="0">
                <a:solidFill>
                  <a:schemeClr val="accent6">
                    <a:lumMod val="25000"/>
                  </a:schemeClr>
                </a:solidFill>
              </a:rPr>
              <a:t>-   </a:t>
            </a:r>
            <a:r>
              <a:rPr lang="hu-HU" dirty="0" err="1" smtClean="0">
                <a:solidFill>
                  <a:schemeClr val="accent6">
                    <a:lumMod val="25000"/>
                  </a:schemeClr>
                </a:solidFill>
              </a:rPr>
              <a:t>Endolimfa</a:t>
            </a:r>
            <a:r>
              <a:rPr lang="hu-HU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hu-HU" dirty="0">
                <a:solidFill>
                  <a:schemeClr val="accent6">
                    <a:lumMod val="25000"/>
                  </a:schemeClr>
                </a:solidFill>
              </a:rPr>
              <a:t>áramlásának megszűnésével áll </a:t>
            </a:r>
            <a:r>
              <a:rPr lang="hu-HU" dirty="0" smtClean="0">
                <a:solidFill>
                  <a:schemeClr val="accent6">
                    <a:lumMod val="25000"/>
                  </a:schemeClr>
                </a:solidFill>
              </a:rPr>
              <a:t>helyre </a:t>
            </a:r>
            <a:r>
              <a:rPr lang="hu-HU" dirty="0">
                <a:solidFill>
                  <a:schemeClr val="accent6">
                    <a:lumMod val="25000"/>
                  </a:schemeClr>
                </a:solidFill>
              </a:rPr>
              <a:t>a kezdeti AP</a:t>
            </a:r>
          </a:p>
        </p:txBody>
      </p:sp>
    </p:spTree>
    <p:extLst>
      <p:ext uri="{BB962C8B-B14F-4D97-AF65-F5344CB8AC3E}">
        <p14:creationId xmlns:p14="http://schemas.microsoft.com/office/powerpoint/2010/main" val="117571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315" y="2708920"/>
            <a:ext cx="4731290" cy="331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églalap 4"/>
          <p:cNvSpPr/>
          <p:nvPr/>
        </p:nvSpPr>
        <p:spPr>
          <a:xfrm>
            <a:off x="251520" y="404664"/>
            <a:ext cx="3888432" cy="5863144"/>
          </a:xfrm>
          <a:prstGeom prst="rect">
            <a:avLst/>
          </a:prstGeom>
          <a:solidFill>
            <a:srgbClr val="E5FFFF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b="1" dirty="0" smtClean="0">
                <a:solidFill>
                  <a:schemeClr val="accent6">
                    <a:lumMod val="25000"/>
                  </a:schemeClr>
                </a:solidFill>
              </a:rPr>
              <a:t>     </a:t>
            </a:r>
            <a:r>
              <a:rPr lang="hu-HU" sz="2400" b="1" dirty="0" smtClean="0">
                <a:solidFill>
                  <a:schemeClr val="accent6">
                    <a:lumMod val="25000"/>
                  </a:schemeClr>
                </a:solidFill>
              </a:rPr>
              <a:t>Érzőfoltok – </a:t>
            </a:r>
            <a:r>
              <a:rPr lang="hu-HU" sz="2400" b="1" dirty="0" err="1" smtClean="0">
                <a:solidFill>
                  <a:schemeClr val="accent6">
                    <a:lumMod val="25000"/>
                  </a:schemeClr>
                </a:solidFill>
              </a:rPr>
              <a:t>macula</a:t>
            </a:r>
            <a:endParaRPr lang="hu-HU" b="1" dirty="0">
              <a:solidFill>
                <a:schemeClr val="accent6">
                  <a:lumMod val="2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hu-HU" dirty="0" smtClean="0">
                <a:solidFill>
                  <a:srgbClr val="002060"/>
                </a:solidFill>
              </a:rPr>
              <a:t>Tömlőcskében </a:t>
            </a:r>
            <a:r>
              <a:rPr lang="hu-HU" dirty="0">
                <a:solidFill>
                  <a:srgbClr val="002060"/>
                </a:solidFill>
              </a:rPr>
              <a:t>vízszintes, zsákocskában függőleges </a:t>
            </a:r>
            <a:r>
              <a:rPr lang="hu-HU" dirty="0" smtClean="0">
                <a:solidFill>
                  <a:srgbClr val="002060"/>
                </a:solidFill>
              </a:rPr>
              <a:t>helyzetű</a:t>
            </a:r>
            <a:endParaRPr lang="hu-HU" dirty="0">
              <a:solidFill>
                <a:srgbClr val="002060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hu-HU" dirty="0" smtClean="0">
                <a:solidFill>
                  <a:srgbClr val="002060"/>
                </a:solidFill>
              </a:rPr>
              <a:t>Sűrűségük </a:t>
            </a:r>
            <a:r>
              <a:rPr lang="hu-HU" dirty="0">
                <a:solidFill>
                  <a:srgbClr val="002060"/>
                </a:solidFill>
              </a:rPr>
              <a:t>a víz </a:t>
            </a:r>
            <a:r>
              <a:rPr lang="hu-HU" dirty="0" smtClean="0">
                <a:solidFill>
                  <a:srgbClr val="002060"/>
                </a:solidFill>
              </a:rPr>
              <a:t>kétszerese</a:t>
            </a:r>
            <a:endParaRPr lang="hu-HU" dirty="0">
              <a:solidFill>
                <a:srgbClr val="002060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hu-HU" dirty="0" smtClean="0">
                <a:solidFill>
                  <a:srgbClr val="002060"/>
                </a:solidFill>
              </a:rPr>
              <a:t>A </a:t>
            </a:r>
            <a:r>
              <a:rPr lang="hu-HU" dirty="0">
                <a:solidFill>
                  <a:srgbClr val="002060"/>
                </a:solidFill>
              </a:rPr>
              <a:t>kristályok az aktuális gravitációs erőnek megfelelően változtatják helyzetüket és húzást gyakorolnak egyes szőrsejtek </a:t>
            </a:r>
            <a:r>
              <a:rPr lang="hu-HU" dirty="0" smtClean="0">
                <a:solidFill>
                  <a:srgbClr val="002060"/>
                </a:solidFill>
              </a:rPr>
              <a:t>csillóira</a:t>
            </a:r>
            <a:endParaRPr lang="hu-HU" dirty="0">
              <a:solidFill>
                <a:srgbClr val="002060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hu-HU" dirty="0" smtClean="0">
                <a:solidFill>
                  <a:srgbClr val="002060"/>
                </a:solidFill>
              </a:rPr>
              <a:t>Csillók </a:t>
            </a:r>
            <a:r>
              <a:rPr lang="hu-HU" dirty="0">
                <a:solidFill>
                  <a:srgbClr val="002060"/>
                </a:solidFill>
              </a:rPr>
              <a:t>orientációja </a:t>
            </a:r>
            <a:r>
              <a:rPr lang="hu-HU" dirty="0" smtClean="0">
                <a:solidFill>
                  <a:srgbClr val="002060"/>
                </a:solidFill>
              </a:rPr>
              <a:t>változó</a:t>
            </a:r>
            <a:endParaRPr lang="hu-HU" dirty="0">
              <a:solidFill>
                <a:srgbClr val="002060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hu-HU" dirty="0" smtClean="0">
                <a:solidFill>
                  <a:srgbClr val="002060"/>
                </a:solidFill>
              </a:rPr>
              <a:t>Orientációt </a:t>
            </a:r>
            <a:r>
              <a:rPr lang="hu-HU" dirty="0">
                <a:solidFill>
                  <a:srgbClr val="002060"/>
                </a:solidFill>
              </a:rPr>
              <a:t>mutató csillók a tömlőcskében a </a:t>
            </a:r>
            <a:r>
              <a:rPr lang="hu-HU" dirty="0" err="1">
                <a:solidFill>
                  <a:srgbClr val="002060"/>
                </a:solidFill>
              </a:rPr>
              <a:t>sztriolához</a:t>
            </a:r>
            <a:r>
              <a:rPr lang="hu-HU" dirty="0">
                <a:solidFill>
                  <a:srgbClr val="002060"/>
                </a:solidFill>
              </a:rPr>
              <a:t> (képzeletbeli görbe vonal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hu-HU" dirty="0">
                <a:solidFill>
                  <a:srgbClr val="002060"/>
                </a:solidFill>
              </a:rPr>
              <a:t>) </a:t>
            </a:r>
            <a:r>
              <a:rPr lang="hu-HU" dirty="0" smtClean="0">
                <a:solidFill>
                  <a:srgbClr val="002060"/>
                </a:solidFill>
              </a:rPr>
              <a:t>közelebb, </a:t>
            </a:r>
            <a:r>
              <a:rPr lang="hu-HU" dirty="0">
                <a:solidFill>
                  <a:srgbClr val="002060"/>
                </a:solidFill>
              </a:rPr>
              <a:t>a zsákocskában pedig távolabb helyezkednek el –meghatározza az ingerlési mintázatot</a:t>
            </a:r>
          </a:p>
        </p:txBody>
      </p:sp>
      <p:sp>
        <p:nvSpPr>
          <p:cNvPr id="7" name="Téglalap 6"/>
          <p:cNvSpPr/>
          <p:nvPr/>
        </p:nvSpPr>
        <p:spPr>
          <a:xfrm>
            <a:off x="4283968" y="404664"/>
            <a:ext cx="4572000" cy="2031325"/>
          </a:xfrm>
          <a:prstGeom prst="rect">
            <a:avLst/>
          </a:prstGeom>
          <a:solidFill>
            <a:srgbClr val="E5FFFF"/>
          </a:solidFill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</a:rPr>
              <a:t>Egyes </a:t>
            </a:r>
            <a:r>
              <a:rPr lang="hu-HU" dirty="0">
                <a:solidFill>
                  <a:srgbClr val="002060"/>
                </a:solidFill>
              </a:rPr>
              <a:t>sejtekben az </a:t>
            </a:r>
            <a:r>
              <a:rPr lang="hu-HU" dirty="0" err="1">
                <a:solidFill>
                  <a:srgbClr val="002060"/>
                </a:solidFill>
              </a:rPr>
              <a:t>otolitok</a:t>
            </a:r>
            <a:r>
              <a:rPr lang="hu-HU" dirty="0">
                <a:solidFill>
                  <a:srgbClr val="002060"/>
                </a:solidFill>
              </a:rPr>
              <a:t> elmozdulása depolarizációt vagy </a:t>
            </a:r>
            <a:r>
              <a:rPr lang="hu-HU" dirty="0" err="1">
                <a:solidFill>
                  <a:srgbClr val="002060"/>
                </a:solidFill>
              </a:rPr>
              <a:t>hiperpolarizációt</a:t>
            </a:r>
            <a:r>
              <a:rPr lang="hu-HU" dirty="0">
                <a:solidFill>
                  <a:srgbClr val="002060"/>
                </a:solidFill>
              </a:rPr>
              <a:t> vált ki → AP változást vált </a:t>
            </a:r>
            <a:r>
              <a:rPr lang="hu-HU" dirty="0" smtClean="0">
                <a:solidFill>
                  <a:srgbClr val="002060"/>
                </a:solidFill>
              </a:rPr>
              <a:t>ki</a:t>
            </a:r>
          </a:p>
          <a:p>
            <a:pPr marL="285750" indent="-285750">
              <a:buFontTx/>
              <a:buChar char="-"/>
            </a:pPr>
            <a:endParaRPr lang="hu-HU" dirty="0" smtClean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</a:rPr>
              <a:t>Izomtónus </a:t>
            </a:r>
            <a:r>
              <a:rPr lang="hu-HU" dirty="0">
                <a:solidFill>
                  <a:srgbClr val="002060"/>
                </a:solidFill>
              </a:rPr>
              <a:t>eloszlása, testtartás szabályozását szolgálják</a:t>
            </a:r>
          </a:p>
        </p:txBody>
      </p:sp>
    </p:spTree>
    <p:extLst>
      <p:ext uri="{BB962C8B-B14F-4D97-AF65-F5344CB8AC3E}">
        <p14:creationId xmlns:p14="http://schemas.microsoft.com/office/powerpoint/2010/main" val="77715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labirintus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777356"/>
            <a:ext cx="3240360" cy="5094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644733" y="633340"/>
            <a:ext cx="4572000" cy="5767733"/>
          </a:xfrm>
          <a:prstGeom prst="rect">
            <a:avLst/>
          </a:prstGeom>
          <a:solidFill>
            <a:srgbClr val="0000CC"/>
          </a:solidFill>
        </p:spPr>
        <p:txBody>
          <a:bodyPr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80000"/>
            </a:pPr>
            <a:endParaRPr lang="hu-HU" altLang="hu-HU" sz="2000" kern="0" dirty="0" smtClean="0">
              <a:solidFill>
                <a:srgbClr val="FFFF00"/>
              </a:solidFill>
              <a:latin typeface="Arial" charset="0"/>
              <a:cs typeface="Arial"/>
            </a:endParaRP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80000"/>
            </a:pPr>
            <a:r>
              <a:rPr lang="hu-HU" altLang="hu-HU" sz="2000" kern="0" dirty="0" smtClean="0">
                <a:solidFill>
                  <a:srgbClr val="FFFF00"/>
                </a:solidFill>
                <a:latin typeface="Arial" charset="0"/>
                <a:cs typeface="Arial"/>
              </a:rPr>
              <a:t>- </a:t>
            </a:r>
            <a:r>
              <a:rPr lang="hu-HU" altLang="hu-HU" sz="2000" b="1" kern="0" dirty="0" smtClean="0">
                <a:solidFill>
                  <a:srgbClr val="FFFF00"/>
                </a:solidFill>
                <a:latin typeface="Arial" charset="0"/>
                <a:cs typeface="Arial"/>
              </a:rPr>
              <a:t>Ívjáratok </a:t>
            </a:r>
            <a:r>
              <a:rPr lang="hu-HU" altLang="hu-HU" sz="2000" b="1" kern="0" dirty="0">
                <a:solidFill>
                  <a:srgbClr val="FFFF00"/>
                </a:solidFill>
                <a:latin typeface="Arial" charset="0"/>
                <a:cs typeface="Arial"/>
              </a:rPr>
              <a:t>párként működnek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00"/>
              </a:buClr>
            </a:pPr>
            <a:r>
              <a:rPr lang="hu-HU" altLang="hu-HU" sz="1600" b="1" kern="0" dirty="0" smtClean="0">
                <a:solidFill>
                  <a:srgbClr val="FFFF00"/>
                </a:solidFill>
                <a:latin typeface="Arial" charset="0"/>
                <a:cs typeface="Arial"/>
              </a:rPr>
              <a:t>- Jobb </a:t>
            </a:r>
            <a:r>
              <a:rPr lang="hu-HU" altLang="hu-HU" sz="1600" b="1" kern="0" dirty="0">
                <a:solidFill>
                  <a:srgbClr val="FFFF00"/>
                </a:solidFill>
                <a:latin typeface="Arial" charset="0"/>
                <a:cs typeface="Arial"/>
              </a:rPr>
              <a:t>és bal oldalsó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00"/>
              </a:buClr>
            </a:pPr>
            <a:r>
              <a:rPr lang="hu-HU" altLang="hu-HU" sz="1600" b="1" kern="0" dirty="0" smtClean="0">
                <a:solidFill>
                  <a:srgbClr val="FFFF00"/>
                </a:solidFill>
                <a:latin typeface="Arial" charset="0"/>
                <a:cs typeface="Arial"/>
              </a:rPr>
              <a:t>-  Bal </a:t>
            </a:r>
            <a:r>
              <a:rPr lang="hu-HU" altLang="hu-HU" sz="1600" b="1" kern="0" dirty="0">
                <a:solidFill>
                  <a:srgbClr val="FFFF00"/>
                </a:solidFill>
                <a:latin typeface="Arial" charset="0"/>
                <a:cs typeface="Arial"/>
              </a:rPr>
              <a:t>oldali elülső + jobb oldali hátulsó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CC00"/>
              </a:buClr>
            </a:pPr>
            <a:r>
              <a:rPr lang="hu-HU" altLang="hu-HU" sz="1600" b="1" kern="0" dirty="0" smtClean="0">
                <a:solidFill>
                  <a:srgbClr val="FFFF00"/>
                </a:solidFill>
                <a:latin typeface="Arial" charset="0"/>
                <a:cs typeface="Arial"/>
              </a:rPr>
              <a:t>-  Bal oldali hátulsó + </a:t>
            </a:r>
            <a:r>
              <a:rPr lang="hu-HU" altLang="hu-HU" sz="1600" b="1" kern="0" dirty="0">
                <a:solidFill>
                  <a:srgbClr val="FFFF00"/>
                </a:solidFill>
                <a:latin typeface="Arial" charset="0"/>
                <a:cs typeface="Arial"/>
              </a:rPr>
              <a:t>jobb oldali elülső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80000"/>
            </a:pPr>
            <a:endParaRPr lang="hu-HU" altLang="hu-HU" sz="2000" b="1" kern="0" dirty="0">
              <a:solidFill>
                <a:srgbClr val="FFFF00"/>
              </a:solidFill>
              <a:latin typeface="Arial" charset="0"/>
              <a:cs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80000"/>
              <a:buFontTx/>
              <a:buChar char="-"/>
            </a:pPr>
            <a:r>
              <a:rPr lang="hu-HU" altLang="hu-HU" sz="2000" b="1" kern="0" dirty="0" smtClean="0">
                <a:solidFill>
                  <a:srgbClr val="FFFF00"/>
                </a:solidFill>
                <a:latin typeface="Arial" charset="0"/>
                <a:cs typeface="Arial"/>
              </a:rPr>
              <a:t>A </a:t>
            </a:r>
            <a:r>
              <a:rPr lang="hu-HU" altLang="hu-HU" sz="2000" b="1" kern="0" dirty="0">
                <a:solidFill>
                  <a:srgbClr val="FFFF00"/>
                </a:solidFill>
                <a:latin typeface="Arial" charset="0"/>
                <a:cs typeface="Arial"/>
              </a:rPr>
              <a:t>pár egyik tagjában jelentkező AP frekvencia fokozódás a pár másik tagjában AP </a:t>
            </a:r>
            <a:r>
              <a:rPr lang="hu-HU" altLang="hu-HU" sz="2000" b="1" kern="0" dirty="0" smtClean="0">
                <a:solidFill>
                  <a:srgbClr val="FFFF00"/>
                </a:solidFill>
                <a:latin typeface="Arial" charset="0"/>
                <a:cs typeface="Arial"/>
              </a:rPr>
              <a:t>csökkenésével jár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80000"/>
              <a:buFontTx/>
              <a:buChar char="-"/>
            </a:pPr>
            <a:endParaRPr lang="hu-HU" altLang="hu-HU" sz="2000" b="1" kern="0" dirty="0">
              <a:solidFill>
                <a:srgbClr val="FFFF00"/>
              </a:solidFill>
              <a:latin typeface="Arial" charset="0"/>
              <a:cs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80000"/>
              <a:buFontTx/>
              <a:buChar char="-"/>
            </a:pPr>
            <a:r>
              <a:rPr lang="hu-HU" altLang="hu-HU" sz="2000" b="1" kern="0" dirty="0" smtClean="0">
                <a:solidFill>
                  <a:srgbClr val="FFFF00"/>
                </a:solidFill>
                <a:latin typeface="Arial" charset="0"/>
                <a:cs typeface="Arial"/>
              </a:rPr>
              <a:t>Együttesen </a:t>
            </a:r>
            <a:r>
              <a:rPr lang="hu-HU" altLang="hu-HU" sz="2000" b="1" kern="0" dirty="0">
                <a:solidFill>
                  <a:srgbClr val="FFFF00"/>
                </a:solidFill>
                <a:latin typeface="Arial" charset="0"/>
                <a:cs typeface="Arial"/>
              </a:rPr>
              <a:t>a fej bármely irányú elmozdulását érzékelik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80000"/>
              <a:buFontTx/>
              <a:buChar char="-"/>
            </a:pPr>
            <a:endParaRPr lang="hu-HU" altLang="hu-HU" sz="2000" b="1" kern="0" dirty="0" smtClean="0">
              <a:solidFill>
                <a:srgbClr val="FFFF00"/>
              </a:solidFill>
              <a:latin typeface="Arial" charset="0"/>
              <a:cs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80000"/>
              <a:buFontTx/>
              <a:buChar char="-"/>
            </a:pPr>
            <a:r>
              <a:rPr lang="hu-HU" altLang="hu-HU" sz="2000" b="1" kern="0" dirty="0" smtClean="0">
                <a:solidFill>
                  <a:srgbClr val="FFFF00"/>
                </a:solidFill>
                <a:latin typeface="Arial" charset="0"/>
                <a:cs typeface="Arial"/>
              </a:rPr>
              <a:t>Tekintet </a:t>
            </a:r>
            <a:r>
              <a:rPr lang="hu-HU" altLang="hu-HU" sz="2000" b="1" kern="0" dirty="0">
                <a:solidFill>
                  <a:srgbClr val="FFFF00"/>
                </a:solidFill>
                <a:latin typeface="Arial" charset="0"/>
                <a:cs typeface="Arial"/>
              </a:rPr>
              <a:t>beállítását </a:t>
            </a:r>
            <a:r>
              <a:rPr lang="hu-HU" altLang="hu-HU" sz="2000" b="1" kern="0" dirty="0" smtClean="0">
                <a:solidFill>
                  <a:srgbClr val="FFFF00"/>
                </a:solidFill>
                <a:latin typeface="Arial" charset="0"/>
                <a:cs typeface="Arial"/>
              </a:rPr>
              <a:t>szolgálják</a:t>
            </a:r>
            <a:endParaRPr lang="hu-HU" altLang="hu-HU" sz="2000" b="1" kern="0" dirty="0">
              <a:solidFill>
                <a:srgbClr val="FFFF00"/>
              </a:solidFill>
              <a:latin typeface="Arial" charset="0"/>
              <a:cs typeface="Arial"/>
            </a:endParaRPr>
          </a:p>
          <a:p>
            <a:pPr marL="285750" lvl="0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80000"/>
              <a:buFontTx/>
              <a:buChar char="-"/>
            </a:pPr>
            <a:endParaRPr lang="hu-HU" altLang="hu-HU" sz="2000" b="1" kern="0" dirty="0" smtClean="0">
              <a:solidFill>
                <a:srgbClr val="FFFF00"/>
              </a:solidFill>
              <a:latin typeface="Arial" charset="0"/>
              <a:cs typeface="Arial"/>
            </a:endParaRPr>
          </a:p>
          <a:p>
            <a:pPr marL="285750" lvl="0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80000"/>
              <a:buFontTx/>
              <a:buChar char="-"/>
            </a:pPr>
            <a:endParaRPr lang="hu-HU" altLang="hu-HU" sz="1600" kern="0" dirty="0">
              <a:solidFill>
                <a:srgbClr val="FFFF00"/>
              </a:solidFill>
              <a:latin typeface="Arial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354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730729"/>
            <a:ext cx="3064201" cy="5558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églalap 2"/>
          <p:cNvSpPr/>
          <p:nvPr/>
        </p:nvSpPr>
        <p:spPr>
          <a:xfrm>
            <a:off x="323528" y="1124744"/>
            <a:ext cx="496855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hu-HU" sz="1600" dirty="0" err="1" smtClean="0">
                <a:solidFill>
                  <a:srgbClr val="000066"/>
                </a:solidFill>
              </a:rPr>
              <a:t>Scarpa</a:t>
            </a:r>
            <a:r>
              <a:rPr lang="hu-HU" sz="1600" dirty="0" smtClean="0">
                <a:solidFill>
                  <a:srgbClr val="000066"/>
                </a:solidFill>
              </a:rPr>
              <a:t> </a:t>
            </a:r>
            <a:r>
              <a:rPr lang="hu-HU" sz="1600" dirty="0">
                <a:solidFill>
                  <a:srgbClr val="000066"/>
                </a:solidFill>
              </a:rPr>
              <a:t>dúc – egy oldalon 20 </a:t>
            </a:r>
            <a:r>
              <a:rPr lang="hu-HU" sz="1600" dirty="0" smtClean="0">
                <a:solidFill>
                  <a:srgbClr val="000066"/>
                </a:solidFill>
              </a:rPr>
              <a:t>000 idegsejt</a:t>
            </a:r>
          </a:p>
          <a:p>
            <a:endParaRPr lang="hu-HU" sz="1600" dirty="0">
              <a:solidFill>
                <a:srgbClr val="000066"/>
              </a:solidFill>
            </a:endParaRPr>
          </a:p>
          <a:p>
            <a:r>
              <a:rPr lang="hu-HU" sz="1600" dirty="0" smtClean="0">
                <a:solidFill>
                  <a:srgbClr val="000066"/>
                </a:solidFill>
              </a:rPr>
              <a:t>-    </a:t>
            </a:r>
            <a:r>
              <a:rPr lang="hu-HU" sz="1600" dirty="0" err="1" smtClean="0">
                <a:solidFill>
                  <a:srgbClr val="000066"/>
                </a:solidFill>
              </a:rPr>
              <a:t>Afferens</a:t>
            </a:r>
            <a:r>
              <a:rPr lang="hu-HU" sz="1600" dirty="0" smtClean="0">
                <a:solidFill>
                  <a:srgbClr val="000066"/>
                </a:solidFill>
              </a:rPr>
              <a:t> </a:t>
            </a:r>
            <a:r>
              <a:rPr lang="hu-HU" sz="1600" dirty="0">
                <a:solidFill>
                  <a:srgbClr val="000066"/>
                </a:solidFill>
              </a:rPr>
              <a:t>rostok a </a:t>
            </a:r>
            <a:r>
              <a:rPr lang="hu-HU" sz="1600" dirty="0" err="1">
                <a:solidFill>
                  <a:srgbClr val="000066"/>
                </a:solidFill>
              </a:rPr>
              <a:t>vesztibuláris</a:t>
            </a:r>
            <a:r>
              <a:rPr lang="hu-HU" sz="1600" dirty="0">
                <a:solidFill>
                  <a:srgbClr val="000066"/>
                </a:solidFill>
              </a:rPr>
              <a:t> </a:t>
            </a:r>
            <a:endParaRPr lang="hu-HU" sz="1600" dirty="0" smtClean="0">
              <a:solidFill>
                <a:srgbClr val="000066"/>
              </a:solidFill>
            </a:endParaRPr>
          </a:p>
          <a:p>
            <a:r>
              <a:rPr lang="hu-HU" sz="1600" dirty="0">
                <a:solidFill>
                  <a:srgbClr val="000066"/>
                </a:solidFill>
              </a:rPr>
              <a:t> </a:t>
            </a:r>
            <a:r>
              <a:rPr lang="hu-HU" sz="1600" dirty="0" smtClean="0">
                <a:solidFill>
                  <a:srgbClr val="000066"/>
                </a:solidFill>
              </a:rPr>
              <a:t>    magvakban </a:t>
            </a:r>
            <a:r>
              <a:rPr lang="hu-HU" sz="1600" dirty="0">
                <a:solidFill>
                  <a:srgbClr val="000066"/>
                </a:solidFill>
              </a:rPr>
              <a:t>végződnek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          Külső </a:t>
            </a:r>
            <a:r>
              <a:rPr lang="hu-HU" sz="1600" dirty="0">
                <a:solidFill>
                  <a:srgbClr val="000066"/>
                </a:solidFill>
              </a:rPr>
              <a:t>– </a:t>
            </a:r>
            <a:r>
              <a:rPr lang="hu-HU" sz="1600" dirty="0" err="1">
                <a:solidFill>
                  <a:srgbClr val="000066"/>
                </a:solidFill>
              </a:rPr>
              <a:t>macula</a:t>
            </a:r>
            <a:r>
              <a:rPr lang="hu-HU" sz="1600" dirty="0">
                <a:solidFill>
                  <a:srgbClr val="000066"/>
                </a:solidFill>
              </a:rPr>
              <a:t>, ampulla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          Felső- </a:t>
            </a:r>
            <a:r>
              <a:rPr lang="hu-HU" sz="1600" dirty="0">
                <a:solidFill>
                  <a:srgbClr val="000066"/>
                </a:solidFill>
              </a:rPr>
              <a:t>ampulla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          Alsó </a:t>
            </a:r>
            <a:r>
              <a:rPr lang="hu-HU" sz="1600" dirty="0">
                <a:solidFill>
                  <a:srgbClr val="000066"/>
                </a:solidFill>
              </a:rPr>
              <a:t>- </a:t>
            </a:r>
            <a:r>
              <a:rPr lang="hu-HU" sz="1600" dirty="0" err="1">
                <a:solidFill>
                  <a:srgbClr val="000066"/>
                </a:solidFill>
              </a:rPr>
              <a:t>macula</a:t>
            </a:r>
            <a:endParaRPr lang="hu-HU" sz="1600" dirty="0">
              <a:solidFill>
                <a:srgbClr val="000066"/>
              </a:solidFill>
            </a:endParaRPr>
          </a:p>
          <a:p>
            <a:r>
              <a:rPr lang="hu-HU" sz="1600" dirty="0" smtClean="0">
                <a:solidFill>
                  <a:srgbClr val="000066"/>
                </a:solidFill>
              </a:rPr>
              <a:t>          Belső </a:t>
            </a:r>
            <a:r>
              <a:rPr lang="hu-HU" sz="1600" dirty="0">
                <a:solidFill>
                  <a:srgbClr val="000066"/>
                </a:solidFill>
              </a:rPr>
              <a:t>– ampulla </a:t>
            </a:r>
            <a:endParaRPr lang="hu-HU" sz="1600" dirty="0" smtClean="0">
              <a:solidFill>
                <a:srgbClr val="000066"/>
              </a:solidFill>
            </a:endParaRPr>
          </a:p>
          <a:p>
            <a:endParaRPr lang="hu-HU" sz="1600" dirty="0">
              <a:solidFill>
                <a:srgbClr val="000066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Testtartási </a:t>
            </a:r>
            <a:r>
              <a:rPr lang="hu-HU" sz="1600" dirty="0">
                <a:solidFill>
                  <a:srgbClr val="000066"/>
                </a:solidFill>
              </a:rPr>
              <a:t>és szemmozgási </a:t>
            </a:r>
            <a:r>
              <a:rPr lang="hu-HU" sz="1600" dirty="0" smtClean="0">
                <a:solidFill>
                  <a:srgbClr val="000066"/>
                </a:solidFill>
              </a:rPr>
              <a:t>reflexek </a:t>
            </a:r>
            <a:r>
              <a:rPr lang="hu-HU" sz="1600" dirty="0">
                <a:solidFill>
                  <a:srgbClr val="000066"/>
                </a:solidFill>
              </a:rPr>
              <a:t>– kisagy, </a:t>
            </a:r>
            <a:r>
              <a:rPr lang="hu-HU" sz="1600" dirty="0" err="1" smtClean="0">
                <a:solidFill>
                  <a:srgbClr val="000066"/>
                </a:solidFill>
              </a:rPr>
              <a:t>retikuláris</a:t>
            </a:r>
            <a:r>
              <a:rPr lang="hu-HU" sz="1600" dirty="0" smtClean="0">
                <a:solidFill>
                  <a:srgbClr val="000066"/>
                </a:solidFill>
              </a:rPr>
              <a:t> állomány</a:t>
            </a:r>
            <a:r>
              <a:rPr lang="hu-HU" sz="1600" dirty="0">
                <a:solidFill>
                  <a:srgbClr val="000066"/>
                </a:solidFill>
              </a:rPr>
              <a:t>, szemmozgató </a:t>
            </a:r>
            <a:r>
              <a:rPr lang="hu-HU" sz="1600" dirty="0" smtClean="0">
                <a:solidFill>
                  <a:srgbClr val="000066"/>
                </a:solidFill>
              </a:rPr>
              <a:t>tudatidegek mozgató </a:t>
            </a:r>
            <a:r>
              <a:rPr lang="hu-HU" sz="1600" dirty="0">
                <a:solidFill>
                  <a:srgbClr val="000066"/>
                </a:solidFill>
              </a:rPr>
              <a:t>magva, gerincvelő mozgató </a:t>
            </a:r>
            <a:r>
              <a:rPr lang="hu-HU" sz="1600" dirty="0" smtClean="0">
                <a:solidFill>
                  <a:srgbClr val="000066"/>
                </a:solidFill>
              </a:rPr>
              <a:t>neuronjai</a:t>
            </a:r>
          </a:p>
          <a:p>
            <a:pPr marL="285750" indent="-285750">
              <a:buFontTx/>
              <a:buChar char="-"/>
            </a:pPr>
            <a:endParaRPr lang="hu-HU" sz="1600" dirty="0">
              <a:solidFill>
                <a:srgbClr val="000066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Tudatosuló </a:t>
            </a:r>
            <a:r>
              <a:rPr lang="hu-HU" sz="1600" dirty="0">
                <a:solidFill>
                  <a:srgbClr val="000066"/>
                </a:solidFill>
              </a:rPr>
              <a:t>és </a:t>
            </a:r>
            <a:r>
              <a:rPr lang="hu-HU" sz="1600" dirty="0" smtClean="0">
                <a:solidFill>
                  <a:srgbClr val="000066"/>
                </a:solidFill>
              </a:rPr>
              <a:t>reflexválaszok szervezésében </a:t>
            </a:r>
            <a:r>
              <a:rPr lang="hu-HU" sz="1600" dirty="0">
                <a:solidFill>
                  <a:srgbClr val="000066"/>
                </a:solidFill>
              </a:rPr>
              <a:t>fontos szerepet játszik az ellenoldali </a:t>
            </a:r>
            <a:r>
              <a:rPr lang="hu-HU" sz="1600" dirty="0" err="1">
                <a:solidFill>
                  <a:srgbClr val="000066"/>
                </a:solidFill>
              </a:rPr>
              <a:t>vesztibuláris</a:t>
            </a:r>
            <a:r>
              <a:rPr lang="hu-HU" sz="1600" dirty="0">
                <a:solidFill>
                  <a:srgbClr val="000066"/>
                </a:solidFill>
              </a:rPr>
              <a:t> magvakhoz </a:t>
            </a:r>
            <a:r>
              <a:rPr lang="hu-HU" sz="1600" dirty="0" smtClean="0">
                <a:solidFill>
                  <a:srgbClr val="000066"/>
                </a:solidFill>
              </a:rPr>
              <a:t>szállított információknak</a:t>
            </a:r>
          </a:p>
          <a:p>
            <a:pPr marL="285750" indent="-285750">
              <a:buFontTx/>
              <a:buChar char="-"/>
            </a:pPr>
            <a:endParaRPr lang="hu-HU" sz="1600" dirty="0">
              <a:solidFill>
                <a:srgbClr val="000066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Egyoldali </a:t>
            </a:r>
            <a:r>
              <a:rPr lang="hu-HU" sz="1600" dirty="0">
                <a:solidFill>
                  <a:srgbClr val="000066"/>
                </a:solidFill>
              </a:rPr>
              <a:t>információ kiesés- kóros szemmozgások, szédülés, hányinger</a:t>
            </a:r>
          </a:p>
        </p:txBody>
      </p:sp>
      <p:sp>
        <p:nvSpPr>
          <p:cNvPr id="4" name="Téglalap 3"/>
          <p:cNvSpPr/>
          <p:nvPr/>
        </p:nvSpPr>
        <p:spPr>
          <a:xfrm>
            <a:off x="971600" y="548680"/>
            <a:ext cx="26853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uLnTx/>
                <a:uFillTx/>
                <a:latin typeface="Tahoma"/>
                <a:ea typeface="+mj-ea"/>
                <a:cs typeface="Arial"/>
              </a:rPr>
              <a:t>Vesztibuláris</a:t>
            </a:r>
            <a:r>
              <a:rPr kumimoji="0" lang="hu-HU" sz="240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uLnTx/>
                <a:uFillTx/>
                <a:latin typeface="Tahoma"/>
                <a:ea typeface="+mj-ea"/>
                <a:cs typeface="Arial"/>
              </a:rPr>
              <a:t> pálya</a:t>
            </a:r>
            <a:endParaRPr kumimoji="0" lang="hu-HU" sz="2400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7328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835696" y="1659572"/>
            <a:ext cx="5413661" cy="378565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hu-HU" sz="2000" dirty="0" smtClean="0">
                <a:solidFill>
                  <a:srgbClr val="0000FF"/>
                </a:solidFill>
              </a:rPr>
              <a:t>Két valós példa az egyensúlyozás művészeti, </a:t>
            </a:r>
          </a:p>
          <a:p>
            <a:pPr algn="ctr"/>
            <a:r>
              <a:rPr lang="hu-HU" sz="2000" dirty="0" smtClean="0">
                <a:solidFill>
                  <a:srgbClr val="0000FF"/>
                </a:solidFill>
              </a:rPr>
              <a:t>illetve tudományos megközelítésére</a:t>
            </a:r>
          </a:p>
          <a:p>
            <a:pPr algn="ctr"/>
            <a:endParaRPr lang="hu-HU" sz="2000" dirty="0">
              <a:solidFill>
                <a:srgbClr val="0000FF"/>
              </a:solidFill>
            </a:endParaRPr>
          </a:p>
          <a:p>
            <a:pPr algn="ctr"/>
            <a:r>
              <a:rPr lang="hu-HU" sz="2000" dirty="0" smtClean="0">
                <a:solidFill>
                  <a:srgbClr val="0000FF"/>
                </a:solidFill>
              </a:rPr>
              <a:t>Két világszenzáció, két megszállott ember, </a:t>
            </a:r>
          </a:p>
          <a:p>
            <a:pPr algn="ctr"/>
            <a:r>
              <a:rPr lang="hu-HU" sz="2000" dirty="0" smtClean="0">
                <a:solidFill>
                  <a:srgbClr val="0000FF"/>
                </a:solidFill>
              </a:rPr>
              <a:t>Két örökre szóló teljesítménye</a:t>
            </a:r>
          </a:p>
          <a:p>
            <a:pPr algn="ctr"/>
            <a:endParaRPr lang="hu-HU" sz="2000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u-HU" sz="2000" dirty="0" smtClean="0">
                <a:solidFill>
                  <a:schemeClr val="accent5"/>
                </a:solidFill>
              </a:rPr>
              <a:t>Eredmény:</a:t>
            </a:r>
          </a:p>
          <a:p>
            <a:pPr algn="ctr"/>
            <a:endParaRPr lang="hu-HU" sz="2000" dirty="0">
              <a:solidFill>
                <a:schemeClr val="accent5"/>
              </a:solidFill>
            </a:endParaRPr>
          </a:p>
          <a:p>
            <a:pPr algn="ctr"/>
            <a:r>
              <a:rPr lang="hu-HU" sz="2000" b="1" dirty="0" smtClean="0">
                <a:solidFill>
                  <a:schemeClr val="accent5"/>
                </a:solidFill>
              </a:rPr>
              <a:t>A világ legszebb bűnténye</a:t>
            </a:r>
          </a:p>
          <a:p>
            <a:pPr algn="ctr"/>
            <a:r>
              <a:rPr lang="hu-HU" sz="2000" b="1" dirty="0" smtClean="0">
                <a:solidFill>
                  <a:schemeClr val="accent5"/>
                </a:solidFill>
              </a:rPr>
              <a:t>A világ legdrágább kis gömböce</a:t>
            </a:r>
          </a:p>
          <a:p>
            <a:pPr algn="ctr"/>
            <a:endParaRPr lang="hu-HU" sz="2000" b="1" dirty="0">
              <a:solidFill>
                <a:schemeClr val="accent5"/>
              </a:solidFill>
            </a:endParaRPr>
          </a:p>
          <a:p>
            <a:pPr algn="ctr"/>
            <a:r>
              <a:rPr lang="hu-HU" sz="2000" dirty="0" smtClean="0">
                <a:solidFill>
                  <a:schemeClr val="accent5"/>
                </a:solidFill>
              </a:rPr>
              <a:t>Mi a titkuk, mit tanulhatunk tőlük?!</a:t>
            </a:r>
            <a:endParaRPr lang="hu-HU" sz="2000" dirty="0">
              <a:solidFill>
                <a:schemeClr val="accent5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2123728" y="908720"/>
            <a:ext cx="4852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2400" b="1" dirty="0">
                <a:solidFill>
                  <a:srgbClr val="002060"/>
                </a:solidFill>
              </a:rPr>
              <a:t>Egyensúly és stabilitás a térben</a:t>
            </a:r>
          </a:p>
        </p:txBody>
      </p:sp>
    </p:spTree>
    <p:extLst>
      <p:ext uri="{BB962C8B-B14F-4D97-AF65-F5344CB8AC3E}">
        <p14:creationId xmlns:p14="http://schemas.microsoft.com/office/powerpoint/2010/main" val="402754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553074" y="548680"/>
            <a:ext cx="575523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0000CC"/>
                </a:solidFill>
              </a:rPr>
              <a:t>Az őrült akrobata, egyensúlyozó művész</a:t>
            </a:r>
          </a:p>
          <a:p>
            <a:pPr algn="ctr"/>
            <a:r>
              <a:rPr lang="hu-HU" sz="2400" dirty="0" smtClean="0">
                <a:solidFill>
                  <a:srgbClr val="0000CC"/>
                </a:solidFill>
              </a:rPr>
              <a:t> kórélettana, tudománya</a:t>
            </a:r>
          </a:p>
          <a:p>
            <a:endParaRPr lang="hu-HU" dirty="0">
              <a:solidFill>
                <a:srgbClr val="0000CC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502103" y="1556792"/>
            <a:ext cx="3942105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dirty="0">
                <a:solidFill>
                  <a:srgbClr val="0000CC"/>
                </a:solidFill>
              </a:rPr>
              <a:t>Megszállottság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rgbClr val="0000CC"/>
                </a:solidFill>
              </a:rPr>
              <a:t>Szakmaszeretet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rgbClr val="0000CC"/>
                </a:solidFill>
              </a:rPr>
              <a:t>Kivételes </a:t>
            </a:r>
            <a:r>
              <a:rPr lang="hu-HU" dirty="0" smtClean="0">
                <a:solidFill>
                  <a:srgbClr val="0000CC"/>
                </a:solidFill>
              </a:rPr>
              <a:t>önkontroll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00CC"/>
                </a:solidFill>
              </a:rPr>
              <a:t>Kivételes egyensúlyérzék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00CC"/>
                </a:solidFill>
              </a:rPr>
              <a:t>Családi hagyomány</a:t>
            </a:r>
            <a:endParaRPr lang="hu-HU" dirty="0">
              <a:solidFill>
                <a:srgbClr val="0000CC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rgbClr val="0000CC"/>
                </a:solidFill>
              </a:rPr>
              <a:t>„Adrenalin éhség</a:t>
            </a:r>
            <a:r>
              <a:rPr lang="hu-HU" dirty="0" smtClean="0">
                <a:solidFill>
                  <a:srgbClr val="0000CC"/>
                </a:solidFill>
              </a:rPr>
              <a:t>”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00CC"/>
                </a:solidFill>
              </a:rPr>
              <a:t>Bűnöző</a:t>
            </a:r>
            <a:endParaRPr lang="hu-HU" dirty="0">
              <a:solidFill>
                <a:srgbClr val="0000CC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rgbClr val="0000CC"/>
                </a:solidFill>
              </a:rPr>
              <a:t>Felelőtlenség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rgbClr val="0000CC"/>
                </a:solidFill>
              </a:rPr>
              <a:t>Lelki sérülés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rgbClr val="0000CC"/>
                </a:solidFill>
              </a:rPr>
              <a:t>Küldetéstudat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rgbClr val="0000CC"/>
                </a:solidFill>
              </a:rPr>
              <a:t>Feltűnési vágy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rgbClr val="0000CC"/>
                </a:solidFill>
              </a:rPr>
              <a:t>Szereplési </a:t>
            </a:r>
            <a:r>
              <a:rPr lang="hu-HU" dirty="0" smtClean="0">
                <a:solidFill>
                  <a:srgbClr val="0000CC"/>
                </a:solidFill>
              </a:rPr>
              <a:t>kényszer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00CC"/>
                </a:solidFill>
              </a:rPr>
              <a:t>Különleges, belső értékrendszer</a:t>
            </a:r>
          </a:p>
          <a:p>
            <a:pPr marL="285750" indent="-285750">
              <a:buFontTx/>
              <a:buChar char="-"/>
            </a:pPr>
            <a:endParaRPr lang="hu-HU" dirty="0">
              <a:solidFill>
                <a:srgbClr val="0000CC"/>
              </a:solidFill>
            </a:endParaRPr>
          </a:p>
          <a:p>
            <a:r>
              <a:rPr lang="hu-HU" dirty="0" smtClean="0">
                <a:solidFill>
                  <a:srgbClr val="0000CC"/>
                </a:solidFill>
              </a:rPr>
              <a:t>              Kérdés:</a:t>
            </a:r>
          </a:p>
          <a:p>
            <a:r>
              <a:rPr lang="hu-HU" dirty="0" smtClean="0">
                <a:solidFill>
                  <a:srgbClr val="0000CC"/>
                </a:solidFill>
              </a:rPr>
              <a:t> -   Mindez normális vagy abnormális</a:t>
            </a:r>
          </a:p>
          <a:p>
            <a:r>
              <a:rPr lang="hu-HU" dirty="0" smtClean="0">
                <a:solidFill>
                  <a:srgbClr val="0000CC"/>
                </a:solidFill>
              </a:rPr>
              <a:t> -   Művész vagy törvényszegő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94881"/>
            <a:ext cx="1590303" cy="159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046" y="1656676"/>
            <a:ext cx="2698592" cy="1799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/>
        </p:nvSpPr>
        <p:spPr>
          <a:xfrm>
            <a:off x="6589153" y="3429000"/>
            <a:ext cx="20152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dirty="0">
                <a:solidFill>
                  <a:srgbClr val="000066"/>
                </a:solidFill>
              </a:rPr>
              <a:t>Henri </a:t>
            </a:r>
            <a:r>
              <a:rPr lang="hu-HU" sz="1200" dirty="0" err="1" smtClean="0">
                <a:solidFill>
                  <a:srgbClr val="000066"/>
                </a:solidFill>
              </a:rPr>
              <a:t>Rechatin</a:t>
            </a:r>
            <a:r>
              <a:rPr lang="hu-HU" sz="1200" dirty="0" smtClean="0">
                <a:solidFill>
                  <a:srgbClr val="000066"/>
                </a:solidFill>
              </a:rPr>
              <a:t>, 1931-2013</a:t>
            </a:r>
            <a:endParaRPr lang="en-US" sz="1200" dirty="0">
              <a:solidFill>
                <a:srgbClr val="000066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971600" y="5013176"/>
            <a:ext cx="9103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0066"/>
                </a:solidFill>
              </a:rPr>
              <a:t>A gyermek</a:t>
            </a:r>
            <a:endParaRPr lang="en-US" sz="12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71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7" descr="http://vs.hu/static/img/svg/gallery_zoom_in.svg"/>
          <p:cNvSpPr>
            <a:spLocks noChangeAspect="1" noChangeArrowheads="1"/>
          </p:cNvSpPr>
          <p:nvPr/>
        </p:nvSpPr>
        <p:spPr bwMode="auto">
          <a:xfrm>
            <a:off x="457200" y="3940196"/>
            <a:ext cx="200025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>
              <a:solidFill>
                <a:prstClr val="black"/>
              </a:solidFill>
            </a:endParaRPr>
          </a:p>
        </p:txBody>
      </p:sp>
      <p:pic>
        <p:nvPicPr>
          <p:cNvPr id="8200" name="Picture 8" descr="PARIS-PHILIPPE PET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296" y="531584"/>
            <a:ext cx="3383088" cy="507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13" descr="http://vs.hu/static/img/svg/gallery_zoom_in.svg"/>
          <p:cNvSpPr>
            <a:spLocks noChangeAspect="1" noChangeArrowheads="1"/>
          </p:cNvSpPr>
          <p:nvPr/>
        </p:nvSpPr>
        <p:spPr bwMode="auto">
          <a:xfrm>
            <a:off x="457200" y="3940196"/>
            <a:ext cx="200025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>
              <a:solidFill>
                <a:prstClr val="black"/>
              </a:solidFill>
            </a:endParaRPr>
          </a:p>
        </p:txBody>
      </p:sp>
      <p:pic>
        <p:nvPicPr>
          <p:cNvPr id="8206" name="Picture 14" descr="FRANCE-HIGH WIRE-PET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48" y="3500228"/>
            <a:ext cx="2458907" cy="161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15"/>
          <p:cNvSpPr>
            <a:spLocks noChangeArrowheads="1"/>
          </p:cNvSpPr>
          <p:nvPr/>
        </p:nvSpPr>
        <p:spPr bwMode="auto">
          <a:xfrm>
            <a:off x="546998" y="5921619"/>
            <a:ext cx="784142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Philippe Petit 1989-ben az Eiffel-torony felé tart egy kötélen. 1971-ben a </a:t>
            </a:r>
            <a:r>
              <a:rPr lang="hu-HU" altLang="hu-HU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Notre</a:t>
            </a:r>
            <a:r>
              <a:rPr lang="hu-HU" altLang="hu-HU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Dame tornyai között</a:t>
            </a:r>
          </a:p>
        </p:txBody>
      </p:sp>
      <p:sp>
        <p:nvSpPr>
          <p:cNvPr id="23" name="Rectangle 17"/>
          <p:cNvSpPr>
            <a:spLocks noChangeArrowheads="1"/>
          </p:cNvSpPr>
          <p:nvPr/>
        </p:nvSpPr>
        <p:spPr bwMode="auto">
          <a:xfrm>
            <a:off x="457200" y="5419230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25" name="AutoShape 19" descr="http://vs.hu/static/img/svg/gallery_zoom_in.svg"/>
          <p:cNvSpPr>
            <a:spLocks noChangeAspect="1" noChangeArrowheads="1"/>
          </p:cNvSpPr>
          <p:nvPr/>
        </p:nvSpPr>
        <p:spPr bwMode="auto">
          <a:xfrm>
            <a:off x="457200" y="3940196"/>
            <a:ext cx="200025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>
              <a:solidFill>
                <a:prstClr val="black"/>
              </a:solidFill>
            </a:endParaRPr>
          </a:p>
        </p:txBody>
      </p:sp>
      <p:sp>
        <p:nvSpPr>
          <p:cNvPr id="33" name="AutoShape 28" descr="http://vs.hu/static/img/svg/gallery_zoom_in.svg"/>
          <p:cNvSpPr>
            <a:spLocks noChangeAspect="1" noChangeArrowheads="1"/>
          </p:cNvSpPr>
          <p:nvPr/>
        </p:nvSpPr>
        <p:spPr bwMode="auto">
          <a:xfrm>
            <a:off x="457200" y="3940196"/>
            <a:ext cx="200025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>
              <a:solidFill>
                <a:prstClr val="black"/>
              </a:solidFill>
            </a:endParaRPr>
          </a:p>
        </p:txBody>
      </p:sp>
      <p:pic>
        <p:nvPicPr>
          <p:cNvPr id="8221" name="Picture 29" descr="The Walk, Kötéltán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962" y="1543320"/>
            <a:ext cx="2337641" cy="155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AutoShape 37" descr="http://vs.hu/static/img/svg/gallery_zoom_in.svg"/>
          <p:cNvSpPr>
            <a:spLocks noChangeAspect="1" noChangeArrowheads="1"/>
          </p:cNvSpPr>
          <p:nvPr/>
        </p:nvSpPr>
        <p:spPr bwMode="auto">
          <a:xfrm>
            <a:off x="457200" y="3940196"/>
            <a:ext cx="200025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>
              <a:solidFill>
                <a:prstClr val="black"/>
              </a:solidFill>
            </a:endParaRPr>
          </a:p>
        </p:txBody>
      </p:sp>
      <p:pic>
        <p:nvPicPr>
          <p:cNvPr id="8230" name="Picture 38" descr="Man on Wi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20" y="1529978"/>
            <a:ext cx="2416415" cy="147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AutoShape 46" descr="http://vs.hu/static/img/svg/gallery_zoom_in.svg"/>
          <p:cNvSpPr>
            <a:spLocks noChangeAspect="1" noChangeArrowheads="1"/>
          </p:cNvSpPr>
          <p:nvPr/>
        </p:nvSpPr>
        <p:spPr bwMode="auto">
          <a:xfrm>
            <a:off x="457200" y="3940196"/>
            <a:ext cx="200025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>
              <a:solidFill>
                <a:prstClr val="black"/>
              </a:solidFill>
            </a:endParaRPr>
          </a:p>
        </p:txBody>
      </p:sp>
      <p:pic>
        <p:nvPicPr>
          <p:cNvPr id="8239" name="Picture 47" descr="FRANCE-HIGH WIRE-PETI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962" y="3500228"/>
            <a:ext cx="2326172" cy="153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AutoShape 2" descr="http://vs.hu/static/img/svg/weather/napfelho.svg"/>
          <p:cNvSpPr>
            <a:spLocks noChangeAspect="1" noChangeArrowheads="1"/>
          </p:cNvSpPr>
          <p:nvPr/>
        </p:nvSpPr>
        <p:spPr bwMode="auto">
          <a:xfrm>
            <a:off x="612775" y="124144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>
              <a:solidFill>
                <a:prstClr val="black"/>
              </a:solidFill>
            </a:endParaRPr>
          </a:p>
        </p:txBody>
      </p:sp>
      <p:sp>
        <p:nvSpPr>
          <p:cNvPr id="58" name="AutoShape 3" descr="http://vs.hu/static/img/svg/weather/napfelho_big.svg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577850" y="217013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>
              <a:solidFill>
                <a:prstClr val="black"/>
              </a:solidFill>
            </a:endParaRPr>
          </a:p>
        </p:txBody>
      </p:sp>
      <p:sp>
        <p:nvSpPr>
          <p:cNvPr id="59" name="AutoShape 4" descr="http://vs.hu/static/img/svg/weather/nap_big.svg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577850" y="270353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>
              <a:solidFill>
                <a:prstClr val="black"/>
              </a:solidFill>
            </a:endParaRPr>
          </a:p>
        </p:txBody>
      </p:sp>
      <p:sp>
        <p:nvSpPr>
          <p:cNvPr id="60" name="AutoShape 5" descr="http://vs.hu/static/img/svg/weather/nap_big.svg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577850" y="323693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>
              <a:solidFill>
                <a:prstClr val="black"/>
              </a:solidFill>
            </a:endParaRPr>
          </a:p>
        </p:txBody>
      </p:sp>
      <p:sp>
        <p:nvSpPr>
          <p:cNvPr id="8198" name="AutoShape 91" descr="http://vs.hu/static/img/svg/big_gallery_prev.svg"/>
          <p:cNvSpPr>
            <a:spLocks noChangeAspect="1" noChangeArrowheads="1"/>
          </p:cNvSpPr>
          <p:nvPr/>
        </p:nvSpPr>
        <p:spPr bwMode="auto">
          <a:xfrm>
            <a:off x="581025" y="38115896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>
              <a:solidFill>
                <a:prstClr val="black"/>
              </a:solidFill>
            </a:endParaRPr>
          </a:p>
        </p:txBody>
      </p:sp>
      <p:sp>
        <p:nvSpPr>
          <p:cNvPr id="8199" name="AutoShape 92" descr="http://vs.hu/static/img/svg/big_gallery_next.svg"/>
          <p:cNvSpPr>
            <a:spLocks noChangeAspect="1" noChangeArrowheads="1"/>
          </p:cNvSpPr>
          <p:nvPr/>
        </p:nvSpPr>
        <p:spPr bwMode="auto">
          <a:xfrm>
            <a:off x="1109663" y="38115896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30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5085184"/>
            <a:ext cx="885698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solidFill>
                  <a:srgbClr val="002060"/>
                </a:solidFill>
              </a:rPr>
              <a:t>Philippe Petit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smtClean="0">
                <a:solidFill>
                  <a:srgbClr val="002060"/>
                </a:solidFill>
              </a:rPr>
              <a:t> (1949) </a:t>
            </a:r>
            <a:r>
              <a:rPr lang="hu-HU" dirty="0">
                <a:solidFill>
                  <a:srgbClr val="002060"/>
                </a:solidFill>
              </a:rPr>
              <a:t>francia </a:t>
            </a:r>
            <a:r>
              <a:rPr lang="hu-HU" dirty="0" smtClean="0">
                <a:solidFill>
                  <a:srgbClr val="002060"/>
                </a:solidFill>
              </a:rPr>
              <a:t>kötéltáncos </a:t>
            </a:r>
          </a:p>
          <a:p>
            <a:r>
              <a:rPr lang="hu-HU" dirty="0" smtClean="0">
                <a:solidFill>
                  <a:srgbClr val="000099"/>
                </a:solidFill>
              </a:rPr>
              <a:t>1974</a:t>
            </a:r>
            <a:r>
              <a:rPr lang="hu-HU" dirty="0">
                <a:solidFill>
                  <a:srgbClr val="000099"/>
                </a:solidFill>
              </a:rPr>
              <a:t>. augusztus 7-én egy 200 kilogrammos acélkábelen egyensúlyozott a Világkereskedelmi </a:t>
            </a:r>
            <a:r>
              <a:rPr lang="hu-HU" dirty="0" smtClean="0">
                <a:solidFill>
                  <a:srgbClr val="000099"/>
                </a:solidFill>
              </a:rPr>
              <a:t>Központ </a:t>
            </a:r>
            <a:r>
              <a:rPr lang="hu-HU" dirty="0">
                <a:solidFill>
                  <a:srgbClr val="000099"/>
                </a:solidFill>
              </a:rPr>
              <a:t>ikertornyai között. Az illegálisan szervezett mutatvány 45 percig </a:t>
            </a:r>
            <a:r>
              <a:rPr lang="hu-HU" dirty="0" smtClean="0">
                <a:solidFill>
                  <a:srgbClr val="000099"/>
                </a:solidFill>
              </a:rPr>
              <a:t>tartott 400 méter magasan </a:t>
            </a:r>
            <a:r>
              <a:rPr lang="hu-HU" dirty="0">
                <a:solidFill>
                  <a:srgbClr val="000099"/>
                </a:solidFill>
              </a:rPr>
              <a:t>miközben nyolcszor fordult, kezében a huszonöt kilós, egyensúlyozást segítő rúddal. Sétált, táncolt és többször megpihent a magasban, továbbá le is térdelt, hogy így fejezze ki a tornyok iránti </a:t>
            </a:r>
            <a:r>
              <a:rPr lang="hu-HU" dirty="0" smtClean="0">
                <a:solidFill>
                  <a:srgbClr val="000099"/>
                </a:solidFill>
              </a:rPr>
              <a:t>tiszteletét.</a:t>
            </a:r>
            <a:endParaRPr lang="hu-HU" sz="2000" dirty="0">
              <a:solidFill>
                <a:srgbClr val="000099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05561"/>
            <a:ext cx="2343116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105561"/>
            <a:ext cx="5904656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49703"/>
            <a:ext cx="2782639" cy="1475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51520" y="449377"/>
            <a:ext cx="2025510" cy="1423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49376"/>
            <a:ext cx="3564806" cy="1475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079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3" y="5116041"/>
            <a:ext cx="2573337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7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388" y="3096741"/>
            <a:ext cx="3005137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8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1464791"/>
            <a:ext cx="2028825" cy="152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96666"/>
            <a:ext cx="1493837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075" y="1490191"/>
            <a:ext cx="149225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673003"/>
            <a:ext cx="1493837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2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4704878"/>
            <a:ext cx="1500187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3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703416"/>
            <a:ext cx="14954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4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850" y="364653"/>
            <a:ext cx="1514475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5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28278"/>
            <a:ext cx="1493837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6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331316"/>
            <a:ext cx="1497012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7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2723678"/>
            <a:ext cx="3697288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8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663" y="366241"/>
            <a:ext cx="1439862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9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75" y="345603"/>
            <a:ext cx="159226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40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321791"/>
            <a:ext cx="2028825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41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1490191"/>
            <a:ext cx="1620838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42" name="Picture 1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5116041"/>
            <a:ext cx="2208212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43" name="Picture 2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63" y="2493491"/>
            <a:ext cx="142716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44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25" y="5116041"/>
            <a:ext cx="2465388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45" name="Picture 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8" y="1499716"/>
            <a:ext cx="143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47" name="Picture 2" descr="http://www.unhcr-centraleurope.org/_assets/images/_en_shared/articles/2015/global_trends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3" y="4098453"/>
            <a:ext cx="1633537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79512" y="-29036"/>
            <a:ext cx="885698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8162925" algn="l"/>
              </a:tabLst>
            </a:pPr>
            <a:r>
              <a:rPr lang="hu-HU" sz="2000" b="1" dirty="0" smtClean="0">
                <a:solidFill>
                  <a:srgbClr val="0000CC"/>
                </a:solidFill>
              </a:rPr>
              <a:t>A XXI. </a:t>
            </a:r>
            <a:r>
              <a:rPr lang="hu-HU" sz="2000" b="1" dirty="0">
                <a:solidFill>
                  <a:srgbClr val="0000CC"/>
                </a:solidFill>
              </a:rPr>
              <a:t>s</a:t>
            </a:r>
            <a:r>
              <a:rPr lang="hu-HU" sz="2000" b="1" dirty="0" smtClean="0">
                <a:solidFill>
                  <a:srgbClr val="0000CC"/>
                </a:solidFill>
              </a:rPr>
              <a:t>zázad - A tudomány százada!? Hol a művészet, hol a tudomány!?</a:t>
            </a:r>
            <a:endParaRPr lang="hu-HU" sz="2000" b="1" dirty="0">
              <a:solidFill>
                <a:srgbClr val="0000CC"/>
              </a:solidFill>
            </a:endParaRPr>
          </a:p>
          <a:p>
            <a:endParaRPr lang="hu-HU" b="1" dirty="0">
              <a:solidFill>
                <a:prstClr val="black"/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3460533" y="6516052"/>
            <a:ext cx="2066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dirty="0">
                <a:solidFill>
                  <a:srgbClr val="0000CC"/>
                </a:solidFill>
              </a:rPr>
              <a:t>Lehetünk büszkék!?</a:t>
            </a:r>
          </a:p>
        </p:txBody>
      </p:sp>
    </p:spTree>
    <p:extLst>
      <p:ext uri="{BB962C8B-B14F-4D97-AF65-F5344CB8AC3E}">
        <p14:creationId xmlns:p14="http://schemas.microsoft.com/office/powerpoint/2010/main" val="188116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755576" y="958364"/>
            <a:ext cx="7632848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b="1" dirty="0">
                <a:solidFill>
                  <a:srgbClr val="002060"/>
                </a:solidFill>
              </a:rPr>
              <a:t>Philippe </a:t>
            </a:r>
            <a:r>
              <a:rPr lang="hu-HU" b="1" dirty="0" smtClean="0">
                <a:solidFill>
                  <a:srgbClr val="002060"/>
                </a:solidFill>
              </a:rPr>
              <a:t>Petit, 2015:</a:t>
            </a:r>
            <a:endParaRPr lang="hu-HU" b="1" dirty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2060"/>
                </a:solidFill>
              </a:rPr>
              <a:t>"</a:t>
            </a:r>
            <a:r>
              <a:rPr lang="en-US" sz="2000" dirty="0" smtClean="0">
                <a:solidFill>
                  <a:srgbClr val="002060"/>
                </a:solidFill>
              </a:rPr>
              <a:t>From </a:t>
            </a:r>
            <a:r>
              <a:rPr lang="en-US" sz="2000" dirty="0">
                <a:solidFill>
                  <a:srgbClr val="002060"/>
                </a:solidFill>
              </a:rPr>
              <a:t>the middle of the wire, I saw the beauty, the void, the amazing line of the perspective that brings you down a quarter of a </a:t>
            </a:r>
            <a:r>
              <a:rPr lang="en-US" sz="2000" dirty="0" smtClean="0">
                <a:solidFill>
                  <a:srgbClr val="002060"/>
                </a:solidFill>
              </a:rPr>
              <a:t>mile</a:t>
            </a:r>
            <a:r>
              <a:rPr lang="hu-HU" sz="2000" dirty="0" smtClean="0">
                <a:solidFill>
                  <a:srgbClr val="002060"/>
                </a:solidFill>
              </a:rPr>
              <a:t>.</a:t>
            </a:r>
            <a:r>
              <a:rPr lang="en-US" sz="2000" dirty="0" smtClean="0">
                <a:solidFill>
                  <a:srgbClr val="002060"/>
                </a:solidFill>
              </a:rPr>
              <a:t>" </a:t>
            </a:r>
            <a:endParaRPr lang="hu-HU" sz="2000" dirty="0" smtClean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solidFill>
                  <a:srgbClr val="002060"/>
                </a:solidFill>
              </a:rPr>
              <a:t>"</a:t>
            </a:r>
            <a:r>
              <a:rPr lang="en-US" sz="2000" dirty="0">
                <a:solidFill>
                  <a:srgbClr val="002060"/>
                </a:solidFill>
              </a:rPr>
              <a:t>I was not afraid, and I was happy to look at it, and I photographed it in my head." </a:t>
            </a:r>
            <a:endParaRPr lang="hu-HU" sz="20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rgbClr val="002060"/>
                </a:solidFill>
              </a:rPr>
              <a:t>"</a:t>
            </a:r>
            <a:r>
              <a:rPr lang="en-US" sz="2000" dirty="0">
                <a:solidFill>
                  <a:srgbClr val="002060"/>
                </a:solidFill>
              </a:rPr>
              <a:t>It is true that the towers before my walk were not liked, generally speaking, by New York. They thought it was two, I don't know, like, file cabinets. It was unhuman, </a:t>
            </a:r>
            <a:r>
              <a:rPr lang="en-US" sz="2000" dirty="0" smtClean="0">
                <a:solidFill>
                  <a:srgbClr val="002060"/>
                </a:solidFill>
              </a:rPr>
              <a:t>inhuman</a:t>
            </a:r>
            <a:r>
              <a:rPr lang="hu-HU" sz="2000" dirty="0" smtClean="0">
                <a:solidFill>
                  <a:srgbClr val="002060"/>
                </a:solidFill>
              </a:rPr>
              <a:t>.”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rgbClr val="002060"/>
                </a:solidFill>
              </a:rPr>
              <a:t>"</a:t>
            </a:r>
            <a:r>
              <a:rPr lang="en-US" sz="2000" dirty="0">
                <a:solidFill>
                  <a:srgbClr val="002060"/>
                </a:solidFill>
              </a:rPr>
              <a:t>After my walk, everybody in New York – the intelligentsia, the artists, the politicians, the inhabitants – everybody agreed that the towers were now liked by them because I had rendered them </a:t>
            </a:r>
            <a:r>
              <a:rPr lang="en-US" sz="2000" dirty="0" smtClean="0">
                <a:solidFill>
                  <a:srgbClr val="002060"/>
                </a:solidFill>
              </a:rPr>
              <a:t>human</a:t>
            </a:r>
            <a:r>
              <a:rPr lang="hu-HU" sz="2000" dirty="0" smtClean="0">
                <a:solidFill>
                  <a:srgbClr val="002060"/>
                </a:solidFill>
              </a:rPr>
              <a:t>.</a:t>
            </a:r>
            <a:r>
              <a:rPr lang="en-US" sz="2000" dirty="0" smtClean="0">
                <a:solidFill>
                  <a:srgbClr val="002060"/>
                </a:solidFill>
              </a:rPr>
              <a:t>" </a:t>
            </a:r>
            <a:endParaRPr lang="hu-HU" sz="2000" dirty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sz="2000" dirty="0" smtClean="0">
                <a:solidFill>
                  <a:srgbClr val="002060"/>
                </a:solidFill>
              </a:rPr>
              <a:t>„</a:t>
            </a:r>
            <a:r>
              <a:rPr lang="en-US" sz="2000" dirty="0" smtClean="0">
                <a:solidFill>
                  <a:srgbClr val="002060"/>
                </a:solidFill>
              </a:rPr>
              <a:t>They </a:t>
            </a:r>
            <a:r>
              <a:rPr lang="en-US" sz="2000" dirty="0">
                <a:solidFill>
                  <a:srgbClr val="002060"/>
                </a:solidFill>
              </a:rPr>
              <a:t>said that, not me, and it was the greatest homage to what I had done." </a:t>
            </a:r>
            <a:endParaRPr lang="hu-HU" sz="2000" dirty="0">
              <a:solidFill>
                <a:srgbClr val="002060"/>
              </a:solidFill>
            </a:endParaRPr>
          </a:p>
          <a:p>
            <a:endParaRPr lang="hu-H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57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7" y="344493"/>
            <a:ext cx="4324351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571" name="Picture 10" descr="Nagyváradtéri Elméleti Közpon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28" y="1870150"/>
            <a:ext cx="2714625" cy="4075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859337" y="692150"/>
            <a:ext cx="3764172" cy="969496"/>
          </a:xfrm>
          <a:prstGeom prst="rect">
            <a:avLst/>
          </a:prstGeom>
          <a:noFill/>
        </p:spPr>
        <p:txBody>
          <a:bodyPr wrap="none" lIns="91052" tIns="45526" rIns="91052" bIns="45526"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hu-HU" sz="2000" b="1" dirty="0">
                <a:solidFill>
                  <a:srgbClr val="002060"/>
                </a:solidFill>
              </a:rPr>
              <a:t>Budapest Eiffel Tower</a:t>
            </a:r>
          </a:p>
          <a:p>
            <a:pPr marL="284530" indent="-284530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1600" dirty="0">
                <a:solidFill>
                  <a:srgbClr val="002060"/>
                </a:solidFill>
              </a:rPr>
              <a:t>New initiative</a:t>
            </a:r>
          </a:p>
          <a:p>
            <a:pPr marL="284530" indent="-284530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hu-HU" sz="1600" dirty="0">
                <a:solidFill>
                  <a:srgbClr val="002060"/>
                </a:solidFill>
              </a:rPr>
              <a:t>No </a:t>
            </a:r>
            <a:r>
              <a:rPr lang="en-GB" sz="1600" dirty="0">
                <a:solidFill>
                  <a:srgbClr val="002060"/>
                </a:solidFill>
              </a:rPr>
              <a:t>similar</a:t>
            </a:r>
            <a:r>
              <a:rPr lang="hu-HU" sz="1600" dirty="0">
                <a:solidFill>
                  <a:srgbClr val="002060"/>
                </a:solidFill>
              </a:rPr>
              <a:t> </a:t>
            </a:r>
            <a:r>
              <a:rPr lang="en-GB" sz="1600" dirty="0">
                <a:solidFill>
                  <a:srgbClr val="002060"/>
                </a:solidFill>
              </a:rPr>
              <a:t>view</a:t>
            </a:r>
            <a:r>
              <a:rPr lang="hu-HU" sz="1600" dirty="0">
                <a:solidFill>
                  <a:srgbClr val="002060"/>
                </a:solidFill>
              </a:rPr>
              <a:t>ing </a:t>
            </a:r>
            <a:r>
              <a:rPr lang="en-GB" sz="1600" dirty="0">
                <a:solidFill>
                  <a:srgbClr val="002060"/>
                </a:solidFill>
              </a:rPr>
              <a:t>point in </a:t>
            </a:r>
            <a:r>
              <a:rPr lang="hu-HU" sz="1600" dirty="0">
                <a:solidFill>
                  <a:srgbClr val="002060"/>
                </a:solidFill>
              </a:rPr>
              <a:t>Budapest</a:t>
            </a:r>
          </a:p>
        </p:txBody>
      </p:sp>
      <p:sp>
        <p:nvSpPr>
          <p:cNvPr id="237573" name="Szövegdoboz 2"/>
          <p:cNvSpPr txBox="1">
            <a:spLocks noChangeArrowheads="1"/>
          </p:cNvSpPr>
          <p:nvPr/>
        </p:nvSpPr>
        <p:spPr bwMode="auto">
          <a:xfrm>
            <a:off x="5435612" y="6021388"/>
            <a:ext cx="2332183" cy="34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52" tIns="45526" rIns="91052" bIns="4552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hu-HU" sz="1600">
                <a:solidFill>
                  <a:srgbClr val="002060"/>
                </a:solidFill>
              </a:rPr>
              <a:t>Project in development </a:t>
            </a:r>
          </a:p>
        </p:txBody>
      </p:sp>
      <p:sp>
        <p:nvSpPr>
          <p:cNvPr id="5" name="Ív 4"/>
          <p:cNvSpPr/>
          <p:nvPr/>
        </p:nvSpPr>
        <p:spPr>
          <a:xfrm rot="2123119">
            <a:off x="5985836" y="2139541"/>
            <a:ext cx="1194502" cy="325609"/>
          </a:xfrm>
          <a:prstGeom prst="arc">
            <a:avLst>
              <a:gd name="adj1" fmla="val 8826845"/>
              <a:gd name="adj2" fmla="val 39367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4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043608" y="591071"/>
            <a:ext cx="7451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0000CC"/>
                </a:solidFill>
              </a:rPr>
              <a:t>A tudományos alkotás kórélettana, művészete, anatómiája</a:t>
            </a:r>
            <a:endParaRPr lang="en-US" sz="2400" dirty="0">
              <a:solidFill>
                <a:srgbClr val="0000CC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260" y="1905798"/>
            <a:ext cx="3210187" cy="273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2088232" cy="280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504469" y="4509120"/>
            <a:ext cx="1483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0066"/>
                </a:solidFill>
              </a:rPr>
              <a:t>Rodin: A gondolkodó</a:t>
            </a:r>
            <a:endParaRPr lang="en-US" sz="1200" dirty="0">
              <a:solidFill>
                <a:srgbClr val="000066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6300192" y="1628800"/>
            <a:ext cx="7570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0066"/>
                </a:solidFill>
              </a:rPr>
              <a:t>Heureka</a:t>
            </a:r>
            <a:r>
              <a:rPr lang="hu-HU" sz="1200" dirty="0" smtClean="0">
                <a:solidFill>
                  <a:srgbClr val="000066"/>
                </a:solidFill>
              </a:rPr>
              <a:t>!</a:t>
            </a:r>
            <a:endParaRPr lang="en-US" sz="1200" dirty="0">
              <a:solidFill>
                <a:srgbClr val="000066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850012" y="2996952"/>
            <a:ext cx="1010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000066"/>
                </a:solidFill>
              </a:rPr>
              <a:t>é</a:t>
            </a:r>
            <a:r>
              <a:rPr lang="hu-HU" dirty="0" smtClean="0">
                <a:solidFill>
                  <a:srgbClr val="000066"/>
                </a:solidFill>
              </a:rPr>
              <a:t>s / vagy</a:t>
            </a: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417536" y="5661248"/>
            <a:ext cx="2378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0066"/>
                </a:solidFill>
              </a:rPr>
              <a:t>Melyik a tudományos!?</a:t>
            </a:r>
            <a:endParaRPr lang="en-US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8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2939707" y="332656"/>
            <a:ext cx="2856679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000066"/>
                </a:solidFill>
              </a:rPr>
              <a:t>A Tudománynak van:</a:t>
            </a:r>
          </a:p>
          <a:p>
            <a:endParaRPr lang="hu-HU" sz="2200" dirty="0">
              <a:solidFill>
                <a:srgbClr val="000066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2200" dirty="0" smtClean="0">
                <a:solidFill>
                  <a:srgbClr val="000066"/>
                </a:solidFill>
              </a:rPr>
              <a:t>Történelme</a:t>
            </a:r>
          </a:p>
          <a:p>
            <a:pPr marL="285750" indent="-285750">
              <a:buFontTx/>
              <a:buChar char="-"/>
            </a:pPr>
            <a:r>
              <a:rPr lang="hu-HU" sz="2200" dirty="0" smtClean="0">
                <a:solidFill>
                  <a:srgbClr val="000066"/>
                </a:solidFill>
              </a:rPr>
              <a:t>Eszköze</a:t>
            </a:r>
          </a:p>
          <a:p>
            <a:pPr marL="285750" indent="-285750">
              <a:buFontTx/>
              <a:buChar char="-"/>
            </a:pPr>
            <a:r>
              <a:rPr lang="hu-HU" sz="2200" dirty="0" smtClean="0">
                <a:solidFill>
                  <a:srgbClr val="000066"/>
                </a:solidFill>
              </a:rPr>
              <a:t>Eredménye</a:t>
            </a:r>
          </a:p>
          <a:p>
            <a:pPr marL="285750" indent="-285750">
              <a:buFontTx/>
              <a:buChar char="-"/>
            </a:pPr>
            <a:r>
              <a:rPr lang="hu-HU" sz="2200" dirty="0" smtClean="0">
                <a:solidFill>
                  <a:srgbClr val="000066"/>
                </a:solidFill>
              </a:rPr>
              <a:t>Alkotója</a:t>
            </a:r>
          </a:p>
          <a:p>
            <a:pPr marL="285750" indent="-285750">
              <a:buFontTx/>
              <a:buChar char="-"/>
            </a:pPr>
            <a:r>
              <a:rPr lang="hu-HU" sz="2200" dirty="0" smtClean="0">
                <a:solidFill>
                  <a:srgbClr val="000066"/>
                </a:solidFill>
              </a:rPr>
              <a:t>Értelme</a:t>
            </a:r>
          </a:p>
          <a:p>
            <a:pPr marL="285750" indent="-285750">
              <a:buFontTx/>
              <a:buChar char="-"/>
            </a:pPr>
            <a:r>
              <a:rPr lang="hu-HU" sz="2200" dirty="0" smtClean="0">
                <a:solidFill>
                  <a:srgbClr val="000066"/>
                </a:solidFill>
              </a:rPr>
              <a:t>Értéke</a:t>
            </a:r>
          </a:p>
          <a:p>
            <a:pPr marL="285750" indent="-285750">
              <a:buFontTx/>
              <a:buChar char="-"/>
            </a:pPr>
            <a:r>
              <a:rPr lang="hu-HU" sz="2200" dirty="0" smtClean="0">
                <a:solidFill>
                  <a:srgbClr val="000066"/>
                </a:solidFill>
              </a:rPr>
              <a:t>Elefántcsont tornya</a:t>
            </a:r>
          </a:p>
          <a:p>
            <a:pPr marL="285750" indent="-285750">
              <a:buFontTx/>
              <a:buChar char="-"/>
            </a:pPr>
            <a:r>
              <a:rPr lang="hu-HU" sz="2200" dirty="0" smtClean="0">
                <a:solidFill>
                  <a:srgbClr val="000066"/>
                </a:solidFill>
              </a:rPr>
              <a:t>Jövője</a:t>
            </a:r>
          </a:p>
          <a:p>
            <a:pPr marL="285750" indent="-285750">
              <a:buFontTx/>
              <a:buChar char="-"/>
            </a:pPr>
            <a:r>
              <a:rPr lang="hu-HU" sz="2200" dirty="0" smtClean="0">
                <a:solidFill>
                  <a:srgbClr val="000066"/>
                </a:solidFill>
              </a:rPr>
              <a:t>Szellemisége</a:t>
            </a:r>
          </a:p>
          <a:p>
            <a:pPr marL="285750" indent="-285750">
              <a:buFontTx/>
              <a:buChar char="-"/>
            </a:pPr>
            <a:r>
              <a:rPr lang="hu-HU" sz="2200" dirty="0" smtClean="0">
                <a:solidFill>
                  <a:srgbClr val="000066"/>
                </a:solidFill>
              </a:rPr>
              <a:t>Értője…</a:t>
            </a:r>
          </a:p>
          <a:p>
            <a:pPr marL="285750" indent="-285750">
              <a:buFontTx/>
              <a:buChar char="-"/>
            </a:pPr>
            <a:endParaRPr lang="hu-HU" sz="2200" dirty="0">
              <a:solidFill>
                <a:srgbClr val="000066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2200" dirty="0" smtClean="0">
                <a:solidFill>
                  <a:srgbClr val="000066"/>
                </a:solidFill>
              </a:rPr>
              <a:t>De</a:t>
            </a:r>
          </a:p>
          <a:p>
            <a:pPr marL="285750" indent="-285750">
              <a:buFontTx/>
              <a:buChar char="-"/>
            </a:pPr>
            <a:endParaRPr lang="hu-HU" sz="2200" dirty="0">
              <a:solidFill>
                <a:srgbClr val="000066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2400" b="1" dirty="0" smtClean="0">
                <a:solidFill>
                  <a:srgbClr val="000066"/>
                </a:solidFill>
              </a:rPr>
              <a:t>Kórélettana!?</a:t>
            </a:r>
          </a:p>
          <a:p>
            <a:endParaRPr lang="hu-HU" sz="2200" dirty="0">
              <a:solidFill>
                <a:srgbClr val="000066"/>
              </a:solidFill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250"/>
            <a:ext cx="19050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469241" y="3420289"/>
            <a:ext cx="1942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 smtClean="0">
                <a:solidFill>
                  <a:srgbClr val="0000CC"/>
                </a:solidFill>
              </a:rPr>
              <a:t>Kőrösi Csoma Sándor</a:t>
            </a:r>
          </a:p>
          <a:p>
            <a:pPr algn="ctr"/>
            <a:r>
              <a:rPr lang="hu-HU" sz="1600" dirty="0" smtClean="0">
                <a:solidFill>
                  <a:srgbClr val="0000CC"/>
                </a:solidFill>
              </a:rPr>
              <a:t>1784-1842</a:t>
            </a:r>
            <a:endParaRPr lang="en-US" sz="1600" dirty="0">
              <a:solidFill>
                <a:srgbClr val="0000CC"/>
              </a:solidFill>
            </a:endParaRPr>
          </a:p>
        </p:txBody>
      </p:sp>
      <p:sp>
        <p:nvSpPr>
          <p:cNvPr id="7" name="AutoShape 8" descr="Képtalálat a következ&amp;odblac;re: „körösi csoma sándor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869160"/>
            <a:ext cx="2532395" cy="164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60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251520" y="1643316"/>
            <a:ext cx="1274580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0066"/>
                </a:solidFill>
              </a:rPr>
              <a:t>Valóság</a:t>
            </a:r>
          </a:p>
          <a:p>
            <a:r>
              <a:rPr lang="hu-HU" b="1" dirty="0" smtClean="0">
                <a:solidFill>
                  <a:srgbClr val="000066"/>
                </a:solidFill>
              </a:rPr>
              <a:t>/Inger</a:t>
            </a:r>
          </a:p>
          <a:p>
            <a:pPr marL="285750" indent="-285750">
              <a:buFontTx/>
              <a:buChar char="-"/>
            </a:pPr>
            <a:endParaRPr lang="hu-HU" sz="1600" dirty="0" smtClean="0">
              <a:solidFill>
                <a:srgbClr val="000066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Probléma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Fény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Szín 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Hang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Forma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Esemény</a:t>
            </a:r>
            <a:endParaRPr lang="hu-HU" sz="1600" dirty="0">
              <a:solidFill>
                <a:srgbClr val="000066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907704" y="1597442"/>
            <a:ext cx="137435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0066"/>
                </a:solidFill>
              </a:rPr>
              <a:t>    Jelfogó</a:t>
            </a:r>
          </a:p>
          <a:p>
            <a:r>
              <a:rPr lang="hu-HU" b="1" dirty="0" smtClean="0">
                <a:solidFill>
                  <a:srgbClr val="000066"/>
                </a:solidFill>
              </a:rPr>
              <a:t> /Érzékelő</a:t>
            </a:r>
          </a:p>
          <a:p>
            <a:r>
              <a:rPr lang="hu-HU" b="1" dirty="0" smtClean="0">
                <a:solidFill>
                  <a:srgbClr val="000066"/>
                </a:solidFill>
              </a:rPr>
              <a:t>/Receptorok</a:t>
            </a:r>
          </a:p>
          <a:p>
            <a:endParaRPr lang="hu-HU" dirty="0">
              <a:solidFill>
                <a:srgbClr val="000066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Hullám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Molekula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Rezgés</a:t>
            </a:r>
          </a:p>
          <a:p>
            <a:pPr marL="285750" indent="-285750">
              <a:buFontTx/>
              <a:buChar char="-"/>
            </a:pPr>
            <a:endParaRPr lang="hu-HU" dirty="0" smtClean="0">
              <a:solidFill>
                <a:srgbClr val="000066"/>
              </a:solidFill>
            </a:endParaRPr>
          </a:p>
          <a:p>
            <a:pPr marL="285750" indent="-285750">
              <a:buFontTx/>
              <a:buChar char="-"/>
            </a:pPr>
            <a:endParaRPr lang="hu-HU" dirty="0">
              <a:solidFill>
                <a:srgbClr val="000066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491879" y="1580655"/>
            <a:ext cx="1891287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0066"/>
                </a:solidFill>
              </a:rPr>
              <a:t>   Feldolgozó</a:t>
            </a:r>
          </a:p>
          <a:p>
            <a:r>
              <a:rPr lang="hu-HU" b="1" dirty="0" smtClean="0">
                <a:solidFill>
                  <a:srgbClr val="000066"/>
                </a:solidFill>
              </a:rPr>
              <a:t> /Értékelő</a:t>
            </a:r>
          </a:p>
          <a:p>
            <a:r>
              <a:rPr lang="hu-HU" b="1" dirty="0" smtClean="0">
                <a:solidFill>
                  <a:srgbClr val="000066"/>
                </a:solidFill>
              </a:rPr>
              <a:t> /Idegrendszer</a:t>
            </a:r>
          </a:p>
          <a:p>
            <a:endParaRPr lang="hu-HU" b="1" dirty="0" smtClean="0">
              <a:solidFill>
                <a:srgbClr val="000066"/>
              </a:solidFill>
            </a:endParaRPr>
          </a:p>
          <a:p>
            <a:r>
              <a:rPr lang="hu-HU" dirty="0" smtClean="0">
                <a:solidFill>
                  <a:srgbClr val="000066"/>
                </a:solidFill>
              </a:rPr>
              <a:t>-    </a:t>
            </a:r>
            <a:r>
              <a:rPr lang="hu-HU" sz="1600" dirty="0" smtClean="0">
                <a:solidFill>
                  <a:srgbClr val="000066"/>
                </a:solidFill>
              </a:rPr>
              <a:t>Psyche</a:t>
            </a:r>
            <a:endParaRPr lang="hu-HU" sz="1600" dirty="0">
              <a:solidFill>
                <a:srgbClr val="000066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Jelfeldolgozás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Absztrakció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Érzelmi értékelés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Logikai értékelés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Előzmények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Ismeretek</a:t>
            </a:r>
            <a:endParaRPr lang="hu-HU" sz="1600" dirty="0">
              <a:solidFill>
                <a:srgbClr val="000066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5580112" y="1597442"/>
            <a:ext cx="1530997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0066"/>
                </a:solidFill>
              </a:rPr>
              <a:t>Alkotás</a:t>
            </a:r>
          </a:p>
          <a:p>
            <a:r>
              <a:rPr lang="hu-HU" b="1" dirty="0" smtClean="0">
                <a:solidFill>
                  <a:srgbClr val="000066"/>
                </a:solidFill>
              </a:rPr>
              <a:t>/Ihlet</a:t>
            </a:r>
          </a:p>
          <a:p>
            <a:r>
              <a:rPr lang="hu-HU" b="1" dirty="0" smtClean="0">
                <a:solidFill>
                  <a:srgbClr val="000066"/>
                </a:solidFill>
              </a:rPr>
              <a:t>/Ötlet</a:t>
            </a:r>
          </a:p>
          <a:p>
            <a:r>
              <a:rPr lang="hu-HU" b="1" dirty="0" smtClean="0">
                <a:solidFill>
                  <a:srgbClr val="000066"/>
                </a:solidFill>
              </a:rPr>
              <a:t>/Üzenet</a:t>
            </a:r>
          </a:p>
          <a:p>
            <a:r>
              <a:rPr lang="hu-HU" b="1" dirty="0" smtClean="0">
                <a:solidFill>
                  <a:srgbClr val="000066"/>
                </a:solidFill>
              </a:rPr>
              <a:t>/Kivitelezés</a:t>
            </a:r>
          </a:p>
          <a:p>
            <a:endParaRPr lang="hu-HU" dirty="0">
              <a:solidFill>
                <a:srgbClr val="000066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Számolás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Gondolkozás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Kísérletezés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Modellezés</a:t>
            </a:r>
          </a:p>
          <a:p>
            <a:pPr marL="285750" indent="-285750">
              <a:buFontTx/>
              <a:buChar char="-"/>
            </a:pPr>
            <a:r>
              <a:rPr lang="hu-HU" sz="1600" dirty="0">
                <a:solidFill>
                  <a:srgbClr val="000066"/>
                </a:solidFill>
              </a:rPr>
              <a:t>Bizonyítás</a:t>
            </a:r>
          </a:p>
          <a:p>
            <a:endParaRPr lang="hu-HU" sz="1600" dirty="0" smtClean="0">
              <a:solidFill>
                <a:srgbClr val="000066"/>
              </a:solidFill>
            </a:endParaRPr>
          </a:p>
          <a:p>
            <a:pPr marL="285750" indent="-285750">
              <a:buFontTx/>
              <a:buChar char="-"/>
            </a:pPr>
            <a:endParaRPr lang="hu-HU" sz="1600" dirty="0">
              <a:solidFill>
                <a:srgbClr val="000066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7380312" y="1615440"/>
            <a:ext cx="1551130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0066"/>
                </a:solidFill>
              </a:rPr>
              <a:t>   </a:t>
            </a:r>
            <a:r>
              <a:rPr lang="hu-HU" b="1" dirty="0" smtClean="0">
                <a:solidFill>
                  <a:srgbClr val="000066"/>
                </a:solidFill>
              </a:rPr>
              <a:t>A mű</a:t>
            </a:r>
          </a:p>
          <a:p>
            <a:r>
              <a:rPr lang="hu-HU" b="1" dirty="0" smtClean="0">
                <a:solidFill>
                  <a:srgbClr val="000066"/>
                </a:solidFill>
              </a:rPr>
              <a:t>/ Tudományos</a:t>
            </a:r>
          </a:p>
          <a:p>
            <a:r>
              <a:rPr lang="hu-HU" b="1" dirty="0" smtClean="0">
                <a:solidFill>
                  <a:srgbClr val="000066"/>
                </a:solidFill>
              </a:rPr>
              <a:t>   eredmény</a:t>
            </a:r>
          </a:p>
          <a:p>
            <a:endParaRPr lang="hu-HU" dirty="0">
              <a:solidFill>
                <a:srgbClr val="000066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Felismerés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Találmány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Axióma</a:t>
            </a:r>
          </a:p>
          <a:p>
            <a:pPr marL="285750" indent="-285750">
              <a:buFontTx/>
              <a:buChar char="-"/>
            </a:pPr>
            <a:r>
              <a:rPr lang="hu-HU" sz="1600" dirty="0" smtClean="0">
                <a:solidFill>
                  <a:srgbClr val="000066"/>
                </a:solidFill>
              </a:rPr>
              <a:t>Tézis</a:t>
            </a:r>
          </a:p>
          <a:p>
            <a:pPr marL="285750" indent="-285750">
              <a:buFontTx/>
              <a:buChar char="-"/>
            </a:pPr>
            <a:endParaRPr lang="hu-HU" sz="1600" dirty="0" smtClean="0">
              <a:solidFill>
                <a:srgbClr val="000066"/>
              </a:solidFill>
            </a:endParaRPr>
          </a:p>
          <a:p>
            <a:endParaRPr lang="hu-HU" dirty="0">
              <a:solidFill>
                <a:srgbClr val="000066"/>
              </a:solidFill>
            </a:endParaRPr>
          </a:p>
          <a:p>
            <a:endParaRPr lang="hu-HU" dirty="0">
              <a:solidFill>
                <a:srgbClr val="000066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777366" y="692696"/>
            <a:ext cx="5458930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0000FF"/>
                </a:solidFill>
              </a:rPr>
              <a:t> Alkotás/Kutatás Kórélettana/Anatómiája</a:t>
            </a:r>
            <a:endParaRPr lang="hu-HU" sz="2400" b="1" dirty="0">
              <a:solidFill>
                <a:srgbClr val="0000FF"/>
              </a:solidFill>
            </a:endParaRPr>
          </a:p>
        </p:txBody>
      </p:sp>
      <p:cxnSp>
        <p:nvCxnSpPr>
          <p:cNvPr id="3" name="Egyenes összekötő nyíllal 2"/>
          <p:cNvCxnSpPr/>
          <p:nvPr/>
        </p:nvCxnSpPr>
        <p:spPr>
          <a:xfrm>
            <a:off x="1331640" y="2101498"/>
            <a:ext cx="476321" cy="0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>
            <a:off x="3059832" y="2101498"/>
            <a:ext cx="476321" cy="0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/>
          <p:nvPr/>
        </p:nvCxnSpPr>
        <p:spPr>
          <a:xfrm>
            <a:off x="5004048" y="2101498"/>
            <a:ext cx="476321" cy="0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/>
          <p:cNvCxnSpPr/>
          <p:nvPr/>
        </p:nvCxnSpPr>
        <p:spPr>
          <a:xfrm>
            <a:off x="6831983" y="2101498"/>
            <a:ext cx="476321" cy="0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168" y="5157192"/>
            <a:ext cx="2401024" cy="1356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157192"/>
            <a:ext cx="1801847" cy="137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0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5076056" y="228118"/>
            <a:ext cx="3384376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954338" algn="l"/>
              </a:tabLst>
            </a:pPr>
            <a:r>
              <a:rPr lang="hu-H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a Művészet?</a:t>
            </a:r>
          </a:p>
          <a:p>
            <a:endParaRPr lang="hu-HU" dirty="0">
              <a:solidFill>
                <a:srgbClr val="2D2DB9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Hányféle</a:t>
            </a:r>
            <a:r>
              <a:rPr lang="hu-HU" dirty="0" smtClean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művészet van?</a:t>
            </a:r>
          </a:p>
          <a:p>
            <a:endParaRPr lang="hu-HU" dirty="0">
              <a:solidFill>
                <a:srgbClr val="2D2DB9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smtClean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Művészet/művészi érték </a:t>
            </a:r>
            <a:r>
              <a:rPr lang="hu-H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örök</a:t>
            </a:r>
            <a:r>
              <a:rPr lang="hu-HU" b="1" dirty="0" smtClean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u-HU" dirty="0" smtClean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vagy minden történelmi korban más és más?</a:t>
            </a:r>
          </a:p>
          <a:p>
            <a:endParaRPr lang="hu-HU" dirty="0">
              <a:solidFill>
                <a:srgbClr val="2D2DB9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smtClean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Művészi tehetség </a:t>
            </a:r>
            <a:r>
              <a:rPr lang="hu-H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öröklött</a:t>
            </a:r>
            <a:r>
              <a:rPr lang="hu-HU" dirty="0" smtClean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vagy tanult?</a:t>
            </a:r>
          </a:p>
          <a:p>
            <a:endParaRPr lang="hu-HU" dirty="0" smtClean="0">
              <a:solidFill>
                <a:srgbClr val="2D2DB9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smtClean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dirty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dirty="0" smtClean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űvészi alkotás közvetít-e, közvetíthet-e </a:t>
            </a:r>
            <a:r>
              <a:rPr lang="hu-H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ideológiai</a:t>
            </a:r>
            <a:r>
              <a:rPr lang="hu-HU" b="1" dirty="0" smtClean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u-HU" dirty="0" smtClean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politikai üzenetet?</a:t>
            </a:r>
          </a:p>
          <a:p>
            <a:endParaRPr lang="hu-HU" dirty="0" smtClean="0">
              <a:solidFill>
                <a:srgbClr val="2D2DB9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smtClean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Kell-e </a:t>
            </a:r>
            <a:r>
              <a:rPr lang="hu-H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erkölcsi</a:t>
            </a:r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emelkedettség a magas Művészeti érték alkotásához?</a:t>
            </a:r>
          </a:p>
          <a:p>
            <a:endParaRPr lang="hu-HU" dirty="0">
              <a:solidFill>
                <a:srgbClr val="2D2DB9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Művészet és erkölcs </a:t>
            </a:r>
            <a:r>
              <a:rPr lang="hu-HU" dirty="0" smtClean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között van összefüggés?</a:t>
            </a:r>
          </a:p>
          <a:p>
            <a:endParaRPr lang="hu-HU" dirty="0">
              <a:solidFill>
                <a:srgbClr val="2D2DB9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smtClean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művészt „</a:t>
            </a:r>
            <a:r>
              <a:rPr lang="hu-H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 kell csinálni</a:t>
            </a:r>
            <a:r>
              <a:rPr lang="hu-HU" dirty="0" smtClean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”!</a:t>
            </a:r>
          </a:p>
          <a:p>
            <a:endParaRPr lang="hu-HU" dirty="0">
              <a:solidFill>
                <a:srgbClr val="2D2DB9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>
              <a:solidFill>
                <a:srgbClr val="2D2DB9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14572" y="239151"/>
            <a:ext cx="3713412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a Tudomány?</a:t>
            </a:r>
          </a:p>
          <a:p>
            <a:endParaRPr lang="hu-HU" dirty="0">
              <a:solidFill>
                <a:srgbClr val="2D2DB9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Hányféle</a:t>
            </a:r>
            <a:r>
              <a:rPr lang="hu-HU" dirty="0" smtClean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Tudomány van?</a:t>
            </a:r>
          </a:p>
          <a:p>
            <a:endParaRPr lang="hu-HU" dirty="0">
              <a:solidFill>
                <a:srgbClr val="2D2DB9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smtClean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Tudomány/tudományos érték </a:t>
            </a:r>
            <a:r>
              <a:rPr lang="hu-H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örök</a:t>
            </a:r>
            <a:r>
              <a:rPr lang="hu-HU" b="1" dirty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u-HU" dirty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vagy minden történelmi korban más és más?</a:t>
            </a:r>
          </a:p>
          <a:p>
            <a:endParaRPr lang="hu-HU" dirty="0">
              <a:solidFill>
                <a:srgbClr val="2D2DB9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dirty="0" smtClean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Tudományos tehetség </a:t>
            </a:r>
            <a:r>
              <a:rPr lang="hu-H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öröklött</a:t>
            </a:r>
            <a:r>
              <a:rPr lang="hu-HU" b="1" dirty="0" smtClean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vagy tanult?</a:t>
            </a:r>
          </a:p>
          <a:p>
            <a:endParaRPr lang="hu-HU" dirty="0">
              <a:solidFill>
                <a:srgbClr val="2D2DB9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dirty="0" smtClean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Tudományos alkotás közvetít-e, </a:t>
            </a:r>
            <a:r>
              <a:rPr lang="hu-HU" dirty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közvetíthet-e </a:t>
            </a:r>
            <a:r>
              <a:rPr lang="hu-H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ideológiai</a:t>
            </a:r>
            <a:r>
              <a:rPr lang="hu-HU" dirty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politikai üzenetet?</a:t>
            </a:r>
          </a:p>
          <a:p>
            <a:endParaRPr lang="hu-HU" dirty="0">
              <a:solidFill>
                <a:srgbClr val="2D2DB9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Kell-e </a:t>
            </a:r>
            <a:r>
              <a:rPr lang="hu-H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erkölcsi</a:t>
            </a:r>
            <a:r>
              <a:rPr lang="hu-HU" dirty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emelkedettség a magas </a:t>
            </a:r>
            <a:r>
              <a:rPr lang="hu-HU" dirty="0" smtClean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Tudományos érték </a:t>
            </a:r>
            <a:r>
              <a:rPr lang="hu-HU" dirty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alkotásához?</a:t>
            </a:r>
          </a:p>
          <a:p>
            <a:endParaRPr lang="hu-HU" dirty="0">
              <a:solidFill>
                <a:srgbClr val="2D2DB9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Tudomány </a:t>
            </a:r>
            <a:r>
              <a:rPr lang="hu-H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erkölcs </a:t>
            </a:r>
            <a:r>
              <a:rPr lang="hu-HU" dirty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között van összefüggés?</a:t>
            </a:r>
          </a:p>
          <a:p>
            <a:endParaRPr lang="hu-HU" dirty="0">
              <a:solidFill>
                <a:srgbClr val="2D2DB9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dirty="0" smtClean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tudóst </a:t>
            </a:r>
            <a:r>
              <a:rPr lang="hu-HU" dirty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 kell csinálni</a:t>
            </a:r>
            <a:r>
              <a:rPr lang="hu-HU" dirty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”!</a:t>
            </a:r>
          </a:p>
          <a:p>
            <a:endParaRPr lang="hu-HU" dirty="0">
              <a:solidFill>
                <a:srgbClr val="2D2DB9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>
              <a:solidFill>
                <a:srgbClr val="2D2DB9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2D2DB9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85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894" y="69269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XXI. sz. a Tudomány évszázada    -    A XXI. </a:t>
            </a:r>
            <a:r>
              <a:rPr lang="hu-HU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z. a  Művészet évszázada</a:t>
            </a:r>
            <a:endParaRPr lang="en-US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74522" y="1196752"/>
            <a:ext cx="374333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Informatika, robotika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Genetika, </a:t>
            </a:r>
            <a:r>
              <a:rPr lang="hu-HU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nanomedicina</a:t>
            </a:r>
            <a:endParaRPr lang="hu-HU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Hálózati orvostudomány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Társadalomtudományok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Közgazdasági tudományok, stb.</a:t>
            </a:r>
            <a:endParaRPr lang="hu-HU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915236" y="1161326"/>
            <a:ext cx="357020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Audiovizuális művészetek</a:t>
            </a:r>
          </a:p>
          <a:p>
            <a:pPr marL="342900" indent="-342900">
              <a:buFontTx/>
              <a:buChar char="-"/>
            </a:pPr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Ipari, alkalmazott művészetek</a:t>
            </a:r>
          </a:p>
          <a:p>
            <a:pPr marL="342900" indent="-342900">
              <a:buFontTx/>
              <a:buChar char="-"/>
            </a:pPr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Graffiti</a:t>
            </a:r>
          </a:p>
          <a:p>
            <a:pPr marL="342900" indent="-342900">
              <a:buFontTx/>
              <a:buChar char="-"/>
            </a:pPr>
            <a:r>
              <a:rPr lang="hu-HU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Theremin</a:t>
            </a:r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</a:t>
            </a:r>
            <a:endParaRPr lang="hu-HU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hu-HU" sz="20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hu-HU" sz="20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793174"/>
            <a:ext cx="2679775" cy="201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7578841" y="-1395536"/>
            <a:ext cx="6655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Iszfahán</a:t>
            </a:r>
            <a:endParaRPr lang="en-US" sz="10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771800" y="4797152"/>
            <a:ext cx="1317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sz="12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Barabási László </a:t>
            </a:r>
          </a:p>
          <a:p>
            <a:pPr algn="r"/>
            <a:r>
              <a:rPr lang="hu-HU" sz="12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celluláris </a:t>
            </a:r>
          </a:p>
          <a:p>
            <a:pPr algn="r"/>
            <a:r>
              <a:rPr lang="hu-HU" sz="12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 hálózat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065" y="2748136"/>
            <a:ext cx="2857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6228184" y="4725144"/>
            <a:ext cx="141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Pompideau</a:t>
            </a:r>
            <a:r>
              <a:rPr lang="hu-HU" sz="12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palota</a:t>
            </a:r>
          </a:p>
          <a:p>
            <a:r>
              <a:rPr lang="hu-HU" sz="12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részletei</a:t>
            </a:r>
            <a:endParaRPr lang="en-US" sz="12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420888"/>
            <a:ext cx="15144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293096"/>
            <a:ext cx="15430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06" y="2793174"/>
            <a:ext cx="1207122" cy="152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14148"/>
            <a:ext cx="2564218" cy="1923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537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r. Nagy Nándor, Humánmorfológiai és Fejlődésbiológiai Intéz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06" y="548680"/>
            <a:ext cx="4449774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5940152" y="1556792"/>
            <a:ext cx="27363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Embrionális, </a:t>
            </a:r>
            <a:r>
              <a:rPr lang="hu-H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epithél</a:t>
            </a:r>
            <a:r>
              <a:rPr lang="hu-H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idegi őssejtek </a:t>
            </a:r>
            <a:r>
              <a:rPr lang="hu-H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immunfluoreszcens</a:t>
            </a:r>
            <a:r>
              <a:rPr lang="hu-H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festéssel</a:t>
            </a:r>
          </a:p>
          <a:p>
            <a:endParaRPr lang="en-US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Nagy Nándor</a:t>
            </a:r>
            <a:endParaRPr lang="hu-HU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Semmelweis Egyetem Humánmorfológiai és Fejlődésbiológiai Intézet</a:t>
            </a:r>
          </a:p>
          <a:p>
            <a:endParaRPr lang="hu-HU" dirty="0" smtClean="0">
              <a:solidFill>
                <a:srgbClr val="002060"/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619672" y="6309320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Művészet vagy tudomány!?</a:t>
            </a:r>
            <a:endParaRPr lang="en-US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68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5796136" y="1094547"/>
            <a:ext cx="27363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nagy </a:t>
            </a:r>
            <a:r>
              <a:rPr lang="hu-HU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Művész </a:t>
            </a:r>
          </a:p>
          <a:p>
            <a:pPr algn="ctr"/>
            <a:r>
              <a:rPr lang="hu-HU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</a:t>
            </a:r>
            <a:r>
              <a:rPr lang="hu-HU" sz="2400" dirty="0" smtClean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ember </a:t>
            </a:r>
          </a:p>
          <a:p>
            <a:pPr algn="ctr"/>
            <a:r>
              <a:rPr lang="hu-HU" sz="2400" dirty="0" smtClean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vagy </a:t>
            </a:r>
          </a:p>
          <a:p>
            <a:pPr algn="ctr"/>
            <a:r>
              <a:rPr lang="hu-HU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rossz</a:t>
            </a:r>
            <a:r>
              <a:rPr lang="hu-HU" sz="2400" dirty="0" smtClean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ember,</a:t>
            </a:r>
          </a:p>
          <a:p>
            <a:pPr algn="ctr"/>
            <a:r>
              <a:rPr lang="hu-HU" sz="2400" dirty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2400" dirty="0" smtClean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lletve nem is lehet jó ember?</a:t>
            </a:r>
            <a:endParaRPr lang="en-US" sz="2400" dirty="0">
              <a:solidFill>
                <a:srgbClr val="2D2DB9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683568" y="1094547"/>
            <a:ext cx="30243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dirty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nagy </a:t>
            </a:r>
            <a:r>
              <a:rPr lang="hu-HU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Tudós</a:t>
            </a:r>
            <a:r>
              <a:rPr lang="hu-HU" sz="2400" dirty="0" smtClean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hu-HU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</a:t>
            </a:r>
            <a:r>
              <a:rPr lang="hu-HU" sz="2400" dirty="0" smtClean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ember </a:t>
            </a:r>
          </a:p>
          <a:p>
            <a:pPr algn="ctr"/>
            <a:r>
              <a:rPr lang="hu-HU" sz="2400" dirty="0" smtClean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vagy </a:t>
            </a:r>
          </a:p>
          <a:p>
            <a:pPr algn="ctr"/>
            <a:r>
              <a:rPr lang="hu-HU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rossz</a:t>
            </a:r>
            <a:r>
              <a:rPr lang="hu-HU" sz="2400" dirty="0" smtClean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ember,</a:t>
            </a:r>
          </a:p>
          <a:p>
            <a:pPr algn="ctr"/>
            <a:r>
              <a:rPr lang="hu-HU" sz="2400" dirty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illetve nem is lehet jó ember</a:t>
            </a:r>
            <a:r>
              <a:rPr lang="hu-HU" sz="2400" dirty="0" smtClean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rgbClr val="2D2DB9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1" y="3573016"/>
            <a:ext cx="3936479" cy="2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2520280" y="610432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Einstein és felesége egy belga rendőrrel beszélget 1933-ban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172" y="720859"/>
            <a:ext cx="2148074" cy="133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89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944026" y="404664"/>
            <a:ext cx="488146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600" dirty="0" smtClean="0">
                <a:solidFill>
                  <a:srgbClr val="0000CC"/>
                </a:solidFill>
              </a:rPr>
              <a:t>Egyensúly és stabilitás a térben</a:t>
            </a:r>
          </a:p>
          <a:p>
            <a:pPr algn="ctr"/>
            <a:r>
              <a:rPr lang="hu-HU" sz="2600" dirty="0" smtClean="0">
                <a:solidFill>
                  <a:srgbClr val="0000CC"/>
                </a:solidFill>
              </a:rPr>
              <a:t>Kisgömböc</a:t>
            </a:r>
            <a:endParaRPr lang="hu-HU" sz="2600" dirty="0">
              <a:solidFill>
                <a:srgbClr val="0000CC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43224"/>
            <a:ext cx="7719908" cy="433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2568266" cy="192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Képtalálat a következ&amp;odblac;re: „a gömböc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590" y="4001276"/>
            <a:ext cx="2707826" cy="180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27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83568" y="1052736"/>
            <a:ext cx="792088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hu-HU" sz="2000" b="1" dirty="0">
                <a:solidFill>
                  <a:srgbClr val="002060"/>
                </a:solidFill>
                <a:latin typeface="Calibri"/>
                <a:ea typeface="Times New Roman"/>
                <a:cs typeface="Times New Roman"/>
              </a:rPr>
              <a:t>Művészetben </a:t>
            </a:r>
            <a:r>
              <a:rPr lang="hu-HU" sz="2000" b="1" dirty="0" smtClean="0">
                <a:solidFill>
                  <a:srgbClr val="002060"/>
                </a:solidFill>
                <a:latin typeface="Calibri"/>
                <a:ea typeface="Times New Roman"/>
                <a:cs typeface="Times New Roman"/>
              </a:rPr>
              <a:t>és Tudományban Kedves Hallgatóim!</a:t>
            </a:r>
            <a:endParaRPr lang="hu-HU" sz="2000" b="1" dirty="0">
              <a:solidFill>
                <a:srgbClr val="002060"/>
              </a:solidFill>
              <a:latin typeface="Cambria"/>
              <a:ea typeface="Times New Roman"/>
              <a:cs typeface="Times New Roman"/>
            </a:endParaRPr>
          </a:p>
          <a:p>
            <a:pPr algn="ctr"/>
            <a:r>
              <a:rPr lang="hu-HU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 </a:t>
            </a:r>
            <a:endParaRPr lang="hu-HU" sz="16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r>
              <a:rPr lang="hu-HU" b="1" dirty="0" smtClean="0">
                <a:solidFill>
                  <a:srgbClr val="3333FF"/>
                </a:solidFill>
                <a:latin typeface="Calibri"/>
                <a:ea typeface="Calibri"/>
                <a:cs typeface="Times New Roman"/>
              </a:rPr>
              <a:t>Szerda esti </a:t>
            </a:r>
            <a:r>
              <a:rPr lang="hu-HU" b="1" dirty="0">
                <a:solidFill>
                  <a:srgbClr val="3333FF"/>
                </a:solidFill>
                <a:latin typeface="Calibri"/>
                <a:ea typeface="Calibri"/>
                <a:cs typeface="Times New Roman"/>
              </a:rPr>
              <a:t>boldog órákra </a:t>
            </a:r>
            <a:r>
              <a:rPr lang="hu-HU" b="1" dirty="0" smtClean="0">
                <a:solidFill>
                  <a:srgbClr val="3333FF"/>
                </a:solidFill>
                <a:latin typeface="Calibri"/>
                <a:ea typeface="Calibri"/>
                <a:cs typeface="Times New Roman"/>
              </a:rPr>
              <a:t>gyűltünk </a:t>
            </a:r>
            <a:r>
              <a:rPr lang="hu-HU" b="1" dirty="0">
                <a:solidFill>
                  <a:srgbClr val="3333FF"/>
                </a:solidFill>
                <a:latin typeface="Calibri"/>
                <a:ea typeface="Calibri"/>
                <a:cs typeface="Times New Roman"/>
              </a:rPr>
              <a:t>össze, hogy </a:t>
            </a:r>
            <a:r>
              <a:rPr lang="hu-HU" b="1" dirty="0" smtClean="0">
                <a:solidFill>
                  <a:srgbClr val="3333FF"/>
                </a:solidFill>
                <a:latin typeface="Calibri"/>
                <a:ea typeface="Calibri"/>
                <a:cs typeface="Times New Roman"/>
              </a:rPr>
              <a:t>elmélkedjünk és </a:t>
            </a:r>
            <a:r>
              <a:rPr lang="hu-HU" b="1" dirty="0">
                <a:solidFill>
                  <a:srgbClr val="3333FF"/>
                </a:solidFill>
                <a:latin typeface="Calibri"/>
                <a:ea typeface="Calibri"/>
                <a:cs typeface="Times New Roman"/>
              </a:rPr>
              <a:t>megtisztuljunk a </a:t>
            </a:r>
            <a:r>
              <a:rPr lang="hu-HU" b="1" dirty="0" smtClean="0">
                <a:solidFill>
                  <a:srgbClr val="3333FF"/>
                </a:solidFill>
                <a:latin typeface="Calibri"/>
                <a:ea typeface="Calibri"/>
                <a:cs typeface="Times New Roman"/>
              </a:rPr>
              <a:t>szellem, a tudomány és művészet  </a:t>
            </a:r>
            <a:r>
              <a:rPr lang="hu-HU" b="1" dirty="0">
                <a:solidFill>
                  <a:srgbClr val="3333FF"/>
                </a:solidFill>
                <a:latin typeface="Calibri"/>
                <a:ea typeface="Calibri"/>
                <a:cs typeface="Times New Roman"/>
              </a:rPr>
              <a:t>lélekfrissítő, melengető </a:t>
            </a:r>
            <a:r>
              <a:rPr lang="hu-HU" b="1" dirty="0" smtClean="0">
                <a:solidFill>
                  <a:srgbClr val="3333FF"/>
                </a:solidFill>
                <a:latin typeface="Calibri"/>
                <a:ea typeface="Calibri"/>
                <a:cs typeface="Times New Roman"/>
              </a:rPr>
              <a:t>élménye által.</a:t>
            </a:r>
            <a:endParaRPr lang="hu-HU" sz="1600" dirty="0">
              <a:solidFill>
                <a:srgbClr val="3333FF"/>
              </a:solidFill>
              <a:latin typeface="Calibri"/>
              <a:ea typeface="Calibri"/>
              <a:cs typeface="Times New Roman"/>
            </a:endParaRPr>
          </a:p>
          <a:p>
            <a:r>
              <a:rPr lang="hu-HU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 </a:t>
            </a:r>
            <a:endParaRPr lang="hu-HU" sz="16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r>
              <a:rPr lang="hu-HU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Azért jöttünk </a:t>
            </a:r>
            <a:r>
              <a:rPr lang="hu-HU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ide, hogy:</a:t>
            </a:r>
          </a:p>
          <a:p>
            <a:endParaRPr lang="hu-HU" dirty="0" smtClean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marL="342900" indent="468313">
              <a:buFont typeface="Calibri"/>
              <a:buChar char="-"/>
              <a:tabLst>
                <a:tab pos="722313" algn="l"/>
                <a:tab pos="811213" algn="l"/>
              </a:tabLst>
            </a:pPr>
            <a:r>
              <a:rPr lang="hu-HU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Együtt legyünk és közösen elmélkedjünk,</a:t>
            </a:r>
          </a:p>
          <a:p>
            <a:pPr marL="342900" indent="468313">
              <a:buFont typeface="Calibri"/>
              <a:buChar char="-"/>
            </a:pPr>
            <a:r>
              <a:rPr lang="hu-HU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Felkészüljük egy féléves </a:t>
            </a:r>
            <a:r>
              <a:rPr lang="hu-HU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ú</a:t>
            </a:r>
            <a:r>
              <a:rPr lang="hu-HU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ttörő expedícióra,</a:t>
            </a:r>
          </a:p>
          <a:p>
            <a:pPr marL="342900" indent="468313">
              <a:buFont typeface="Calibri"/>
              <a:buChar char="-"/>
            </a:pPr>
            <a:r>
              <a:rPr lang="hu-HU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Találkozzunk </a:t>
            </a:r>
            <a:r>
              <a:rPr lang="hu-HU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a </a:t>
            </a:r>
            <a:r>
              <a:rPr lang="hu-HU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művészekkel a tudósokkal, szakértőkkel</a:t>
            </a:r>
            <a:endParaRPr lang="hu-HU" sz="16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marL="342900" indent="468313">
              <a:buFont typeface="Calibri"/>
              <a:buChar char="-"/>
            </a:pPr>
            <a:r>
              <a:rPr lang="hu-HU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Megértsük a tudományos, a művészi alkotás és a befogadás élet- és      </a:t>
            </a:r>
          </a:p>
          <a:p>
            <a:pPr marL="342900"/>
            <a:r>
              <a:rPr lang="hu-HU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hu-HU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        kórélettani folyamatait</a:t>
            </a:r>
            <a:endParaRPr lang="hu-HU" sz="16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987824" y="6093296"/>
            <a:ext cx="29578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 művészet?! Ez tudomány!?</a:t>
            </a:r>
            <a:endParaRPr lang="en-US" sz="16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51782"/>
            <a:ext cx="1055830" cy="106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173" y="4725144"/>
            <a:ext cx="449166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60648"/>
            <a:ext cx="1057798" cy="105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411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50" y="425897"/>
            <a:ext cx="371475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5110217" y="476672"/>
            <a:ext cx="313419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rgbClr val="000066"/>
                </a:solidFill>
              </a:rPr>
              <a:t>Domokos Gábor </a:t>
            </a:r>
          </a:p>
          <a:p>
            <a:r>
              <a:rPr lang="hu-HU" dirty="0" smtClean="0">
                <a:solidFill>
                  <a:srgbClr val="000066"/>
                </a:solidFill>
              </a:rPr>
              <a:t>(Budapest, 1961)</a:t>
            </a:r>
            <a:endParaRPr lang="hu-HU" dirty="0">
              <a:solidFill>
                <a:srgbClr val="000066"/>
              </a:solidFill>
            </a:endParaRPr>
          </a:p>
          <a:p>
            <a:r>
              <a:rPr lang="hu-HU" dirty="0">
                <a:solidFill>
                  <a:srgbClr val="000066"/>
                </a:solidFill>
              </a:rPr>
              <a:t>é</a:t>
            </a:r>
            <a:r>
              <a:rPr lang="hu-HU" dirty="0" smtClean="0">
                <a:solidFill>
                  <a:srgbClr val="000066"/>
                </a:solidFill>
              </a:rPr>
              <a:t>pítészmérnök, matematikus</a:t>
            </a:r>
          </a:p>
          <a:p>
            <a:r>
              <a:rPr lang="hu-HU" dirty="0">
                <a:solidFill>
                  <a:srgbClr val="000066"/>
                </a:solidFill>
              </a:rPr>
              <a:t>a</a:t>
            </a:r>
            <a:r>
              <a:rPr lang="hu-HU" dirty="0" smtClean="0">
                <a:solidFill>
                  <a:srgbClr val="000066"/>
                </a:solidFill>
              </a:rPr>
              <a:t>kadémikus, egyetemi tanár</a:t>
            </a:r>
            <a:endParaRPr lang="hu-HU" dirty="0">
              <a:solidFill>
                <a:srgbClr val="000066"/>
              </a:solidFill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611560" y="3428414"/>
            <a:ext cx="784887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 smtClean="0">
                <a:solidFill>
                  <a:srgbClr val="000066"/>
                </a:solidFill>
              </a:rPr>
              <a:t>Budapest Műszaki Egyetem</a:t>
            </a:r>
          </a:p>
          <a:p>
            <a:r>
              <a:rPr lang="hu-HU" sz="1400" dirty="0" smtClean="0">
                <a:solidFill>
                  <a:srgbClr val="000066"/>
                </a:solidFill>
              </a:rPr>
              <a:t>1990-ben adjunktus, 1994-től </a:t>
            </a:r>
            <a:r>
              <a:rPr lang="hu-HU" sz="1400" dirty="0">
                <a:solidFill>
                  <a:srgbClr val="000066"/>
                </a:solidFill>
              </a:rPr>
              <a:t>egyetemi </a:t>
            </a:r>
            <a:r>
              <a:rPr lang="hu-HU" sz="1400" dirty="0" smtClean="0">
                <a:solidFill>
                  <a:srgbClr val="000066"/>
                </a:solidFill>
              </a:rPr>
              <a:t>docens, </a:t>
            </a:r>
            <a:r>
              <a:rPr lang="hu-HU" sz="1400" dirty="0">
                <a:solidFill>
                  <a:srgbClr val="000066"/>
                </a:solidFill>
              </a:rPr>
              <a:t>1996-ban </a:t>
            </a:r>
            <a:r>
              <a:rPr lang="hu-HU" sz="1400" dirty="0" smtClean="0">
                <a:solidFill>
                  <a:srgbClr val="000066"/>
                </a:solidFill>
              </a:rPr>
              <a:t>habilitált</a:t>
            </a:r>
            <a:r>
              <a:rPr lang="hu-HU" sz="1400" dirty="0">
                <a:solidFill>
                  <a:srgbClr val="000066"/>
                </a:solidFill>
              </a:rPr>
              <a:t>,</a:t>
            </a:r>
            <a:r>
              <a:rPr lang="hu-HU" sz="1400" dirty="0" smtClean="0">
                <a:solidFill>
                  <a:srgbClr val="000066"/>
                </a:solidFill>
              </a:rPr>
              <a:t>  </a:t>
            </a:r>
            <a:r>
              <a:rPr lang="hu-HU" sz="1400" dirty="0">
                <a:solidFill>
                  <a:srgbClr val="000066"/>
                </a:solidFill>
              </a:rPr>
              <a:t>egyetemi </a:t>
            </a:r>
            <a:r>
              <a:rPr lang="hu-HU" sz="1400" dirty="0" smtClean="0">
                <a:solidFill>
                  <a:srgbClr val="000066"/>
                </a:solidFill>
              </a:rPr>
              <a:t>tanár</a:t>
            </a:r>
          </a:p>
          <a:p>
            <a:r>
              <a:rPr lang="hu-HU" sz="1400" dirty="0" smtClean="0">
                <a:solidFill>
                  <a:srgbClr val="000066"/>
                </a:solidFill>
              </a:rPr>
              <a:t>1995-1998  </a:t>
            </a:r>
            <a:r>
              <a:rPr lang="hu-HU" sz="1400" dirty="0">
                <a:solidFill>
                  <a:srgbClr val="000066"/>
                </a:solidFill>
              </a:rPr>
              <a:t>Építészmérnöki Kar tudományos </a:t>
            </a:r>
            <a:r>
              <a:rPr lang="hu-HU" sz="1400" dirty="0" err="1" smtClean="0">
                <a:solidFill>
                  <a:srgbClr val="000066"/>
                </a:solidFill>
              </a:rPr>
              <a:t>dékánhelyettese</a:t>
            </a:r>
            <a:endParaRPr lang="hu-HU" sz="1400" dirty="0" smtClean="0">
              <a:solidFill>
                <a:srgbClr val="000066"/>
              </a:solidFill>
            </a:endParaRPr>
          </a:p>
          <a:p>
            <a:r>
              <a:rPr lang="hu-HU" sz="1400" dirty="0" smtClean="0">
                <a:solidFill>
                  <a:srgbClr val="000066"/>
                </a:solidFill>
              </a:rPr>
              <a:t>1997-2000  </a:t>
            </a:r>
            <a:r>
              <a:rPr lang="hu-HU" sz="1400" dirty="0">
                <a:solidFill>
                  <a:srgbClr val="000066"/>
                </a:solidFill>
              </a:rPr>
              <a:t>Széchenyi professzori </a:t>
            </a:r>
            <a:r>
              <a:rPr lang="hu-HU" sz="1400" dirty="0" smtClean="0">
                <a:solidFill>
                  <a:srgbClr val="000066"/>
                </a:solidFill>
              </a:rPr>
              <a:t>ösztöndíj </a:t>
            </a:r>
          </a:p>
          <a:p>
            <a:r>
              <a:rPr lang="hu-HU" sz="1400" dirty="0" smtClean="0">
                <a:solidFill>
                  <a:srgbClr val="000066"/>
                </a:solidFill>
              </a:rPr>
              <a:t>1998-1999 </a:t>
            </a:r>
            <a:r>
              <a:rPr lang="hu-HU" sz="1400" dirty="0" err="1" smtClean="0">
                <a:solidFill>
                  <a:srgbClr val="000066"/>
                </a:solidFill>
              </a:rPr>
              <a:t>Cornell</a:t>
            </a:r>
            <a:r>
              <a:rPr lang="hu-HU" sz="1400" dirty="0" smtClean="0">
                <a:solidFill>
                  <a:srgbClr val="000066"/>
                </a:solidFill>
              </a:rPr>
              <a:t> Egyetem</a:t>
            </a:r>
            <a:r>
              <a:rPr lang="hu-HU" sz="1400" dirty="0">
                <a:solidFill>
                  <a:srgbClr val="000066"/>
                </a:solidFill>
              </a:rPr>
              <a:t> </a:t>
            </a:r>
            <a:r>
              <a:rPr lang="hu-HU" sz="1400" dirty="0" smtClean="0">
                <a:solidFill>
                  <a:srgbClr val="000066"/>
                </a:solidFill>
              </a:rPr>
              <a:t>(Ithaca</a:t>
            </a:r>
            <a:r>
              <a:rPr lang="hu-HU" sz="1400" dirty="0">
                <a:solidFill>
                  <a:srgbClr val="000066"/>
                </a:solidFill>
              </a:rPr>
              <a:t>, New York) </a:t>
            </a:r>
            <a:r>
              <a:rPr lang="hu-HU" sz="1400" dirty="0" smtClean="0">
                <a:solidFill>
                  <a:srgbClr val="000066"/>
                </a:solidFill>
              </a:rPr>
              <a:t>vendégprofesszor</a:t>
            </a:r>
          </a:p>
          <a:p>
            <a:r>
              <a:rPr lang="hu-HU" sz="1400" dirty="0">
                <a:solidFill>
                  <a:srgbClr val="000066"/>
                </a:solidFill>
              </a:rPr>
              <a:t>1</a:t>
            </a:r>
            <a:r>
              <a:rPr lang="hu-HU" sz="1400" dirty="0" smtClean="0">
                <a:solidFill>
                  <a:srgbClr val="000066"/>
                </a:solidFill>
              </a:rPr>
              <a:t>999-ben </a:t>
            </a:r>
            <a:r>
              <a:rPr lang="hu-HU" sz="1400" dirty="0">
                <a:solidFill>
                  <a:srgbClr val="000066"/>
                </a:solidFill>
              </a:rPr>
              <a:t>az egyetem elméleti és alkalmazott mechanikai </a:t>
            </a:r>
            <a:r>
              <a:rPr lang="hu-HU" sz="1400" dirty="0" smtClean="0">
                <a:solidFill>
                  <a:srgbClr val="000066"/>
                </a:solidFill>
              </a:rPr>
              <a:t>tanszék címzetes professzora</a:t>
            </a:r>
          </a:p>
          <a:p>
            <a:r>
              <a:rPr lang="hu-HU" sz="1400" dirty="0" smtClean="0">
                <a:solidFill>
                  <a:srgbClr val="000066"/>
                </a:solidFill>
              </a:rPr>
              <a:t>1987-ben </a:t>
            </a:r>
            <a:r>
              <a:rPr lang="hu-HU" sz="1400" dirty="0">
                <a:solidFill>
                  <a:srgbClr val="000066"/>
                </a:solidFill>
              </a:rPr>
              <a:t>a Bécsi Műszaki </a:t>
            </a:r>
            <a:r>
              <a:rPr lang="hu-HU" sz="1400" dirty="0" smtClean="0">
                <a:solidFill>
                  <a:srgbClr val="000066"/>
                </a:solidFill>
              </a:rPr>
              <a:t>Egyetem, tanulmányút</a:t>
            </a:r>
          </a:p>
          <a:p>
            <a:r>
              <a:rPr lang="hu-HU" sz="1400" dirty="0" smtClean="0">
                <a:solidFill>
                  <a:srgbClr val="000066"/>
                </a:solidFill>
              </a:rPr>
              <a:t>1990–1991  </a:t>
            </a:r>
            <a:r>
              <a:rPr lang="hu-HU" sz="1400" dirty="0" err="1" smtClean="0">
                <a:solidFill>
                  <a:srgbClr val="000066"/>
                </a:solidFill>
              </a:rPr>
              <a:t>Cornell</a:t>
            </a:r>
            <a:r>
              <a:rPr lang="hu-HU" sz="1400" dirty="0" smtClean="0">
                <a:solidFill>
                  <a:srgbClr val="000066"/>
                </a:solidFill>
              </a:rPr>
              <a:t> Egyetemen, tanulmányút</a:t>
            </a:r>
          </a:p>
          <a:p>
            <a:r>
              <a:rPr lang="hu-HU" sz="1400" dirty="0" smtClean="0">
                <a:solidFill>
                  <a:srgbClr val="000066"/>
                </a:solidFill>
              </a:rPr>
              <a:t>1991-ben </a:t>
            </a:r>
            <a:r>
              <a:rPr lang="hu-HU" sz="1400" dirty="0">
                <a:solidFill>
                  <a:srgbClr val="000066"/>
                </a:solidFill>
              </a:rPr>
              <a:t>a </a:t>
            </a:r>
            <a:r>
              <a:rPr lang="hu-HU" sz="1400" dirty="0" smtClean="0">
                <a:solidFill>
                  <a:srgbClr val="000066"/>
                </a:solidFill>
              </a:rPr>
              <a:t>cambridge-i </a:t>
            </a:r>
            <a:r>
              <a:rPr lang="hu-HU" sz="1400" dirty="0" err="1">
                <a:solidFill>
                  <a:srgbClr val="000066"/>
                </a:solidFill>
              </a:rPr>
              <a:t>Peterhouse</a:t>
            </a:r>
            <a:r>
              <a:rPr lang="hu-HU" sz="1400" dirty="0">
                <a:solidFill>
                  <a:srgbClr val="000066"/>
                </a:solidFill>
              </a:rPr>
              <a:t> </a:t>
            </a:r>
            <a:r>
              <a:rPr lang="hu-HU" sz="1400" dirty="0" smtClean="0">
                <a:solidFill>
                  <a:srgbClr val="000066"/>
                </a:solidFill>
              </a:rPr>
              <a:t>College, tanulmányút</a:t>
            </a:r>
          </a:p>
          <a:p>
            <a:r>
              <a:rPr lang="hu-HU" sz="1400" dirty="0" smtClean="0">
                <a:solidFill>
                  <a:srgbClr val="000066"/>
                </a:solidFill>
              </a:rPr>
              <a:t>1993–1994-ben </a:t>
            </a:r>
            <a:r>
              <a:rPr lang="hu-HU" sz="1400" dirty="0">
                <a:solidFill>
                  <a:srgbClr val="000066"/>
                </a:solidFill>
              </a:rPr>
              <a:t>a Marylandi </a:t>
            </a:r>
            <a:r>
              <a:rPr lang="hu-HU" sz="1400" dirty="0" smtClean="0">
                <a:solidFill>
                  <a:srgbClr val="000066"/>
                </a:solidFill>
              </a:rPr>
              <a:t>Egyetem, tanulmányút </a:t>
            </a:r>
          </a:p>
          <a:p>
            <a:r>
              <a:rPr lang="hu-HU" sz="1400" dirty="0" smtClean="0">
                <a:solidFill>
                  <a:srgbClr val="000066"/>
                </a:solidFill>
              </a:rPr>
              <a:t> 2008-2009 cambridge-i </a:t>
            </a:r>
            <a:r>
              <a:rPr lang="hu-HU" sz="1400" dirty="0" err="1">
                <a:solidFill>
                  <a:srgbClr val="000066"/>
                </a:solidFill>
              </a:rPr>
              <a:t>Trinity</a:t>
            </a:r>
            <a:r>
              <a:rPr lang="hu-HU" sz="1400" dirty="0">
                <a:solidFill>
                  <a:srgbClr val="000066"/>
                </a:solidFill>
              </a:rPr>
              <a:t> College </a:t>
            </a:r>
            <a:r>
              <a:rPr lang="hu-HU" sz="1400" dirty="0" smtClean="0">
                <a:solidFill>
                  <a:srgbClr val="000066"/>
                </a:solidFill>
              </a:rPr>
              <a:t>vendégprofesszor</a:t>
            </a:r>
            <a:endParaRPr lang="hu-HU" sz="1400" dirty="0">
              <a:solidFill>
                <a:srgbClr val="000066"/>
              </a:solidFill>
            </a:endParaRPr>
          </a:p>
          <a:p>
            <a:pPr marL="228600" indent="-228600">
              <a:buAutoNum type="arabicPlain" startAt="1989"/>
            </a:pPr>
            <a:r>
              <a:rPr lang="hu-HU" sz="1400" dirty="0" smtClean="0">
                <a:solidFill>
                  <a:srgbClr val="000066"/>
                </a:solidFill>
              </a:rPr>
              <a:t> műszaki </a:t>
            </a:r>
            <a:r>
              <a:rPr lang="hu-HU" sz="1400" dirty="0">
                <a:solidFill>
                  <a:srgbClr val="000066"/>
                </a:solidFill>
              </a:rPr>
              <a:t>tudományok </a:t>
            </a:r>
            <a:r>
              <a:rPr lang="hu-HU" sz="1400" dirty="0" smtClean="0">
                <a:solidFill>
                  <a:srgbClr val="000066"/>
                </a:solidFill>
              </a:rPr>
              <a:t>kandidátusa, 1997 akadémiai doktor</a:t>
            </a:r>
          </a:p>
          <a:p>
            <a:r>
              <a:rPr lang="hu-HU" sz="1400" dirty="0" smtClean="0">
                <a:solidFill>
                  <a:srgbClr val="000066"/>
                </a:solidFill>
              </a:rPr>
              <a:t> MTA </a:t>
            </a:r>
            <a:r>
              <a:rPr lang="hu-HU" sz="1400" dirty="0">
                <a:solidFill>
                  <a:srgbClr val="000066"/>
                </a:solidFill>
              </a:rPr>
              <a:t>Elméleti és Alkalmazott Mechanikai </a:t>
            </a:r>
            <a:r>
              <a:rPr lang="hu-HU" sz="1400" dirty="0" smtClean="0">
                <a:solidFill>
                  <a:srgbClr val="000066"/>
                </a:solidFill>
              </a:rPr>
              <a:t>Bizottság </a:t>
            </a:r>
            <a:r>
              <a:rPr lang="hu-HU" sz="1400" dirty="0">
                <a:solidFill>
                  <a:srgbClr val="000066"/>
                </a:solidFill>
              </a:rPr>
              <a:t>tagja, </a:t>
            </a:r>
            <a:r>
              <a:rPr lang="hu-HU" sz="1400" dirty="0" smtClean="0">
                <a:solidFill>
                  <a:srgbClr val="000066"/>
                </a:solidFill>
              </a:rPr>
              <a:t>1996 -1998 </a:t>
            </a:r>
            <a:r>
              <a:rPr lang="hu-HU" sz="1400" dirty="0">
                <a:solidFill>
                  <a:srgbClr val="000066"/>
                </a:solidFill>
              </a:rPr>
              <a:t>között titkára </a:t>
            </a:r>
            <a:r>
              <a:rPr lang="hu-HU" sz="1400" dirty="0" smtClean="0">
                <a:solidFill>
                  <a:srgbClr val="000066"/>
                </a:solidFill>
              </a:rPr>
              <a:t>. </a:t>
            </a:r>
          </a:p>
          <a:p>
            <a:r>
              <a:rPr lang="hu-HU" sz="1400" dirty="0" smtClean="0">
                <a:solidFill>
                  <a:srgbClr val="000066"/>
                </a:solidFill>
              </a:rPr>
              <a:t> 2004 </a:t>
            </a:r>
            <a:r>
              <a:rPr lang="hu-HU" sz="1400" dirty="0">
                <a:solidFill>
                  <a:srgbClr val="000066"/>
                </a:solidFill>
              </a:rPr>
              <a:t>Magyar Tudományos </a:t>
            </a:r>
            <a:r>
              <a:rPr lang="hu-HU" sz="1400" dirty="0" smtClean="0">
                <a:solidFill>
                  <a:srgbClr val="000066"/>
                </a:solidFill>
              </a:rPr>
              <a:t>Akadémia</a:t>
            </a:r>
            <a:r>
              <a:rPr lang="hu-HU" sz="1400" dirty="0">
                <a:solidFill>
                  <a:srgbClr val="000066"/>
                </a:solidFill>
              </a:rPr>
              <a:t> </a:t>
            </a:r>
            <a:r>
              <a:rPr lang="hu-HU" sz="1400" dirty="0" smtClean="0">
                <a:solidFill>
                  <a:srgbClr val="000066"/>
                </a:solidFill>
              </a:rPr>
              <a:t>levelezőtag,  2010 MTA rendes </a:t>
            </a:r>
            <a:r>
              <a:rPr lang="hu-HU" sz="1400" dirty="0">
                <a:solidFill>
                  <a:srgbClr val="000066"/>
                </a:solidFill>
              </a:rPr>
              <a:t>tagjává. </a:t>
            </a:r>
            <a:endParaRPr lang="hu-HU" sz="1400" dirty="0" smtClean="0">
              <a:solidFill>
                <a:srgbClr val="000066"/>
              </a:solidFill>
            </a:endParaRPr>
          </a:p>
          <a:p>
            <a:r>
              <a:rPr lang="hu-HU" sz="1400" dirty="0" smtClean="0">
                <a:solidFill>
                  <a:srgbClr val="000066"/>
                </a:solidFill>
              </a:rPr>
              <a:t> Német </a:t>
            </a:r>
            <a:r>
              <a:rPr lang="hu-HU" sz="1400" dirty="0">
                <a:solidFill>
                  <a:srgbClr val="000066"/>
                </a:solidFill>
              </a:rPr>
              <a:t>Alkalmazott Matematikai és Mechanikai </a:t>
            </a:r>
            <a:r>
              <a:rPr lang="hu-HU" sz="1400" dirty="0" smtClean="0">
                <a:solidFill>
                  <a:srgbClr val="000066"/>
                </a:solidFill>
              </a:rPr>
              <a:t>Társaság, magyar </a:t>
            </a:r>
            <a:r>
              <a:rPr lang="hu-HU" sz="1400" dirty="0">
                <a:solidFill>
                  <a:srgbClr val="000066"/>
                </a:solidFill>
              </a:rPr>
              <a:t>nemzeti bizottságának </a:t>
            </a:r>
            <a:r>
              <a:rPr lang="hu-HU" sz="1400" dirty="0" smtClean="0">
                <a:solidFill>
                  <a:srgbClr val="000066"/>
                </a:solidFill>
              </a:rPr>
              <a:t>elnöke</a:t>
            </a:r>
            <a:endParaRPr lang="hu-HU" sz="1400" dirty="0">
              <a:solidFill>
                <a:srgbClr val="000066"/>
              </a:solidFill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4499992" y="1720840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400" dirty="0" smtClean="0">
                <a:solidFill>
                  <a:srgbClr val="000066"/>
                </a:solidFill>
              </a:rPr>
              <a:t>      Kutatási területe:</a:t>
            </a:r>
          </a:p>
          <a:p>
            <a:pPr marL="285750" indent="-285750">
              <a:buFontTx/>
              <a:buChar char="-"/>
            </a:pPr>
            <a:r>
              <a:rPr lang="hu-HU" sz="1400" dirty="0" smtClean="0">
                <a:solidFill>
                  <a:srgbClr val="000066"/>
                </a:solidFill>
              </a:rPr>
              <a:t>nemlineáris mechanika</a:t>
            </a:r>
            <a:r>
              <a:rPr lang="hu-HU" sz="1400" dirty="0">
                <a:solidFill>
                  <a:srgbClr val="000066"/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hu-HU" sz="1400" dirty="0" smtClean="0">
                <a:solidFill>
                  <a:srgbClr val="000066"/>
                </a:solidFill>
              </a:rPr>
              <a:t>Katasztrófaelmélet  tartószerkezetek </a:t>
            </a:r>
            <a:r>
              <a:rPr lang="hu-HU" sz="1400" dirty="0">
                <a:solidFill>
                  <a:srgbClr val="000066"/>
                </a:solidFill>
              </a:rPr>
              <a:t>nagy </a:t>
            </a:r>
            <a:r>
              <a:rPr lang="hu-HU" sz="1400" dirty="0" smtClean="0">
                <a:solidFill>
                  <a:srgbClr val="000066"/>
                </a:solidFill>
              </a:rPr>
              <a:t>kilengései </a:t>
            </a:r>
            <a:r>
              <a:rPr lang="hu-HU" sz="1400" dirty="0">
                <a:solidFill>
                  <a:srgbClr val="000066"/>
                </a:solidFill>
              </a:rPr>
              <a:t>és </a:t>
            </a:r>
            <a:r>
              <a:rPr lang="hu-HU" sz="1400" dirty="0" smtClean="0">
                <a:solidFill>
                  <a:srgbClr val="000066"/>
                </a:solidFill>
              </a:rPr>
              <a:t>stabilitása, </a:t>
            </a:r>
            <a:r>
              <a:rPr lang="hu-HU" sz="1400" dirty="0">
                <a:solidFill>
                  <a:srgbClr val="000066"/>
                </a:solidFill>
              </a:rPr>
              <a:t>a </a:t>
            </a:r>
            <a:endParaRPr lang="hu-HU" sz="1400" dirty="0" smtClean="0">
              <a:solidFill>
                <a:srgbClr val="000066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1400" dirty="0">
                <a:solidFill>
                  <a:srgbClr val="000066"/>
                </a:solidFill>
              </a:rPr>
              <a:t>c</a:t>
            </a:r>
            <a:r>
              <a:rPr lang="hu-HU" sz="1400" dirty="0" smtClean="0">
                <a:solidFill>
                  <a:srgbClr val="000066"/>
                </a:solidFill>
              </a:rPr>
              <a:t>soportelmélet mechanikai alkalmazásai</a:t>
            </a:r>
          </a:p>
          <a:p>
            <a:pPr marL="285750" indent="-285750">
              <a:buFontTx/>
              <a:buChar char="-"/>
            </a:pPr>
            <a:r>
              <a:rPr lang="hu-HU" sz="1400" dirty="0" smtClean="0">
                <a:solidFill>
                  <a:srgbClr val="000066"/>
                </a:solidFill>
              </a:rPr>
              <a:t>számítógépes mechanika: algoritmusok kialakítása </a:t>
            </a:r>
            <a:r>
              <a:rPr lang="hu-HU" sz="1400" dirty="0">
                <a:solidFill>
                  <a:srgbClr val="000066"/>
                </a:solidFill>
              </a:rPr>
              <a:t>egyensúlyi helyzetek mérésére.</a:t>
            </a:r>
          </a:p>
        </p:txBody>
      </p:sp>
    </p:spTree>
    <p:extLst>
      <p:ext uri="{BB962C8B-B14F-4D97-AF65-F5344CB8AC3E}">
        <p14:creationId xmlns:p14="http://schemas.microsoft.com/office/powerpoint/2010/main" val="224328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649139" y="620688"/>
            <a:ext cx="5827236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Miért kell, miért fontos e kurzus?!</a:t>
            </a:r>
          </a:p>
          <a:p>
            <a:pPr algn="ctr"/>
            <a:endParaRPr lang="hu-HU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 </a:t>
            </a:r>
            <a:r>
              <a:rPr lang="hu-H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elég </a:t>
            </a:r>
            <a:endParaRPr lang="hu-HU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natómiát</a:t>
            </a:r>
            <a:r>
              <a:rPr lang="hu-H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</a:t>
            </a:r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iokémiát, </a:t>
            </a:r>
            <a:r>
              <a:rPr lang="hu-H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lettant, Geometriát, Statikát,</a:t>
            </a:r>
          </a:p>
          <a:p>
            <a:pPr algn="ctr"/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Statisztikát, Informatikát stb., érteni</a:t>
            </a:r>
            <a:r>
              <a:rPr lang="hu-H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megtanulni! </a:t>
            </a:r>
          </a:p>
          <a:p>
            <a:pPr algn="ctr"/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Ennél </a:t>
            </a:r>
            <a:r>
              <a:rPr lang="hu-H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több kell!</a:t>
            </a:r>
          </a:p>
          <a:p>
            <a:endParaRPr lang="hu-H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Oktatási paletta bővítése</a:t>
            </a:r>
          </a:p>
          <a:p>
            <a:pPr algn="ctr"/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Gondolkozásmód közvetlen-közvetett befolyásolása</a:t>
            </a:r>
          </a:p>
          <a:p>
            <a:pPr algn="ctr"/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Empátiás készség növelése</a:t>
            </a:r>
          </a:p>
          <a:p>
            <a:pPr algn="ctr"/>
            <a:r>
              <a:rPr lang="hu-H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mberi kapcsolatok segítése </a:t>
            </a:r>
            <a:endParaRPr lang="hu-H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691680" y="3989963"/>
            <a:ext cx="60486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Tudomány, Művészet</a:t>
            </a:r>
            <a:r>
              <a:rPr lang="hu-HU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</a:t>
            </a:r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Alkotás, Oktatás, Egészség, Hangok</a:t>
            </a:r>
            <a:r>
              <a:rPr lang="hu-HU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</a:t>
            </a:r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Színek</a:t>
            </a:r>
            <a:r>
              <a:rPr lang="hu-HU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</a:t>
            </a:r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Formák</a:t>
            </a:r>
            <a:r>
              <a:rPr lang="hu-HU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</a:t>
            </a:r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Mozgás, Betegség, Gyógyítás</a:t>
            </a:r>
          </a:p>
          <a:p>
            <a:pPr algn="ctr"/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Elválaszthatatlanok</a:t>
            </a:r>
          </a:p>
          <a:p>
            <a:pPr algn="ctr"/>
            <a:endParaRPr lang="hu-HU" dirty="0" smtClean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ctr"/>
            <a:r>
              <a:rPr lang="hu-HU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Ö</a:t>
            </a:r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sszefüggő </a:t>
            </a:r>
            <a:r>
              <a:rPr lang="hu-HU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bonyolult </a:t>
            </a:r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hálózat - Nagy egység </a:t>
            </a:r>
          </a:p>
          <a:p>
            <a:pPr algn="ctr"/>
            <a:endParaRPr lang="hu-HU" dirty="0" smtClean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ctr"/>
            <a:r>
              <a:rPr lang="hu-HU" dirty="0" smtClean="0">
                <a:solidFill>
                  <a:srgbClr val="0000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Maga az Élet</a:t>
            </a:r>
          </a:p>
          <a:p>
            <a:pPr algn="ctr"/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Melyet </a:t>
            </a:r>
            <a:r>
              <a:rPr lang="hu-HU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mindnyájunknak folyamatosan tanulnunk </a:t>
            </a:r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ke</a:t>
            </a:r>
            <a:r>
              <a:rPr lang="hu-HU" dirty="0" smtClean="0">
                <a:solidFill>
                  <a:srgbClr val="000000"/>
                </a:solidFill>
                <a:ea typeface="Calibri"/>
              </a:rPr>
              <a:t>ll!</a:t>
            </a:r>
            <a:endParaRPr lang="hu-HU" dirty="0">
              <a:solidFill>
                <a:srgbClr val="0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4" y="260648"/>
            <a:ext cx="1792287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263" y="271760"/>
            <a:ext cx="1963737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112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475656" y="260648"/>
            <a:ext cx="6264696" cy="6524863"/>
          </a:xfrm>
          <a:prstGeom prst="rect">
            <a:avLst/>
          </a:prstGeom>
          <a:gradFill>
            <a:gsLst>
              <a:gs pos="99000">
                <a:srgbClr val="002060"/>
              </a:gs>
              <a:gs pos="0">
                <a:schemeClr val="accent1">
                  <a:shade val="67500"/>
                  <a:satMod val="115000"/>
                </a:schemeClr>
              </a:gs>
              <a:gs pos="0">
                <a:srgbClr val="0000CC"/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hu-HU" sz="2200" b="1" dirty="0">
                <a:solidFill>
                  <a:srgbClr val="FFFF00"/>
                </a:solidFill>
                <a:ea typeface="Calibri"/>
              </a:rPr>
              <a:t> </a:t>
            </a:r>
            <a:r>
              <a:rPr lang="hu-HU" sz="2200" b="1" dirty="0" smtClean="0">
                <a:solidFill>
                  <a:srgbClr val="FFFF00"/>
                </a:solidFill>
                <a:ea typeface="Calibri"/>
              </a:rPr>
              <a:t>                         Kurzus </a:t>
            </a:r>
            <a:r>
              <a:rPr lang="hu-HU" sz="2200" b="1" dirty="0">
                <a:solidFill>
                  <a:srgbClr val="FFFF00"/>
                </a:solidFill>
                <a:ea typeface="Calibri"/>
              </a:rPr>
              <a:t>c</a:t>
            </a:r>
            <a:r>
              <a:rPr lang="hu-HU" sz="2200" b="1" dirty="0" smtClean="0">
                <a:solidFill>
                  <a:srgbClr val="FFFF00"/>
                </a:solidFill>
                <a:ea typeface="Calibri"/>
              </a:rPr>
              <a:t>élja</a:t>
            </a:r>
          </a:p>
          <a:p>
            <a:endParaRPr lang="hu-HU" b="1" dirty="0">
              <a:solidFill>
                <a:srgbClr val="FFFF00"/>
              </a:solidFill>
              <a:ea typeface="Calibri"/>
            </a:endParaRPr>
          </a:p>
          <a:p>
            <a:r>
              <a:rPr lang="hu-HU" b="1" dirty="0" smtClean="0">
                <a:solidFill>
                  <a:srgbClr val="FFFF00"/>
                </a:solidFill>
                <a:ea typeface="Calibri"/>
              </a:rPr>
              <a:t>-   Mindennapjaink kérdéseinek analízise</a:t>
            </a:r>
            <a:endParaRPr lang="hu-HU" dirty="0" smtClean="0">
              <a:solidFill>
                <a:srgbClr val="FFFF00"/>
              </a:solidFill>
              <a:ea typeface="Calibri"/>
            </a:endParaRP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FFFF00"/>
                </a:solidFill>
                <a:ea typeface="Calibri"/>
              </a:rPr>
              <a:t>Interdiszciplináris megközelítés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FFFF00"/>
                </a:solidFill>
                <a:ea typeface="Calibri"/>
              </a:rPr>
              <a:t>Széles látókör, jobb alkalmazkodási képesség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FFFF00"/>
                </a:solidFill>
                <a:ea typeface="Calibri"/>
              </a:rPr>
              <a:t>Jobb empátiás készség elősegítése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FFFF00"/>
                </a:solidFill>
                <a:ea typeface="Calibri"/>
              </a:rPr>
              <a:t>Szorosabb emberi kapcsolatok kialakításának segítése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FFFF00"/>
                </a:solidFill>
                <a:ea typeface="Calibri"/>
              </a:rPr>
              <a:t>Fokozott eredményesség elérése</a:t>
            </a:r>
          </a:p>
          <a:p>
            <a:pPr marL="285750" indent="-285750">
              <a:buFontTx/>
              <a:buChar char="-"/>
            </a:pPr>
            <a:endParaRPr lang="hu-HU" dirty="0">
              <a:solidFill>
                <a:srgbClr val="FFFF00"/>
              </a:solidFill>
            </a:endParaRPr>
          </a:p>
          <a:p>
            <a:r>
              <a:rPr lang="hu-HU" b="1" dirty="0" smtClean="0">
                <a:solidFill>
                  <a:srgbClr val="FFFF00"/>
                </a:solidFill>
              </a:rPr>
              <a:t>                                   </a:t>
            </a:r>
            <a:r>
              <a:rPr lang="hu-HU" sz="2200" b="1" dirty="0" smtClean="0">
                <a:solidFill>
                  <a:srgbClr val="FFFF00"/>
                </a:solidFill>
              </a:rPr>
              <a:t>Története</a:t>
            </a:r>
          </a:p>
          <a:p>
            <a:endParaRPr lang="hu-HU" b="1" dirty="0">
              <a:solidFill>
                <a:srgbClr val="FFFF00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FFFF00"/>
                </a:solidFill>
              </a:rPr>
              <a:t>Érdekes témák: </a:t>
            </a:r>
            <a:r>
              <a:rPr lang="hu-HU" sz="1600" dirty="0" smtClean="0">
                <a:solidFill>
                  <a:srgbClr val="FFFF00"/>
                </a:solidFill>
              </a:rPr>
              <a:t>Alkotás, Színek, Hangok, Művészet, Zeneterápia, Írás, Olvasás, Látás, Épített környezet, </a:t>
            </a:r>
            <a:r>
              <a:rPr lang="hu-HU" sz="1600" dirty="0" err="1" smtClean="0">
                <a:solidFill>
                  <a:srgbClr val="FFFF00"/>
                </a:solidFill>
              </a:rPr>
              <a:t>Neuroesztétika</a:t>
            </a:r>
            <a:r>
              <a:rPr lang="hu-HU" sz="1600" dirty="0" smtClean="0">
                <a:solidFill>
                  <a:srgbClr val="FFFF00"/>
                </a:solidFill>
              </a:rPr>
              <a:t>, </a:t>
            </a:r>
            <a:r>
              <a:rPr lang="hu-HU" sz="1600" dirty="0" err="1" smtClean="0">
                <a:solidFill>
                  <a:srgbClr val="FFFF00"/>
                </a:solidFill>
              </a:rPr>
              <a:t>Neuroanatómia</a:t>
            </a:r>
            <a:r>
              <a:rPr lang="hu-HU" sz="1600" dirty="0" smtClean="0">
                <a:solidFill>
                  <a:srgbClr val="FFFF00"/>
                </a:solidFill>
              </a:rPr>
              <a:t>, stb.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FFFF00"/>
                </a:solidFill>
              </a:rPr>
              <a:t>Lelkes oktatók: </a:t>
            </a:r>
            <a:r>
              <a:rPr lang="hu-HU" sz="1600" dirty="0">
                <a:solidFill>
                  <a:srgbClr val="FFFF00"/>
                </a:solidFill>
              </a:rPr>
              <a:t>B</a:t>
            </a:r>
            <a:r>
              <a:rPr lang="hu-HU" sz="1600" dirty="0" smtClean="0">
                <a:solidFill>
                  <a:srgbClr val="FFFF00"/>
                </a:solidFill>
              </a:rPr>
              <a:t>atta András, Csépe Valéria, </a:t>
            </a:r>
            <a:r>
              <a:rPr lang="hu-HU" sz="1600" dirty="0" err="1" smtClean="0">
                <a:solidFill>
                  <a:srgbClr val="FFFF00"/>
                </a:solidFill>
              </a:rPr>
              <a:t>Dúll</a:t>
            </a:r>
            <a:r>
              <a:rPr lang="hu-HU" sz="1600" dirty="0" smtClean="0">
                <a:solidFill>
                  <a:srgbClr val="FFFF00"/>
                </a:solidFill>
              </a:rPr>
              <a:t> Andrea, Kovács Ilona, </a:t>
            </a:r>
            <a:r>
              <a:rPr lang="hu-HU" sz="1600" dirty="0" err="1" smtClean="0">
                <a:solidFill>
                  <a:srgbClr val="FFFF00"/>
                </a:solidFill>
              </a:rPr>
              <a:t>Feledy</a:t>
            </a:r>
            <a:r>
              <a:rPr lang="hu-HU" sz="1600" dirty="0" smtClean="0">
                <a:solidFill>
                  <a:srgbClr val="FFFF00"/>
                </a:solidFill>
              </a:rPr>
              <a:t> Balázs, König Frigyes, </a:t>
            </a:r>
            <a:r>
              <a:rPr lang="hu-HU" sz="1600" dirty="0" err="1" smtClean="0">
                <a:solidFill>
                  <a:srgbClr val="FFFF00"/>
                </a:solidFill>
              </a:rPr>
              <a:t>Palkovits</a:t>
            </a:r>
            <a:r>
              <a:rPr lang="hu-HU" sz="1600" dirty="0" smtClean="0">
                <a:solidFill>
                  <a:srgbClr val="FFFF00"/>
                </a:solidFill>
              </a:rPr>
              <a:t> Miklós, </a:t>
            </a:r>
            <a:r>
              <a:rPr lang="hu-HU" sz="1600" dirty="0" err="1" smtClean="0">
                <a:solidFill>
                  <a:srgbClr val="FFFF00"/>
                </a:solidFill>
              </a:rPr>
              <a:t>Túry</a:t>
            </a:r>
            <a:r>
              <a:rPr lang="hu-HU" sz="1600" dirty="0" smtClean="0">
                <a:solidFill>
                  <a:srgbClr val="FFFF00"/>
                </a:solidFill>
              </a:rPr>
              <a:t> Ferenc, Nagy Zoltán, </a:t>
            </a:r>
            <a:r>
              <a:rPr lang="hu-HU" sz="1600" dirty="0" err="1" smtClean="0">
                <a:solidFill>
                  <a:srgbClr val="FFFF00"/>
                </a:solidFill>
              </a:rPr>
              <a:t>Tringer</a:t>
            </a:r>
            <a:r>
              <a:rPr lang="hu-HU" sz="1600" dirty="0" smtClean="0">
                <a:solidFill>
                  <a:srgbClr val="FFFF00"/>
                </a:solidFill>
              </a:rPr>
              <a:t> László, </a:t>
            </a:r>
            <a:r>
              <a:rPr lang="hu-HU" sz="1600" dirty="0" err="1" smtClean="0">
                <a:solidFill>
                  <a:srgbClr val="FFFF00"/>
                </a:solidFill>
              </a:rPr>
              <a:t>Monos</a:t>
            </a:r>
            <a:r>
              <a:rPr lang="hu-HU" sz="1600" dirty="0" smtClean="0">
                <a:solidFill>
                  <a:srgbClr val="FFFF00"/>
                </a:solidFill>
              </a:rPr>
              <a:t> Emil, Schiller Róbert, Kollár János, Szelényi Károly, </a:t>
            </a:r>
            <a:r>
              <a:rPr lang="hu-HU" sz="1600" dirty="0" err="1" smtClean="0">
                <a:solidFill>
                  <a:srgbClr val="FFFF00"/>
                </a:solidFill>
              </a:rPr>
              <a:t>Szurcsik</a:t>
            </a:r>
            <a:r>
              <a:rPr lang="hu-HU" sz="1600" dirty="0" smtClean="0">
                <a:solidFill>
                  <a:srgbClr val="FFFF00"/>
                </a:solidFill>
              </a:rPr>
              <a:t> József, </a:t>
            </a:r>
            <a:r>
              <a:rPr lang="hu-HU" sz="1600" dirty="0" err="1" smtClean="0">
                <a:solidFill>
                  <a:srgbClr val="FFFF00"/>
                </a:solidFill>
              </a:rPr>
              <a:t>Madarassy</a:t>
            </a:r>
            <a:r>
              <a:rPr lang="hu-HU" sz="1600" dirty="0" smtClean="0">
                <a:solidFill>
                  <a:srgbClr val="FFFF00"/>
                </a:solidFill>
              </a:rPr>
              <a:t> István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FFFF00"/>
                </a:solidFill>
              </a:rPr>
              <a:t>Lelkes hallgatók, több, mint 300 fő</a:t>
            </a:r>
          </a:p>
          <a:p>
            <a:pPr marL="285750" indent="-285750">
              <a:buFontTx/>
              <a:buChar char="-"/>
            </a:pPr>
            <a:endParaRPr lang="hu-HU" dirty="0">
              <a:solidFill>
                <a:srgbClr val="FFFF00"/>
              </a:solidFill>
            </a:endParaRPr>
          </a:p>
          <a:p>
            <a:r>
              <a:rPr lang="hu-HU" sz="1600" dirty="0" smtClean="0">
                <a:solidFill>
                  <a:srgbClr val="00FF00"/>
                </a:solidFill>
              </a:rPr>
              <a:t>                                           </a:t>
            </a:r>
            <a:r>
              <a:rPr lang="hu-HU" sz="1600" b="1" dirty="0" smtClean="0">
                <a:solidFill>
                  <a:srgbClr val="00FF00"/>
                </a:solidFill>
              </a:rPr>
              <a:t>Megjegyzés</a:t>
            </a:r>
            <a:endParaRPr lang="hu-HU" dirty="0">
              <a:solidFill>
                <a:srgbClr val="FFFF00"/>
              </a:solidFill>
            </a:endParaRPr>
          </a:p>
          <a:p>
            <a:pPr algn="ctr"/>
            <a:r>
              <a:rPr lang="hu-HU" sz="1400" dirty="0" smtClean="0">
                <a:solidFill>
                  <a:srgbClr val="00FF00"/>
                </a:solidFill>
              </a:rPr>
              <a:t>Erre a tanfolyamra az érdeklődőket várjuk és nem a kredit pont vadászokat!</a:t>
            </a:r>
          </a:p>
          <a:p>
            <a:pPr algn="ctr"/>
            <a:r>
              <a:rPr lang="hu-HU" sz="1400" dirty="0" smtClean="0">
                <a:solidFill>
                  <a:srgbClr val="00FF00"/>
                </a:solidFill>
              </a:rPr>
              <a:t>A tanfolyam szellemiségével ütközik mindenfajta tisztességtelen viselkedés!</a:t>
            </a:r>
            <a:endParaRPr lang="hu-HU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01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7" name="Picture 12" descr="A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85184"/>
            <a:ext cx="129540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2" name="Text Box 2"/>
          <p:cNvSpPr txBox="1">
            <a:spLocks noChangeArrowheads="1"/>
          </p:cNvSpPr>
          <p:nvPr/>
        </p:nvSpPr>
        <p:spPr bwMode="auto">
          <a:xfrm>
            <a:off x="4545013" y="697037"/>
            <a:ext cx="1841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600">
              <a:solidFill>
                <a:srgbClr val="FFFF00"/>
              </a:solidFill>
              <a:ea typeface="MS PGothic" pitchFamily="34" charset="-128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800">
              <a:solidFill>
                <a:srgbClr val="FFFF00"/>
              </a:solidFill>
              <a:ea typeface="MS PGothic" pitchFamily="34" charset="-128"/>
            </a:endParaRPr>
          </a:p>
        </p:txBody>
      </p:sp>
      <p:sp>
        <p:nvSpPr>
          <p:cNvPr id="215044" name="Text Box 4"/>
          <p:cNvSpPr txBox="1">
            <a:spLocks noChangeArrowheads="1"/>
          </p:cNvSpPr>
          <p:nvPr/>
        </p:nvSpPr>
        <p:spPr bwMode="auto">
          <a:xfrm>
            <a:off x="1224915" y="5459740"/>
            <a:ext cx="67217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Kórélettani </a:t>
            </a:r>
            <a:r>
              <a:rPr lang="hu-HU" altLang="hu-HU" sz="2400" dirty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Intézet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dirty="0" err="1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Nephrológiai</a:t>
            </a:r>
            <a:r>
              <a:rPr lang="hu-HU" altLang="hu-HU" sz="24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Kutató </a:t>
            </a:r>
            <a:r>
              <a:rPr lang="hu-HU" altLang="hu-HU" sz="2400" dirty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és Képző Központ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dirty="0" smtClean="0">
                <a:solidFill>
                  <a:srgbClr val="000099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Elméleti Doktori Iskola  -  Semmelweis </a:t>
            </a:r>
            <a:r>
              <a:rPr lang="hu-HU" altLang="hu-HU" sz="2400" dirty="0">
                <a:solidFill>
                  <a:srgbClr val="000099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Egyetem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400" b="1" dirty="0">
              <a:solidFill>
                <a:srgbClr val="FFFF00"/>
              </a:solidFill>
              <a:ea typeface="MS PGothic" pitchFamily="34" charset="-128"/>
            </a:endParaRPr>
          </a:p>
        </p:txBody>
      </p:sp>
      <p:pic>
        <p:nvPicPr>
          <p:cNvPr id="215045" name="Picture 6" descr="so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088" y="4869160"/>
            <a:ext cx="15494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6" name="Text Box 7"/>
          <p:cNvSpPr txBox="1">
            <a:spLocks noChangeArrowheads="1"/>
          </p:cNvSpPr>
          <p:nvPr/>
        </p:nvSpPr>
        <p:spPr bwMode="auto">
          <a:xfrm>
            <a:off x="683568" y="188640"/>
            <a:ext cx="7776863" cy="164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FontTx/>
              <a:buNone/>
            </a:pPr>
            <a:r>
              <a:rPr lang="hu-HU" sz="24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Tudomány és Művészet Kórélettana</a:t>
            </a:r>
            <a:endParaRPr lang="hu-HU" sz="24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Tx/>
              <a:buNone/>
            </a:pPr>
            <a:r>
              <a:rPr lang="hu-HU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Választható kreditpontos graduális és posztgraduális tantárgy </a:t>
            </a:r>
          </a:p>
          <a:p>
            <a:pPr algn="ctr">
              <a:buFontTx/>
              <a:buNone/>
            </a:pPr>
            <a:r>
              <a:rPr lang="hu-HU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2016/2017. I. félév </a:t>
            </a:r>
          </a:p>
          <a:p>
            <a:pPr>
              <a:buFontTx/>
              <a:buNone/>
            </a:pPr>
            <a:endParaRPr lang="hu-HU" sz="24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899220" y="1844824"/>
            <a:ext cx="7417196" cy="164111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square" lIns="91052" tIns="107536" rIns="91052" bIns="4552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115000"/>
              </a:lnSpc>
              <a:spcBef>
                <a:spcPct val="0"/>
              </a:spcBef>
              <a:buFontTx/>
              <a:buNone/>
              <a:defRPr/>
            </a:pPr>
            <a:r>
              <a:rPr lang="hu-HU" sz="2800" b="1" dirty="0" smtClean="0">
                <a:solidFill>
                  <a:srgbClr val="000099"/>
                </a:solidFill>
              </a:rPr>
              <a:t>Az egyensúlyozás tudománya-művészete és kórélettana</a:t>
            </a:r>
          </a:p>
          <a:p>
            <a:pPr algn="ctr" fontAlgn="base">
              <a:lnSpc>
                <a:spcPct val="115000"/>
              </a:lnSpc>
              <a:spcBef>
                <a:spcPct val="0"/>
              </a:spcBef>
              <a:buFontTx/>
              <a:buNone/>
              <a:defRPr/>
            </a:pPr>
            <a:r>
              <a:rPr lang="hu-HU" sz="2800" dirty="0" smtClean="0">
                <a:solidFill>
                  <a:srgbClr val="000099"/>
                </a:solidFill>
              </a:rPr>
              <a:t>Prof. Dr. </a:t>
            </a:r>
            <a:r>
              <a:rPr lang="hu-HU" sz="2800" dirty="0" err="1" smtClean="0">
                <a:solidFill>
                  <a:srgbClr val="000099"/>
                </a:solidFill>
              </a:rPr>
              <a:t>Rosivall</a:t>
            </a:r>
            <a:r>
              <a:rPr lang="hu-HU" sz="2800" dirty="0" smtClean="0">
                <a:solidFill>
                  <a:srgbClr val="000099"/>
                </a:solidFill>
              </a:rPr>
              <a:t> László</a:t>
            </a:r>
            <a:endParaRPr lang="hu-HU" sz="2800" dirty="0">
              <a:solidFill>
                <a:srgbClr val="000099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281190" y="27809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322" y="3485942"/>
            <a:ext cx="2011548" cy="133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13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35278" y="1053891"/>
            <a:ext cx="6821098" cy="4524315"/>
          </a:xfrm>
          <a:prstGeom prst="rect">
            <a:avLst/>
          </a:prstGeom>
          <a:solidFill>
            <a:srgbClr val="E5FFFF"/>
          </a:solidFill>
        </p:spPr>
        <p:txBody>
          <a:bodyPr wrap="none" rtlCol="0">
            <a:spAutoFit/>
          </a:bodyPr>
          <a:lstStyle/>
          <a:p>
            <a:r>
              <a:rPr lang="hu-HU" dirty="0"/>
              <a:t> </a:t>
            </a:r>
            <a:r>
              <a:rPr lang="hu-HU" dirty="0" smtClean="0"/>
              <a:t>            </a:t>
            </a:r>
            <a:r>
              <a:rPr lang="hu-HU" b="1" dirty="0" smtClean="0">
                <a:solidFill>
                  <a:srgbClr val="0000CC"/>
                </a:solidFill>
              </a:rPr>
              <a:t>Egyensúly, mindennapi általános jelenség</a:t>
            </a:r>
          </a:p>
          <a:p>
            <a:endParaRPr lang="hu-HU" b="1" dirty="0">
              <a:solidFill>
                <a:srgbClr val="0000CC"/>
              </a:solidFill>
            </a:endParaRPr>
          </a:p>
          <a:p>
            <a:r>
              <a:rPr lang="hu-HU" dirty="0" smtClean="0">
                <a:solidFill>
                  <a:srgbClr val="0000CC"/>
                </a:solidFill>
              </a:rPr>
              <a:t>-   Egyensúlya van:</a:t>
            </a:r>
          </a:p>
          <a:p>
            <a:endParaRPr lang="hu-HU" dirty="0" smtClean="0">
              <a:solidFill>
                <a:srgbClr val="0000CC"/>
              </a:solidFill>
            </a:endParaRPr>
          </a:p>
          <a:p>
            <a:r>
              <a:rPr lang="hu-HU" dirty="0">
                <a:solidFill>
                  <a:srgbClr val="0000CC"/>
                </a:solidFill>
              </a:rPr>
              <a:t> </a:t>
            </a:r>
            <a:r>
              <a:rPr lang="hu-HU" dirty="0" smtClean="0">
                <a:solidFill>
                  <a:srgbClr val="0000CC"/>
                </a:solidFill>
              </a:rPr>
              <a:t>            élő folyamatok: sav-bázis háztartás, só-víz háztartás</a:t>
            </a:r>
          </a:p>
          <a:p>
            <a:r>
              <a:rPr lang="hu-HU" dirty="0">
                <a:solidFill>
                  <a:srgbClr val="0000CC"/>
                </a:solidFill>
              </a:rPr>
              <a:t> </a:t>
            </a:r>
            <a:r>
              <a:rPr lang="hu-HU" dirty="0" smtClean="0">
                <a:solidFill>
                  <a:srgbClr val="0000CC"/>
                </a:solidFill>
              </a:rPr>
              <a:t>            természet: állatok szaporodása-pusztulása</a:t>
            </a:r>
          </a:p>
          <a:p>
            <a:r>
              <a:rPr lang="hu-HU" dirty="0">
                <a:solidFill>
                  <a:srgbClr val="0000CC"/>
                </a:solidFill>
              </a:rPr>
              <a:t> </a:t>
            </a:r>
            <a:r>
              <a:rPr lang="hu-HU" dirty="0" smtClean="0">
                <a:solidFill>
                  <a:srgbClr val="0000CC"/>
                </a:solidFill>
              </a:rPr>
              <a:t>            kémia:  molekulák-ionok</a:t>
            </a:r>
          </a:p>
          <a:p>
            <a:r>
              <a:rPr lang="hu-HU" dirty="0">
                <a:solidFill>
                  <a:srgbClr val="0000CC"/>
                </a:solidFill>
              </a:rPr>
              <a:t> </a:t>
            </a:r>
            <a:r>
              <a:rPr lang="hu-HU" dirty="0" smtClean="0">
                <a:solidFill>
                  <a:srgbClr val="0000CC"/>
                </a:solidFill>
              </a:rPr>
              <a:t>            fizika: pozitív és negatív töltések</a:t>
            </a:r>
          </a:p>
          <a:p>
            <a:r>
              <a:rPr lang="hu-HU" dirty="0">
                <a:solidFill>
                  <a:srgbClr val="0000CC"/>
                </a:solidFill>
              </a:rPr>
              <a:t> </a:t>
            </a:r>
            <a:r>
              <a:rPr lang="hu-HU" dirty="0" smtClean="0">
                <a:solidFill>
                  <a:srgbClr val="0000CC"/>
                </a:solidFill>
              </a:rPr>
              <a:t>            gazdaság: termelés és fogyasztás</a:t>
            </a:r>
          </a:p>
          <a:p>
            <a:r>
              <a:rPr lang="hu-HU" dirty="0">
                <a:solidFill>
                  <a:srgbClr val="0000CC"/>
                </a:solidFill>
              </a:rPr>
              <a:t> </a:t>
            </a:r>
            <a:r>
              <a:rPr lang="hu-HU" dirty="0" smtClean="0">
                <a:solidFill>
                  <a:srgbClr val="0000CC"/>
                </a:solidFill>
              </a:rPr>
              <a:t>            politika: bal és jobb stb.</a:t>
            </a:r>
          </a:p>
          <a:p>
            <a:r>
              <a:rPr lang="hu-HU" dirty="0" smtClean="0">
                <a:solidFill>
                  <a:srgbClr val="0000CC"/>
                </a:solidFill>
              </a:rPr>
              <a:t>             pénzügyi: kiadás-bevétel</a:t>
            </a:r>
          </a:p>
          <a:p>
            <a:r>
              <a:rPr lang="hu-HU" dirty="0" smtClean="0">
                <a:solidFill>
                  <a:srgbClr val="0000CC"/>
                </a:solidFill>
              </a:rPr>
              <a:t>             katonai: atombombák elosztása, stb.</a:t>
            </a:r>
          </a:p>
          <a:p>
            <a:endParaRPr lang="hu-HU" dirty="0">
              <a:solidFill>
                <a:srgbClr val="0000CC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00CC"/>
                </a:solidFill>
              </a:rPr>
              <a:t>Egyensúly a szélső értékek/helyzetek közötti nyugalmi helyzet</a:t>
            </a:r>
          </a:p>
          <a:p>
            <a:pPr marL="285750" indent="-285750">
              <a:buFontTx/>
              <a:buChar char="-"/>
            </a:pPr>
            <a:endParaRPr lang="hu-HU" dirty="0">
              <a:solidFill>
                <a:srgbClr val="0000CC"/>
              </a:solidFill>
            </a:endParaRPr>
          </a:p>
          <a:p>
            <a:r>
              <a:rPr lang="hu-HU" dirty="0" smtClean="0">
                <a:solidFill>
                  <a:srgbClr val="0000CC"/>
                </a:solidFill>
              </a:rPr>
              <a:t>-   Kialakítása, fenntartása folyamatos beavatkozást igényel</a:t>
            </a:r>
          </a:p>
        </p:txBody>
      </p:sp>
    </p:spTree>
    <p:extLst>
      <p:ext uri="{BB962C8B-B14F-4D97-AF65-F5344CB8AC3E}">
        <p14:creationId xmlns:p14="http://schemas.microsoft.com/office/powerpoint/2010/main" val="396628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346335" cy="387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915816" y="764704"/>
            <a:ext cx="3181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002060"/>
                </a:solidFill>
              </a:rPr>
              <a:t>Az egyensúly ősi kérdés</a:t>
            </a:r>
            <a:endParaRPr lang="hu-HU" sz="2400" b="1" dirty="0">
              <a:solidFill>
                <a:srgbClr val="002060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467543" y="5397023"/>
            <a:ext cx="83463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/>
              <a:t>Halottak </a:t>
            </a:r>
            <a:r>
              <a:rPr lang="hu-HU" b="1" dirty="0" smtClean="0"/>
              <a:t>megítélése </a:t>
            </a:r>
            <a:r>
              <a:rPr lang="hu-HU" b="1" dirty="0"/>
              <a:t>Osiris előtt az </a:t>
            </a:r>
            <a:r>
              <a:rPr lang="hu-HU" b="1" dirty="0" smtClean="0"/>
              <a:t>alvilágban</a:t>
            </a: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> Thébában </a:t>
            </a:r>
            <a:r>
              <a:rPr lang="hu-HU" dirty="0"/>
              <a:t>talált </a:t>
            </a:r>
            <a:r>
              <a:rPr lang="hu-HU" dirty="0" smtClean="0"/>
              <a:t>papirusz, </a:t>
            </a:r>
            <a:r>
              <a:rPr lang="hu-HU" dirty="0"/>
              <a:t>mely a halottak könyvének egy </a:t>
            </a:r>
            <a:r>
              <a:rPr lang="hu-HU" dirty="0" smtClean="0"/>
              <a:t>példánya</a:t>
            </a: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> </a:t>
            </a:r>
            <a:r>
              <a:rPr lang="hu-HU" dirty="0"/>
              <a:t>Berlini Múzeum </a:t>
            </a:r>
          </a:p>
        </p:txBody>
      </p:sp>
    </p:spTree>
    <p:extLst>
      <p:ext uri="{BB962C8B-B14F-4D97-AF65-F5344CB8AC3E}">
        <p14:creationId xmlns:p14="http://schemas.microsoft.com/office/powerpoint/2010/main" val="140041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orrás: Tihanyi - Bak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912069" cy="327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orrás: Tihanyi - Bak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780927"/>
            <a:ext cx="4104456" cy="371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216024" y="414908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>
                <a:solidFill>
                  <a:schemeClr val="bg2">
                    <a:lumMod val="10000"/>
                  </a:schemeClr>
                </a:solidFill>
              </a:rPr>
              <a:t>"...a bronz segítségével olyan dinamikus, mozgásban lévő alakokat formálok, ahol a figurák egy súlypont körül egyensúlyoznak, legyőzve a gravitációt"</a:t>
            </a:r>
          </a:p>
        </p:txBody>
      </p:sp>
      <p:sp>
        <p:nvSpPr>
          <p:cNvPr id="5" name="Téglalap 4"/>
          <p:cNvSpPr/>
          <p:nvPr/>
        </p:nvSpPr>
        <p:spPr>
          <a:xfrm>
            <a:off x="5801688" y="1196752"/>
            <a:ext cx="244272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u-HU" b="1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hu-HU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hu-HU" b="1" dirty="0" smtClean="0">
                <a:solidFill>
                  <a:schemeClr val="bg2">
                    <a:lumMod val="10000"/>
                  </a:schemeClr>
                </a:solidFill>
              </a:rPr>
              <a:t>       Jorge </a:t>
            </a:r>
            <a:r>
              <a:rPr lang="hu-HU" b="1" dirty="0">
                <a:solidFill>
                  <a:schemeClr val="bg2">
                    <a:lumMod val="10000"/>
                  </a:schemeClr>
                </a:solidFill>
              </a:rPr>
              <a:t>Marín </a:t>
            </a:r>
            <a:endParaRPr lang="hu-HU" b="1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hu-HU" dirty="0" smtClean="0">
                <a:solidFill>
                  <a:schemeClr val="bg2">
                    <a:lumMod val="10000"/>
                  </a:schemeClr>
                </a:solidFill>
              </a:rPr>
              <a:t>mexikói </a:t>
            </a:r>
            <a:r>
              <a:rPr lang="hu-HU" dirty="0">
                <a:solidFill>
                  <a:schemeClr val="bg2">
                    <a:lumMod val="10000"/>
                  </a:schemeClr>
                </a:solidFill>
              </a:rPr>
              <a:t>szobrászművész</a:t>
            </a:r>
          </a:p>
        </p:txBody>
      </p:sp>
    </p:spTree>
    <p:extLst>
      <p:ext uri="{BB962C8B-B14F-4D97-AF65-F5344CB8AC3E}">
        <p14:creationId xmlns:p14="http://schemas.microsoft.com/office/powerpoint/2010/main" val="9952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lapértelmezett terv">
  <a:themeElements>
    <a:clrScheme name="Alapértelmezett terv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3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3546</TotalTime>
  <Words>1678</Words>
  <Application>Microsoft Office PowerPoint</Application>
  <PresentationFormat>Diavetítés a képernyőre (4:3 oldalarány)</PresentationFormat>
  <Paragraphs>353</Paragraphs>
  <Slides>30</Slides>
  <Notes>3</Notes>
  <HiddenSlides>0</HiddenSlides>
  <MMClips>0</MMClips>
  <ScaleCrop>false</ScaleCrop>
  <HeadingPairs>
    <vt:vector size="4" baseType="variant">
      <vt:variant>
        <vt:lpstr>Téma</vt:lpstr>
      </vt:variant>
      <vt:variant>
        <vt:i4>7</vt:i4>
      </vt:variant>
      <vt:variant>
        <vt:lpstr>Diacímek</vt:lpstr>
      </vt:variant>
      <vt:variant>
        <vt:i4>30</vt:i4>
      </vt:variant>
    </vt:vector>
  </HeadingPairs>
  <TitlesOfParts>
    <vt:vector size="37" baseType="lpstr">
      <vt:lpstr>Office-téma</vt:lpstr>
      <vt:lpstr>1_Alapértelmezett terv</vt:lpstr>
      <vt:lpstr>2_Office-téma</vt:lpstr>
      <vt:lpstr>3_Office-téma</vt:lpstr>
      <vt:lpstr>2_Alapértelmezett terv</vt:lpstr>
      <vt:lpstr>13_Alapértelmezett terv</vt:lpstr>
      <vt:lpstr>4_Office-téma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Rosivall László</dc:creator>
  <cp:lastModifiedBy>Rosivall László</cp:lastModifiedBy>
  <cp:revision>78</cp:revision>
  <dcterms:created xsi:type="dcterms:W3CDTF">2016-09-10T12:24:10Z</dcterms:created>
  <dcterms:modified xsi:type="dcterms:W3CDTF">2016-09-18T13:05:41Z</dcterms:modified>
</cp:coreProperties>
</file>