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6" r:id="rId3"/>
    <p:sldId id="356" r:id="rId4"/>
    <p:sldId id="355" r:id="rId5"/>
    <p:sldId id="362" r:id="rId6"/>
    <p:sldId id="358" r:id="rId7"/>
    <p:sldId id="359" r:id="rId8"/>
    <p:sldId id="360" r:id="rId9"/>
    <p:sldId id="357" r:id="rId10"/>
    <p:sldId id="352" r:id="rId11"/>
    <p:sldId id="361" r:id="rId12"/>
    <p:sldId id="353" r:id="rId13"/>
    <p:sldId id="343" r:id="rId14"/>
    <p:sldId id="344" r:id="rId15"/>
    <p:sldId id="345" r:id="rId16"/>
    <p:sldId id="346" r:id="rId17"/>
    <p:sldId id="347" r:id="rId18"/>
    <p:sldId id="348" r:id="rId19"/>
    <p:sldId id="349" r:id="rId20"/>
    <p:sldId id="350" r:id="rId21"/>
    <p:sldId id="351" r:id="rId22"/>
    <p:sldId id="284" r:id="rId23"/>
    <p:sldId id="366" r:id="rId24"/>
    <p:sldId id="367" r:id="rId25"/>
    <p:sldId id="287" r:id="rId26"/>
    <p:sldId id="285" r:id="rId27"/>
    <p:sldId id="289" r:id="rId28"/>
    <p:sldId id="293" r:id="rId29"/>
    <p:sldId id="294" r:id="rId30"/>
    <p:sldId id="295" r:id="rId31"/>
    <p:sldId id="297" r:id="rId32"/>
    <p:sldId id="306" r:id="rId33"/>
    <p:sldId id="298" r:id="rId34"/>
    <p:sldId id="302" r:id="rId35"/>
    <p:sldId id="304" r:id="rId36"/>
    <p:sldId id="303" r:id="rId37"/>
    <p:sldId id="305" r:id="rId38"/>
    <p:sldId id="290" r:id="rId39"/>
    <p:sldId id="363" r:id="rId40"/>
    <p:sldId id="364" r:id="rId41"/>
    <p:sldId id="312" r:id="rId42"/>
    <p:sldId id="291" r:id="rId43"/>
    <p:sldId id="292" r:id="rId44"/>
    <p:sldId id="281" r:id="rId45"/>
    <p:sldId id="330" r:id="rId46"/>
    <p:sldId id="334" r:id="rId47"/>
    <p:sldId id="338" r:id="rId48"/>
    <p:sldId id="339" r:id="rId49"/>
    <p:sldId id="340" r:id="rId50"/>
    <p:sldId id="341" r:id="rId51"/>
    <p:sldId id="331" r:id="rId52"/>
    <p:sldId id="336" r:id="rId53"/>
    <p:sldId id="337" r:id="rId54"/>
    <p:sldId id="329" r:id="rId55"/>
    <p:sldId id="335" r:id="rId56"/>
    <p:sldId id="288" r:id="rId57"/>
    <p:sldId id="321" r:id="rId58"/>
    <p:sldId id="365" r:id="rId59"/>
    <p:sldId id="322" r:id="rId60"/>
    <p:sldId id="323" r:id="rId61"/>
    <p:sldId id="324" r:id="rId62"/>
    <p:sldId id="315" r:id="rId63"/>
    <p:sldId id="316" r:id="rId64"/>
    <p:sldId id="317" r:id="rId65"/>
    <p:sldId id="318" r:id="rId66"/>
    <p:sldId id="319" r:id="rId67"/>
    <p:sldId id="320" r:id="rId68"/>
    <p:sldId id="282" r:id="rId69"/>
    <p:sldId id="314" r:id="rId7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5" autoAdjust="0"/>
    <p:restoredTop sz="94660"/>
  </p:normalViewPr>
  <p:slideViewPr>
    <p:cSldViewPr>
      <p:cViewPr varScale="1">
        <p:scale>
          <a:sx n="69" d="100"/>
          <a:sy n="69" d="100"/>
        </p:scale>
        <p:origin x="54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Cím 28"/>
          <p:cNvSpPr>
            <a:spLocks noGrp="1"/>
          </p:cNvSpPr>
          <p:nvPr>
            <p:ph type="ctrTitle"/>
          </p:nvPr>
        </p:nvSpPr>
        <p:spPr>
          <a:xfrm>
            <a:off x="381000" y="4853411"/>
            <a:ext cx="8458200" cy="1222375"/>
          </a:xfrm>
        </p:spPr>
        <p:txBody>
          <a:bodyPr anchor="t"/>
          <a:lstStyle/>
          <a:p>
            <a:r>
              <a:rPr kumimoji="0" lang="hu-HU" smtClean="0"/>
              <a:t>Mintacím szerkesztése</a:t>
            </a:r>
            <a:endParaRPr kumimoji="0" lang="en-US"/>
          </a:p>
        </p:txBody>
      </p:sp>
      <p:sp>
        <p:nvSpPr>
          <p:cNvPr id="9" name="Alcím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16" name="Dátum helye 15"/>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2" name="Élőláb helye 1"/>
          <p:cNvSpPr>
            <a:spLocks noGrp="1"/>
          </p:cNvSpPr>
          <p:nvPr>
            <p:ph type="ftr" sz="quarter" idx="11"/>
          </p:nvPr>
        </p:nvSpPr>
        <p:spPr/>
        <p:txBody>
          <a:bodyPr/>
          <a:lstStyle/>
          <a:p>
            <a:endParaRPr lang="hu-HU"/>
          </a:p>
        </p:txBody>
      </p:sp>
      <p:sp>
        <p:nvSpPr>
          <p:cNvPr id="15" name="Dia számának helye 14"/>
          <p:cNvSpPr>
            <a:spLocks noGrp="1"/>
          </p:cNvSpPr>
          <p:nvPr>
            <p:ph type="sldNum" sz="quarter" idx="12"/>
          </p:nvPr>
        </p:nvSpPr>
        <p:spPr>
          <a:xfrm>
            <a:off x="8229600" y="6473952"/>
            <a:ext cx="758952" cy="246888"/>
          </a:xfrm>
        </p:spPr>
        <p:txBody>
          <a:bodyPr/>
          <a:lstStyle/>
          <a:p>
            <a:fld id="{012BE9E2-3073-45BE-936F-D4302472F7F6}"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58000" y="549276"/>
            <a:ext cx="18288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549276"/>
            <a:ext cx="62484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2" name="Cím 21"/>
          <p:cNvSpPr>
            <a:spLocks noGrp="1"/>
          </p:cNvSpPr>
          <p:nvPr>
            <p:ph type="title"/>
          </p:nvPr>
        </p:nvSpPr>
        <p:spPr/>
        <p:txBody>
          <a:bodyPr/>
          <a:lstStyle/>
          <a:p>
            <a:r>
              <a:rPr kumimoji="0" lang="hu-HU" smtClean="0"/>
              <a:t>Mintacím szerkesztése</a:t>
            </a:r>
            <a:endParaRPr kumimoji="0" lang="en-US"/>
          </a:p>
        </p:txBody>
      </p:sp>
      <p:sp>
        <p:nvSpPr>
          <p:cNvPr id="27" name="Tartalom helye 26"/>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19" name="Élőláb helye 18"/>
          <p:cNvSpPr>
            <a:spLocks noGrp="1"/>
          </p:cNvSpPr>
          <p:nvPr>
            <p:ph type="ftr" sz="quarter" idx="11"/>
          </p:nvPr>
        </p:nvSpPr>
        <p:spPr>
          <a:xfrm>
            <a:off x="3581400" y="76200"/>
            <a:ext cx="2895600" cy="288925"/>
          </a:xfrm>
        </p:spPr>
        <p:txBody>
          <a:bodyPr/>
          <a:lstStyle/>
          <a:p>
            <a:endParaRPr lang="hu-HU"/>
          </a:p>
        </p:txBody>
      </p:sp>
      <p:sp>
        <p:nvSpPr>
          <p:cNvPr id="16" name="Dia számának helye 15"/>
          <p:cNvSpPr>
            <a:spLocks noGrp="1"/>
          </p:cNvSpPr>
          <p:nvPr>
            <p:ph type="sldNum" sz="quarter" idx="12"/>
          </p:nvPr>
        </p:nvSpPr>
        <p:spPr>
          <a:xfrm>
            <a:off x="8229600" y="6473952"/>
            <a:ext cx="758952" cy="246888"/>
          </a:xfrm>
        </p:spPr>
        <p:txBody>
          <a:bodyPr/>
          <a:lstStyle/>
          <a:p>
            <a:fld id="{012BE9E2-3073-45BE-936F-D4302472F7F6}"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zöveg hely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19" name="Dátum helye 18"/>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11" name="Élőláb helye 10"/>
          <p:cNvSpPr>
            <a:spLocks noGrp="1"/>
          </p:cNvSpPr>
          <p:nvPr>
            <p:ph type="ftr" sz="quarter" idx="11"/>
          </p:nvPr>
        </p:nvSpPr>
        <p:spPr/>
        <p:txBody>
          <a:bodyPr/>
          <a:lstStyle/>
          <a:p>
            <a:endParaRPr lang="hu-HU"/>
          </a:p>
        </p:txBody>
      </p:sp>
      <p:sp>
        <p:nvSpPr>
          <p:cNvPr id="16" name="Dia számának helye 15"/>
          <p:cNvSpPr>
            <a:spLocks noGrp="1"/>
          </p:cNvSpPr>
          <p:nvPr>
            <p:ph type="sldNum" sz="quarter" idx="12"/>
          </p:nvPr>
        </p:nvSpPr>
        <p:spPr/>
        <p:txBody>
          <a:bodyPr/>
          <a:lstStyle/>
          <a:p>
            <a:fld id="{012BE9E2-3073-45BE-936F-D4302472F7F6}" type="slidenum">
              <a:rPr lang="hu-HU" smtClean="0"/>
              <a:pPr/>
              <a:t>‹#›</a:t>
            </a:fld>
            <a:endParaRPr lang="hu-HU"/>
          </a:p>
        </p:txBody>
      </p:sp>
      <p:sp>
        <p:nvSpPr>
          <p:cNvPr id="8" name="Cím 7"/>
          <p:cNvSpPr>
            <a:spLocks noGrp="1"/>
          </p:cNvSpPr>
          <p:nvPr>
            <p:ph type="title"/>
          </p:nvPr>
        </p:nvSpPr>
        <p:spPr>
          <a:xfrm>
            <a:off x="180475" y="2947085"/>
            <a:ext cx="8686800" cy="1184825"/>
          </a:xfrm>
        </p:spPr>
        <p:txBody>
          <a:bodyPr rtlCol="0" anchor="t"/>
          <a:lstStyle>
            <a:lvl1pPr algn="r">
              <a:defRPr/>
            </a:lvl1pPr>
          </a:lstStyle>
          <a:p>
            <a:r>
              <a:rPr kumimoji="0" lang="hu-HU" smtClean="0"/>
              <a:t>Mintacím szerkesztése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0" name="Cím 1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4" name="Tartalom helye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1" name="Dátum helye 20"/>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10" name="Élőláb helye 9"/>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9" name="Cím 28"/>
          <p:cNvSpPr>
            <a:spLocks noGrp="1"/>
          </p:cNvSpPr>
          <p:nvPr>
            <p:ph type="title"/>
          </p:nvPr>
        </p:nvSpPr>
        <p:spPr>
          <a:xfrm>
            <a:off x="304800" y="5410200"/>
            <a:ext cx="8610600" cy="882650"/>
          </a:xfrm>
        </p:spPr>
        <p:txBody>
          <a:bodyPr anchor="ctr"/>
          <a:lstStyle>
            <a:lvl1pPr>
              <a:defRPr/>
            </a:lvl1pPr>
          </a:lstStyle>
          <a:p>
            <a:r>
              <a:rPr kumimoji="0" lang="hu-HU" smtClean="0"/>
              <a:t>Mintacím szerkesztése</a:t>
            </a:r>
            <a:endParaRPr kumimoji="0" lang="en-US"/>
          </a:p>
        </p:txBody>
      </p:sp>
      <p:sp>
        <p:nvSpPr>
          <p:cNvPr id="13" name="Szöveg hely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25" name="Szöveg hely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Tartalom helye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8" name="Tartalom helye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0" name="Dátum helye 9"/>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a:xfrm>
            <a:off x="8229600" y="6477000"/>
            <a:ext cx="762000" cy="246888"/>
          </a:xfrm>
        </p:spPr>
        <p:txBody>
          <a:bodyPr/>
          <a:lstStyle/>
          <a:p>
            <a:fld id="{012BE9E2-3073-45BE-936F-D4302472F7F6}" type="slidenum">
              <a:rPr lang="hu-HU" smtClean="0"/>
              <a:pPr/>
              <a:t>‹#›</a:t>
            </a:fld>
            <a:endParaRPr lang="hu-HU"/>
          </a:p>
        </p:txBody>
      </p:sp>
      <p:sp>
        <p:nvSpPr>
          <p:cNvPr id="11" name="Egyenes összekötő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0" name="Cím 29"/>
          <p:cNvSpPr>
            <a:spLocks noGrp="1"/>
          </p:cNvSpPr>
          <p:nvPr>
            <p:ph type="title"/>
          </p:nvPr>
        </p:nvSpPr>
        <p:spPr>
          <a:xfrm>
            <a:off x="301752" y="457200"/>
            <a:ext cx="8686800" cy="841248"/>
          </a:xfrm>
        </p:spPr>
        <p:txBody>
          <a:bodyPr/>
          <a:lstStyle/>
          <a:p>
            <a:r>
              <a:rPr kumimoji="0" lang="hu-HU" smtClean="0"/>
              <a:t>Mintacím szerkesztése</a:t>
            </a:r>
            <a:endParaRPr kumimoji="0" lang="en-US"/>
          </a:p>
        </p:txBody>
      </p:sp>
      <p:sp>
        <p:nvSpPr>
          <p:cNvPr id="12" name="Dátum helye 11"/>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21" name="Élőláb helye 20"/>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24" name="Élőláb helye 23"/>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8" name="Egyenes összekötő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ím 11"/>
          <p:cNvSpPr>
            <a:spLocks noGrp="1"/>
          </p:cNvSpPr>
          <p:nvPr>
            <p:ph type="title"/>
          </p:nvPr>
        </p:nvSpPr>
        <p:spPr>
          <a:xfrm>
            <a:off x="457200" y="5486400"/>
            <a:ext cx="8458200" cy="520700"/>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14" name="Tartalom helye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5" name="Dátum helye 24"/>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29" name="Élőláb helye 28"/>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12BE9E2-3073-45BE-936F-D4302472F7F6}"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3" name="Kép hely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u-HU" smtClean="0"/>
              <a:t>Kép beszúrásához kattintson az ikonra</a:t>
            </a:r>
            <a:endParaRPr kumimoji="0" lang="en-US" dirty="0"/>
          </a:p>
        </p:txBody>
      </p:sp>
      <p:sp>
        <p:nvSpPr>
          <p:cNvPr id="7" name="Dátum helye 6"/>
          <p:cNvSpPr>
            <a:spLocks noGrp="1"/>
          </p:cNvSpPr>
          <p:nvPr>
            <p:ph type="dt" sz="half" idx="10"/>
          </p:nvPr>
        </p:nvSpPr>
        <p:spPr/>
        <p:txBody>
          <a:bodyPr/>
          <a:lstStyle/>
          <a:p>
            <a:fld id="{63ABEED2-3AFF-4362-84C9-3F1D73C87FB7}" type="datetimeFigureOut">
              <a:rPr lang="hu-HU" smtClean="0"/>
              <a:pPr/>
              <a:t>2016. 09. 28.</a:t>
            </a:fld>
            <a:endParaRPr lang="hu-HU"/>
          </a:p>
        </p:txBody>
      </p:sp>
      <p:sp>
        <p:nvSpPr>
          <p:cNvPr id="5" name="Élőláb helye 4"/>
          <p:cNvSpPr>
            <a:spLocks noGrp="1"/>
          </p:cNvSpPr>
          <p:nvPr>
            <p:ph type="ftr" sz="quarter" idx="11"/>
          </p:nvPr>
        </p:nvSpPr>
        <p:spPr/>
        <p:txBody>
          <a:bodyPr/>
          <a:lstStyle/>
          <a:p>
            <a:endParaRPr lang="hu-HU"/>
          </a:p>
        </p:txBody>
      </p:sp>
      <p:sp>
        <p:nvSpPr>
          <p:cNvPr id="31" name="Dia számának helye 30"/>
          <p:cNvSpPr>
            <a:spLocks noGrp="1"/>
          </p:cNvSpPr>
          <p:nvPr>
            <p:ph type="sldNum" sz="quarter" idx="12"/>
          </p:nvPr>
        </p:nvSpPr>
        <p:spPr/>
        <p:txBody>
          <a:bodyPr/>
          <a:lstStyle/>
          <a:p>
            <a:fld id="{012BE9E2-3073-45BE-936F-D4302472F7F6}" type="slidenum">
              <a:rPr lang="hu-HU" smtClean="0"/>
              <a:pPr/>
              <a:t>‹#›</a:t>
            </a:fld>
            <a:endParaRPr lang="hu-HU"/>
          </a:p>
        </p:txBody>
      </p:sp>
      <p:sp>
        <p:nvSpPr>
          <p:cNvPr id="17" name="Cím 16"/>
          <p:cNvSpPr>
            <a:spLocks noGrp="1"/>
          </p:cNvSpPr>
          <p:nvPr>
            <p:ph type="title"/>
          </p:nvPr>
        </p:nvSpPr>
        <p:spPr>
          <a:xfrm>
            <a:off x="381000" y="4993760"/>
            <a:ext cx="5867400" cy="522288"/>
          </a:xfrm>
        </p:spPr>
        <p:txBody>
          <a:bodyPr anchor="ctr"/>
          <a:lstStyle>
            <a:lvl1pPr algn="l">
              <a:buNone/>
              <a:defRPr sz="2000" b="1"/>
            </a:lvl1pPr>
          </a:lstStyle>
          <a:p>
            <a:r>
              <a:rPr kumimoji="0" lang="hu-HU" smtClean="0"/>
              <a:t>Mintacím szerkesztése</a:t>
            </a:r>
            <a:endParaRPr kumimoji="0" lang="en-US"/>
          </a:p>
        </p:txBody>
      </p:sp>
      <p:sp>
        <p:nvSpPr>
          <p:cNvPr id="26" name="Szöveg hely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Egyenes összekötő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zöveg hely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1" name="Dátum hely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ABEED2-3AFF-4362-84C9-3F1D73C87FB7}" type="datetimeFigureOut">
              <a:rPr lang="hu-HU" smtClean="0"/>
              <a:pPr/>
              <a:t>2016. 09. 28.</a:t>
            </a:fld>
            <a:endParaRPr lang="hu-HU"/>
          </a:p>
        </p:txBody>
      </p:sp>
      <p:sp>
        <p:nvSpPr>
          <p:cNvPr id="28" name="Élőláb hely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u-HU"/>
          </a:p>
        </p:txBody>
      </p:sp>
      <p:sp>
        <p:nvSpPr>
          <p:cNvPr id="5" name="Dia számának hely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12BE9E2-3073-45BE-936F-D4302472F7F6}" type="slidenum">
              <a:rPr lang="hu-HU" smtClean="0"/>
              <a:pPr/>
              <a:t>‹#›</a:t>
            </a:fld>
            <a:endParaRPr lang="hu-HU"/>
          </a:p>
        </p:txBody>
      </p:sp>
      <p:sp>
        <p:nvSpPr>
          <p:cNvPr id="10" name="Cím helye 9"/>
          <p:cNvSpPr>
            <a:spLocks noGrp="1"/>
          </p:cNvSpPr>
          <p:nvPr>
            <p:ph type="title"/>
          </p:nvPr>
        </p:nvSpPr>
        <p:spPr>
          <a:xfrm>
            <a:off x="304800" y="457200"/>
            <a:ext cx="8686800" cy="838200"/>
          </a:xfrm>
          <a:prstGeom prst="rect">
            <a:avLst/>
          </a:prstGeom>
        </p:spPr>
        <p:txBody>
          <a:bodyPr vert="horz" anchor="ctr">
            <a:normAutofit/>
          </a:bodyPr>
          <a:lstStyle/>
          <a:p>
            <a:r>
              <a:rPr kumimoji="0" lang="hu-HU" smtClean="0"/>
              <a:t>Mintacím szerkesztése</a:t>
            </a:r>
            <a:endParaRPr kumimoji="0" lang="en-US"/>
          </a:p>
        </p:txBody>
      </p:sp>
      <p:sp>
        <p:nvSpPr>
          <p:cNvPr id="9" name="Egyenes összekötő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gyenes összekötő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h53aRkoVbp4"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hu.wikipedia.org/wiki/Szerotonin" TargetMode="External"/><Relationship Id="rId3" Type="http://schemas.openxmlformats.org/officeDocument/2006/relationships/hyperlink" Target="https://hu.wikipedia.org/w/index.php?title=PET-CT&amp;action=edit&amp;redlink=1" TargetMode="External"/><Relationship Id="rId7" Type="http://schemas.openxmlformats.org/officeDocument/2006/relationships/hyperlink" Target="https://hu.wikipedia.org/wiki/Adrenalin" TargetMode="External"/><Relationship Id="rId2" Type="http://schemas.openxmlformats.org/officeDocument/2006/relationships/hyperlink" Target="https://hu.wikipedia.org/wiki/Pszichol%C3%B3gia" TargetMode="External"/><Relationship Id="rId1" Type="http://schemas.openxmlformats.org/officeDocument/2006/relationships/slideLayout" Target="../slideLayouts/slideLayout2.xml"/><Relationship Id="rId6" Type="http://schemas.openxmlformats.org/officeDocument/2006/relationships/hyperlink" Target="https://hu.wikipedia.org/w/index.php?title=Prefront%C3%A1lis_k%C3%A9reg&amp;action=edit&amp;redlink=1" TargetMode="External"/><Relationship Id="rId5" Type="http://schemas.openxmlformats.org/officeDocument/2006/relationships/hyperlink" Target="https://hu.wikipedia.org/wiki/Limbikus_rendszer" TargetMode="External"/><Relationship Id="rId10" Type="http://schemas.openxmlformats.org/officeDocument/2006/relationships/hyperlink" Target="http://www.nytimes.com/2008/03/27/health/nutrition/27best.html?ei=5087&amp;em=&amp;en=94a1816b72ae11fb&amp;ex=1206763200&amp;adxnnl=1&amp;adxnnlx=1206641040-ZO2PvU1EJBIrKDDUHDVBFw" TargetMode="External"/><Relationship Id="rId4" Type="http://schemas.openxmlformats.org/officeDocument/2006/relationships/hyperlink" Target="https://hu.wikipedia.org/wiki/Agy" TargetMode="External"/><Relationship Id="rId9" Type="http://schemas.openxmlformats.org/officeDocument/2006/relationships/hyperlink" Target="https://hu.wikipedia.org/wiki/Dopamin"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ncbi.nlm.nih.gov/pubmed/2247333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BDNF" TargetMode="External"/><Relationship Id="rId2" Type="http://schemas.openxmlformats.org/officeDocument/2006/relationships/hyperlink" Target="https://en.wikipedia.org/wiki/Brain-derived_neurotrophic_facto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UvAe5BwzTL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hu.wikipedia.org/wiki/Magnetoenkefalogr%C3%A1fia" TargetMode="External"/><Relationship Id="rId2" Type="http://schemas.openxmlformats.org/officeDocument/2006/relationships/hyperlink" Target="https://hu.wikipedia.org/wiki/Elektroenkefalogr%C3%A1fia" TargetMode="External"/><Relationship Id="rId1" Type="http://schemas.openxmlformats.org/officeDocument/2006/relationships/slideLayout" Target="../slideLayouts/slideLayout2.xml"/><Relationship Id="rId4" Type="http://schemas.openxmlformats.org/officeDocument/2006/relationships/hyperlink" Target="https://hu.wikipedia.org/wiki/%C3%89rzele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hu.wikipedia.org/wiki/Ita_Wegma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hu.wikipedia.org/w/index.php?title=Tanul%C3%A1si&amp;action=edit&amp;redlink=1" TargetMode="External"/><Relationship Id="rId2" Type="http://schemas.openxmlformats.org/officeDocument/2006/relationships/hyperlink" Target="https://hu.wikipedia.org/wiki/Autizmus" TargetMode="External"/><Relationship Id="rId1" Type="http://schemas.openxmlformats.org/officeDocument/2006/relationships/slideLayout" Target="../slideLayouts/slideLayout2.xml"/><Relationship Id="rId6" Type="http://schemas.openxmlformats.org/officeDocument/2006/relationships/hyperlink" Target="https://hu.wikipedia.org/wiki/Vaks%C3%A1g" TargetMode="External"/><Relationship Id="rId5" Type="http://schemas.openxmlformats.org/officeDocument/2006/relationships/hyperlink" Target="https://hu.wikipedia.org/wiki/S%C3%BCkets%C3%A9g" TargetMode="External"/><Relationship Id="rId4" Type="http://schemas.openxmlformats.org/officeDocument/2006/relationships/hyperlink" Target="https://hu.wikipedia.org/w/index.php?title=Ment%C3%A1lis&amp;action=edit&amp;redlink=1"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hu.wikipedia.org/w/index.php?title=%C3%89tkez%C3%A9si_zavarok&amp;action=edit&amp;redlink=1" TargetMode="External"/><Relationship Id="rId2" Type="http://schemas.openxmlformats.org/officeDocument/2006/relationships/hyperlink" Target="https://hu.wikipedia.org/w/index.php?title=Id%C5%91s&amp;action=edit&amp;redlink=1" TargetMode="External"/><Relationship Id="rId1" Type="http://schemas.openxmlformats.org/officeDocument/2006/relationships/slideLayout" Target="../slideLayouts/slideLayout2.xml"/><Relationship Id="rId6" Type="http://schemas.openxmlformats.org/officeDocument/2006/relationships/hyperlink" Target="https://hu.wikipedia.org/w/index.php?title=Parkinson_k%C3%B3r&amp;action=edit&amp;redlink=1" TargetMode="External"/><Relationship Id="rId5" Type="http://schemas.openxmlformats.org/officeDocument/2006/relationships/hyperlink" Target="https://hu.wikipedia.org/wiki/Poszttraumatikus_stressz_szindr%C3%B3ma" TargetMode="External"/><Relationship Id="rId4" Type="http://schemas.openxmlformats.org/officeDocument/2006/relationships/hyperlink" Target="https://hu.wikipedia.org/wiki/T%C3%A1ncter%C3%A1pia"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hu.wikipedia.org/w/index.php?title=Marian_Chace&amp;action=edit&amp;redlink=1"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ikte.h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facebook.com/megallocsoportalapitvany/"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who.int/mediacentre/news/notes/2011/world_cancer_day_20110204/en/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tánc ereje - társadalmi gyógyítás</a:t>
            </a:r>
            <a:endParaRPr lang="hu-HU" dirty="0"/>
          </a:p>
        </p:txBody>
      </p:sp>
      <p:sp>
        <p:nvSpPr>
          <p:cNvPr id="3" name="Tartalom helye 2"/>
          <p:cNvSpPr>
            <a:spLocks noGrp="1"/>
          </p:cNvSpPr>
          <p:nvPr>
            <p:ph idx="1"/>
          </p:nvPr>
        </p:nvSpPr>
        <p:spPr>
          <a:xfrm>
            <a:off x="285720" y="2714620"/>
            <a:ext cx="8229600" cy="4525963"/>
          </a:xfrm>
        </p:spPr>
        <p:txBody>
          <a:bodyPr/>
          <a:lstStyle/>
          <a:p>
            <a:r>
              <a:rPr lang="hu-HU" b="1" u="sng" dirty="0" smtClean="0">
                <a:hlinkClick r:id="rId2"/>
              </a:rPr>
              <a:t>https://www.youtube.com/watch?v=h53aRkoVbp4</a:t>
            </a:r>
            <a:endParaRPr lang="hu-HU" b="1" dirty="0" smtClean="0"/>
          </a:p>
          <a:p>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lnSpcReduction="10000"/>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r>
              <a:rPr lang="hu-HU" dirty="0" smtClean="0"/>
              <a:t>Kocogj, kacagj,lazíts.</a:t>
            </a:r>
          </a:p>
          <a:p>
            <a:pPr lvl="4">
              <a:buNone/>
            </a:pPr>
            <a:r>
              <a:rPr lang="hu-HU" dirty="0" smtClean="0"/>
              <a:t>					</a:t>
            </a:r>
            <a:r>
              <a:rPr lang="hu-HU" sz="2400" dirty="0" err="1" smtClean="0"/>
              <a:t>Bagdy</a:t>
            </a:r>
            <a:r>
              <a:rPr lang="hu-HU" sz="2400" dirty="0" smtClean="0"/>
              <a:t> Emőke</a:t>
            </a:r>
            <a:endParaRPr lang="hu-HU" sz="2400" dirty="0"/>
          </a:p>
        </p:txBody>
      </p:sp>
      <p:pic>
        <p:nvPicPr>
          <p:cNvPr id="4" name="Kép 3" descr="futás.jpg"/>
          <p:cNvPicPr>
            <a:picLocks noChangeAspect="1"/>
          </p:cNvPicPr>
          <p:nvPr/>
        </p:nvPicPr>
        <p:blipFill>
          <a:blip r:embed="rId2"/>
          <a:stretch>
            <a:fillRect/>
          </a:stretch>
        </p:blipFill>
        <p:spPr>
          <a:xfrm>
            <a:off x="642537" y="0"/>
            <a:ext cx="8008251" cy="47148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 az elégségeses és mi az élénk testmozgás?</a:t>
            </a:r>
            <a:endParaRPr lang="hu-HU" dirty="0"/>
          </a:p>
        </p:txBody>
      </p:sp>
      <p:sp>
        <p:nvSpPr>
          <p:cNvPr id="3" name="Tartalom helye 2"/>
          <p:cNvSpPr>
            <a:spLocks noGrp="1"/>
          </p:cNvSpPr>
          <p:nvPr>
            <p:ph idx="1"/>
          </p:nvPr>
        </p:nvSpPr>
        <p:spPr>
          <a:xfrm>
            <a:off x="0" y="1357298"/>
            <a:ext cx="9144000" cy="5303838"/>
          </a:xfrm>
        </p:spPr>
        <p:txBody>
          <a:bodyPr>
            <a:normAutofit fontScale="70000" lnSpcReduction="20000"/>
          </a:bodyPr>
          <a:lstStyle/>
          <a:p>
            <a:endParaRPr lang="hu-HU" dirty="0" smtClean="0"/>
          </a:p>
          <a:p>
            <a:r>
              <a:rPr lang="hu-HU" dirty="0" smtClean="0"/>
              <a:t>Vizsgálatok azt javasolják, hogy kb. </a:t>
            </a:r>
            <a:r>
              <a:rPr lang="hu-HU" b="1" dirty="0" smtClean="0"/>
              <a:t>1,8-as PAL szükséges </a:t>
            </a:r>
            <a:r>
              <a:rPr lang="hu-HU" b="1" dirty="0" err="1" smtClean="0"/>
              <a:t>báminemű</a:t>
            </a:r>
            <a:r>
              <a:rPr lang="hu-HU" b="1" dirty="0" smtClean="0"/>
              <a:t> testtömeg-növekedés minimalizálására</a:t>
            </a:r>
            <a:r>
              <a:rPr lang="hu-HU" dirty="0" smtClean="0"/>
              <a:t>. </a:t>
            </a:r>
            <a:r>
              <a:rPr lang="hu-HU" baseline="30000" dirty="0" smtClean="0"/>
              <a:t>1</a:t>
            </a:r>
            <a:r>
              <a:rPr lang="hu-HU" dirty="0" smtClean="0"/>
              <a:t>Ez az 1,8-as </a:t>
            </a:r>
            <a:r>
              <a:rPr lang="hu-HU" dirty="0" err="1" smtClean="0"/>
              <a:t>PAL-érték</a:t>
            </a:r>
            <a:r>
              <a:rPr lang="hu-HU" dirty="0" smtClean="0"/>
              <a:t> mérsékelt aktivitásnak felel meg, pl., elsősorban álló vagy gyalogló munka mint amit háziasszonyoknál, eladóknál, felszolgálóknál, szerelőknél, kereskedőknél látunk. </a:t>
            </a:r>
            <a:r>
              <a:rPr lang="hu-HU" baseline="30000" dirty="0" smtClean="0"/>
              <a:t>5,6  </a:t>
            </a:r>
          </a:p>
          <a:p>
            <a:r>
              <a:rPr lang="hu-HU" dirty="0" smtClean="0"/>
              <a:t>Ezzel egyenértékűen a Világ Egészségügyi Szervezete (WHO) ajánlása </a:t>
            </a:r>
            <a:r>
              <a:rPr lang="hu-HU" b="1" dirty="0" smtClean="0"/>
              <a:t>30 perc fizikai aktivitás a hét legtöbb napján, néhány egyén számára </a:t>
            </a:r>
            <a:r>
              <a:rPr lang="hu-HU" dirty="0" smtClean="0"/>
              <a:t>némi extra fizikai aktivitás beiktatása szükséges a napjuk során. Azok, akik élénken edzenek, azoknak magasabb a </a:t>
            </a:r>
            <a:r>
              <a:rPr lang="hu-HU" dirty="0" err="1" smtClean="0"/>
              <a:t>PAL-szinte</a:t>
            </a:r>
            <a:r>
              <a:rPr lang="hu-HU" dirty="0" smtClean="0"/>
              <a:t>, mivel több energiát használnak fel.</a:t>
            </a:r>
          </a:p>
          <a:p>
            <a:endParaRPr lang="hu-HU" dirty="0" smtClean="0"/>
          </a:p>
          <a:p>
            <a:r>
              <a:rPr lang="hu-HU" dirty="0" smtClean="0"/>
              <a:t>Élénk testmozgás alatt bármilyen olyan testmozgást értünk, amely megemeli a pulzust és a légzésszámot és jelentős erőkifejtést jelent. </a:t>
            </a:r>
          </a:p>
          <a:p>
            <a:r>
              <a:rPr lang="hu-HU" dirty="0" smtClean="0"/>
              <a:t>Példák élénk aktivitásokra</a:t>
            </a:r>
            <a:r>
              <a:rPr lang="hu-HU" b="1" dirty="0" smtClean="0"/>
              <a:t>: futás, gyors kerékpározás, </a:t>
            </a:r>
            <a:r>
              <a:rPr lang="hu-HU" b="1" dirty="0" err="1" smtClean="0"/>
              <a:t>aerobick</a:t>
            </a:r>
            <a:r>
              <a:rPr lang="hu-HU" b="1" dirty="0" smtClean="0"/>
              <a:t> és versenysportok, mint például labdarúgás, jégkorong és röplabda.</a:t>
            </a:r>
          </a:p>
          <a:p>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85728"/>
            <a:ext cx="8686800" cy="838200"/>
          </a:xfrm>
        </p:spPr>
        <p:txBody>
          <a:bodyPr>
            <a:normAutofit fontScale="90000"/>
          </a:bodyPr>
          <a:lstStyle/>
          <a:p>
            <a:r>
              <a:rPr lang="hu-HU" dirty="0" smtClean="0"/>
              <a:t>A futók gyönyöre</a:t>
            </a:r>
            <a:br>
              <a:rPr lang="hu-HU" dirty="0" smtClean="0"/>
            </a:br>
            <a:r>
              <a:rPr lang="hu-HU" sz="2700" dirty="0" smtClean="0"/>
              <a:t>A „</a:t>
            </a:r>
            <a:r>
              <a:rPr lang="hu-HU" sz="2700" dirty="0" err="1" smtClean="0"/>
              <a:t>runner’s</a:t>
            </a:r>
            <a:r>
              <a:rPr lang="hu-HU" sz="2700" dirty="0" smtClean="0"/>
              <a:t> </a:t>
            </a:r>
            <a:r>
              <a:rPr lang="hu-HU" sz="2700" dirty="0" err="1" smtClean="0"/>
              <a:t>high</a:t>
            </a:r>
            <a:r>
              <a:rPr lang="hu-HU" sz="2700" dirty="0" smtClean="0"/>
              <a:t>” és az „</a:t>
            </a:r>
            <a:r>
              <a:rPr lang="hu-HU" sz="2700" dirty="0" err="1" smtClean="0"/>
              <a:t>endorphin</a:t>
            </a:r>
            <a:r>
              <a:rPr lang="hu-HU" sz="2700" dirty="0" smtClean="0"/>
              <a:t> </a:t>
            </a:r>
            <a:r>
              <a:rPr lang="hu-HU" sz="2700" dirty="0" err="1" smtClean="0"/>
              <a:t>junkies</a:t>
            </a:r>
            <a:r>
              <a:rPr lang="hu-HU" sz="2700" dirty="0" smtClean="0"/>
              <a:t>”</a:t>
            </a:r>
            <a:endParaRPr lang="hu-HU" sz="2700" dirty="0"/>
          </a:p>
        </p:txBody>
      </p:sp>
      <p:sp>
        <p:nvSpPr>
          <p:cNvPr id="3" name="Tartalom helye 2"/>
          <p:cNvSpPr>
            <a:spLocks noGrp="1"/>
          </p:cNvSpPr>
          <p:nvPr>
            <p:ph idx="1"/>
          </p:nvPr>
        </p:nvSpPr>
        <p:spPr>
          <a:xfrm>
            <a:off x="0" y="1357298"/>
            <a:ext cx="8972520" cy="6018242"/>
          </a:xfrm>
        </p:spPr>
        <p:txBody>
          <a:bodyPr>
            <a:normAutofit/>
          </a:bodyPr>
          <a:lstStyle/>
          <a:p>
            <a:r>
              <a:rPr lang="hu-HU" sz="2400" dirty="0" smtClean="0"/>
              <a:t>A testi terhelés esetén endorfin termelődik. A résztvevőket egy két órás futás előtt és után is megvizsgálták és többek között </a:t>
            </a:r>
            <a:r>
              <a:rPr lang="hu-HU" sz="2400" dirty="0" smtClean="0">
                <a:hlinkClick r:id="rId2" tooltip="Pszichológia"/>
              </a:rPr>
              <a:t>pszichológiai</a:t>
            </a:r>
            <a:r>
              <a:rPr lang="hu-HU" sz="2400" dirty="0" smtClean="0"/>
              <a:t> teszteknek is alávetették. A </a:t>
            </a:r>
            <a:r>
              <a:rPr lang="hu-HU" sz="2400" dirty="0" err="1" smtClean="0">
                <a:hlinkClick r:id="rId3" tooltip="PET-CT (a lap nem létezik)"/>
              </a:rPr>
              <a:t>PET-CT</a:t>
            </a:r>
            <a:r>
              <a:rPr lang="hu-HU" sz="2400" dirty="0" err="1" smtClean="0"/>
              <a:t>-s</a:t>
            </a:r>
            <a:r>
              <a:rPr lang="hu-HU" sz="2400" dirty="0" smtClean="0"/>
              <a:t> vizsgálatokat kombinálták olyan – jelenleg elérhető – vegyi anyagokra épülő vizsgálatokkal, melyek az endorfinok jelenlétét mutatják az </a:t>
            </a:r>
            <a:r>
              <a:rPr lang="hu-HU" sz="2400" dirty="0" smtClean="0">
                <a:hlinkClick r:id="rId4" tooltip="Agy"/>
              </a:rPr>
              <a:t>agyban</a:t>
            </a:r>
            <a:r>
              <a:rPr lang="hu-HU" sz="2400" dirty="0" smtClean="0"/>
              <a:t>. A kapott adatok azt mutatták, hogy olyan endorfinok termelődtek a gyakorlás közben, melyek az </a:t>
            </a:r>
            <a:r>
              <a:rPr lang="hu-HU" sz="2400" dirty="0" smtClean="0">
                <a:hlinkClick r:id="rId4" tooltip="Agy"/>
              </a:rPr>
              <a:t>agy</a:t>
            </a:r>
            <a:r>
              <a:rPr lang="hu-HU" sz="2400" dirty="0" smtClean="0"/>
              <a:t> érzelmi területeihez kapcsolódtak (</a:t>
            </a:r>
            <a:r>
              <a:rPr lang="hu-HU" sz="2400" dirty="0" smtClean="0">
                <a:hlinkClick r:id="rId5" tooltip="Limbikus rendszer"/>
              </a:rPr>
              <a:t>limbikus</a:t>
            </a:r>
            <a:r>
              <a:rPr lang="hu-HU" sz="2400" dirty="0" smtClean="0"/>
              <a:t> és a </a:t>
            </a:r>
            <a:r>
              <a:rPr lang="hu-HU" sz="2400" dirty="0" err="1" smtClean="0">
                <a:hlinkClick r:id="rId6" tooltip="Prefrontális kéreg (a lap nem létezik)"/>
              </a:rPr>
              <a:t>prefrontális</a:t>
            </a:r>
            <a:r>
              <a:rPr lang="hu-HU" sz="2400" dirty="0" smtClean="0"/>
              <a:t> terület), és ebben szerepet játszik az </a:t>
            </a:r>
            <a:r>
              <a:rPr lang="hu-HU" sz="2400" dirty="0" smtClean="0">
                <a:hlinkClick r:id="rId7" tooltip="Adrenalin"/>
              </a:rPr>
              <a:t>adrenalin</a:t>
            </a:r>
            <a:r>
              <a:rPr lang="hu-HU" sz="2400" dirty="0" smtClean="0"/>
              <a:t>, </a:t>
            </a:r>
            <a:r>
              <a:rPr lang="hu-HU" sz="2400" dirty="0" smtClean="0">
                <a:hlinkClick r:id="rId8" tooltip="Szerotonin"/>
              </a:rPr>
              <a:t>szerotonin</a:t>
            </a:r>
            <a:r>
              <a:rPr lang="hu-HU" sz="2400" dirty="0" smtClean="0"/>
              <a:t>, </a:t>
            </a:r>
            <a:r>
              <a:rPr lang="hu-HU" sz="2400" dirty="0" smtClean="0">
                <a:hlinkClick r:id="rId9" tooltip="Dopamin"/>
              </a:rPr>
              <a:t>dopamin</a:t>
            </a:r>
            <a:r>
              <a:rPr lang="hu-HU" sz="2400" dirty="0" smtClean="0"/>
              <a:t> stb. is.</a:t>
            </a:r>
          </a:p>
          <a:p>
            <a:r>
              <a:rPr lang="hu-HU" sz="1800" dirty="0" err="1" smtClean="0"/>
              <a:t>Boecker</a:t>
            </a:r>
            <a:r>
              <a:rPr lang="hu-HU" sz="1800" dirty="0" smtClean="0"/>
              <a:t> H, </a:t>
            </a:r>
            <a:r>
              <a:rPr lang="hu-HU" sz="1800" dirty="0" err="1" smtClean="0"/>
              <a:t>Sprenger</a:t>
            </a:r>
            <a:r>
              <a:rPr lang="hu-HU" sz="1800" dirty="0" smtClean="0"/>
              <a:t> T, </a:t>
            </a:r>
            <a:r>
              <a:rPr lang="hu-HU" sz="1800" dirty="0" err="1" smtClean="0"/>
              <a:t>Spilker</a:t>
            </a:r>
            <a:r>
              <a:rPr lang="hu-HU" sz="1800" dirty="0" smtClean="0"/>
              <a:t> ME, </a:t>
            </a:r>
            <a:r>
              <a:rPr lang="hu-HU" sz="1800" dirty="0" err="1" smtClean="0"/>
              <a:t>Henriksen</a:t>
            </a:r>
            <a:r>
              <a:rPr lang="hu-HU" sz="1800" dirty="0" smtClean="0"/>
              <a:t> G, </a:t>
            </a:r>
            <a:r>
              <a:rPr lang="hu-HU" sz="1800" dirty="0" err="1" smtClean="0"/>
              <a:t>Koppenhoefer</a:t>
            </a:r>
            <a:r>
              <a:rPr lang="hu-HU" sz="1800" dirty="0" smtClean="0"/>
              <a:t> M, Wagner KJ, </a:t>
            </a:r>
            <a:r>
              <a:rPr lang="hu-HU" sz="1800" dirty="0" err="1" smtClean="0"/>
              <a:t>Valet</a:t>
            </a:r>
            <a:r>
              <a:rPr lang="hu-HU" sz="1800" dirty="0" smtClean="0"/>
              <a:t> M, </a:t>
            </a:r>
            <a:r>
              <a:rPr lang="hu-HU" sz="1800" dirty="0" err="1" smtClean="0"/>
              <a:t>Berthele</a:t>
            </a:r>
            <a:r>
              <a:rPr lang="hu-HU" sz="1800" dirty="0" smtClean="0"/>
              <a:t> A, </a:t>
            </a:r>
            <a:r>
              <a:rPr lang="hu-HU" sz="1800" dirty="0" err="1" smtClean="0"/>
              <a:t>Tolle</a:t>
            </a:r>
            <a:r>
              <a:rPr lang="hu-HU" sz="1800" dirty="0" smtClean="0"/>
              <a:t> TR (2008. </a:t>
            </a:r>
            <a:r>
              <a:rPr lang="hu-HU" sz="1800" dirty="0" err="1" smtClean="0"/>
              <a:t>February</a:t>
            </a:r>
            <a:r>
              <a:rPr lang="hu-HU" sz="1800" dirty="0" smtClean="0"/>
              <a:t>). „The </a:t>
            </a:r>
            <a:r>
              <a:rPr lang="hu-HU" sz="1800" dirty="0" err="1" smtClean="0"/>
              <a:t>Runner's</a:t>
            </a:r>
            <a:r>
              <a:rPr lang="hu-HU" sz="1800" dirty="0" smtClean="0"/>
              <a:t> </a:t>
            </a:r>
            <a:r>
              <a:rPr lang="hu-HU" sz="1800" dirty="0" err="1" smtClean="0"/>
              <a:t>High</a:t>
            </a:r>
            <a:r>
              <a:rPr lang="hu-HU" sz="1800" dirty="0" smtClean="0"/>
              <a:t>: </a:t>
            </a:r>
            <a:r>
              <a:rPr lang="hu-HU" sz="1800" dirty="0" err="1" smtClean="0"/>
              <a:t>Opioidergic</a:t>
            </a:r>
            <a:r>
              <a:rPr lang="hu-HU" sz="1800" dirty="0" smtClean="0"/>
              <a:t> </a:t>
            </a:r>
            <a:r>
              <a:rPr lang="hu-HU" sz="1800" dirty="0" err="1" smtClean="0"/>
              <a:t>Mechanisms</a:t>
            </a:r>
            <a:r>
              <a:rPr lang="hu-HU" sz="1800" dirty="0" smtClean="0"/>
              <a:t> </a:t>
            </a:r>
            <a:r>
              <a:rPr lang="hu-HU" sz="1800" dirty="0" err="1" smtClean="0"/>
              <a:t>in</a:t>
            </a:r>
            <a:r>
              <a:rPr lang="hu-HU" sz="1800" dirty="0" smtClean="0"/>
              <a:t> </a:t>
            </a:r>
            <a:r>
              <a:rPr lang="hu-HU" sz="1800" dirty="0" err="1" smtClean="0"/>
              <a:t>the</a:t>
            </a:r>
            <a:r>
              <a:rPr lang="hu-HU" sz="1800" dirty="0" smtClean="0"/>
              <a:t> Human </a:t>
            </a:r>
            <a:r>
              <a:rPr lang="hu-HU" sz="1800" dirty="0" err="1" smtClean="0"/>
              <a:t>Brain</a:t>
            </a:r>
            <a:r>
              <a:rPr lang="hu-HU" sz="1800" dirty="0" smtClean="0"/>
              <a:t>”. </a:t>
            </a:r>
            <a:r>
              <a:rPr lang="hu-HU" sz="1800" i="1" dirty="0" err="1" smtClean="0"/>
              <a:t>Cerebral</a:t>
            </a:r>
            <a:r>
              <a:rPr lang="hu-HU" sz="1800" i="1" dirty="0" smtClean="0"/>
              <a:t> </a:t>
            </a:r>
            <a:r>
              <a:rPr lang="hu-HU" sz="1800" i="1" dirty="0" err="1" smtClean="0"/>
              <a:t>cortex</a:t>
            </a:r>
            <a:r>
              <a:rPr lang="hu-HU" sz="1800" i="1" dirty="0" smtClean="0"/>
              <a:t> (New York, N.Y. : 1991)</a:t>
            </a:r>
            <a:r>
              <a:rPr lang="hu-HU" sz="1800" dirty="0" smtClean="0"/>
              <a:t> </a:t>
            </a:r>
            <a:r>
              <a:rPr lang="hu-HU" sz="1800" b="1" dirty="0" smtClean="0"/>
              <a:t>18</a:t>
            </a:r>
            <a:r>
              <a:rPr lang="hu-HU" sz="1800" dirty="0" smtClean="0"/>
              <a:t> (11),</a:t>
            </a:r>
          </a:p>
          <a:p>
            <a:r>
              <a:rPr lang="en-US" sz="1800" dirty="0" err="1" smtClean="0"/>
              <a:t>Kolata</a:t>
            </a:r>
            <a:r>
              <a:rPr lang="en-US" sz="1800" dirty="0" smtClean="0"/>
              <a:t> G: </a:t>
            </a:r>
            <a:r>
              <a:rPr lang="en-US" sz="1800" i="1" dirty="0" smtClean="0">
                <a:hlinkClick r:id="rId10"/>
              </a:rPr>
              <a:t>Yes, Running Can Make You High</a:t>
            </a:r>
            <a:r>
              <a:rPr lang="en-US" sz="1800" dirty="0" smtClean="0"/>
              <a:t>. </a:t>
            </a:r>
            <a:r>
              <a:rPr lang="en-US" sz="1800" i="1" dirty="0" smtClean="0"/>
              <a:t>Health</a:t>
            </a:r>
            <a:r>
              <a:rPr lang="en-US" sz="1800" dirty="0" smtClean="0"/>
              <a:t>. New York Times, 2008.</a:t>
            </a:r>
            <a:endParaRPr lang="hu-HU" sz="1800" dirty="0" smtClean="0"/>
          </a:p>
          <a:p>
            <a:r>
              <a:rPr lang="hu-HU" sz="2400" dirty="0" smtClean="0"/>
              <a:t>Mások a vér-agy gáton átjutó </a:t>
            </a:r>
            <a:r>
              <a:rPr lang="hu-HU" sz="2400" dirty="0" err="1" smtClean="0"/>
              <a:t>anandamide</a:t>
            </a:r>
            <a:r>
              <a:rPr lang="hu-HU" sz="2400" dirty="0" smtClean="0"/>
              <a:t> szerepét hangsúlyozzák. </a:t>
            </a:r>
            <a:endParaRPr lang="hu-H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686800" cy="838200"/>
          </a:xfrm>
        </p:spPr>
        <p:txBody>
          <a:bodyPr/>
          <a:lstStyle/>
          <a:p>
            <a:r>
              <a:rPr lang="hu-HU" dirty="0" err="1" smtClean="0"/>
              <a:t>Myokinek</a:t>
            </a:r>
            <a:r>
              <a:rPr lang="hu-HU" dirty="0" smtClean="0"/>
              <a:t> és az egészség</a:t>
            </a:r>
            <a:endParaRPr lang="hu-HU" dirty="0"/>
          </a:p>
        </p:txBody>
      </p:sp>
      <p:sp>
        <p:nvSpPr>
          <p:cNvPr id="3" name="Tartalom helye 2"/>
          <p:cNvSpPr>
            <a:spLocks noGrp="1"/>
          </p:cNvSpPr>
          <p:nvPr>
            <p:ph idx="1"/>
          </p:nvPr>
        </p:nvSpPr>
        <p:spPr>
          <a:xfrm>
            <a:off x="0" y="785794"/>
            <a:ext cx="9144000" cy="4740277"/>
          </a:xfrm>
        </p:spPr>
        <p:txBody>
          <a:bodyPr>
            <a:normAutofit fontScale="25000" lnSpcReduction="20000"/>
          </a:bodyPr>
          <a:lstStyle/>
          <a:p>
            <a:r>
              <a:rPr lang="hu-HU" sz="9600" dirty="0" smtClean="0">
                <a:latin typeface="Times New Roman" pitchFamily="18" charset="0"/>
                <a:cs typeface="Times New Roman" pitchFamily="18" charset="0"/>
              </a:rPr>
              <a:t>A vázizom a többi szervvel, így a zsírszövettel, májjal, hasnyálmiriggyel, csontokkal, az immunrendszerrel vagy az aggyal </a:t>
            </a:r>
            <a:r>
              <a:rPr lang="hu-HU" sz="9600" smtClean="0">
                <a:latin typeface="Times New Roman" pitchFamily="18" charset="0"/>
                <a:cs typeface="Times New Roman" pitchFamily="18" charset="0"/>
              </a:rPr>
              <a:t>kommunikál.</a:t>
            </a:r>
          </a:p>
          <a:p>
            <a:r>
              <a:rPr lang="hu-HU" sz="9600" smtClean="0">
                <a:latin typeface="Times New Roman" pitchFamily="18" charset="0"/>
                <a:cs typeface="Times New Roman" pitchFamily="18" charset="0"/>
              </a:rPr>
              <a:t>A myokinek hatását az izomsejteken, zsírsejteken, máj és pancrreas sejteken, csont, szív, immun és agyi sejteken meglévő receptorok megléte biztosítja. A myokineknek szerepe van az anyagcsere, szöveti regnerációban, </a:t>
            </a:r>
            <a:endParaRPr lang="hu-HU" sz="9600" smtClean="0"/>
          </a:p>
          <a:p>
            <a:r>
              <a:rPr lang="hu-HU" sz="9600" smtClean="0">
                <a:latin typeface="Times New Roman" pitchFamily="18" charset="0"/>
                <a:cs typeface="Times New Roman" pitchFamily="18" charset="0"/>
              </a:rPr>
              <a:t>(</a:t>
            </a:r>
            <a:r>
              <a:rPr lang="hu-HU" sz="9600" dirty="0" err="1" smtClean="0">
                <a:latin typeface="Times New Roman" pitchFamily="18" charset="0"/>
                <a:cs typeface="Times New Roman" pitchFamily="18" charset="0"/>
              </a:rPr>
              <a:t>myostatin</a:t>
            </a:r>
            <a:r>
              <a:rPr lang="hu-HU" sz="9600" dirty="0" smtClean="0">
                <a:latin typeface="Times New Roman" pitchFamily="18" charset="0"/>
                <a:cs typeface="Times New Roman" pitchFamily="18" charset="0"/>
              </a:rPr>
              <a:t>, </a:t>
            </a:r>
            <a:r>
              <a:rPr lang="hu-HU" sz="9600" smtClean="0">
                <a:latin typeface="Times New Roman" pitchFamily="18" charset="0"/>
                <a:cs typeface="Times New Roman" pitchFamily="18" charset="0"/>
              </a:rPr>
              <a:t>IL-6, IL-8, IL-15, FGF21 , Follistatin-like 1, BDNF, </a:t>
            </a:r>
            <a:r>
              <a:rPr lang="hu-HU" sz="9600" dirty="0" err="1" smtClean="0">
                <a:latin typeface="Times New Roman" pitchFamily="18" charset="0"/>
                <a:cs typeface="Times New Roman" pitchFamily="18" charset="0"/>
              </a:rPr>
              <a:t>hepatocita</a:t>
            </a:r>
            <a:r>
              <a:rPr lang="hu-HU" sz="9600" dirty="0" smtClean="0">
                <a:latin typeface="Times New Roman" pitchFamily="18" charset="0"/>
                <a:cs typeface="Times New Roman" pitchFamily="18" charset="0"/>
              </a:rPr>
              <a:t> növekedési faktor, </a:t>
            </a:r>
            <a:r>
              <a:rPr lang="hu-HU" sz="9600" dirty="0" err="1" smtClean="0">
                <a:latin typeface="Times New Roman" pitchFamily="18" charset="0"/>
                <a:cs typeface="Times New Roman" pitchFamily="18" charset="0"/>
              </a:rPr>
              <a:t>fibroblaszt</a:t>
            </a:r>
            <a:r>
              <a:rPr lang="hu-HU" sz="9600" dirty="0" smtClean="0">
                <a:latin typeface="Times New Roman" pitchFamily="18" charset="0"/>
                <a:cs typeface="Times New Roman" pitchFamily="18" charset="0"/>
              </a:rPr>
              <a:t> növekedési faktor, inzulinszerű növekedési faktor</a:t>
            </a:r>
            <a:r>
              <a:rPr lang="hu-HU" sz="9600" smtClean="0">
                <a:latin typeface="Times New Roman" pitchFamily="18" charset="0"/>
                <a:cs typeface="Times New Roman" pitchFamily="18" charset="0"/>
              </a:rPr>
              <a:t>) </a:t>
            </a:r>
          </a:p>
          <a:p>
            <a:r>
              <a:rPr lang="hu-HU" sz="8000" smtClean="0">
                <a:latin typeface="Times New Roman" pitchFamily="18" charset="0"/>
                <a:cs typeface="Times New Roman" pitchFamily="18" charset="0"/>
              </a:rPr>
              <a:t>Pedersen és Febbraio: </a:t>
            </a:r>
            <a:r>
              <a:rPr lang="hu-HU" sz="8000" i="1" u="sng" smtClean="0">
                <a:latin typeface="Times New Roman" pitchFamily="18" charset="0"/>
                <a:cs typeface="Times New Roman" pitchFamily="18" charset="0"/>
                <a:hlinkClick r:id="rId2"/>
              </a:rPr>
              <a:t>Muscles, exercise and obesity: skeletal muscle as a secretory organ</a:t>
            </a:r>
            <a:r>
              <a:rPr lang="hu-HU" sz="8000" smtClean="0">
                <a:latin typeface="Times New Roman" pitchFamily="18" charset="0"/>
                <a:cs typeface="Times New Roman" pitchFamily="18" charset="0"/>
              </a:rPr>
              <a:t>) Nature Reviews Endocrinology,</a:t>
            </a:r>
          </a:p>
          <a:p>
            <a:r>
              <a:rPr lang="hu-HU" sz="9600" smtClean="0">
                <a:latin typeface="Times New Roman" pitchFamily="18" charset="0"/>
                <a:cs typeface="Times New Roman" pitchFamily="18" charset="0"/>
              </a:rPr>
              <a:t>Az IL-15 csökkenti a hasi zsírszövetet.</a:t>
            </a:r>
          </a:p>
          <a:p>
            <a:r>
              <a:rPr lang="en-US" sz="8000" smtClean="0">
                <a:latin typeface="Times New Roman" pitchFamily="18" charset="0"/>
                <a:cs typeface="Times New Roman" pitchFamily="18" charset="0"/>
              </a:rPr>
              <a:t>Pedersen, Bente Klarlund. "Muscles and their myokines." The Journal of Experimental Biology 214, 337-346</a:t>
            </a:r>
            <a:endParaRPr lang="hu-HU" sz="8000" smtClean="0">
              <a:latin typeface="Times New Roman" pitchFamily="18" charset="0"/>
              <a:cs typeface="Times New Roman" pitchFamily="18" charset="0"/>
            </a:endParaRPr>
          </a:p>
          <a:p>
            <a:r>
              <a:rPr lang="hu-HU" sz="9600" smtClean="0">
                <a:latin typeface="Times New Roman" pitchFamily="18" charset="0"/>
                <a:cs typeface="Times New Roman" pitchFamily="18" charset="0"/>
              </a:rPr>
              <a:t> Az IL-6  100x-ra emelkedik és növeli az IL-1ra, IL-10 gyulladáscsökkentő mediátorok szintjét. </a:t>
            </a:r>
          </a:p>
          <a:p>
            <a:r>
              <a:rPr lang="hu-HU" sz="8000" smtClean="0">
                <a:latin typeface="Times New Roman" pitchFamily="18" charset="0"/>
                <a:cs typeface="Times New Roman" pitchFamily="18" charset="0"/>
              </a:rPr>
              <a:t>Pedersen B. K. The diseasesome of physical inactivity—and the role of myokines in muscle-fat cross talk)</a:t>
            </a:r>
          </a:p>
          <a:p>
            <a:endParaRPr lang="hu-HU" sz="9600" smtClean="0">
              <a:latin typeface="Times New Roman" pitchFamily="18" charset="0"/>
              <a:cs typeface="Times New Roman" pitchFamily="18" charset="0"/>
            </a:endParaRPr>
          </a:p>
          <a:p>
            <a:endParaRPr lang="hu-HU" sz="8000" dirty="0" smtClean="0"/>
          </a:p>
          <a:p>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4282" y="0"/>
            <a:ext cx="8686800" cy="838200"/>
          </a:xfrm>
        </p:spPr>
        <p:txBody>
          <a:bodyPr>
            <a:normAutofit/>
          </a:bodyPr>
          <a:lstStyle/>
          <a:p>
            <a:r>
              <a:rPr lang="hu-HU" dirty="0" smtClean="0"/>
              <a:t>Testmozgás és megelőzés</a:t>
            </a:r>
            <a:endParaRPr lang="hu-HU" dirty="0"/>
          </a:p>
        </p:txBody>
      </p:sp>
      <p:sp>
        <p:nvSpPr>
          <p:cNvPr id="3" name="Tartalom helye 2"/>
          <p:cNvSpPr>
            <a:spLocks noGrp="1"/>
          </p:cNvSpPr>
          <p:nvPr>
            <p:ph idx="1"/>
          </p:nvPr>
        </p:nvSpPr>
        <p:spPr>
          <a:xfrm>
            <a:off x="0" y="1071546"/>
            <a:ext cx="8991600" cy="5786454"/>
          </a:xfrm>
        </p:spPr>
        <p:txBody>
          <a:bodyPr>
            <a:normAutofit fontScale="70000" lnSpcReduction="20000"/>
          </a:bodyPr>
          <a:lstStyle/>
          <a:p>
            <a:r>
              <a:rPr lang="hu-HU" dirty="0" smtClean="0"/>
              <a:t>Napi 15 perc testmozgás átlagosan három évvel képes meghosszabbítani életünket.</a:t>
            </a:r>
          </a:p>
          <a:p>
            <a:endParaRPr lang="hu-HU" dirty="0" smtClean="0">
              <a:hlinkClick r:id="rId2" tooltip="Brain-derived neurotrophic factor"/>
            </a:endParaRPr>
          </a:p>
          <a:p>
            <a:r>
              <a:rPr lang="hu-HU" dirty="0" smtClean="0">
                <a:hlinkClick r:id="rId2" tooltip="Brain-derived neurotrophic factor"/>
              </a:rPr>
              <a:t>A </a:t>
            </a:r>
            <a:r>
              <a:rPr lang="en-US" dirty="0" smtClean="0">
                <a:hlinkClick r:id="rId2" tooltip="Brain-derived neurotrophic factor"/>
              </a:rPr>
              <a:t>Brain-derived </a:t>
            </a:r>
            <a:r>
              <a:rPr lang="en-US" dirty="0" err="1" smtClean="0">
                <a:hlinkClick r:id="rId2" tooltip="Brain-derived neurotrophic factor"/>
              </a:rPr>
              <a:t>neurotro</a:t>
            </a:r>
            <a:r>
              <a:rPr lang="hu-HU" dirty="0" err="1" smtClean="0">
                <a:hlinkClick r:id="rId2" tooltip="Brain-derived neurotrophic factor"/>
              </a:rPr>
              <a:t>phikus</a:t>
            </a:r>
            <a:r>
              <a:rPr lang="en-US" dirty="0" smtClean="0">
                <a:hlinkClick r:id="rId2" tooltip="Brain-derived neurotrophic factor"/>
              </a:rPr>
              <a:t> </a:t>
            </a:r>
            <a:r>
              <a:rPr lang="en-US" dirty="0" err="1" smtClean="0">
                <a:hlinkClick r:id="rId2" tooltip="Brain-derived neurotrophic factor"/>
              </a:rPr>
              <a:t>fa</a:t>
            </a:r>
            <a:r>
              <a:rPr lang="hu-HU" dirty="0" smtClean="0">
                <a:hlinkClick r:id="rId2" tooltip="Brain-derived neurotrophic factor"/>
              </a:rPr>
              <a:t>k</a:t>
            </a:r>
            <a:r>
              <a:rPr lang="en-US" dirty="0" smtClean="0">
                <a:hlinkClick r:id="rId2" tooltip="Brain-derived neurotrophic factor"/>
              </a:rPr>
              <a:t>tor</a:t>
            </a:r>
            <a:r>
              <a:rPr lang="en-US" dirty="0" smtClean="0"/>
              <a:t> (</a:t>
            </a:r>
            <a:r>
              <a:rPr lang="en-US" dirty="0" smtClean="0">
                <a:hlinkClick r:id="rId3" tooltip="BDNF"/>
              </a:rPr>
              <a:t>BDNF</a:t>
            </a:r>
            <a:r>
              <a:rPr lang="hu-HU" dirty="0" smtClean="0"/>
              <a:t> </a:t>
            </a:r>
            <a:r>
              <a:rPr lang="en-US" dirty="0" smtClean="0"/>
              <a:t>) </a:t>
            </a:r>
            <a:r>
              <a:rPr lang="hu-HU" dirty="0" smtClean="0"/>
              <a:t>is </a:t>
            </a:r>
            <a:r>
              <a:rPr lang="en-US" dirty="0" err="1" smtClean="0"/>
              <a:t>myokin</a:t>
            </a:r>
            <a:r>
              <a:rPr lang="en-US" dirty="0" smtClean="0"/>
              <a:t>,</a:t>
            </a:r>
            <a:r>
              <a:rPr lang="hu-HU" dirty="0" smtClean="0"/>
              <a:t> az izomeredetű </a:t>
            </a:r>
            <a:r>
              <a:rPr lang="en-US" dirty="0" smtClean="0"/>
              <a:t>BDNF </a:t>
            </a:r>
            <a:r>
              <a:rPr lang="hu-HU" dirty="0" smtClean="0"/>
              <a:t>fokozza a zsíroxidációt.</a:t>
            </a:r>
            <a:r>
              <a:rPr lang="en-US" dirty="0" smtClean="0"/>
              <a:t> </a:t>
            </a:r>
            <a:r>
              <a:rPr lang="hu-HU" dirty="0" smtClean="0"/>
              <a:t> A vázizomzat  edzése fokozza az agyi BDNF szekréciót.</a:t>
            </a:r>
            <a:endParaRPr lang="en-US" dirty="0" smtClean="0"/>
          </a:p>
          <a:p>
            <a:endParaRPr lang="hu-HU" dirty="0" smtClean="0"/>
          </a:p>
          <a:p>
            <a:r>
              <a:rPr lang="hu-HU" dirty="0" smtClean="0"/>
              <a:t>Aerob </a:t>
            </a:r>
            <a:r>
              <a:rPr lang="hu-HU" dirty="0" err="1" smtClean="0"/>
              <a:t>gyakorlatvisszafordítja</a:t>
            </a:r>
            <a:r>
              <a:rPr lang="en-US" dirty="0" smtClean="0"/>
              <a:t> </a:t>
            </a:r>
            <a:r>
              <a:rPr lang="hu-HU" dirty="0" smtClean="0"/>
              <a:t>a </a:t>
            </a:r>
            <a:r>
              <a:rPr lang="en-US" dirty="0" err="1" smtClean="0"/>
              <a:t>hippocamp</a:t>
            </a:r>
            <a:r>
              <a:rPr lang="hu-HU" dirty="0" err="1" smtClean="0"/>
              <a:t>us</a:t>
            </a:r>
            <a:r>
              <a:rPr lang="hu-HU" dirty="0" smtClean="0"/>
              <a:t> volumen veszteségét idős korban, mely javítja a memóriát.</a:t>
            </a:r>
          </a:p>
          <a:p>
            <a:r>
              <a:rPr lang="en-US" sz="2900" dirty="0" smtClean="0"/>
              <a:t>Erickson, KI, et al. "Exercise training increases size of hippocampus and improves memory." The Proceedings of the National Academy of Sciences vol. 108 no</a:t>
            </a:r>
            <a:r>
              <a:rPr lang="en-US" dirty="0" smtClean="0"/>
              <a:t>.</a:t>
            </a:r>
            <a:endParaRPr lang="hu-HU" dirty="0" smtClean="0"/>
          </a:p>
          <a:p>
            <a:endParaRPr lang="hu-HU" dirty="0" smtClean="0"/>
          </a:p>
          <a:p>
            <a:r>
              <a:rPr lang="hu-HU" dirty="0" smtClean="0"/>
              <a:t>A mozgáshiányos az Alzheimer-kór, Parkinson-kór vagy depresszió nagyobb kockázatával jár együtt.</a:t>
            </a:r>
          </a:p>
          <a:p>
            <a:endParaRPr lang="hu-HU" dirty="0" smtClean="0"/>
          </a:p>
          <a:p>
            <a:r>
              <a:rPr lang="hu-HU" dirty="0" smtClean="0"/>
              <a:t>1500 férfi és nő </a:t>
            </a:r>
            <a:r>
              <a:rPr lang="hu-HU" dirty="0" err="1" smtClean="0"/>
              <a:t>vizsgálatat</a:t>
            </a:r>
            <a:r>
              <a:rPr lang="hu-HU" dirty="0" smtClean="0"/>
              <a:t> alapján heti két alkalommal végzett testedzés esetén középkorú személyeknél 60 százalékkal csökken az időskori Alzheimer-kór kockázata.</a:t>
            </a:r>
          </a:p>
          <a:p>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MYOKIN </a:t>
            </a:r>
            <a:r>
              <a:rPr lang="hu-HU" dirty="0" err="1" smtClean="0"/>
              <a:t>irisin</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latin typeface="Times New Roman" pitchFamily="18" charset="0"/>
                <a:cs typeface="Times New Roman" pitchFamily="18" charset="0"/>
              </a:rPr>
              <a:t>Az</a:t>
            </a:r>
            <a:r>
              <a:rPr lang="hu-HU" i="1" dirty="0" smtClean="0">
                <a:latin typeface="Times New Roman" pitchFamily="18" charset="0"/>
                <a:cs typeface="Times New Roman" pitchFamily="18" charset="0"/>
              </a:rPr>
              <a:t> </a:t>
            </a:r>
            <a:r>
              <a:rPr lang="hu-HU" i="1" dirty="0" err="1" smtClean="0">
                <a:latin typeface="Times New Roman" pitchFamily="18" charset="0"/>
                <a:cs typeface="Times New Roman" pitchFamily="18" charset="0"/>
              </a:rPr>
              <a:t>irisin</a:t>
            </a:r>
            <a:r>
              <a:rPr lang="hu-HU" i="1" dirty="0" smtClean="0">
                <a:latin typeface="Times New Roman" pitchFamily="18" charset="0"/>
                <a:cs typeface="Times New Roman" pitchFamily="18" charset="0"/>
              </a:rPr>
              <a:t> pl. </a:t>
            </a:r>
            <a:r>
              <a:rPr lang="hu-HU" dirty="0" smtClean="0">
                <a:latin typeface="Times New Roman" pitchFamily="18" charset="0"/>
                <a:cs typeface="Times New Roman" pitchFamily="18" charset="0"/>
              </a:rPr>
              <a:t>segít az egészséges testsúly fenntartásában, </a:t>
            </a:r>
          </a:p>
          <a:p>
            <a:r>
              <a:rPr lang="hu-HU" dirty="0" smtClean="0">
                <a:latin typeface="Times New Roman" pitchFamily="18" charset="0"/>
                <a:cs typeface="Times New Roman" pitchFamily="18" charset="0"/>
              </a:rPr>
              <a:t>javítja a kognitív folyamatokat </a:t>
            </a:r>
          </a:p>
          <a:p>
            <a:r>
              <a:rPr lang="hu-HU" dirty="0" smtClean="0">
                <a:latin typeface="Times New Roman" pitchFamily="18" charset="0"/>
                <a:cs typeface="Times New Roman" pitchFamily="18" charset="0"/>
              </a:rPr>
              <a:t>(növeli a </a:t>
            </a:r>
            <a:r>
              <a:rPr lang="hu-HU" dirty="0" err="1" smtClean="0">
                <a:latin typeface="Times New Roman" pitchFamily="18" charset="0"/>
                <a:cs typeface="Times New Roman" pitchFamily="18" charset="0"/>
              </a:rPr>
              <a:t>brain-derived</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neurotrophic</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factor</a:t>
            </a:r>
            <a:r>
              <a:rPr lang="hu-HU" dirty="0" smtClean="0">
                <a:latin typeface="Times New Roman" pitchFamily="18" charset="0"/>
                <a:cs typeface="Times New Roman" pitchFamily="18" charset="0"/>
              </a:rPr>
              <a:t>/BDNF) termelést, </a:t>
            </a:r>
          </a:p>
          <a:p>
            <a:r>
              <a:rPr lang="hu-HU" dirty="0" smtClean="0">
                <a:latin typeface="Times New Roman" pitchFamily="18" charset="0"/>
                <a:cs typeface="Times New Roman" pitchFamily="18" charset="0"/>
              </a:rPr>
              <a:t>lassítja az öregedést </a:t>
            </a:r>
          </a:p>
          <a:p>
            <a:r>
              <a:rPr lang="hu-HU" dirty="0" smtClean="0">
                <a:latin typeface="Times New Roman" pitchFamily="18" charset="0"/>
                <a:cs typeface="Times New Roman" pitchFamily="18" charset="0"/>
              </a:rPr>
              <a:t>(az </a:t>
            </a:r>
            <a:r>
              <a:rPr lang="hu-HU" dirty="0" err="1" smtClean="0">
                <a:latin typeface="Times New Roman" pitchFamily="18" charset="0"/>
                <a:cs typeface="Times New Roman" pitchFamily="18" charset="0"/>
              </a:rPr>
              <a:t>irisin</a:t>
            </a:r>
            <a:r>
              <a:rPr lang="hu-HU" dirty="0" smtClean="0">
                <a:latin typeface="Times New Roman" pitchFamily="18" charset="0"/>
                <a:cs typeface="Times New Roman" pitchFamily="18" charset="0"/>
              </a:rPr>
              <a:t> hatására megnövekszik a </a:t>
            </a:r>
            <a:r>
              <a:rPr lang="hu-HU" dirty="0" err="1" smtClean="0">
                <a:latin typeface="Times New Roman" pitchFamily="18" charset="0"/>
                <a:cs typeface="Times New Roman" pitchFamily="18" charset="0"/>
              </a:rPr>
              <a:t>telomérek</a:t>
            </a:r>
            <a:r>
              <a:rPr lang="hu-HU" dirty="0" smtClean="0">
                <a:latin typeface="Times New Roman" pitchFamily="18" charset="0"/>
                <a:cs typeface="Times New Roman" pitchFamily="18" charset="0"/>
              </a:rPr>
              <a:t> hossza).</a:t>
            </a:r>
          </a:p>
          <a:p>
            <a:r>
              <a:rPr lang="hu-HU" dirty="0" smtClean="0">
                <a:latin typeface="Times New Roman" pitchFamily="18" charset="0"/>
                <a:cs typeface="Times New Roman" pitchFamily="18" charset="0"/>
              </a:rPr>
              <a:t>az </a:t>
            </a:r>
            <a:r>
              <a:rPr lang="hu-HU" dirty="0" err="1" smtClean="0">
                <a:latin typeface="Times New Roman" pitchFamily="18" charset="0"/>
                <a:cs typeface="Times New Roman" pitchFamily="18" charset="0"/>
              </a:rPr>
              <a:t>irisin</a:t>
            </a:r>
            <a:r>
              <a:rPr lang="hu-HU" dirty="0" smtClean="0">
                <a:latin typeface="Times New Roman" pitchFamily="18" charset="0"/>
                <a:cs typeface="Times New Roman" pitchFamily="18" charset="0"/>
              </a:rPr>
              <a:t> </a:t>
            </a:r>
            <a:r>
              <a:rPr lang="hu-HU" dirty="0" err="1" smtClean="0">
                <a:latin typeface="Times New Roman" pitchFamily="18" charset="0"/>
                <a:cs typeface="Times New Roman" pitchFamily="18" charset="0"/>
              </a:rPr>
              <a:t>neurodegeneratív</a:t>
            </a:r>
            <a:r>
              <a:rPr lang="hu-HU" dirty="0" smtClean="0">
                <a:latin typeface="Times New Roman" pitchFamily="18" charset="0"/>
                <a:cs typeface="Times New Roman" pitchFamily="18" charset="0"/>
              </a:rPr>
              <a:t> betegségek, így pl. a Parkinson-kór kezelésében is ígéretes</a:t>
            </a:r>
          </a:p>
          <a:p>
            <a:endParaRPr lang="hu-HU" dirty="0" smtClean="0">
              <a:latin typeface="Times New Roman" pitchFamily="18" charset="0"/>
              <a:cs typeface="Times New Roman" pitchFamily="18" charset="0"/>
            </a:endParaRPr>
          </a:p>
          <a:p>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Testedzés és a PNI</a:t>
            </a:r>
            <a:endParaRPr lang="hu-HU" dirty="0"/>
          </a:p>
        </p:txBody>
      </p:sp>
      <p:sp>
        <p:nvSpPr>
          <p:cNvPr id="3" name="Tartalom helye 2"/>
          <p:cNvSpPr>
            <a:spLocks noGrp="1"/>
          </p:cNvSpPr>
          <p:nvPr>
            <p:ph idx="1"/>
          </p:nvPr>
        </p:nvSpPr>
        <p:spPr/>
        <p:txBody>
          <a:bodyPr>
            <a:normAutofit fontScale="32500" lnSpcReduction="20000"/>
          </a:bodyPr>
          <a:lstStyle/>
          <a:p>
            <a:pPr algn="just"/>
            <a:r>
              <a:rPr lang="hu-HU" sz="8600" dirty="0" smtClean="0"/>
              <a:t>La </a:t>
            </a:r>
            <a:r>
              <a:rPr lang="hu-HU" sz="8600" dirty="0" err="1" smtClean="0"/>
              <a:t>Perriere</a:t>
            </a:r>
            <a:r>
              <a:rPr lang="hu-HU" sz="8600" dirty="0" smtClean="0"/>
              <a:t> és Fletcher az AIDS betegek körében az aerob testgyakorlás jó hatását mutatták ki, mely az egészségesekkel összevetve 20 %-os T sejtszám növekedést eredményezett. (La </a:t>
            </a:r>
            <a:r>
              <a:rPr lang="hu-HU" sz="8600" dirty="0" err="1" smtClean="0"/>
              <a:t>Perriere</a:t>
            </a:r>
            <a:r>
              <a:rPr lang="hu-HU" sz="8600" dirty="0" smtClean="0"/>
              <a:t> és Fletcher)</a:t>
            </a:r>
          </a:p>
          <a:p>
            <a:pPr algn="just"/>
            <a:endParaRPr lang="hu-HU" sz="8600" dirty="0" smtClean="0"/>
          </a:p>
          <a:p>
            <a:pPr algn="just"/>
            <a:r>
              <a:rPr lang="hu-HU" sz="8600" dirty="0" err="1" smtClean="0"/>
              <a:t>Irwin</a:t>
            </a:r>
            <a:r>
              <a:rPr lang="hu-HU" sz="8600" dirty="0" smtClean="0"/>
              <a:t> és </a:t>
            </a:r>
            <a:r>
              <a:rPr lang="hu-HU" sz="8600" dirty="0" err="1" smtClean="0"/>
              <a:t>mtsai</a:t>
            </a:r>
            <a:r>
              <a:rPr lang="hu-HU" sz="8600" dirty="0" smtClean="0"/>
              <a:t> (2003) 15 héten keresztül végzett </a:t>
            </a:r>
            <a:r>
              <a:rPr lang="hu-HU" sz="8600" dirty="0" err="1" smtClean="0"/>
              <a:t>Tai</a:t>
            </a:r>
            <a:r>
              <a:rPr lang="hu-HU" sz="8600" dirty="0" smtClean="0"/>
              <a:t> </a:t>
            </a:r>
            <a:r>
              <a:rPr lang="hu-HU" sz="8600" dirty="0" err="1" smtClean="0"/>
              <a:t>Chi</a:t>
            </a:r>
            <a:r>
              <a:rPr lang="hu-HU" sz="8600" dirty="0" smtClean="0"/>
              <a:t> gyakorlatok hatását vizsgálta </a:t>
            </a:r>
            <a:r>
              <a:rPr lang="hu-HU" sz="8600" dirty="0" err="1" smtClean="0"/>
              <a:t>herpes</a:t>
            </a:r>
            <a:r>
              <a:rPr lang="hu-HU" sz="8600" dirty="0" smtClean="0"/>
              <a:t> </a:t>
            </a:r>
            <a:r>
              <a:rPr lang="hu-HU" sz="8600" dirty="0" err="1" smtClean="0"/>
              <a:t>zoszter</a:t>
            </a:r>
            <a:r>
              <a:rPr lang="hu-HU" sz="8600" dirty="0" smtClean="0"/>
              <a:t> vírusra (VZV) adott sejtes választ illetően idős személyeken, és a váró listán tartott kontroll-csoporthoz képest fokozott  sejtes választ mutattak, és főként azok akik a legedzetlenebb pozícióból indultak.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Séta az emlőrák ellen</a:t>
            </a:r>
            <a:endParaRPr lang="hu-HU" dirty="0"/>
          </a:p>
        </p:txBody>
      </p:sp>
      <p:sp>
        <p:nvSpPr>
          <p:cNvPr id="3" name="Tartalom helye 2"/>
          <p:cNvSpPr>
            <a:spLocks noGrp="1"/>
          </p:cNvSpPr>
          <p:nvPr>
            <p:ph idx="1"/>
          </p:nvPr>
        </p:nvSpPr>
        <p:spPr/>
        <p:txBody>
          <a:bodyPr>
            <a:normAutofit fontScale="77500" lnSpcReduction="20000"/>
          </a:bodyPr>
          <a:lstStyle/>
          <a:p>
            <a:r>
              <a:rPr lang="hu-HU" dirty="0" smtClean="0"/>
              <a:t>Heti 3-4 óra séta 50 százalékkal csökkenti annak veszélyét, hogy valaki emlőrákban haljon meg. </a:t>
            </a:r>
          </a:p>
          <a:p>
            <a:r>
              <a:rPr lang="hu-HU" dirty="0" smtClean="0"/>
              <a:t>/ 3000 nő esetének áttekintése alapján/</a:t>
            </a:r>
          </a:p>
          <a:p>
            <a:endParaRPr lang="hu-HU" dirty="0" smtClean="0"/>
          </a:p>
          <a:p>
            <a:r>
              <a:rPr lang="hu-HU" dirty="0" smtClean="0"/>
              <a:t>A hatás létrejöttében minden bizonnyal fontos szerepet játszik az a tény, hogy a testmozgás hatására aktívabbá válik az immunrendszer, </a:t>
            </a:r>
          </a:p>
          <a:p>
            <a:r>
              <a:rPr lang="hu-HU" dirty="0" smtClean="0"/>
              <a:t>és az aktív izmokban termelődő </a:t>
            </a:r>
            <a:r>
              <a:rPr lang="hu-HU" dirty="0" err="1" smtClean="0"/>
              <a:t>myokinek</a:t>
            </a:r>
            <a:r>
              <a:rPr lang="hu-HU" dirty="0" smtClean="0"/>
              <a:t> gátolják a ráksejtek osztódását az emlőkben</a:t>
            </a:r>
          </a:p>
          <a:p>
            <a:endParaRPr lang="hu-HU" dirty="0" smtClean="0"/>
          </a:p>
          <a:p>
            <a:r>
              <a:rPr lang="hu-HU" dirty="0" smtClean="0"/>
              <a:t>dr. </a:t>
            </a:r>
            <a:r>
              <a:rPr lang="hu-HU" dirty="0" err="1" smtClean="0"/>
              <a:t>Michelle</a:t>
            </a:r>
            <a:r>
              <a:rPr lang="hu-HU" dirty="0" smtClean="0"/>
              <a:t> Holmes </a:t>
            </a:r>
            <a:r>
              <a:rPr lang="hu-HU" dirty="0" err="1" smtClean="0"/>
              <a:t>epidemiológus</a:t>
            </a:r>
            <a:endParaRPr lang="hu-HU" dirty="0" smtClean="0"/>
          </a:p>
          <a:p>
            <a:r>
              <a:rPr lang="hu-HU" dirty="0" smtClean="0"/>
              <a:t>bostoni </a:t>
            </a:r>
            <a:r>
              <a:rPr lang="hu-HU" dirty="0" err="1" smtClean="0"/>
              <a:t>Bringham</a:t>
            </a:r>
            <a:r>
              <a:rPr lang="hu-HU" dirty="0" smtClean="0"/>
              <a:t> and </a:t>
            </a:r>
            <a:r>
              <a:rPr lang="hu-HU" dirty="0" err="1" smtClean="0"/>
              <a:t>Woman’s</a:t>
            </a:r>
            <a:r>
              <a:rPr lang="hu-HU" dirty="0" smtClean="0"/>
              <a:t> </a:t>
            </a:r>
            <a:r>
              <a:rPr lang="hu-HU" dirty="0" err="1" smtClean="0"/>
              <a:t>Hospital</a:t>
            </a:r>
            <a:r>
              <a:rPr lang="hu-HU" dirty="0" smtClean="0"/>
              <a:t> kórházban</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Testedzés ás PNI</a:t>
            </a:r>
            <a:endParaRPr lang="hu-HU" dirty="0"/>
          </a:p>
        </p:txBody>
      </p:sp>
      <p:sp>
        <p:nvSpPr>
          <p:cNvPr id="3" name="Tartalom helye 2"/>
          <p:cNvSpPr>
            <a:spLocks noGrp="1"/>
          </p:cNvSpPr>
          <p:nvPr>
            <p:ph idx="1"/>
          </p:nvPr>
        </p:nvSpPr>
        <p:spPr>
          <a:xfrm>
            <a:off x="357158" y="1214422"/>
            <a:ext cx="8229600" cy="6143668"/>
          </a:xfrm>
        </p:spPr>
        <p:txBody>
          <a:bodyPr>
            <a:normAutofit/>
          </a:bodyPr>
          <a:lstStyle/>
          <a:p>
            <a:endParaRPr lang="hu-HU" dirty="0" smtClean="0"/>
          </a:p>
          <a:p>
            <a:pPr algn="just"/>
            <a:r>
              <a:rPr lang="hu-HU" dirty="0" err="1" smtClean="0"/>
              <a:t>Woods</a:t>
            </a:r>
            <a:r>
              <a:rPr lang="hu-HU" dirty="0" smtClean="0"/>
              <a:t> és </a:t>
            </a:r>
            <a:r>
              <a:rPr lang="hu-HU" dirty="0" err="1" smtClean="0"/>
              <a:t>mtsai</a:t>
            </a:r>
            <a:r>
              <a:rPr lang="hu-HU" dirty="0" smtClean="0"/>
              <a:t> (2009) intenzív </a:t>
            </a:r>
            <a:r>
              <a:rPr lang="hu-HU" dirty="0" err="1" smtClean="0"/>
              <a:t>kardiotréning</a:t>
            </a:r>
            <a:r>
              <a:rPr lang="hu-HU" dirty="0" smtClean="0"/>
              <a:t> hatását vetették össze a statikusabb „</a:t>
            </a:r>
            <a:r>
              <a:rPr lang="hu-HU" dirty="0" err="1" smtClean="0"/>
              <a:t>flexibility</a:t>
            </a:r>
            <a:r>
              <a:rPr lang="hu-HU" dirty="0" smtClean="0"/>
              <a:t> /</a:t>
            </a:r>
            <a:r>
              <a:rPr lang="hu-HU" dirty="0" err="1" smtClean="0"/>
              <a:t>balance</a:t>
            </a:r>
            <a:r>
              <a:rPr lang="hu-HU" dirty="0" smtClean="0"/>
              <a:t>”  gyakorlatokkal, és hosszabb oltás utáni védelmet észleltek. </a:t>
            </a:r>
          </a:p>
          <a:p>
            <a:pPr algn="just"/>
            <a:r>
              <a:rPr lang="hu-HU" dirty="0" smtClean="0"/>
              <a:t>A fertőzést mégis elkapó személyeknél a </a:t>
            </a:r>
            <a:r>
              <a:rPr lang="hu-HU" dirty="0" err="1" smtClean="0"/>
              <a:t>kardio</a:t>
            </a:r>
            <a:r>
              <a:rPr lang="hu-HU" dirty="0" smtClean="0"/>
              <a:t> edzésben résztvevőknél kevesebb fej-fájást, alvászavart, és fáradtságot észleltek. </a:t>
            </a:r>
          </a:p>
          <a:p>
            <a:endParaRPr lang="hu-H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0"/>
            <a:ext cx="8229600" cy="1143000"/>
          </a:xfrm>
        </p:spPr>
        <p:txBody>
          <a:bodyPr/>
          <a:lstStyle/>
          <a:p>
            <a:r>
              <a:rPr lang="hu-HU" dirty="0" smtClean="0"/>
              <a:t>Testedzés és a </a:t>
            </a:r>
            <a:r>
              <a:rPr lang="hu-HU" dirty="0" err="1" smtClean="0"/>
              <a:t>citokinek</a:t>
            </a:r>
            <a:endParaRPr lang="hu-HU" dirty="0"/>
          </a:p>
        </p:txBody>
      </p:sp>
      <p:sp>
        <p:nvSpPr>
          <p:cNvPr id="3" name="Tartalom helye 2"/>
          <p:cNvSpPr>
            <a:spLocks noGrp="1"/>
          </p:cNvSpPr>
          <p:nvPr>
            <p:ph idx="1"/>
          </p:nvPr>
        </p:nvSpPr>
        <p:spPr>
          <a:xfrm>
            <a:off x="285720" y="1214422"/>
            <a:ext cx="8401080" cy="6072230"/>
          </a:xfrm>
        </p:spPr>
        <p:txBody>
          <a:bodyPr>
            <a:normAutofit fontScale="77500" lnSpcReduction="20000"/>
          </a:bodyPr>
          <a:lstStyle/>
          <a:p>
            <a:pPr algn="just"/>
            <a:r>
              <a:rPr lang="hu-HU" dirty="0" err="1" smtClean="0"/>
              <a:t>Irwin</a:t>
            </a:r>
            <a:r>
              <a:rPr lang="hu-HU" dirty="0" smtClean="0"/>
              <a:t> és </a:t>
            </a:r>
            <a:r>
              <a:rPr lang="hu-HU" dirty="0" err="1" smtClean="0"/>
              <a:t>Olmstead</a:t>
            </a:r>
            <a:r>
              <a:rPr lang="hu-HU" dirty="0" smtClean="0"/>
              <a:t> (2011) azt találták, hogy a Thai </a:t>
            </a:r>
            <a:r>
              <a:rPr lang="hu-HU" dirty="0" err="1" smtClean="0"/>
              <a:t>Chi</a:t>
            </a:r>
            <a:r>
              <a:rPr lang="hu-HU" dirty="0" smtClean="0"/>
              <a:t>  a legjelentősebb IL-6 szint csökkenést épp azoknál váltja ki, akiknél a </a:t>
            </a:r>
            <a:r>
              <a:rPr lang="hu-HU" dirty="0" err="1" smtClean="0"/>
              <a:t>citokin</a:t>
            </a:r>
            <a:r>
              <a:rPr lang="hu-HU" dirty="0" smtClean="0"/>
              <a:t> legnagyobb kezdeti értékét észlelték.</a:t>
            </a:r>
          </a:p>
          <a:p>
            <a:pPr algn="just"/>
            <a:endParaRPr lang="hu-HU" dirty="0" smtClean="0"/>
          </a:p>
          <a:p>
            <a:pPr algn="just"/>
            <a:r>
              <a:rPr lang="hu-HU" dirty="0" smtClean="0"/>
              <a:t>Kohut és </a:t>
            </a:r>
            <a:r>
              <a:rPr lang="hu-HU" dirty="0" err="1" smtClean="0"/>
              <a:t>mtsai</a:t>
            </a:r>
            <a:r>
              <a:rPr lang="hu-HU" dirty="0" smtClean="0"/>
              <a:t> </a:t>
            </a:r>
            <a:r>
              <a:rPr lang="hu-HU" i="1" dirty="0" smtClean="0"/>
              <a:t> </a:t>
            </a:r>
            <a:r>
              <a:rPr lang="hu-HU" dirty="0" smtClean="0"/>
              <a:t>(2006) 10 hónapig tartó hetente 3 napos, alkalmanként 45 perces  </a:t>
            </a:r>
            <a:r>
              <a:rPr lang="hu-HU" dirty="0" err="1" smtClean="0"/>
              <a:t>kardio</a:t>
            </a:r>
            <a:r>
              <a:rPr lang="hu-HU" dirty="0" smtClean="0"/>
              <a:t> tréningben résztvevő idős személyeknél szignifikánsan csökkent CRP, IL-6 és IL-18 szintet mértek. </a:t>
            </a:r>
          </a:p>
          <a:p>
            <a:pPr algn="just"/>
            <a:endParaRPr lang="hu-HU" sz="3100" dirty="0" smtClean="0"/>
          </a:p>
          <a:p>
            <a:pPr algn="just"/>
            <a:r>
              <a:rPr lang="hu-HU" sz="3100" dirty="0" smtClean="0"/>
              <a:t>Mivel ezek a </a:t>
            </a:r>
            <a:r>
              <a:rPr lang="hu-HU" sz="3100" dirty="0" err="1" smtClean="0"/>
              <a:t>proinflammatorikus</a:t>
            </a:r>
            <a:r>
              <a:rPr lang="hu-HU" sz="3100" dirty="0" smtClean="0"/>
              <a:t> immunmediátorok a BMI  </a:t>
            </a:r>
            <a:r>
              <a:rPr lang="hu-HU" sz="3100" dirty="0" err="1" smtClean="0"/>
              <a:t>index-szel</a:t>
            </a:r>
            <a:r>
              <a:rPr lang="hu-HU" sz="3100" dirty="0" smtClean="0"/>
              <a:t> is korrelálnak, ezért a szerzők BMI–re korrigálták az eredményeket, és a változás így is szignifikáns maradt. </a:t>
            </a:r>
          </a:p>
          <a:p>
            <a:pPr algn="just"/>
            <a:r>
              <a:rPr lang="hu-HU" sz="3100" dirty="0" smtClean="0"/>
              <a:t>Tekintettel hogy a két vizsgált csoport nem mutatott eltérést a depresszió, optimizmus és a </a:t>
            </a:r>
            <a:r>
              <a:rPr lang="hu-HU" sz="3100" dirty="0" err="1" smtClean="0"/>
              <a:t>koeherenciaérzet</a:t>
            </a:r>
            <a:r>
              <a:rPr lang="hu-HU" sz="3100" dirty="0" smtClean="0"/>
              <a:t> (SOC) tekintetében, így az immunváltozás tisztán a testedzéshez köthető. </a:t>
            </a:r>
          </a:p>
          <a:p>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pPr lvl="0"/>
            <a:r>
              <a:rPr lang="hu-HU" b="1" dirty="0" smtClean="0"/>
              <a:t>Tánc, mozgás, kultúra – terápia</a:t>
            </a:r>
            <a:endParaRPr lang="hu-HU" dirty="0"/>
          </a:p>
        </p:txBody>
      </p:sp>
      <p:sp>
        <p:nvSpPr>
          <p:cNvPr id="3" name="Alcím 2"/>
          <p:cNvSpPr>
            <a:spLocks noGrp="1"/>
          </p:cNvSpPr>
          <p:nvPr>
            <p:ph type="subTitle" idx="1"/>
          </p:nvPr>
        </p:nvSpPr>
        <p:spPr/>
        <p:txBody>
          <a:bodyPr/>
          <a:lstStyle/>
          <a:p>
            <a:r>
              <a:rPr lang="hu-HU" dirty="0" smtClean="0"/>
              <a:t>Lázár Imre</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Táncterápia</a:t>
            </a:r>
            <a:endParaRPr lang="hu-HU" dirty="0"/>
          </a:p>
        </p:txBody>
      </p:sp>
      <p:sp>
        <p:nvSpPr>
          <p:cNvPr id="3" name="Tartalom helye 2"/>
          <p:cNvSpPr>
            <a:spLocks noGrp="1"/>
          </p:cNvSpPr>
          <p:nvPr>
            <p:ph idx="1"/>
          </p:nvPr>
        </p:nvSpPr>
        <p:spPr>
          <a:xfrm>
            <a:off x="457200" y="1600200"/>
            <a:ext cx="8229600" cy="4972072"/>
          </a:xfrm>
        </p:spPr>
        <p:txBody>
          <a:bodyPr>
            <a:normAutofit fontScale="92500" lnSpcReduction="10000"/>
          </a:bodyPr>
          <a:lstStyle/>
          <a:p>
            <a:pPr algn="just"/>
            <a:r>
              <a:rPr lang="hu-HU" dirty="0" smtClean="0"/>
              <a:t>A táncterápia (DMT tánc és mozgásterápia) gyakori alkalmazása a stressz-, és szorongásoldás, mely a lelki feszültség mellett az izmok, szalagok lazításával is </a:t>
            </a:r>
            <a:r>
              <a:rPr lang="hu-HU" dirty="0" err="1" smtClean="0"/>
              <a:t>együttjár</a:t>
            </a:r>
            <a:r>
              <a:rPr lang="hu-HU" dirty="0" smtClean="0"/>
              <a:t>. (Koch és </a:t>
            </a:r>
            <a:r>
              <a:rPr lang="hu-HU" dirty="0" err="1" smtClean="0"/>
              <a:t>Brauninger</a:t>
            </a:r>
            <a:r>
              <a:rPr lang="hu-HU" dirty="0" smtClean="0"/>
              <a:t> 2005).</a:t>
            </a:r>
          </a:p>
          <a:p>
            <a:pPr algn="just"/>
            <a:r>
              <a:rPr lang="hu-HU" dirty="0" smtClean="0"/>
              <a:t> </a:t>
            </a:r>
          </a:p>
          <a:p>
            <a:pPr algn="just"/>
            <a:r>
              <a:rPr lang="hu-HU" dirty="0" smtClean="0"/>
              <a:t>A terápiás csoport táncterápiás élménye segít oldja a </a:t>
            </a:r>
            <a:r>
              <a:rPr lang="hu-HU" dirty="0" err="1" smtClean="0"/>
              <a:t>magáramaradottság</a:t>
            </a:r>
            <a:r>
              <a:rPr lang="hu-HU" dirty="0" smtClean="0"/>
              <a:t> érzetét, a depressziót, pozitív élményi hangoltságot kínál, javítja az önbecsülést, a kreativitást, és az életminőséget. (</a:t>
            </a:r>
            <a:r>
              <a:rPr lang="hu-HU" dirty="0" err="1" smtClean="0"/>
              <a:t>Stuckey</a:t>
            </a:r>
            <a:r>
              <a:rPr lang="hu-HU" dirty="0" smtClean="0"/>
              <a:t> és Nobel 2010) </a:t>
            </a:r>
          </a:p>
          <a:p>
            <a:endParaRPr lang="hu-HU" dirty="0" smtClean="0"/>
          </a:p>
          <a:p>
            <a:endParaRPr lang="hu-HU" dirty="0" smtClean="0"/>
          </a:p>
          <a:p>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1143000"/>
          </a:xfrm>
        </p:spPr>
        <p:txBody>
          <a:bodyPr/>
          <a:lstStyle/>
          <a:p>
            <a:r>
              <a:rPr lang="hu-HU" dirty="0" smtClean="0"/>
              <a:t>Rák és tánc</a:t>
            </a:r>
            <a:endParaRPr lang="hu-HU" dirty="0"/>
          </a:p>
        </p:txBody>
      </p:sp>
      <p:sp>
        <p:nvSpPr>
          <p:cNvPr id="3" name="Tartalom helye 2"/>
          <p:cNvSpPr>
            <a:spLocks noGrp="1"/>
          </p:cNvSpPr>
          <p:nvPr>
            <p:ph idx="1"/>
          </p:nvPr>
        </p:nvSpPr>
        <p:spPr>
          <a:xfrm>
            <a:off x="142844" y="1071522"/>
            <a:ext cx="8786874" cy="5786478"/>
          </a:xfrm>
        </p:spPr>
        <p:txBody>
          <a:bodyPr>
            <a:normAutofit fontScale="85000" lnSpcReduction="20000"/>
          </a:bodyPr>
          <a:lstStyle/>
          <a:p>
            <a:pPr algn="just"/>
            <a:r>
              <a:rPr lang="hu-HU" dirty="0" smtClean="0"/>
              <a:t>Egy 66 vizsgálatot áttekintő </a:t>
            </a:r>
            <a:r>
              <a:rPr lang="hu-HU" dirty="0" err="1" smtClean="0"/>
              <a:t>review</a:t>
            </a:r>
            <a:r>
              <a:rPr lang="hu-HU" dirty="0" smtClean="0"/>
              <a:t> szerint a testedzés javítja az életminőséget, pozitív érzelmi beállítottságot teremt, javítja az önbecsülést,  és csökkenti a szorongást. (</a:t>
            </a:r>
            <a:r>
              <a:rPr lang="hu-HU" dirty="0" err="1" smtClean="0"/>
              <a:t>Speck</a:t>
            </a:r>
            <a:r>
              <a:rPr lang="hu-HU" dirty="0" smtClean="0"/>
              <a:t> és </a:t>
            </a:r>
            <a:r>
              <a:rPr lang="hu-HU" dirty="0" err="1" smtClean="0"/>
              <a:t>mtsai</a:t>
            </a:r>
            <a:r>
              <a:rPr lang="hu-HU" dirty="0" smtClean="0"/>
              <a:t> 2010) </a:t>
            </a:r>
          </a:p>
          <a:p>
            <a:pPr algn="just"/>
            <a:endParaRPr lang="hu-HU" dirty="0" smtClean="0"/>
          </a:p>
          <a:p>
            <a:pPr algn="just"/>
            <a:r>
              <a:rPr lang="hu-HU" dirty="0" err="1" smtClean="0"/>
              <a:t>Aktas</a:t>
            </a:r>
            <a:r>
              <a:rPr lang="hu-HU" dirty="0" smtClean="0"/>
              <a:t> és </a:t>
            </a:r>
            <a:r>
              <a:rPr lang="hu-HU" dirty="0" err="1" smtClean="0"/>
              <a:t>Ogce</a:t>
            </a:r>
            <a:r>
              <a:rPr lang="hu-HU" dirty="0" smtClean="0"/>
              <a:t> (2005) szerint a fizikális </a:t>
            </a:r>
            <a:r>
              <a:rPr lang="hu-HU" dirty="0" err="1" smtClean="0"/>
              <a:t>fittság</a:t>
            </a:r>
            <a:r>
              <a:rPr lang="hu-HU" dirty="0" smtClean="0"/>
              <a:t> mellett a rendszeres tánc lassíthatja colon </a:t>
            </a:r>
            <a:r>
              <a:rPr lang="hu-HU" dirty="0" err="1" smtClean="0"/>
              <a:t>carcinoma</a:t>
            </a:r>
            <a:r>
              <a:rPr lang="hu-HU" dirty="0" smtClean="0"/>
              <a:t> progresszióját. </a:t>
            </a:r>
          </a:p>
          <a:p>
            <a:pPr algn="just"/>
            <a:endParaRPr lang="hu-HU" dirty="0" smtClean="0"/>
          </a:p>
          <a:p>
            <a:pPr algn="just"/>
            <a:r>
              <a:rPr lang="hu-HU" dirty="0" err="1" smtClean="0"/>
              <a:t>Ho</a:t>
            </a:r>
            <a:r>
              <a:rPr lang="hu-HU" dirty="0" smtClean="0"/>
              <a:t> (2005) 22  rákbeteg esetében vetette össze a hat hetes expresszív, tematikusan komponált tánc és mozgásterápia (DMT) előtti és utáni észlelt stressz és önbecsülés (</a:t>
            </a:r>
            <a:r>
              <a:rPr lang="hu-HU" dirty="0" err="1" smtClean="0"/>
              <a:t>Roseberg</a:t>
            </a:r>
            <a:r>
              <a:rPr lang="hu-HU" dirty="0" smtClean="0"/>
              <a:t> féle </a:t>
            </a:r>
            <a:r>
              <a:rPr lang="hu-HU" dirty="0" err="1" smtClean="0"/>
              <a:t>self-esteem</a:t>
            </a:r>
            <a:r>
              <a:rPr lang="hu-HU" dirty="0" smtClean="0"/>
              <a:t> skála) mutatókat, és a stressz jelentős csökkenését és az önértékelés mérsékelt javulását észlelte emlőrákosok körében végzett vizsgálatában. </a:t>
            </a:r>
          </a:p>
          <a:p>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Két könyv anyanyelveinkről</a:t>
            </a:r>
            <a:endParaRPr lang="hu-HU" dirty="0"/>
          </a:p>
        </p:txBody>
      </p:sp>
      <p:pic>
        <p:nvPicPr>
          <p:cNvPr id="4" name="Tartalom helye 3" descr="DAkép.jpg"/>
          <p:cNvPicPr>
            <a:picLocks noGrp="1" noChangeAspect="1"/>
          </p:cNvPicPr>
          <p:nvPr>
            <p:ph idx="1"/>
          </p:nvPr>
        </p:nvPicPr>
        <p:blipFill>
          <a:blip r:embed="rId2"/>
          <a:stretch>
            <a:fillRect/>
          </a:stretch>
        </p:blipFill>
        <p:spPr>
          <a:xfrm>
            <a:off x="4429124" y="1357298"/>
            <a:ext cx="3643338" cy="5261138"/>
          </a:xfrm>
        </p:spPr>
      </p:pic>
      <p:pic>
        <p:nvPicPr>
          <p:cNvPr id="5" name="Kép 4" descr="nkkép.jpg"/>
          <p:cNvPicPr>
            <a:picLocks noChangeAspect="1"/>
          </p:cNvPicPr>
          <p:nvPr/>
        </p:nvPicPr>
        <p:blipFill>
          <a:blip r:embed="rId3"/>
          <a:stretch>
            <a:fillRect/>
          </a:stretch>
        </p:blipFill>
        <p:spPr>
          <a:xfrm>
            <a:off x="500034" y="1357298"/>
            <a:ext cx="3689916" cy="528641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4800" y="457200"/>
            <a:ext cx="9523784" cy="838200"/>
          </a:xfrm>
        </p:spPr>
        <p:txBody>
          <a:bodyPr>
            <a:normAutofit fontScale="90000"/>
          </a:bodyPr>
          <a:lstStyle/>
          <a:p>
            <a:r>
              <a:rPr lang="hu-HU" dirty="0" smtClean="0"/>
              <a:t> </a:t>
            </a:r>
            <a:r>
              <a:rPr lang="hu-HU" dirty="0"/>
              <a:t/>
            </a:r>
            <a:br>
              <a:rPr lang="hu-HU" dirty="0"/>
            </a:br>
            <a:endParaRPr lang="hu-HU" dirty="0"/>
          </a:p>
        </p:txBody>
      </p:sp>
      <p:sp>
        <p:nvSpPr>
          <p:cNvPr id="3" name="Tartalom helye 2"/>
          <p:cNvSpPr>
            <a:spLocks noGrp="1"/>
          </p:cNvSpPr>
          <p:nvPr>
            <p:ph idx="1"/>
          </p:nvPr>
        </p:nvSpPr>
        <p:spPr/>
        <p:txBody>
          <a:bodyPr/>
          <a:lstStyle/>
          <a:p>
            <a:endParaRPr lang="hu-HU" dirty="0"/>
          </a:p>
        </p:txBody>
      </p:sp>
      <p:pic>
        <p:nvPicPr>
          <p:cNvPr id="4" name="Kép 3" descr="TÁNC6.jpg"/>
          <p:cNvPicPr/>
          <p:nvPr/>
        </p:nvPicPr>
        <p:blipFill>
          <a:blip r:embed="rId2"/>
          <a:stretch>
            <a:fillRect/>
          </a:stretch>
        </p:blipFill>
        <p:spPr>
          <a:xfrm>
            <a:off x="3309241" y="2807148"/>
            <a:ext cx="2071702" cy="3286148"/>
          </a:xfrm>
          <a:prstGeom prst="rect">
            <a:avLst/>
          </a:prstGeom>
        </p:spPr>
      </p:pic>
      <p:pic>
        <p:nvPicPr>
          <p:cNvPr id="5" name="Kép 4" descr="TÁNC5.jpg"/>
          <p:cNvPicPr/>
          <p:nvPr/>
        </p:nvPicPr>
        <p:blipFill>
          <a:blip r:embed="rId3"/>
          <a:stretch>
            <a:fillRect/>
          </a:stretch>
        </p:blipFill>
        <p:spPr>
          <a:xfrm>
            <a:off x="1244288" y="2773660"/>
            <a:ext cx="1928826" cy="3305373"/>
          </a:xfrm>
          <a:prstGeom prst="rect">
            <a:avLst/>
          </a:prstGeom>
        </p:spPr>
      </p:pic>
      <p:pic>
        <p:nvPicPr>
          <p:cNvPr id="7" name="Kép 6" descr="TÁNC3.jpg"/>
          <p:cNvPicPr/>
          <p:nvPr/>
        </p:nvPicPr>
        <p:blipFill>
          <a:blip r:embed="rId4"/>
          <a:stretch>
            <a:fillRect/>
          </a:stretch>
        </p:blipFill>
        <p:spPr>
          <a:xfrm>
            <a:off x="5572132" y="2786058"/>
            <a:ext cx="2071702" cy="32861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
            </a:r>
            <a:br>
              <a:rPr lang="hu-HU" dirty="0" smtClean="0"/>
            </a:br>
            <a:endParaRPr lang="hu-HU" dirty="0"/>
          </a:p>
        </p:txBody>
      </p:sp>
      <p:pic>
        <p:nvPicPr>
          <p:cNvPr id="7" name="UvAe5BwzTLg"/>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1147601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Mentálisan sérült gyermekek táncterápiája</a:t>
            </a:r>
            <a:endParaRPr lang="hu-HU" dirty="0"/>
          </a:p>
        </p:txBody>
      </p:sp>
      <p:sp>
        <p:nvSpPr>
          <p:cNvPr id="3" name="Tartalom helye 2"/>
          <p:cNvSpPr>
            <a:spLocks noGrp="1"/>
          </p:cNvSpPr>
          <p:nvPr>
            <p:ph idx="1"/>
          </p:nvPr>
        </p:nvSpPr>
        <p:spPr>
          <a:xfrm>
            <a:off x="5429256" y="1600201"/>
            <a:ext cx="3500462" cy="1042982"/>
          </a:xfrm>
        </p:spPr>
        <p:txBody>
          <a:bodyPr>
            <a:normAutofit fontScale="25000" lnSpcReduction="20000"/>
          </a:bodyPr>
          <a:lstStyle/>
          <a:p>
            <a:r>
              <a:rPr lang="hu-HU" sz="8000" dirty="0" smtClean="0"/>
              <a:t>2000-es évek Bodajk tábor         Jánosi András szervezésében</a:t>
            </a:r>
          </a:p>
          <a:p>
            <a:endParaRPr lang="hu-HU" dirty="0" smtClean="0"/>
          </a:p>
          <a:p>
            <a:endParaRPr lang="hu-HU" dirty="0" smtClean="0"/>
          </a:p>
          <a:p>
            <a:endParaRPr lang="hu-HU" dirty="0" smtClean="0"/>
          </a:p>
          <a:p>
            <a:endParaRPr lang="hu-HU" dirty="0" smtClean="0"/>
          </a:p>
          <a:p>
            <a:endParaRPr lang="hu-HU" dirty="0" smtClean="0"/>
          </a:p>
          <a:p>
            <a:r>
              <a:rPr lang="hu-HU" sz="8000" dirty="0" smtClean="0"/>
              <a:t>A néptánc kiváló lehetőséget kínál szociális tanulásra, fejlesztésre, motivációk nyújtására, az önállóság támogatására, a környezet gondoskodására ösztönző komplex támogatás megvalósítása</a:t>
            </a:r>
          </a:p>
          <a:p>
            <a:endParaRPr lang="hu-HU" sz="2000" dirty="0" smtClean="0"/>
          </a:p>
          <a:p>
            <a:r>
              <a:rPr lang="hu-HU" sz="8000" dirty="0" smtClean="0"/>
              <a:t>Martonvásári  speciális nevelési igényű,értelmileg akadályozott tanulók csoportja </a:t>
            </a:r>
          </a:p>
          <a:p>
            <a:r>
              <a:rPr lang="hu-HU" sz="8000" dirty="0" smtClean="0"/>
              <a:t>Tordas idősebb fogyatékosok csoportja </a:t>
            </a:r>
          </a:p>
          <a:p>
            <a:endParaRPr lang="hu-HU" dirty="0"/>
          </a:p>
        </p:txBody>
      </p:sp>
      <p:pic>
        <p:nvPicPr>
          <p:cNvPr id="4" name="Kép 3" descr="bodajk1.jpg"/>
          <p:cNvPicPr/>
          <p:nvPr/>
        </p:nvPicPr>
        <p:blipFill>
          <a:blip r:embed="rId2"/>
          <a:stretch>
            <a:fillRect/>
          </a:stretch>
        </p:blipFill>
        <p:spPr>
          <a:xfrm>
            <a:off x="285720" y="1857364"/>
            <a:ext cx="5143536" cy="392909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Kodály módszer intellektuális </a:t>
            </a:r>
            <a:r>
              <a:rPr lang="hu-HU" dirty="0" err="1" smtClean="0"/>
              <a:t>teljesítmány</a:t>
            </a:r>
            <a:r>
              <a:rPr lang="hu-HU" dirty="0" smtClean="0"/>
              <a:t> fokozó hatása </a:t>
            </a:r>
            <a:endParaRPr lang="hu-HU" dirty="0"/>
          </a:p>
        </p:txBody>
      </p:sp>
      <p:sp>
        <p:nvSpPr>
          <p:cNvPr id="3" name="Tartalom helye 2"/>
          <p:cNvSpPr>
            <a:spLocks noGrp="1"/>
          </p:cNvSpPr>
          <p:nvPr>
            <p:ph idx="1"/>
          </p:nvPr>
        </p:nvSpPr>
        <p:spPr/>
        <p:txBody>
          <a:bodyPr/>
          <a:lstStyle/>
          <a:p>
            <a:r>
              <a:rPr lang="hu-HU" dirty="0" smtClean="0"/>
              <a:t>Barkóczi Ilona – Pléh Csaba vizsgálata</a:t>
            </a:r>
          </a:p>
          <a:p>
            <a:endParaRPr lang="hu-HU" dirty="0" smtClean="0"/>
          </a:p>
          <a:p>
            <a:r>
              <a:rPr lang="hu-HU" dirty="0" smtClean="0"/>
              <a:t>Alapján a Kodály módszer szerint nevelt hátrányos helyzetű gyermekek behozhatják lemaradásukat, és növekedik a mérhető IQ.</a:t>
            </a:r>
          </a:p>
          <a:p>
            <a:r>
              <a:rPr lang="hu-HU" dirty="0" smtClean="0"/>
              <a:t>A kötetben Barkóczi Ilona a halmozottan hátrányos helyzetűek pedagógiájában a Kodály módszert ajánlja. </a:t>
            </a:r>
          </a:p>
          <a:p>
            <a:endParaRPr lang="hu-HU" dirty="0" smtClean="0"/>
          </a:p>
          <a:p>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a:xfrm>
            <a:off x="457200" y="285728"/>
            <a:ext cx="8229600" cy="6572272"/>
          </a:xfrm>
        </p:spPr>
        <p:txBody>
          <a:bodyPr>
            <a:normAutofit fontScale="92500" lnSpcReduction="20000"/>
          </a:bodyPr>
          <a:lstStyle/>
          <a:p>
            <a:endParaRPr lang="hu-HU" dirty="0" smtClean="0"/>
          </a:p>
          <a:p>
            <a:r>
              <a:rPr lang="hu-HU" dirty="0" smtClean="0"/>
              <a:t>Szőke Szilvia  tatai, 6-8 éves mentálisan korlátozott gyermekekkel foglalkozott , ez a munka tartós  5-8 éves készségfejlesztést kínált és mind a zenei készségekre, a gesztusokra, </a:t>
            </a:r>
            <a:r>
              <a:rPr lang="hu-HU" dirty="0" err="1" smtClean="0"/>
              <a:t>poszturalitásra</a:t>
            </a:r>
            <a:r>
              <a:rPr lang="hu-HU" dirty="0" smtClean="0"/>
              <a:t>, szociális készségekre is igazoltan jó hatással volt.</a:t>
            </a:r>
          </a:p>
          <a:p>
            <a:endParaRPr lang="hu-HU" dirty="0" smtClean="0"/>
          </a:p>
          <a:p>
            <a:r>
              <a:rPr lang="hu-HU" dirty="0" smtClean="0"/>
              <a:t>A körtáncok és a gyermekjátékok fokozzák a közösségérzést, együttműködési készséget, csökken az agresszivitás, és a félénkség, fokozódik az </a:t>
            </a:r>
            <a:r>
              <a:rPr lang="hu-HU" dirty="0" err="1" smtClean="0"/>
              <a:t>asszertivitás</a:t>
            </a:r>
            <a:r>
              <a:rPr lang="hu-HU" dirty="0" smtClean="0"/>
              <a:t>, és nő a személyes kontroll a saját viselkedés felett.</a:t>
            </a:r>
          </a:p>
          <a:p>
            <a:endParaRPr lang="hu-HU" dirty="0" smtClean="0"/>
          </a:p>
          <a:p>
            <a:r>
              <a:rPr lang="hu-HU" dirty="0" smtClean="0"/>
              <a:t>Nő az empátia.</a:t>
            </a:r>
          </a:p>
          <a:p>
            <a:endParaRPr lang="hu-HU"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fontScale="92500" lnSpcReduction="20000"/>
          </a:bodyPr>
          <a:lstStyle/>
          <a:p>
            <a:r>
              <a:rPr lang="en-GB" b="1" dirty="0" err="1" smtClean="0"/>
              <a:t>Tálas</a:t>
            </a:r>
            <a:r>
              <a:rPr lang="en-GB" b="1" dirty="0" smtClean="0"/>
              <a:t> </a:t>
            </a:r>
            <a:r>
              <a:rPr lang="hu-HU" b="1" dirty="0" smtClean="0"/>
              <a:t>Ágnes </a:t>
            </a:r>
            <a:r>
              <a:rPr lang="hu-HU" dirty="0" smtClean="0"/>
              <a:t>mozgás és kommunikációfejlesztő </a:t>
            </a:r>
            <a:r>
              <a:rPr lang="hu-HU" dirty="0" err="1" smtClean="0"/>
              <a:t>néptáncterápiája</a:t>
            </a:r>
            <a:r>
              <a:rPr lang="hu-HU" dirty="0" smtClean="0"/>
              <a:t> a Száraznád utcai Pedagógiai Szakszolgálat és Gyógypedagógiai Szakmai Szolgáltató iskolában és az Értelmi Fogyatékosok Nappali Otthonában (ÉNO) folyt  14 és 20 közötti korosztályban és a fentivel azonos eredményekről, tapasztalatokról számolt be. </a:t>
            </a:r>
          </a:p>
          <a:p>
            <a:endParaRPr lang="hu-HU" dirty="0" smtClean="0"/>
          </a:p>
          <a:p>
            <a:r>
              <a:rPr lang="hu-HU" dirty="0" smtClean="0"/>
              <a:t>Más tárgyakat tanítók a </a:t>
            </a:r>
            <a:r>
              <a:rPr lang="hu-HU" dirty="0" err="1" smtClean="0"/>
              <a:t>néptáncterápia</a:t>
            </a:r>
            <a:r>
              <a:rPr lang="hu-HU" dirty="0" smtClean="0"/>
              <a:t> személyiségfejlesztő hatásáról és a saját </a:t>
            </a:r>
            <a:r>
              <a:rPr lang="hu-HU" dirty="0" err="1" smtClean="0"/>
              <a:t>diszciplinákra</a:t>
            </a:r>
            <a:r>
              <a:rPr lang="hu-HU" dirty="0" smtClean="0"/>
              <a:t> gyakorolt jó hatásáról számolt be.</a:t>
            </a:r>
          </a:p>
          <a:p>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Calgary Vadrózsák néptánccsoport</a:t>
            </a:r>
            <a:endParaRPr lang="hu-HU" dirty="0"/>
          </a:p>
        </p:txBody>
      </p:sp>
      <p:sp>
        <p:nvSpPr>
          <p:cNvPr id="3" name="Tartalom helye 2"/>
          <p:cNvSpPr>
            <a:spLocks noGrp="1"/>
          </p:cNvSpPr>
          <p:nvPr>
            <p:ph idx="1"/>
          </p:nvPr>
        </p:nvSpPr>
        <p:spPr>
          <a:xfrm>
            <a:off x="457200" y="1600200"/>
            <a:ext cx="8229600" cy="5257800"/>
          </a:xfrm>
        </p:spPr>
        <p:txBody>
          <a:bodyPr>
            <a:normAutofit fontScale="92500" lnSpcReduction="20000"/>
          </a:bodyPr>
          <a:lstStyle/>
          <a:p>
            <a:r>
              <a:rPr lang="en-GB" dirty="0" smtClean="0"/>
              <a:t>The Calgary </a:t>
            </a:r>
            <a:r>
              <a:rPr lang="en-GB" dirty="0" err="1" smtClean="0"/>
              <a:t>Vadrózsa</a:t>
            </a:r>
            <a:r>
              <a:rPr lang="en-GB" dirty="0" smtClean="0"/>
              <a:t> group mentioned their experiences of performing in a hospital setting and in several old folks' homes. They had danced in the Alberta children's hospitals, and such places.</a:t>
            </a:r>
            <a:endParaRPr lang="hu-HU" dirty="0" smtClean="0"/>
          </a:p>
          <a:p>
            <a:r>
              <a:rPr lang="en-GB" dirty="0" smtClean="0"/>
              <a:t>“</a:t>
            </a:r>
            <a:r>
              <a:rPr lang="en-GB" i="1" dirty="0" smtClean="0"/>
              <a:t>In an old folks home sometimes this is the only excitement they get. This is sad to say. When we come they are so happy, the excitement and the joy they can experience. Sometimes someone comes up to us, saying ‑ being Hungarian ‑ he used to dance these dances when he was young and he is so happy that we keep the tradition alive</a:t>
            </a:r>
            <a:r>
              <a:rPr lang="en-GB" dirty="0" smtClean="0"/>
              <a:t>”. </a:t>
            </a:r>
            <a:endParaRPr lang="hu-HU" dirty="0" smtClean="0"/>
          </a:p>
          <a:p>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42852"/>
            <a:ext cx="8686800" cy="838200"/>
          </a:xfrm>
        </p:spPr>
        <p:txBody>
          <a:bodyPr/>
          <a:lstStyle/>
          <a:p>
            <a:r>
              <a:rPr lang="hu-HU" dirty="0" smtClean="0"/>
              <a:t>Változatok  humán evolúcióra</a:t>
            </a:r>
            <a:endParaRPr lang="hu-HU" dirty="0"/>
          </a:p>
        </p:txBody>
      </p:sp>
      <p:pic>
        <p:nvPicPr>
          <p:cNvPr id="4" name="Tartalom helye 3" descr="evolucio2.jpg"/>
          <p:cNvPicPr>
            <a:picLocks noGrp="1" noChangeAspect="1"/>
          </p:cNvPicPr>
          <p:nvPr>
            <p:ph idx="1"/>
          </p:nvPr>
        </p:nvPicPr>
        <p:blipFill>
          <a:blip r:embed="rId2"/>
          <a:stretch>
            <a:fillRect/>
          </a:stretch>
        </p:blipFill>
        <p:spPr>
          <a:xfrm>
            <a:off x="2500298" y="2928934"/>
            <a:ext cx="3714776" cy="2136149"/>
          </a:xfrm>
        </p:spPr>
      </p:pic>
      <p:pic>
        <p:nvPicPr>
          <p:cNvPr id="5" name="Kép 4" descr="evolucio3.jpg"/>
          <p:cNvPicPr>
            <a:picLocks noChangeAspect="1"/>
          </p:cNvPicPr>
          <p:nvPr/>
        </p:nvPicPr>
        <p:blipFill>
          <a:blip r:embed="rId3"/>
          <a:stretch>
            <a:fillRect/>
          </a:stretch>
        </p:blipFill>
        <p:spPr>
          <a:xfrm>
            <a:off x="2500298" y="1071547"/>
            <a:ext cx="3643338" cy="2039352"/>
          </a:xfrm>
          <a:prstGeom prst="rect">
            <a:avLst/>
          </a:prstGeom>
        </p:spPr>
      </p:pic>
      <p:pic>
        <p:nvPicPr>
          <p:cNvPr id="6" name="Kép 5" descr="evolution1.jpg"/>
          <p:cNvPicPr>
            <a:picLocks noChangeAspect="1"/>
          </p:cNvPicPr>
          <p:nvPr/>
        </p:nvPicPr>
        <p:blipFill>
          <a:blip r:embed="rId4"/>
          <a:stretch>
            <a:fillRect/>
          </a:stretch>
        </p:blipFill>
        <p:spPr>
          <a:xfrm>
            <a:off x="1785918" y="4929198"/>
            <a:ext cx="5143500" cy="19288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fontScale="92500"/>
          </a:bodyPr>
          <a:lstStyle/>
          <a:p>
            <a:r>
              <a:rPr lang="hu-HU" i="1" dirty="0" smtClean="0"/>
              <a:t>„</a:t>
            </a:r>
            <a:r>
              <a:rPr lang="en-GB" i="1" dirty="0" smtClean="0"/>
              <a:t>A lot of kids are in the hospital because they are very sick, or terminally ill or something like that. So it's very nice for them, it makes them happy. </a:t>
            </a:r>
            <a:endParaRPr lang="hu-HU" dirty="0" smtClean="0"/>
          </a:p>
          <a:p>
            <a:r>
              <a:rPr lang="en-GB" i="1" dirty="0" smtClean="0"/>
              <a:t>They cannot participate; most of them are in wheelchairs, and some of them are connected to machines. [...] It says a lot about the effect we have that we are invited back year after year to perform. And we see their smiling faces, the children feel joy”</a:t>
            </a:r>
            <a:r>
              <a:rPr lang="en-GB" dirty="0" smtClean="0"/>
              <a:t>.</a:t>
            </a:r>
            <a:endParaRPr lang="hu-HU" dirty="0" smtClean="0"/>
          </a:p>
          <a:p>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tánc észlelése</a:t>
            </a:r>
            <a:endParaRPr lang="hu-HU" dirty="0"/>
          </a:p>
        </p:txBody>
      </p:sp>
      <p:pic>
        <p:nvPicPr>
          <p:cNvPr id="1026" name="Picture 2"/>
          <p:cNvPicPr>
            <a:picLocks noGrp="1" noChangeAspect="1" noChangeArrowheads="1"/>
          </p:cNvPicPr>
          <p:nvPr>
            <p:ph idx="1"/>
          </p:nvPr>
        </p:nvPicPr>
        <p:blipFill>
          <a:blip r:embed="rId2"/>
          <a:srcRect/>
          <a:stretch>
            <a:fillRect/>
          </a:stretch>
        </p:blipFill>
        <p:spPr bwMode="auto">
          <a:xfrm>
            <a:off x="233456" y="1161932"/>
            <a:ext cx="8553385" cy="54817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8194" name="Picture 2"/>
          <p:cNvPicPr>
            <a:picLocks noGrp="1" noChangeAspect="1" noChangeArrowheads="1"/>
          </p:cNvPicPr>
          <p:nvPr>
            <p:ph idx="1"/>
          </p:nvPr>
        </p:nvPicPr>
        <p:blipFill>
          <a:blip r:embed="rId2"/>
          <a:srcRect/>
          <a:stretch>
            <a:fillRect/>
          </a:stretch>
        </p:blipFill>
        <p:spPr bwMode="auto">
          <a:xfrm>
            <a:off x="0" y="34100"/>
            <a:ext cx="8929718" cy="68239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7170" name="Picture 2"/>
          <p:cNvPicPr>
            <a:picLocks noGrp="1" noChangeAspect="1" noChangeArrowheads="1"/>
          </p:cNvPicPr>
          <p:nvPr>
            <p:ph idx="1"/>
          </p:nvPr>
        </p:nvPicPr>
        <p:blipFill>
          <a:blip r:embed="rId2"/>
          <a:srcRect/>
          <a:stretch>
            <a:fillRect/>
          </a:stretch>
        </p:blipFill>
        <p:spPr bwMode="auto">
          <a:xfrm>
            <a:off x="-144025" y="-214338"/>
            <a:ext cx="9575595" cy="7072338"/>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pic>
        <p:nvPicPr>
          <p:cNvPr id="6146" name="Picture 2"/>
          <p:cNvPicPr>
            <a:picLocks noGrp="1" noChangeAspect="1" noChangeArrowheads="1"/>
          </p:cNvPicPr>
          <p:nvPr>
            <p:ph idx="1"/>
          </p:nvPr>
        </p:nvPicPr>
        <p:blipFill>
          <a:blip r:embed="rId2"/>
          <a:srcRect/>
          <a:stretch>
            <a:fillRect/>
          </a:stretch>
        </p:blipFill>
        <p:spPr bwMode="auto">
          <a:xfrm>
            <a:off x="0" y="0"/>
            <a:ext cx="9280535" cy="6858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Énekelni és hallgatni</a:t>
            </a:r>
            <a:endParaRPr lang="hu-HU" dirty="0"/>
          </a:p>
        </p:txBody>
      </p:sp>
      <p:pic>
        <p:nvPicPr>
          <p:cNvPr id="4" name="Tartalom helye 3" descr="terapba.jpg"/>
          <p:cNvPicPr>
            <a:picLocks noGrp="1"/>
          </p:cNvPicPr>
          <p:nvPr>
            <p:ph idx="1"/>
          </p:nvPr>
        </p:nvPicPr>
        <p:blipFill>
          <a:blip r:embed="rId2"/>
          <a:stretch>
            <a:fillRect/>
          </a:stretch>
        </p:blipFill>
        <p:spPr>
          <a:xfrm>
            <a:off x="1071538" y="1714488"/>
            <a:ext cx="6572296" cy="478634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686800" cy="838200"/>
          </a:xfrm>
        </p:spPr>
        <p:txBody>
          <a:bodyPr>
            <a:normAutofit fontScale="90000"/>
          </a:bodyPr>
          <a:lstStyle/>
          <a:p>
            <a:pPr algn="ctr"/>
            <a:r>
              <a:rPr lang="hu-HU" dirty="0" smtClean="0"/>
              <a:t>Empátia, mimikri, utánzás, </a:t>
            </a:r>
            <a:br>
              <a:rPr lang="hu-HU" dirty="0" smtClean="0"/>
            </a:br>
            <a:r>
              <a:rPr lang="hu-HU" dirty="0" smtClean="0"/>
              <a:t>ragadós érzelmek</a:t>
            </a:r>
            <a:endParaRPr lang="hu-HU" dirty="0"/>
          </a:p>
        </p:txBody>
      </p:sp>
      <p:sp>
        <p:nvSpPr>
          <p:cNvPr id="3" name="Tartalom helye 2"/>
          <p:cNvSpPr>
            <a:spLocks noGrp="1"/>
          </p:cNvSpPr>
          <p:nvPr>
            <p:ph idx="1"/>
          </p:nvPr>
        </p:nvSpPr>
        <p:spPr>
          <a:xfrm>
            <a:off x="457200" y="1357298"/>
            <a:ext cx="8229600" cy="5500702"/>
          </a:xfrm>
        </p:spPr>
        <p:txBody>
          <a:bodyPr>
            <a:normAutofit fontScale="62500" lnSpcReduction="20000"/>
          </a:bodyPr>
          <a:lstStyle/>
          <a:p>
            <a:r>
              <a:rPr lang="hu-HU" dirty="0" smtClean="0"/>
              <a:t>A mozdulatok, táncmotívumok szinkronizálása a körtáncokban, csakúgy mint az összehangolt páros tánc  kooperáció és </a:t>
            </a:r>
            <a:r>
              <a:rPr lang="hu-HU" b="1" dirty="0" smtClean="0"/>
              <a:t>empátia</a:t>
            </a:r>
            <a:r>
              <a:rPr lang="hu-HU" dirty="0" smtClean="0"/>
              <a:t> fejlesztő hatása a motoros mimikri és </a:t>
            </a:r>
            <a:r>
              <a:rPr lang="hu-HU" dirty="0" err="1" smtClean="0"/>
              <a:t>szinkronizáció</a:t>
            </a:r>
            <a:r>
              <a:rPr lang="hu-HU" dirty="0" smtClean="0"/>
              <a:t> </a:t>
            </a:r>
            <a:r>
              <a:rPr lang="hu-HU" dirty="0" err="1" smtClean="0"/>
              <a:t>empáthia</a:t>
            </a:r>
            <a:r>
              <a:rPr lang="hu-HU" dirty="0" smtClean="0"/>
              <a:t> fejlesztő hatásán alapul.</a:t>
            </a:r>
          </a:p>
          <a:p>
            <a:r>
              <a:rPr lang="en-GB" dirty="0" smtClean="0"/>
              <a:t> (Hatfield, </a:t>
            </a:r>
            <a:r>
              <a:rPr lang="en-GB" dirty="0" err="1" smtClean="0"/>
              <a:t>Cacioppo</a:t>
            </a:r>
            <a:r>
              <a:rPr lang="en-GB" dirty="0" smtClean="0"/>
              <a:t>, and </a:t>
            </a:r>
            <a:r>
              <a:rPr lang="en-GB" dirty="0" err="1" smtClean="0"/>
              <a:t>Rapson</a:t>
            </a:r>
            <a:r>
              <a:rPr lang="en-GB" dirty="0" smtClean="0"/>
              <a:t>, 1993).</a:t>
            </a:r>
            <a:endParaRPr lang="hu-HU" dirty="0" smtClean="0"/>
          </a:p>
          <a:p>
            <a:endParaRPr lang="hu-HU" dirty="0" smtClean="0"/>
          </a:p>
          <a:p>
            <a:r>
              <a:rPr lang="hu-HU" dirty="0" smtClean="0"/>
              <a:t>A </a:t>
            </a:r>
            <a:r>
              <a:rPr lang="en-GB" dirty="0" smtClean="0"/>
              <a:t>pos</a:t>
            </a:r>
            <a:r>
              <a:rPr lang="hu-HU" dirty="0" smtClean="0"/>
              <a:t>z</a:t>
            </a:r>
            <a:r>
              <a:rPr lang="en-GB" dirty="0" err="1" smtClean="0"/>
              <a:t>tur</a:t>
            </a:r>
            <a:r>
              <a:rPr lang="hu-HU" dirty="0" err="1" smtClean="0"/>
              <a:t>ális</a:t>
            </a:r>
            <a:r>
              <a:rPr lang="hu-HU" dirty="0" smtClean="0"/>
              <a:t> és motoros </a:t>
            </a:r>
            <a:r>
              <a:rPr lang="hu-HU" b="1" dirty="0" smtClean="0"/>
              <a:t>mimikri </a:t>
            </a:r>
            <a:r>
              <a:rPr lang="hu-HU" dirty="0" smtClean="0"/>
              <a:t>része az empátia fejlesztésnek</a:t>
            </a:r>
            <a:r>
              <a:rPr lang="en-GB" dirty="0" smtClean="0"/>
              <a:t> (La France, 1985) </a:t>
            </a:r>
            <a:r>
              <a:rPr lang="hu-HU" dirty="0" smtClean="0"/>
              <a:t>és a hangulati, érzelemi </a:t>
            </a:r>
            <a:r>
              <a:rPr lang="hu-HU" dirty="0" err="1" smtClean="0"/>
              <a:t>szinkronizációnak</a:t>
            </a:r>
            <a:r>
              <a:rPr lang="hu-HU" dirty="0" smtClean="0"/>
              <a:t> is</a:t>
            </a:r>
            <a:r>
              <a:rPr lang="en-GB" dirty="0" smtClean="0"/>
              <a:t> (Neumann, </a:t>
            </a:r>
            <a:r>
              <a:rPr lang="en-GB" dirty="0" err="1" smtClean="0"/>
              <a:t>Strack</a:t>
            </a:r>
            <a:r>
              <a:rPr lang="en-GB" dirty="0" smtClean="0"/>
              <a:t>, 2000)</a:t>
            </a:r>
            <a:r>
              <a:rPr lang="hu-HU" dirty="0" smtClean="0"/>
              <a:t>, melyek a tánctapasztalat fontos részét képezik.</a:t>
            </a:r>
          </a:p>
          <a:p>
            <a:endParaRPr lang="hu-HU" dirty="0" smtClean="0"/>
          </a:p>
          <a:p>
            <a:r>
              <a:rPr lang="hu-HU" dirty="0" smtClean="0"/>
              <a:t>Az utánzás </a:t>
            </a:r>
          </a:p>
          <a:p>
            <a:endParaRPr lang="hu-HU" dirty="0" smtClean="0"/>
          </a:p>
          <a:p>
            <a:r>
              <a:rPr lang="hu-HU" dirty="0" smtClean="0"/>
              <a:t>A tánctanulás közben az </a:t>
            </a:r>
            <a:r>
              <a:rPr lang="hu-HU" b="1" dirty="0" smtClean="0"/>
              <a:t>imitáció</a:t>
            </a:r>
            <a:r>
              <a:rPr lang="hu-HU" dirty="0" smtClean="0"/>
              <a:t> javítja az interakciókat és a partnerek egymás iránti szimpátiát.</a:t>
            </a:r>
            <a:r>
              <a:rPr lang="en-GB" dirty="0" smtClean="0"/>
              <a:t> </a:t>
            </a:r>
            <a:endParaRPr lang="hu-HU" dirty="0" smtClean="0"/>
          </a:p>
          <a:p>
            <a:r>
              <a:rPr lang="en-GB" dirty="0" smtClean="0"/>
              <a:t>(</a:t>
            </a:r>
            <a:r>
              <a:rPr lang="en-GB" dirty="0" err="1" smtClean="0"/>
              <a:t>Bargh</a:t>
            </a:r>
            <a:r>
              <a:rPr lang="en-GB" dirty="0" smtClean="0"/>
              <a:t>, </a:t>
            </a:r>
            <a:r>
              <a:rPr lang="en-GB" dirty="0" err="1" smtClean="0"/>
              <a:t>Chartrand</a:t>
            </a:r>
            <a:r>
              <a:rPr lang="en-GB" dirty="0" smtClean="0"/>
              <a:t> 1999).</a:t>
            </a:r>
            <a:endParaRPr lang="hu-HU" dirty="0" smtClean="0"/>
          </a:p>
          <a:p>
            <a:endParaRPr lang="hu-HU" dirty="0" smtClean="0"/>
          </a:p>
          <a:p>
            <a:r>
              <a:rPr lang="hu-HU" dirty="0" smtClean="0"/>
              <a:t>A táncbeli odafigyelés egyben segíti a pozitív érzelmek átvételét, „átragadását”</a:t>
            </a:r>
          </a:p>
          <a:p>
            <a:r>
              <a:rPr lang="hu-HU" dirty="0" smtClean="0"/>
              <a:t>(</a:t>
            </a:r>
            <a:r>
              <a:rPr lang="hu-HU" dirty="0" err="1" smtClean="0"/>
              <a:t>Emotional</a:t>
            </a:r>
            <a:r>
              <a:rPr lang="hu-HU" dirty="0" smtClean="0"/>
              <a:t> </a:t>
            </a:r>
            <a:r>
              <a:rPr lang="hu-HU" dirty="0" err="1" smtClean="0"/>
              <a:t>contragion-</a:t>
            </a:r>
            <a:r>
              <a:rPr lang="hu-HU" dirty="0" smtClean="0"/>
              <a:t>  </a:t>
            </a:r>
            <a:r>
              <a:rPr lang="hu-HU" dirty="0" err="1" smtClean="0"/>
              <a:t>Hatfield</a:t>
            </a:r>
            <a:r>
              <a:rPr lang="hu-HU" dirty="0" smtClean="0"/>
              <a:t>, </a:t>
            </a:r>
            <a:r>
              <a:rPr lang="hu-HU" dirty="0" err="1" smtClean="0"/>
              <a:t>Cacioppo</a:t>
            </a:r>
            <a:r>
              <a:rPr lang="hu-HU" dirty="0" smtClean="0"/>
              <a:t>, </a:t>
            </a:r>
            <a:r>
              <a:rPr lang="hu-HU" dirty="0" err="1" smtClean="0"/>
              <a:t>Rapson</a:t>
            </a:r>
            <a:r>
              <a:rPr lang="hu-HU" dirty="0" smtClean="0"/>
              <a:t> 1994))</a:t>
            </a:r>
            <a:endParaRPr lang="hu-H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0"/>
            <a:ext cx="8686800" cy="838200"/>
          </a:xfrm>
        </p:spPr>
        <p:txBody>
          <a:bodyPr/>
          <a:lstStyle/>
          <a:p>
            <a:r>
              <a:rPr lang="hu-HU" dirty="0" smtClean="0"/>
              <a:t>Az utánzás </a:t>
            </a:r>
            <a:r>
              <a:rPr lang="hu-HU" dirty="0" err="1" smtClean="0"/>
              <a:t>neurobiológiai</a:t>
            </a:r>
            <a:r>
              <a:rPr lang="hu-HU" dirty="0" smtClean="0"/>
              <a:t> bázisa</a:t>
            </a:r>
            <a:endParaRPr lang="hu-HU" dirty="0"/>
          </a:p>
        </p:txBody>
      </p:sp>
      <p:sp>
        <p:nvSpPr>
          <p:cNvPr id="3" name="Tartalom helye 2"/>
          <p:cNvSpPr>
            <a:spLocks noGrp="1"/>
          </p:cNvSpPr>
          <p:nvPr>
            <p:ph idx="1"/>
          </p:nvPr>
        </p:nvSpPr>
        <p:spPr>
          <a:xfrm>
            <a:off x="0" y="571480"/>
            <a:ext cx="8991600" cy="7500990"/>
          </a:xfrm>
        </p:spPr>
        <p:txBody>
          <a:bodyPr>
            <a:normAutofit fontScale="47500" lnSpcReduction="20000"/>
          </a:bodyPr>
          <a:lstStyle/>
          <a:p>
            <a:endParaRPr lang="hu-HU" sz="4400" dirty="0" smtClean="0"/>
          </a:p>
          <a:p>
            <a:r>
              <a:rPr lang="hu-HU" sz="4400" dirty="0" smtClean="0"/>
              <a:t>Agyi területek: </a:t>
            </a:r>
            <a:r>
              <a:rPr lang="hu-HU" sz="4400" dirty="0" err="1" smtClean="0"/>
              <a:t>precentrális</a:t>
            </a:r>
            <a:r>
              <a:rPr lang="hu-HU" sz="4400" dirty="0" smtClean="0"/>
              <a:t> </a:t>
            </a:r>
            <a:r>
              <a:rPr lang="hu-HU" sz="4400" dirty="0" err="1" smtClean="0"/>
              <a:t>gyrus</a:t>
            </a:r>
            <a:r>
              <a:rPr lang="hu-HU" sz="4400" dirty="0" smtClean="0"/>
              <a:t>, </a:t>
            </a:r>
            <a:r>
              <a:rPr lang="hu-HU" sz="4400" dirty="0" err="1" smtClean="0"/>
              <a:t>precuneus</a:t>
            </a:r>
            <a:endParaRPr lang="hu-HU" sz="4400" dirty="0" smtClean="0"/>
          </a:p>
          <a:p>
            <a:r>
              <a:rPr lang="hu-HU" sz="4400" dirty="0" smtClean="0"/>
              <a:t>A </a:t>
            </a:r>
            <a:r>
              <a:rPr lang="hu-HU" sz="4400" b="1" dirty="0" smtClean="0"/>
              <a:t>saját</a:t>
            </a:r>
            <a:r>
              <a:rPr lang="hu-HU" sz="4400" dirty="0" smtClean="0"/>
              <a:t> elképzelt mozgás: Bal </a:t>
            </a:r>
            <a:r>
              <a:rPr lang="hu-HU" sz="4400" dirty="0" err="1" smtClean="0"/>
              <a:t>inferior</a:t>
            </a:r>
            <a:r>
              <a:rPr lang="hu-HU" sz="4400" dirty="0" smtClean="0"/>
              <a:t> </a:t>
            </a:r>
            <a:r>
              <a:rPr lang="hu-HU" sz="4400" dirty="0" err="1" smtClean="0"/>
              <a:t>parietális</a:t>
            </a:r>
            <a:r>
              <a:rPr lang="hu-HU" sz="4400" dirty="0" smtClean="0"/>
              <a:t> lebeny,  bal </a:t>
            </a:r>
            <a:r>
              <a:rPr lang="hu-HU" sz="4400" dirty="0" err="1" smtClean="0"/>
              <a:t>szomatoszenzoros</a:t>
            </a:r>
            <a:r>
              <a:rPr lang="hu-HU" sz="4400" dirty="0" smtClean="0"/>
              <a:t> kéreg fokozott aktivációja</a:t>
            </a:r>
          </a:p>
          <a:p>
            <a:r>
              <a:rPr lang="hu-HU" sz="4400" dirty="0" smtClean="0"/>
              <a:t>A </a:t>
            </a:r>
            <a:r>
              <a:rPr lang="hu-HU" sz="4400" b="1" dirty="0" smtClean="0"/>
              <a:t>másik</a:t>
            </a:r>
            <a:r>
              <a:rPr lang="hu-HU" sz="4400" dirty="0" smtClean="0"/>
              <a:t> elképzelt mozgása: Jobb </a:t>
            </a:r>
            <a:r>
              <a:rPr lang="hu-HU" sz="4400" dirty="0" err="1" smtClean="0"/>
              <a:t>inferor</a:t>
            </a:r>
            <a:r>
              <a:rPr lang="hu-HU" sz="4400" dirty="0" smtClean="0"/>
              <a:t> </a:t>
            </a:r>
            <a:r>
              <a:rPr lang="hu-HU" sz="4400" dirty="0" err="1" smtClean="0"/>
              <a:t>parietális</a:t>
            </a:r>
            <a:r>
              <a:rPr lang="hu-HU" sz="4400" dirty="0" smtClean="0"/>
              <a:t> lebeny,  jobb </a:t>
            </a:r>
            <a:r>
              <a:rPr lang="hu-HU" sz="4400" dirty="0" err="1" smtClean="0"/>
              <a:t>posterior</a:t>
            </a:r>
            <a:r>
              <a:rPr lang="hu-HU" sz="4400" dirty="0" smtClean="0"/>
              <a:t> </a:t>
            </a:r>
            <a:r>
              <a:rPr lang="hu-HU" sz="4400" dirty="0" err="1" smtClean="0"/>
              <a:t>cingularis</a:t>
            </a:r>
            <a:r>
              <a:rPr lang="hu-HU" sz="4400" dirty="0" smtClean="0"/>
              <a:t> és </a:t>
            </a:r>
            <a:r>
              <a:rPr lang="hu-HU" sz="4400" b="1" dirty="0" smtClean="0"/>
              <a:t>(</a:t>
            </a:r>
            <a:r>
              <a:rPr lang="hu-HU" sz="4400" b="1" dirty="0" err="1" smtClean="0"/>
              <a:t>inf</a:t>
            </a:r>
            <a:r>
              <a:rPr lang="hu-HU" sz="4400" b="1" dirty="0" smtClean="0"/>
              <a:t>.)</a:t>
            </a:r>
            <a:r>
              <a:rPr lang="hu-HU" sz="4400" b="1" dirty="0" err="1" smtClean="0"/>
              <a:t>frontoparietális</a:t>
            </a:r>
            <a:r>
              <a:rPr lang="hu-HU" sz="4400" b="1" dirty="0" smtClean="0"/>
              <a:t> </a:t>
            </a:r>
            <a:r>
              <a:rPr lang="hu-HU" sz="4400" dirty="0" smtClean="0"/>
              <a:t>kéreg fokozott aktivációja</a:t>
            </a:r>
          </a:p>
          <a:p>
            <a:endParaRPr lang="hu-HU" sz="4200" dirty="0" smtClean="0"/>
          </a:p>
          <a:p>
            <a:r>
              <a:rPr lang="hu-HU" sz="4200" dirty="0" err="1" smtClean="0"/>
              <a:t>fMRI</a:t>
            </a:r>
            <a:r>
              <a:rPr lang="hu-HU" sz="4200" dirty="0" smtClean="0"/>
              <a:t> vizsgálat igazolta az </a:t>
            </a:r>
            <a:r>
              <a:rPr lang="hu-HU" sz="4200" dirty="0" err="1" smtClean="0"/>
              <a:t>inferior</a:t>
            </a:r>
            <a:r>
              <a:rPr lang="hu-HU" sz="4200" dirty="0" smtClean="0"/>
              <a:t> </a:t>
            </a:r>
            <a:r>
              <a:rPr lang="hu-HU" sz="4200" dirty="0" err="1" smtClean="0"/>
              <a:t>frontalis</a:t>
            </a:r>
            <a:r>
              <a:rPr lang="hu-HU" sz="4200" dirty="0" smtClean="0"/>
              <a:t> és a </a:t>
            </a:r>
            <a:r>
              <a:rPr lang="hu-HU" sz="4200" dirty="0" err="1" smtClean="0"/>
              <a:t>superior</a:t>
            </a:r>
            <a:r>
              <a:rPr lang="hu-HU" sz="4200" dirty="0" smtClean="0"/>
              <a:t> </a:t>
            </a:r>
            <a:r>
              <a:rPr lang="hu-HU" sz="4200" dirty="0" err="1" smtClean="0"/>
              <a:t>parietális</a:t>
            </a:r>
            <a:r>
              <a:rPr lang="hu-HU" sz="4200" dirty="0" smtClean="0"/>
              <a:t> kérgek </a:t>
            </a:r>
            <a:r>
              <a:rPr lang="hu-HU" sz="4200" dirty="0" err="1" smtClean="0"/>
              <a:t>tükörneuronokra</a:t>
            </a:r>
            <a:r>
              <a:rPr lang="hu-HU" sz="4200" dirty="0" smtClean="0"/>
              <a:t> jellemző érintettségét.</a:t>
            </a:r>
          </a:p>
          <a:p>
            <a:r>
              <a:rPr lang="hu-HU" sz="4200" dirty="0" smtClean="0"/>
              <a:t>továbbá</a:t>
            </a:r>
          </a:p>
          <a:p>
            <a:r>
              <a:rPr lang="hu-HU" sz="4400" dirty="0" err="1" smtClean="0"/>
              <a:t>Tükörneuronokkal</a:t>
            </a:r>
            <a:r>
              <a:rPr lang="hu-HU" sz="4400" dirty="0" smtClean="0"/>
              <a:t> összhangban álló agyi-aktivitást </a:t>
            </a:r>
            <a:r>
              <a:rPr lang="hu-HU" sz="4400" b="1" dirty="0" smtClean="0"/>
              <a:t>a </a:t>
            </a:r>
            <a:r>
              <a:rPr lang="hu-HU" sz="4400" b="1" dirty="0" err="1" smtClean="0"/>
              <a:t>premotoros</a:t>
            </a:r>
            <a:r>
              <a:rPr lang="hu-HU" sz="4400" b="1" dirty="0" smtClean="0"/>
              <a:t> kéregben, a </a:t>
            </a:r>
            <a:r>
              <a:rPr lang="hu-HU" sz="4400" b="1" dirty="0" err="1" smtClean="0"/>
              <a:t>supplementaris</a:t>
            </a:r>
            <a:r>
              <a:rPr lang="hu-HU" sz="4400" b="1" dirty="0" smtClean="0"/>
              <a:t> (kiegészítő) motoros területen, az elsődleges </a:t>
            </a:r>
            <a:r>
              <a:rPr lang="hu-HU" sz="4400" b="1" dirty="0" err="1" smtClean="0"/>
              <a:t>szomatoszenzoros</a:t>
            </a:r>
            <a:r>
              <a:rPr lang="hu-HU" sz="4400" b="1" dirty="0" smtClean="0"/>
              <a:t> kéregben és az </a:t>
            </a:r>
            <a:r>
              <a:rPr lang="hu-HU" sz="4400" b="1" dirty="0" err="1" smtClean="0"/>
              <a:t>inferior</a:t>
            </a:r>
            <a:r>
              <a:rPr lang="hu-HU" sz="4400" b="1" dirty="0" smtClean="0"/>
              <a:t> </a:t>
            </a:r>
            <a:r>
              <a:rPr lang="hu-HU" sz="4400" b="1" dirty="0" err="1" smtClean="0"/>
              <a:t>parietális</a:t>
            </a:r>
            <a:r>
              <a:rPr lang="hu-HU" sz="4400" b="1" dirty="0" smtClean="0"/>
              <a:t> kéregben </a:t>
            </a:r>
            <a:r>
              <a:rPr lang="hu-HU" sz="4400" dirty="0" smtClean="0"/>
              <a:t>találtak</a:t>
            </a:r>
          </a:p>
          <a:p>
            <a:r>
              <a:rPr lang="hu-HU" sz="4400" dirty="0" smtClean="0"/>
              <a:t>Az imitáció és az empátia kapcsolódik a </a:t>
            </a:r>
            <a:r>
              <a:rPr lang="hu-HU" sz="4400" dirty="0" err="1" smtClean="0"/>
              <a:t>tükörneuron</a:t>
            </a:r>
            <a:r>
              <a:rPr lang="hu-HU" sz="4400" dirty="0" smtClean="0"/>
              <a:t> rendszerhez, melynek a </a:t>
            </a:r>
            <a:r>
              <a:rPr lang="hu-HU" sz="4400" dirty="0" err="1" smtClean="0"/>
              <a:t>ventrális</a:t>
            </a:r>
            <a:r>
              <a:rPr lang="hu-HU" sz="4400" dirty="0" smtClean="0"/>
              <a:t> </a:t>
            </a:r>
            <a:r>
              <a:rPr lang="hu-HU" sz="4400" dirty="0" err="1" smtClean="0"/>
              <a:t>premotoros</a:t>
            </a:r>
            <a:r>
              <a:rPr lang="hu-HU" sz="4400" dirty="0" smtClean="0"/>
              <a:t> kéreg, </a:t>
            </a:r>
            <a:r>
              <a:rPr lang="hu-HU" sz="4400" dirty="0" err="1" smtClean="0"/>
              <a:t>inferior</a:t>
            </a:r>
            <a:r>
              <a:rPr lang="hu-HU" sz="4400" dirty="0" smtClean="0"/>
              <a:t> frontális </a:t>
            </a:r>
            <a:r>
              <a:rPr lang="hu-HU" sz="4400" dirty="0" err="1" smtClean="0"/>
              <a:t>kortex</a:t>
            </a:r>
            <a:r>
              <a:rPr lang="hu-HU" sz="4400" dirty="0" smtClean="0"/>
              <a:t>, </a:t>
            </a:r>
            <a:r>
              <a:rPr lang="hu-HU" sz="4400" dirty="0" err="1" smtClean="0"/>
              <a:t>inferior</a:t>
            </a:r>
            <a:r>
              <a:rPr lang="hu-HU" sz="4400" dirty="0" smtClean="0"/>
              <a:t> </a:t>
            </a:r>
            <a:r>
              <a:rPr lang="hu-HU" sz="4400" dirty="0" err="1" smtClean="0"/>
              <a:t>parietális</a:t>
            </a:r>
            <a:r>
              <a:rPr lang="hu-HU" sz="4400" dirty="0" smtClean="0"/>
              <a:t> </a:t>
            </a:r>
            <a:r>
              <a:rPr lang="hu-HU" sz="4400" dirty="0" err="1" smtClean="0"/>
              <a:t>kortex</a:t>
            </a:r>
            <a:r>
              <a:rPr lang="hu-HU" sz="4400" dirty="0" smtClean="0"/>
              <a:t>,</a:t>
            </a:r>
          </a:p>
          <a:p>
            <a:r>
              <a:rPr lang="hu-HU" sz="4400" dirty="0" smtClean="0"/>
              <a:t>A temporális </a:t>
            </a:r>
            <a:r>
              <a:rPr lang="hu-HU" sz="4400" dirty="0" err="1" smtClean="0"/>
              <a:t>gyrus</a:t>
            </a:r>
            <a:r>
              <a:rPr lang="hu-HU" sz="4400" dirty="0" smtClean="0"/>
              <a:t> </a:t>
            </a:r>
            <a:r>
              <a:rPr lang="hu-HU" sz="4400" dirty="0" err="1" smtClean="0"/>
              <a:t>superior</a:t>
            </a:r>
            <a:r>
              <a:rPr lang="hu-HU" sz="4400" dirty="0" smtClean="0"/>
              <a:t>, a másik célirányos aktivitásának </a:t>
            </a:r>
            <a:r>
              <a:rPr lang="hu-HU" sz="4400" dirty="0" err="1" smtClean="0"/>
              <a:t>reprezentációjért</a:t>
            </a:r>
            <a:r>
              <a:rPr lang="hu-HU" sz="4400" dirty="0" smtClean="0"/>
              <a:t> felelős.</a:t>
            </a:r>
          </a:p>
          <a:p>
            <a:r>
              <a:rPr lang="hu-HU" sz="4400" dirty="0" smtClean="0"/>
              <a:t>A </a:t>
            </a:r>
            <a:r>
              <a:rPr lang="hu-HU" sz="4400" dirty="0" err="1" smtClean="0"/>
              <a:t>frontoparietális</a:t>
            </a:r>
            <a:r>
              <a:rPr lang="hu-HU" sz="4400" dirty="0" smtClean="0"/>
              <a:t> rendszer </a:t>
            </a:r>
            <a:r>
              <a:rPr lang="hu-HU" sz="4400" dirty="0" err="1" smtClean="0"/>
              <a:t>parietális</a:t>
            </a:r>
            <a:r>
              <a:rPr lang="hu-HU" sz="4400" dirty="0" smtClean="0"/>
              <a:t> része a motoros reprezentációt,</a:t>
            </a:r>
          </a:p>
          <a:p>
            <a:r>
              <a:rPr lang="hu-HU" sz="4400" dirty="0" smtClean="0"/>
              <a:t>A </a:t>
            </a:r>
            <a:r>
              <a:rPr lang="hu-HU" sz="4400" dirty="0" err="1" smtClean="0"/>
              <a:t>dorzolaterális</a:t>
            </a:r>
            <a:r>
              <a:rPr lang="hu-HU" sz="4400" dirty="0" smtClean="0"/>
              <a:t> </a:t>
            </a:r>
            <a:r>
              <a:rPr lang="hu-HU" sz="4400" dirty="0" err="1" smtClean="0"/>
              <a:t>prefrontális</a:t>
            </a:r>
            <a:r>
              <a:rPr lang="hu-HU" sz="4400" dirty="0" smtClean="0"/>
              <a:t> aktivitás az utánzást,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686800" cy="838200"/>
          </a:xfrm>
        </p:spPr>
        <p:txBody>
          <a:bodyPr/>
          <a:lstStyle/>
          <a:p>
            <a:pPr algn="ctr"/>
            <a:r>
              <a:rPr lang="hu-HU" dirty="0" smtClean="0"/>
              <a:t>Homo SEDENS</a:t>
            </a:r>
            <a:endParaRPr lang="hu-HU" dirty="0"/>
          </a:p>
        </p:txBody>
      </p:sp>
      <p:sp>
        <p:nvSpPr>
          <p:cNvPr id="3" name="Tartalom helye 2"/>
          <p:cNvSpPr>
            <a:spLocks noGrp="1"/>
          </p:cNvSpPr>
          <p:nvPr>
            <p:ph idx="1"/>
          </p:nvPr>
        </p:nvSpPr>
        <p:spPr>
          <a:xfrm>
            <a:off x="457200" y="1071546"/>
            <a:ext cx="8686800" cy="5786454"/>
          </a:xfrm>
        </p:spPr>
        <p:txBody>
          <a:bodyPr>
            <a:normAutofit fontScale="85000" lnSpcReduction="10000"/>
          </a:bodyPr>
          <a:lstStyle/>
          <a:p>
            <a:r>
              <a:rPr lang="hu-HU" dirty="0" smtClean="0"/>
              <a:t>Homo </a:t>
            </a:r>
            <a:r>
              <a:rPr lang="hu-HU" dirty="0" err="1" smtClean="0"/>
              <a:t>sedens</a:t>
            </a:r>
            <a:r>
              <a:rPr lang="hu-HU" dirty="0" smtClean="0"/>
              <a:t>:  </a:t>
            </a:r>
            <a:r>
              <a:rPr lang="hu-HU" dirty="0" err="1" smtClean="0"/>
              <a:t>sedentary</a:t>
            </a:r>
            <a:r>
              <a:rPr lang="hu-HU" dirty="0" smtClean="0"/>
              <a:t> - latin “</a:t>
            </a:r>
            <a:r>
              <a:rPr lang="hu-HU" dirty="0" err="1" smtClean="0"/>
              <a:t>sedere</a:t>
            </a:r>
            <a:r>
              <a:rPr lang="hu-HU" dirty="0" smtClean="0"/>
              <a:t>” (ülni)</a:t>
            </a:r>
          </a:p>
          <a:p>
            <a:endParaRPr lang="hu-HU" dirty="0" smtClean="0"/>
          </a:p>
          <a:p>
            <a:r>
              <a:rPr lang="hu-HU" dirty="0" smtClean="0"/>
              <a:t>Az Egészségügyi Világszervezet (WHO) becslése szerint a fizikai inaktivitás világszerte minden évben 3,2 millió halálesettel hozható összefüggésbe.</a:t>
            </a:r>
            <a:endParaRPr lang="hu-HU" baseline="30000" dirty="0" smtClean="0"/>
          </a:p>
          <a:p>
            <a:r>
              <a:rPr lang="hu-HU" dirty="0" smtClean="0"/>
              <a:t>A </a:t>
            </a:r>
            <a:r>
              <a:rPr lang="hu-HU" dirty="0" err="1" smtClean="0"/>
              <a:t>II-es</a:t>
            </a:r>
            <a:r>
              <a:rPr lang="hu-HU" dirty="0" smtClean="0"/>
              <a:t> </a:t>
            </a:r>
            <a:r>
              <a:rPr lang="hu-HU" dirty="0" err="1" smtClean="0"/>
              <a:t>typusú</a:t>
            </a:r>
            <a:r>
              <a:rPr lang="hu-HU" dirty="0" smtClean="0"/>
              <a:t> diabetes 2, a kardiovaszkuláris betegségek, a vastagbél rák, a </a:t>
            </a:r>
            <a:r>
              <a:rPr lang="hu-HU" dirty="0" err="1" smtClean="0"/>
              <a:t>postmenopauzális</a:t>
            </a:r>
            <a:r>
              <a:rPr lang="hu-HU" dirty="0" smtClean="0"/>
              <a:t> mellrák, a </a:t>
            </a:r>
            <a:r>
              <a:rPr lang="hu-HU" dirty="0" err="1" smtClean="0"/>
              <a:t>demencia</a:t>
            </a:r>
            <a:r>
              <a:rPr lang="hu-HU" dirty="0" smtClean="0"/>
              <a:t> és a depresszió olyan betegség-csoport, amelyben fizikai inaktivitás közrejátszik.</a:t>
            </a:r>
          </a:p>
          <a:p>
            <a:r>
              <a:rPr lang="hu-HU" dirty="0" smtClean="0"/>
              <a:t>Az inaktivitás miatt felgyűlt hasi zsír szisztémás gyulladás forrása, ami inzulin rezisztenciához, </a:t>
            </a:r>
            <a:r>
              <a:rPr lang="hu-HU" dirty="0" err="1" smtClean="0"/>
              <a:t>atherosclerosishoz</a:t>
            </a:r>
            <a:r>
              <a:rPr lang="hu-HU" dirty="0" smtClean="0"/>
              <a:t>, </a:t>
            </a:r>
            <a:r>
              <a:rPr lang="hu-HU" dirty="0" err="1" smtClean="0"/>
              <a:t>neurodegenerációhoz</a:t>
            </a:r>
            <a:r>
              <a:rPr lang="hu-HU" dirty="0" smtClean="0"/>
              <a:t>, tumor növekedéshez vezet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85728"/>
            <a:ext cx="8686800" cy="838200"/>
          </a:xfrm>
        </p:spPr>
        <p:txBody>
          <a:bodyPr/>
          <a:lstStyle/>
          <a:p>
            <a:r>
              <a:rPr lang="hu-HU" dirty="0" smtClean="0"/>
              <a:t>Az Empátia </a:t>
            </a:r>
            <a:r>
              <a:rPr lang="hu-HU" dirty="0" err="1" smtClean="0"/>
              <a:t>tükörneuronjai</a:t>
            </a:r>
            <a:endParaRPr lang="hu-HU" dirty="0"/>
          </a:p>
        </p:txBody>
      </p:sp>
      <p:sp>
        <p:nvSpPr>
          <p:cNvPr id="3" name="Tartalom helye 2"/>
          <p:cNvSpPr>
            <a:spLocks noGrp="1"/>
          </p:cNvSpPr>
          <p:nvPr>
            <p:ph idx="1"/>
          </p:nvPr>
        </p:nvSpPr>
        <p:spPr>
          <a:xfrm>
            <a:off x="285720" y="1268410"/>
            <a:ext cx="8686800" cy="5732490"/>
          </a:xfrm>
        </p:spPr>
        <p:txBody>
          <a:bodyPr>
            <a:normAutofit fontScale="70000" lnSpcReduction="20000"/>
          </a:bodyPr>
          <a:lstStyle/>
          <a:p>
            <a:r>
              <a:rPr lang="hu-HU" dirty="0" err="1" smtClean="0"/>
              <a:t>Stephanie</a:t>
            </a:r>
            <a:r>
              <a:rPr lang="hu-HU" dirty="0" smtClean="0"/>
              <a:t> </a:t>
            </a:r>
            <a:r>
              <a:rPr lang="hu-HU" dirty="0" err="1" smtClean="0"/>
              <a:t>Preston</a:t>
            </a:r>
            <a:r>
              <a:rPr lang="hu-HU" dirty="0" smtClean="0"/>
              <a:t>, </a:t>
            </a:r>
            <a:r>
              <a:rPr lang="hu-HU" dirty="0" err="1" smtClean="0"/>
              <a:t>Frans</a:t>
            </a:r>
            <a:r>
              <a:rPr lang="hu-HU" dirty="0" smtClean="0"/>
              <a:t> de </a:t>
            </a:r>
            <a:r>
              <a:rPr lang="hu-HU" dirty="0" err="1" smtClean="0"/>
              <a:t>Waal</a:t>
            </a:r>
            <a:r>
              <a:rPr lang="hu-HU" dirty="0" smtClean="0"/>
              <a:t>,</a:t>
            </a:r>
            <a:r>
              <a:rPr lang="hu-HU" baseline="30000" dirty="0" smtClean="0"/>
              <a:t> </a:t>
            </a:r>
            <a:r>
              <a:rPr lang="hu-HU" dirty="0" smtClean="0"/>
              <a:t>Jean </a:t>
            </a:r>
            <a:r>
              <a:rPr lang="hu-HU" dirty="0" err="1" smtClean="0"/>
              <a:t>Decety</a:t>
            </a:r>
            <a:r>
              <a:rPr lang="hu-HU" dirty="0" smtClean="0"/>
              <a:t> és </a:t>
            </a:r>
            <a:r>
              <a:rPr lang="hu-HU" dirty="0" err="1" smtClean="0"/>
              <a:t>Vittorio</a:t>
            </a:r>
            <a:r>
              <a:rPr lang="hu-HU" dirty="0" smtClean="0"/>
              <a:t> </a:t>
            </a:r>
            <a:r>
              <a:rPr lang="hu-HU" dirty="0" err="1" smtClean="0"/>
              <a:t>Gallese</a:t>
            </a:r>
            <a:r>
              <a:rPr lang="hu-HU" dirty="0" smtClean="0"/>
              <a:t> egymástól függetlenül felvetették, hogy a tükörneuron-rendszer szerepet játszik az empátia kialakulásában. </a:t>
            </a:r>
          </a:p>
          <a:p>
            <a:r>
              <a:rPr lang="hu-HU" dirty="0" smtClean="0"/>
              <a:t>Az </a:t>
            </a:r>
            <a:r>
              <a:rPr lang="hu-HU" dirty="0" err="1" smtClean="0"/>
              <a:t>insula</a:t>
            </a:r>
            <a:r>
              <a:rPr lang="hu-HU" dirty="0" smtClean="0"/>
              <a:t> és a limbikus aktivitás a m</a:t>
            </a:r>
          </a:p>
          <a:p>
            <a:r>
              <a:rPr lang="hu-HU" dirty="0" err="1" smtClean="0"/>
              <a:t>imika</a:t>
            </a:r>
            <a:r>
              <a:rPr lang="hu-HU" dirty="0" smtClean="0"/>
              <a:t> </a:t>
            </a:r>
            <a:r>
              <a:rPr lang="hu-HU" dirty="0" err="1" smtClean="0"/>
              <a:t>empáthiás</a:t>
            </a:r>
            <a:r>
              <a:rPr lang="hu-HU" dirty="0" smtClean="0"/>
              <a:t> reprezentációját biztosítja (</a:t>
            </a:r>
            <a:r>
              <a:rPr lang="hu-HU" dirty="0" err="1" smtClean="0"/>
              <a:t>Iacoboni</a:t>
            </a:r>
            <a:r>
              <a:rPr lang="hu-HU" dirty="0" smtClean="0"/>
              <a:t> 2009) </a:t>
            </a:r>
          </a:p>
          <a:p>
            <a:r>
              <a:rPr lang="hu-HU" dirty="0" smtClean="0"/>
              <a:t>Nagyszámú funkcionális mágneses </a:t>
            </a:r>
            <a:r>
              <a:rPr lang="hu-HU" dirty="0" err="1" smtClean="0"/>
              <a:t>rezonancia.vizsgálat</a:t>
            </a:r>
            <a:r>
              <a:rPr lang="hu-HU" dirty="0" smtClean="0"/>
              <a:t> (</a:t>
            </a:r>
            <a:r>
              <a:rPr lang="hu-HU" dirty="0" err="1" smtClean="0"/>
              <a:t>fMRI</a:t>
            </a:r>
            <a:r>
              <a:rPr lang="hu-HU" dirty="0" smtClean="0"/>
              <a:t>), </a:t>
            </a:r>
            <a:r>
              <a:rPr lang="hu-HU" dirty="0" err="1" smtClean="0">
                <a:hlinkClick r:id="rId2" tooltip="Elektroenkefalográfia"/>
              </a:rPr>
              <a:t>elektroenkefalográfiás-</a:t>
            </a:r>
            <a:r>
              <a:rPr lang="hu-HU" dirty="0" smtClean="0">
                <a:hlinkClick r:id="rId2" tooltip="Elektroenkefalográfia"/>
              </a:rPr>
              <a:t> (EEG)</a:t>
            </a:r>
            <a:r>
              <a:rPr lang="hu-HU" dirty="0" smtClean="0"/>
              <a:t> és </a:t>
            </a:r>
            <a:r>
              <a:rPr lang="hu-HU" dirty="0" smtClean="0">
                <a:hlinkClick r:id="rId3" tooltip="Magnetoenkefalográfia"/>
              </a:rPr>
              <a:t>mágneses enkefalográfiás (MEG)</a:t>
            </a:r>
            <a:r>
              <a:rPr lang="hu-HU" dirty="0" smtClean="0"/>
              <a:t> vizsgálat bizonyítja bizonyos agyterületek (</a:t>
            </a:r>
            <a:r>
              <a:rPr lang="hu-HU" dirty="0" err="1" smtClean="0"/>
              <a:t>anterior</a:t>
            </a:r>
            <a:r>
              <a:rPr lang="hu-HU" dirty="0" smtClean="0"/>
              <a:t> </a:t>
            </a:r>
            <a:r>
              <a:rPr lang="hu-HU" dirty="0" err="1" smtClean="0"/>
              <a:t>insula</a:t>
            </a:r>
            <a:r>
              <a:rPr lang="hu-HU" dirty="0" smtClean="0"/>
              <a:t>, </a:t>
            </a:r>
            <a:r>
              <a:rPr lang="hu-HU" dirty="0" err="1" smtClean="0"/>
              <a:t>anterior</a:t>
            </a:r>
            <a:r>
              <a:rPr lang="hu-HU" dirty="0" smtClean="0"/>
              <a:t> </a:t>
            </a:r>
            <a:r>
              <a:rPr lang="hu-HU" dirty="0" err="1" smtClean="0"/>
              <a:t>cingularis</a:t>
            </a:r>
            <a:r>
              <a:rPr lang="hu-HU" dirty="0" smtClean="0"/>
              <a:t> kéreg és az </a:t>
            </a:r>
            <a:r>
              <a:rPr lang="hu-HU" dirty="0" err="1" smtClean="0"/>
              <a:t>inferior</a:t>
            </a:r>
            <a:r>
              <a:rPr lang="hu-HU" dirty="0" smtClean="0"/>
              <a:t> frontális kéreg) jelentős aktivitását akkor is miközben valaki </a:t>
            </a:r>
            <a:r>
              <a:rPr lang="hu-HU" dirty="0" smtClean="0">
                <a:hlinkClick r:id="rId4" tooltip="Érzelem"/>
              </a:rPr>
              <a:t>érzelmeket</a:t>
            </a:r>
            <a:r>
              <a:rPr lang="hu-HU" dirty="0" smtClean="0"/>
              <a:t> él át (undor, öröm, fájdalom…) és akkor is, amikor más személyen látják az érzelmeket.</a:t>
            </a:r>
          </a:p>
          <a:p>
            <a:endParaRPr lang="hu-HU" sz="2600" dirty="0" smtClean="0"/>
          </a:p>
          <a:p>
            <a:r>
              <a:rPr lang="hu-HU" sz="2600" dirty="0" err="1" smtClean="0"/>
              <a:t>Preston</a:t>
            </a:r>
            <a:r>
              <a:rPr lang="hu-HU" sz="2600" dirty="0" smtClean="0"/>
              <a:t>, S. D., &amp; de </a:t>
            </a:r>
            <a:r>
              <a:rPr lang="hu-HU" sz="2600" dirty="0" err="1" smtClean="0"/>
              <a:t>Waal</a:t>
            </a:r>
            <a:r>
              <a:rPr lang="hu-HU" sz="2600" dirty="0" smtClean="0"/>
              <a:t>, F.B.M. (2002) </a:t>
            </a:r>
            <a:r>
              <a:rPr lang="hu-HU" sz="2600" dirty="0" err="1" smtClean="0"/>
              <a:t>Empathy</a:t>
            </a:r>
            <a:r>
              <a:rPr lang="hu-HU" sz="2600" dirty="0" smtClean="0"/>
              <a:t>: </a:t>
            </a:r>
            <a:r>
              <a:rPr lang="hu-HU" sz="2600" dirty="0" err="1" smtClean="0"/>
              <a:t>Its</a:t>
            </a:r>
            <a:r>
              <a:rPr lang="hu-HU" sz="2600" dirty="0" smtClean="0"/>
              <a:t> </a:t>
            </a:r>
            <a:r>
              <a:rPr lang="hu-HU" sz="2600" dirty="0" err="1" smtClean="0"/>
              <a:t>ultimate</a:t>
            </a:r>
            <a:r>
              <a:rPr lang="hu-HU" sz="2600" dirty="0" smtClean="0"/>
              <a:t> and </a:t>
            </a:r>
            <a:r>
              <a:rPr lang="hu-HU" sz="2600" dirty="0" err="1" smtClean="0"/>
              <a:t>proximate</a:t>
            </a:r>
            <a:r>
              <a:rPr lang="hu-HU" sz="2600" dirty="0" smtClean="0"/>
              <a:t> </a:t>
            </a:r>
            <a:r>
              <a:rPr lang="hu-HU" sz="2600" dirty="0" err="1" smtClean="0"/>
              <a:t>bases</a:t>
            </a:r>
            <a:r>
              <a:rPr lang="hu-HU" sz="2600" dirty="0" smtClean="0"/>
              <a:t>. </a:t>
            </a:r>
            <a:r>
              <a:rPr lang="hu-HU" sz="2600" dirty="0" err="1" smtClean="0"/>
              <a:t>Behavioral</a:t>
            </a:r>
            <a:r>
              <a:rPr lang="hu-HU" sz="2600" dirty="0" smtClean="0"/>
              <a:t> and </a:t>
            </a:r>
            <a:r>
              <a:rPr lang="hu-HU" sz="2600" dirty="0" err="1" smtClean="0"/>
              <a:t>Brain</a:t>
            </a:r>
            <a:r>
              <a:rPr lang="hu-HU" sz="2600" dirty="0" smtClean="0"/>
              <a:t> </a:t>
            </a:r>
            <a:r>
              <a:rPr lang="hu-HU" sz="2600" dirty="0" err="1" smtClean="0"/>
              <a:t>Sciences</a:t>
            </a:r>
            <a:r>
              <a:rPr lang="hu-HU" sz="2600" dirty="0" smtClean="0"/>
              <a:t>, </a:t>
            </a:r>
          </a:p>
          <a:p>
            <a:r>
              <a:rPr lang="hu-HU" sz="2600" dirty="0" err="1" smtClean="0"/>
              <a:t>Decety</a:t>
            </a:r>
            <a:r>
              <a:rPr lang="hu-HU" sz="2600" dirty="0" smtClean="0"/>
              <a:t>, J., &amp; Jackson, P.L. (2004). The </a:t>
            </a:r>
            <a:r>
              <a:rPr lang="hu-HU" sz="2600" dirty="0" err="1" smtClean="0"/>
              <a:t>functional</a:t>
            </a:r>
            <a:r>
              <a:rPr lang="hu-HU" sz="2600" dirty="0" smtClean="0"/>
              <a:t> </a:t>
            </a:r>
            <a:r>
              <a:rPr lang="hu-HU" sz="2600" dirty="0" err="1" smtClean="0"/>
              <a:t>architecture</a:t>
            </a:r>
            <a:r>
              <a:rPr lang="hu-HU" sz="2600" dirty="0" smtClean="0"/>
              <a:t> of human </a:t>
            </a:r>
            <a:r>
              <a:rPr lang="hu-HU" sz="2600" dirty="0" err="1" smtClean="0"/>
              <a:t>empathy</a:t>
            </a:r>
            <a:r>
              <a:rPr lang="hu-HU" sz="2600" dirty="0" smtClean="0"/>
              <a:t>. </a:t>
            </a:r>
            <a:r>
              <a:rPr lang="hu-HU" sz="2600" dirty="0" err="1" smtClean="0"/>
              <a:t>Behavioral</a:t>
            </a:r>
            <a:r>
              <a:rPr lang="hu-HU" sz="2600" dirty="0" smtClean="0"/>
              <a:t> and </a:t>
            </a:r>
            <a:r>
              <a:rPr lang="hu-HU" sz="2600" dirty="0" err="1" smtClean="0"/>
              <a:t>Cognitive</a:t>
            </a:r>
            <a:r>
              <a:rPr lang="hu-HU" sz="2600" dirty="0" smtClean="0"/>
              <a:t> </a:t>
            </a:r>
            <a:r>
              <a:rPr lang="hu-HU" sz="2600" dirty="0" err="1" smtClean="0"/>
              <a:t>Neuroscience</a:t>
            </a:r>
            <a:r>
              <a:rPr lang="hu-HU" sz="2600" dirty="0" smtClean="0"/>
              <a:t> </a:t>
            </a:r>
            <a:r>
              <a:rPr lang="hu-HU" sz="2600" dirty="0" err="1" smtClean="0"/>
              <a:t>Reviews</a:t>
            </a:r>
            <a:r>
              <a:rPr lang="hu-HU" sz="2600" dirty="0" smtClean="0"/>
              <a:t>, 3, 71-100. </a:t>
            </a:r>
          </a:p>
          <a:p>
            <a:r>
              <a:rPr lang="hu-HU" sz="2600" dirty="0" err="1" smtClean="0"/>
              <a:t>Gallese</a:t>
            </a:r>
            <a:r>
              <a:rPr lang="hu-HU" sz="2600" dirty="0" smtClean="0"/>
              <a:t>, V., &amp; Goldman, A.I. (1998). </a:t>
            </a:r>
            <a:r>
              <a:rPr lang="hu-HU" sz="2600" dirty="0" err="1" smtClean="0"/>
              <a:t>Mirror</a:t>
            </a:r>
            <a:r>
              <a:rPr lang="hu-HU" sz="2600" dirty="0" smtClean="0"/>
              <a:t> </a:t>
            </a:r>
            <a:r>
              <a:rPr lang="hu-HU" sz="2600" dirty="0" err="1" smtClean="0"/>
              <a:t>neurons</a:t>
            </a:r>
            <a:r>
              <a:rPr lang="hu-HU" sz="2600" dirty="0" smtClean="0"/>
              <a:t> and </a:t>
            </a:r>
            <a:r>
              <a:rPr lang="hu-HU" sz="2600" dirty="0" err="1" smtClean="0"/>
              <a:t>the</a:t>
            </a:r>
            <a:r>
              <a:rPr lang="hu-HU" sz="2600" dirty="0" smtClean="0"/>
              <a:t> </a:t>
            </a:r>
            <a:r>
              <a:rPr lang="hu-HU" sz="2600" dirty="0" err="1" smtClean="0"/>
              <a:t>simulation</a:t>
            </a:r>
            <a:r>
              <a:rPr lang="hu-HU" sz="2600" dirty="0" smtClean="0"/>
              <a:t> </a:t>
            </a:r>
            <a:r>
              <a:rPr lang="hu-HU" sz="2600" dirty="0" err="1" smtClean="0"/>
              <a:t>theory</a:t>
            </a:r>
            <a:r>
              <a:rPr lang="hu-HU" sz="2600" dirty="0" smtClean="0"/>
              <a:t>. </a:t>
            </a:r>
            <a:r>
              <a:rPr lang="hu-HU" sz="2600" dirty="0" err="1" smtClean="0"/>
              <a:t>Trends</a:t>
            </a:r>
            <a:r>
              <a:rPr lang="hu-HU" sz="2600" dirty="0" smtClean="0"/>
              <a:t> </a:t>
            </a:r>
            <a:r>
              <a:rPr lang="hu-HU" sz="2600" dirty="0" err="1" smtClean="0"/>
              <a:t>in</a:t>
            </a:r>
            <a:r>
              <a:rPr lang="hu-HU" sz="2600" dirty="0" smtClean="0"/>
              <a:t> </a:t>
            </a:r>
            <a:r>
              <a:rPr lang="hu-HU" sz="2600" dirty="0" err="1" smtClean="0"/>
              <a:t>Cognitive</a:t>
            </a:r>
            <a:r>
              <a:rPr lang="hu-HU" sz="2600" dirty="0" smtClean="0"/>
              <a:t> </a:t>
            </a:r>
            <a:r>
              <a:rPr lang="hu-HU" sz="2600" dirty="0" err="1" smtClean="0"/>
              <a:t>Sciences</a:t>
            </a:r>
            <a:r>
              <a:rPr lang="hu-HU" sz="2600" dirty="0" smtClean="0"/>
              <a:t>, 2, 493-501. </a:t>
            </a:r>
          </a:p>
          <a:p>
            <a:r>
              <a:rPr lang="hu-HU" sz="2600" dirty="0" err="1" smtClean="0"/>
              <a:t>Gallese</a:t>
            </a:r>
            <a:r>
              <a:rPr lang="hu-HU" sz="2600" dirty="0" smtClean="0"/>
              <a:t>, V. (2001). The “</a:t>
            </a:r>
            <a:r>
              <a:rPr lang="hu-HU" sz="2600" dirty="0" err="1" smtClean="0"/>
              <a:t>Shared</a:t>
            </a:r>
            <a:r>
              <a:rPr lang="hu-HU" sz="2600" dirty="0" smtClean="0"/>
              <a:t> </a:t>
            </a:r>
            <a:r>
              <a:rPr lang="hu-HU" sz="2600" dirty="0" err="1" smtClean="0"/>
              <a:t>Manifold</a:t>
            </a:r>
            <a:r>
              <a:rPr lang="hu-HU" sz="2600" dirty="0" smtClean="0"/>
              <a:t>” </a:t>
            </a:r>
            <a:r>
              <a:rPr lang="hu-HU" sz="2600" dirty="0" err="1" smtClean="0"/>
              <a:t>hypothesis</a:t>
            </a:r>
            <a:r>
              <a:rPr lang="hu-HU" sz="2600" dirty="0" smtClean="0"/>
              <a:t>: </a:t>
            </a:r>
            <a:r>
              <a:rPr lang="hu-HU" sz="2600" dirty="0" err="1" smtClean="0"/>
              <a:t>from</a:t>
            </a:r>
            <a:r>
              <a:rPr lang="hu-HU" sz="2600" dirty="0" smtClean="0"/>
              <a:t> </a:t>
            </a:r>
            <a:r>
              <a:rPr lang="hu-HU" sz="2600" dirty="0" err="1" smtClean="0"/>
              <a:t>mirror</a:t>
            </a:r>
            <a:r>
              <a:rPr lang="hu-HU" sz="2600" dirty="0" smtClean="0"/>
              <a:t> </a:t>
            </a:r>
            <a:r>
              <a:rPr lang="hu-HU" sz="2600" dirty="0" err="1" smtClean="0"/>
              <a:t>neurons</a:t>
            </a:r>
            <a:r>
              <a:rPr lang="hu-HU" sz="2600" dirty="0" smtClean="0"/>
              <a:t> </a:t>
            </a:r>
            <a:r>
              <a:rPr lang="hu-HU" sz="2600" dirty="0" err="1" smtClean="0"/>
              <a:t>to</a:t>
            </a:r>
            <a:r>
              <a:rPr lang="hu-HU" sz="2600" dirty="0" smtClean="0"/>
              <a:t> </a:t>
            </a:r>
            <a:r>
              <a:rPr lang="hu-HU" sz="2600" dirty="0" err="1" smtClean="0"/>
              <a:t>empathy</a:t>
            </a:r>
            <a:r>
              <a:rPr lang="hu-HU" sz="2600" dirty="0" smtClean="0"/>
              <a:t>. Journal of </a:t>
            </a:r>
            <a:r>
              <a:rPr lang="hu-HU" sz="2600" dirty="0" err="1" smtClean="0"/>
              <a:t>Consciousness</a:t>
            </a:r>
            <a:r>
              <a:rPr lang="hu-HU" sz="2600" dirty="0" smtClean="0"/>
              <a:t> </a:t>
            </a:r>
            <a:r>
              <a:rPr lang="hu-HU" sz="2600" dirty="0" err="1" smtClean="0"/>
              <a:t>Studies</a:t>
            </a:r>
            <a:r>
              <a:rPr lang="hu-HU" sz="2600" dirty="0" smtClean="0"/>
              <a:t>, 8, 33-50.</a:t>
            </a:r>
            <a:endParaRPr lang="hu-HU"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Kollektív </a:t>
            </a:r>
            <a:r>
              <a:rPr lang="hu-HU" dirty="0" err="1" smtClean="0"/>
              <a:t>pszichofiziológiai</a:t>
            </a:r>
            <a:r>
              <a:rPr lang="hu-HU" dirty="0" smtClean="0"/>
              <a:t> ráhangolódás</a:t>
            </a:r>
            <a:endParaRPr lang="hu-HU" dirty="0"/>
          </a:p>
        </p:txBody>
      </p:sp>
      <p:sp>
        <p:nvSpPr>
          <p:cNvPr id="3" name="Tartalom helye 2"/>
          <p:cNvSpPr>
            <a:spLocks noGrp="1"/>
          </p:cNvSpPr>
          <p:nvPr>
            <p:ph idx="1"/>
          </p:nvPr>
        </p:nvSpPr>
        <p:spPr/>
        <p:txBody>
          <a:bodyPr>
            <a:normAutofit fontScale="85000" lnSpcReduction="20000"/>
          </a:bodyPr>
          <a:lstStyle/>
          <a:p>
            <a:r>
              <a:rPr lang="en-GB" dirty="0" smtClean="0"/>
              <a:t> </a:t>
            </a:r>
            <a:endParaRPr lang="hu-HU" dirty="0" smtClean="0"/>
          </a:p>
          <a:p>
            <a:r>
              <a:rPr lang="hu-HU" dirty="0" smtClean="0"/>
              <a:t>A csoportos tánc, </a:t>
            </a:r>
            <a:r>
              <a:rPr lang="hu-HU" dirty="0" err="1" smtClean="0"/>
              <a:t>lánctán</a:t>
            </a:r>
            <a:r>
              <a:rPr lang="hu-HU" dirty="0" smtClean="0"/>
              <a:t>, körtánc </a:t>
            </a:r>
            <a:r>
              <a:rPr lang="hu-HU" dirty="0" err="1" smtClean="0"/>
              <a:t>pszichofiziológiai</a:t>
            </a:r>
            <a:r>
              <a:rPr lang="hu-HU" dirty="0" smtClean="0"/>
              <a:t> ráhangolódás : </a:t>
            </a:r>
            <a:r>
              <a:rPr lang="en-GB" i="1" dirty="0" smtClean="0"/>
              <a:t>pos</a:t>
            </a:r>
            <a:r>
              <a:rPr lang="hu-HU" i="1" dirty="0" smtClean="0"/>
              <a:t>z</a:t>
            </a:r>
            <a:r>
              <a:rPr lang="en-GB" i="1" dirty="0" err="1" smtClean="0"/>
              <a:t>tur</a:t>
            </a:r>
            <a:r>
              <a:rPr lang="hu-HU" i="1" dirty="0" smtClean="0"/>
              <a:t>á</a:t>
            </a:r>
            <a:r>
              <a:rPr lang="en-GB" i="1" dirty="0" smtClean="0"/>
              <a:t>l</a:t>
            </a:r>
            <a:r>
              <a:rPr lang="hu-HU" i="1" dirty="0" smtClean="0"/>
              <a:t>is</a:t>
            </a:r>
            <a:r>
              <a:rPr lang="en-GB" i="1" dirty="0" smtClean="0"/>
              <a:t> </a:t>
            </a:r>
            <a:r>
              <a:rPr lang="hu-HU" i="1" dirty="0" smtClean="0"/>
              <a:t>és</a:t>
            </a:r>
            <a:r>
              <a:rPr lang="en-GB" i="1" dirty="0" smtClean="0"/>
              <a:t> </a:t>
            </a:r>
            <a:r>
              <a:rPr lang="en-GB" i="1" dirty="0" err="1" smtClean="0"/>
              <a:t>ges</a:t>
            </a:r>
            <a:r>
              <a:rPr lang="hu-HU" i="1" dirty="0" smtClean="0"/>
              <a:t>z</a:t>
            </a:r>
            <a:r>
              <a:rPr lang="en-GB" i="1" dirty="0" err="1" smtClean="0"/>
              <a:t>tu</a:t>
            </a:r>
            <a:r>
              <a:rPr lang="hu-HU" i="1" dirty="0" smtClean="0"/>
              <a:t>s</a:t>
            </a:r>
            <a:r>
              <a:rPr lang="en-GB" i="1" dirty="0" smtClean="0"/>
              <a:t> </a:t>
            </a:r>
            <a:r>
              <a:rPr lang="en-GB" i="1" dirty="0" err="1" smtClean="0"/>
              <a:t>emp</a:t>
            </a:r>
            <a:r>
              <a:rPr lang="hu-HU" i="1" dirty="0" err="1" smtClean="0"/>
              <a:t>átia</a:t>
            </a:r>
            <a:r>
              <a:rPr lang="hu-HU" i="1" dirty="0" smtClean="0"/>
              <a:t>.</a:t>
            </a:r>
          </a:p>
          <a:p>
            <a:endParaRPr lang="hu-HU" i="1" dirty="0" smtClean="0"/>
          </a:p>
          <a:p>
            <a:r>
              <a:rPr lang="hu-HU" i="1" dirty="0" smtClean="0"/>
              <a:t>Oldja a magányt, fokozza a társas támogatás érzetét, affektív kötésekbe </a:t>
            </a:r>
            <a:r>
              <a:rPr lang="hu-HU" i="1" dirty="0" err="1" smtClean="0"/>
              <a:t>vonbja</a:t>
            </a:r>
            <a:r>
              <a:rPr lang="hu-HU" i="1" dirty="0" smtClean="0"/>
              <a:t> az egyébként izolált egyént.</a:t>
            </a:r>
          </a:p>
          <a:p>
            <a:endParaRPr lang="hu-HU" i="1" dirty="0" smtClean="0"/>
          </a:p>
          <a:p>
            <a:r>
              <a:rPr lang="hu-HU" i="1" dirty="0" smtClean="0"/>
              <a:t>A tánckommunikációban is megjelenik a mimikri, az érzelmi „prozódia” </a:t>
            </a:r>
            <a:r>
              <a:rPr lang="en-GB" dirty="0" smtClean="0"/>
              <a:t>(e.g., Neumann, </a:t>
            </a:r>
            <a:r>
              <a:rPr lang="en-GB" dirty="0" err="1" smtClean="0"/>
              <a:t>Strack</a:t>
            </a:r>
            <a:r>
              <a:rPr lang="en-GB" dirty="0" smtClean="0"/>
              <a:t>, 2000),</a:t>
            </a:r>
            <a:endParaRPr lang="hu-HU" dirty="0" smtClean="0"/>
          </a:p>
          <a:p>
            <a:r>
              <a:rPr lang="en-GB" dirty="0" smtClean="0"/>
              <a:t> </a:t>
            </a:r>
            <a:r>
              <a:rPr lang="hu-HU" dirty="0" smtClean="0"/>
              <a:t>illetve a fizikai </a:t>
            </a:r>
            <a:r>
              <a:rPr lang="en-GB" dirty="0" smtClean="0"/>
              <a:t> </a:t>
            </a:r>
            <a:r>
              <a:rPr lang="en-GB" dirty="0" err="1" smtClean="0"/>
              <a:t>ges</a:t>
            </a:r>
            <a:r>
              <a:rPr lang="hu-HU" dirty="0" smtClean="0"/>
              <a:t>z</a:t>
            </a:r>
            <a:r>
              <a:rPr lang="en-GB" dirty="0" err="1" smtClean="0"/>
              <a:t>tu</a:t>
            </a:r>
            <a:r>
              <a:rPr lang="hu-HU" dirty="0" smtClean="0"/>
              <a:t>sok átvétele.</a:t>
            </a:r>
            <a:r>
              <a:rPr lang="en-GB" dirty="0" smtClean="0"/>
              <a:t>(</a:t>
            </a:r>
            <a:r>
              <a:rPr lang="en-GB" dirty="0" err="1" smtClean="0"/>
              <a:t>Bavelas</a:t>
            </a:r>
            <a:r>
              <a:rPr lang="en-GB" dirty="0" smtClean="0"/>
              <a:t> et al. 1988), </a:t>
            </a:r>
            <a:endParaRPr lang="hu-HU"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„Online </a:t>
            </a:r>
            <a:r>
              <a:rPr lang="hu-HU" dirty="0" err="1" smtClean="0"/>
              <a:t>embodiment</a:t>
            </a:r>
            <a:r>
              <a:rPr lang="hu-HU" dirty="0" smtClean="0"/>
              <a:t>”</a:t>
            </a:r>
            <a:endParaRPr lang="hu-HU" dirty="0"/>
          </a:p>
        </p:txBody>
      </p:sp>
      <p:sp>
        <p:nvSpPr>
          <p:cNvPr id="3" name="Tartalom helye 2"/>
          <p:cNvSpPr>
            <a:spLocks noGrp="1"/>
          </p:cNvSpPr>
          <p:nvPr>
            <p:ph idx="1"/>
          </p:nvPr>
        </p:nvSpPr>
        <p:spPr/>
        <p:txBody>
          <a:bodyPr>
            <a:normAutofit/>
          </a:bodyPr>
          <a:lstStyle/>
          <a:p>
            <a:r>
              <a:rPr lang="hu-HU" dirty="0" smtClean="0"/>
              <a:t>Az imitáció során aktiválódó </a:t>
            </a:r>
            <a:r>
              <a:rPr lang="hu-HU" dirty="0" err="1" smtClean="0"/>
              <a:t>tükörneuronok</a:t>
            </a:r>
            <a:r>
              <a:rPr lang="hu-HU" dirty="0" smtClean="0"/>
              <a:t>, idegi hálózatok biztosítják azt a sajátos „online </a:t>
            </a:r>
            <a:r>
              <a:rPr lang="hu-HU" dirty="0" err="1" smtClean="0"/>
              <a:t>embodiment</a:t>
            </a:r>
            <a:r>
              <a:rPr lang="hu-HU" dirty="0" smtClean="0"/>
              <a:t> folyamatot” mely az érzelmi ráhangolódást, vagy az un. érzelmi ragályt lehetővé teszik, és kongruens érzelmi állapotot váltanak ki.</a:t>
            </a:r>
            <a:r>
              <a:rPr lang="en-GB" dirty="0" smtClean="0"/>
              <a:t> (</a:t>
            </a:r>
            <a:r>
              <a:rPr lang="en-GB" dirty="0" err="1" smtClean="0"/>
              <a:t>Decety</a:t>
            </a:r>
            <a:r>
              <a:rPr lang="en-GB" dirty="0" smtClean="0"/>
              <a:t>, </a:t>
            </a:r>
            <a:r>
              <a:rPr lang="en-GB" dirty="0" err="1" smtClean="0"/>
              <a:t>Chaminade</a:t>
            </a:r>
            <a:r>
              <a:rPr lang="en-GB" dirty="0" smtClean="0"/>
              <a:t>, 2003). </a:t>
            </a:r>
            <a:r>
              <a:rPr lang="hu-HU" dirty="0" smtClean="0"/>
              <a:t> </a:t>
            </a:r>
          </a:p>
          <a:p>
            <a:r>
              <a:rPr lang="hu-HU" dirty="0" smtClean="0"/>
              <a:t>és az empátiát és az </a:t>
            </a:r>
            <a:r>
              <a:rPr lang="hu-HU" dirty="0" err="1" smtClean="0"/>
              <a:t>együttműködőkészséget</a:t>
            </a:r>
            <a:r>
              <a:rPr lang="en-GB" dirty="0" smtClean="0"/>
              <a:t> </a:t>
            </a:r>
            <a:r>
              <a:rPr lang="hu-HU" dirty="0" smtClean="0"/>
              <a:t>fejlesztik.</a:t>
            </a:r>
            <a:r>
              <a:rPr lang="en-GB" dirty="0" smtClean="0"/>
              <a:t> (Hatfield, </a:t>
            </a:r>
            <a:r>
              <a:rPr lang="en-GB" dirty="0" err="1" smtClean="0"/>
              <a:t>Cacioppo</a:t>
            </a:r>
            <a:r>
              <a:rPr lang="en-GB" dirty="0" smtClean="0"/>
              <a:t>, &amp; </a:t>
            </a:r>
            <a:r>
              <a:rPr lang="en-GB" dirty="0" err="1" smtClean="0"/>
              <a:t>Rapson</a:t>
            </a:r>
            <a:r>
              <a:rPr lang="en-GB" dirty="0" smtClean="0"/>
              <a:t>, 1992)</a:t>
            </a:r>
            <a:endParaRPr lang="hu-H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0034" y="0"/>
            <a:ext cx="8229600" cy="1143000"/>
          </a:xfrm>
        </p:spPr>
        <p:txBody>
          <a:bodyPr/>
          <a:lstStyle/>
          <a:p>
            <a:r>
              <a:rPr lang="hu-HU" dirty="0" smtClean="0"/>
              <a:t>Autizmus</a:t>
            </a:r>
            <a:endParaRPr lang="hu-HU" dirty="0"/>
          </a:p>
        </p:txBody>
      </p:sp>
      <p:sp>
        <p:nvSpPr>
          <p:cNvPr id="3" name="Tartalom helye 2"/>
          <p:cNvSpPr>
            <a:spLocks noGrp="1"/>
          </p:cNvSpPr>
          <p:nvPr>
            <p:ph idx="1"/>
          </p:nvPr>
        </p:nvSpPr>
        <p:spPr>
          <a:xfrm>
            <a:off x="428596" y="1071546"/>
            <a:ext cx="8229600" cy="5786454"/>
          </a:xfrm>
        </p:spPr>
        <p:txBody>
          <a:bodyPr>
            <a:normAutofit fontScale="85000" lnSpcReduction="20000"/>
          </a:bodyPr>
          <a:lstStyle/>
          <a:p>
            <a:pPr algn="just"/>
            <a:r>
              <a:rPr lang="en-GB" dirty="0" smtClean="0"/>
              <a:t>Koch et al.(2013) </a:t>
            </a:r>
            <a:r>
              <a:rPr lang="hu-HU" dirty="0" smtClean="0"/>
              <a:t>szerint a DMT a tükörmozgás feladatok révén 31  </a:t>
            </a:r>
            <a:r>
              <a:rPr lang="hu-HU" dirty="0" err="1" smtClean="0"/>
              <a:t>Asperger</a:t>
            </a:r>
            <a:r>
              <a:rPr lang="hu-HU" dirty="0" smtClean="0"/>
              <a:t> szindrómás, és egyéb autista</a:t>
            </a:r>
            <a:r>
              <a:rPr lang="en-GB" dirty="0" smtClean="0"/>
              <a:t> </a:t>
            </a:r>
            <a:r>
              <a:rPr lang="hu-HU" dirty="0" smtClean="0"/>
              <a:t>fiatal testtudatosságát, szociális készségét, empátiáját, a </a:t>
            </a:r>
            <a:r>
              <a:rPr lang="hu-HU" dirty="0" err="1" smtClean="0"/>
              <a:t>Szelf</a:t>
            </a:r>
            <a:r>
              <a:rPr lang="hu-HU" dirty="0" smtClean="0"/>
              <a:t> és a másik közötti különbségtételt egyaránt javította, melyek így főként fejlesztő hatásuk révén érvényesültek.</a:t>
            </a:r>
          </a:p>
          <a:p>
            <a:pPr algn="just"/>
            <a:r>
              <a:rPr lang="hu-HU" dirty="0" smtClean="0"/>
              <a:t> Mivel az autistáknak csak 8 %-a számol be kölcsönös barátságokról, a szociális készségek ilyen javító hatása alapvető jelentőségű.</a:t>
            </a:r>
            <a:r>
              <a:rPr lang="en-GB" dirty="0" smtClean="0"/>
              <a:t> (Klinger, Williams, 2009). </a:t>
            </a:r>
            <a:endParaRPr lang="hu-HU" dirty="0" smtClean="0"/>
          </a:p>
          <a:p>
            <a:pPr algn="just"/>
            <a:r>
              <a:rPr lang="hu-HU" dirty="0" smtClean="0"/>
              <a:t>A tánc jó hatással van az autisták kognitív képességeire, érzelmi és motoros funkcióira, melyek egyaránt szerepet játszanak a szociális készségfejlesztésben.</a:t>
            </a:r>
          </a:p>
          <a:p>
            <a:pPr algn="just"/>
            <a:r>
              <a:rPr lang="hu-HU" dirty="0" smtClean="0"/>
              <a:t>Az autistáknál a </a:t>
            </a:r>
            <a:r>
              <a:rPr lang="hu-HU" dirty="0" err="1" smtClean="0"/>
              <a:t>tükörneuronrendszer</a:t>
            </a:r>
            <a:r>
              <a:rPr lang="hu-HU" dirty="0" smtClean="0"/>
              <a:t> alulműködését észlelték. (kisebb aktivitás, morfológiai deficit).</a:t>
            </a:r>
            <a:endParaRPr lang="hu-H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Táncterápia a pszichológus szemszögéből</a:t>
            </a:r>
            <a:endParaRPr lang="hu-HU" dirty="0"/>
          </a:p>
        </p:txBody>
      </p:sp>
      <p:sp>
        <p:nvSpPr>
          <p:cNvPr id="3" name="Tartalom helye 2"/>
          <p:cNvSpPr>
            <a:spLocks noGrp="1"/>
          </p:cNvSpPr>
          <p:nvPr>
            <p:ph idx="1"/>
          </p:nvPr>
        </p:nvSpPr>
        <p:spPr/>
        <p:txBody>
          <a:bodyPr/>
          <a:lstStyle/>
          <a:p>
            <a:r>
              <a:rPr lang="hu-HU" dirty="0" smtClean="0"/>
              <a:t>https://www.youtube.com/watch?v=I4-gioMXbyw</a:t>
            </a:r>
            <a:endParaRPr lang="hu-H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Kezdetek I.        </a:t>
            </a:r>
            <a:r>
              <a:rPr lang="hu-HU" dirty="0" err="1" smtClean="0"/>
              <a:t>Gyógyeuritmia</a:t>
            </a:r>
            <a:endParaRPr lang="hu-HU" dirty="0"/>
          </a:p>
        </p:txBody>
      </p:sp>
      <p:sp>
        <p:nvSpPr>
          <p:cNvPr id="3" name="Tartalom helye 2"/>
          <p:cNvSpPr>
            <a:spLocks noGrp="1"/>
          </p:cNvSpPr>
          <p:nvPr>
            <p:ph idx="1"/>
          </p:nvPr>
        </p:nvSpPr>
        <p:spPr>
          <a:xfrm>
            <a:off x="304800" y="1554162"/>
            <a:ext cx="8410604" cy="6303994"/>
          </a:xfrm>
        </p:spPr>
        <p:txBody>
          <a:bodyPr>
            <a:normAutofit fontScale="25000" lnSpcReduction="20000"/>
          </a:bodyPr>
          <a:lstStyle/>
          <a:p>
            <a:pPr>
              <a:buNone/>
            </a:pPr>
            <a:r>
              <a:rPr lang="hu-HU" sz="9600" i="1" dirty="0" smtClean="0"/>
              <a:t>„Az </a:t>
            </a:r>
            <a:r>
              <a:rPr lang="hu-HU" sz="9600" i="1" dirty="0" err="1" smtClean="0"/>
              <a:t>euritmia</a:t>
            </a:r>
            <a:r>
              <a:rPr lang="hu-HU" sz="9600" i="1" dirty="0" smtClean="0"/>
              <a:t> lélekkel teli testi kifejezésformát öltő belső mozdulat.”</a:t>
            </a:r>
          </a:p>
          <a:p>
            <a:endParaRPr lang="hu-HU" sz="9600" dirty="0" smtClean="0"/>
          </a:p>
          <a:p>
            <a:pPr>
              <a:buNone/>
            </a:pPr>
            <a:r>
              <a:rPr lang="hu-HU" sz="9600" dirty="0" smtClean="0"/>
              <a:t>1921-től </a:t>
            </a:r>
            <a:r>
              <a:rPr lang="hu-HU" sz="9600" u="sng" dirty="0" err="1" smtClean="0">
                <a:hlinkClick r:id="rId2" tooltip="Ita Wegman"/>
              </a:rPr>
              <a:t>Ita</a:t>
            </a:r>
            <a:r>
              <a:rPr lang="hu-HU" sz="9600" u="sng" dirty="0" smtClean="0">
                <a:hlinkClick r:id="rId2" tooltip="Ita Wegman"/>
              </a:rPr>
              <a:t> </a:t>
            </a:r>
            <a:r>
              <a:rPr lang="hu-HU" sz="9600" u="sng" dirty="0" err="1" smtClean="0">
                <a:hlinkClick r:id="rId2" tooltip="Ita Wegman"/>
              </a:rPr>
              <a:t>Wegman</a:t>
            </a:r>
            <a:r>
              <a:rPr lang="hu-HU" sz="9600" dirty="0" smtClean="0"/>
              <a:t> kezdeményezte az </a:t>
            </a:r>
            <a:r>
              <a:rPr lang="hu-HU" sz="9600" dirty="0" err="1" smtClean="0"/>
              <a:t>euritmiát</a:t>
            </a:r>
            <a:r>
              <a:rPr lang="hu-HU" sz="9600" dirty="0" smtClean="0"/>
              <a:t> mint </a:t>
            </a:r>
          </a:p>
          <a:p>
            <a:pPr>
              <a:buNone/>
            </a:pPr>
            <a:r>
              <a:rPr lang="hu-HU" sz="9600" dirty="0" smtClean="0"/>
              <a:t>kiegészítő gyógymódot. Az </a:t>
            </a:r>
            <a:r>
              <a:rPr lang="hu-HU" sz="9600" dirty="0" err="1" smtClean="0"/>
              <a:t>euritmián</a:t>
            </a:r>
            <a:r>
              <a:rPr lang="hu-HU" sz="9600" dirty="0" smtClean="0"/>
              <a:t> alapszik és lényeges </a:t>
            </a:r>
          </a:p>
          <a:p>
            <a:pPr>
              <a:buNone/>
            </a:pPr>
            <a:r>
              <a:rPr lang="hu-HU" sz="9600" dirty="0" smtClean="0"/>
              <a:t>alkotórésze az </a:t>
            </a:r>
            <a:r>
              <a:rPr lang="hu-HU" sz="9600" dirty="0" err="1" smtClean="0"/>
              <a:t>antropozófiai</a:t>
            </a:r>
            <a:r>
              <a:rPr lang="hu-HU" sz="9600" dirty="0" smtClean="0"/>
              <a:t> orvoslás rendszerének.</a:t>
            </a:r>
          </a:p>
          <a:p>
            <a:pPr>
              <a:buNone/>
            </a:pPr>
            <a:endParaRPr lang="hu-HU" sz="9600" dirty="0" smtClean="0"/>
          </a:p>
          <a:p>
            <a:pPr>
              <a:buNone/>
            </a:pPr>
            <a:r>
              <a:rPr lang="hu-HU" sz="9600" dirty="0" smtClean="0"/>
              <a:t>A </a:t>
            </a:r>
            <a:r>
              <a:rPr lang="hu-HU" sz="9600" dirty="0" err="1" smtClean="0"/>
              <a:t>gyógyeuritmia</a:t>
            </a:r>
            <a:r>
              <a:rPr lang="hu-HU" sz="9600" dirty="0" smtClean="0"/>
              <a:t> minden életkorban alkalmazható majdnem</a:t>
            </a:r>
          </a:p>
          <a:p>
            <a:pPr>
              <a:buNone/>
            </a:pPr>
            <a:r>
              <a:rPr lang="hu-HU" sz="9600" dirty="0" smtClean="0"/>
              <a:t>minden konstitucionális krónikus és akut megbetegedés </a:t>
            </a:r>
          </a:p>
          <a:p>
            <a:pPr>
              <a:buNone/>
            </a:pPr>
            <a:r>
              <a:rPr lang="hu-HU" sz="9600" dirty="0" smtClean="0"/>
              <a:t>esetén, többek között akut és </a:t>
            </a:r>
            <a:r>
              <a:rPr lang="hu-HU" sz="9600" dirty="0" err="1" smtClean="0"/>
              <a:t>degeneratív</a:t>
            </a:r>
            <a:r>
              <a:rPr lang="hu-HU" sz="9600" dirty="0" smtClean="0"/>
              <a:t> ideg-, anyagcsere-, </a:t>
            </a:r>
          </a:p>
          <a:p>
            <a:pPr>
              <a:buNone/>
            </a:pPr>
            <a:r>
              <a:rPr lang="hu-HU" sz="9600" dirty="0" smtClean="0"/>
              <a:t>szív és érrendszeri betegségek esetén, a </a:t>
            </a:r>
            <a:r>
              <a:rPr lang="hu-HU" sz="9600" dirty="0" err="1" smtClean="0"/>
              <a:t>pszichoszomatikában</a:t>
            </a:r>
            <a:r>
              <a:rPr lang="hu-HU" sz="9600" dirty="0" smtClean="0"/>
              <a:t> </a:t>
            </a:r>
          </a:p>
          <a:p>
            <a:pPr>
              <a:buNone/>
            </a:pPr>
            <a:r>
              <a:rPr lang="hu-HU" sz="9600" dirty="0" smtClean="0"/>
              <a:t>és a pszichiátriában, gyermekkori fejlődési zavarok, </a:t>
            </a:r>
          </a:p>
          <a:p>
            <a:pPr>
              <a:buNone/>
            </a:pPr>
            <a:r>
              <a:rPr lang="hu-HU" sz="9600" dirty="0" smtClean="0"/>
              <a:t>szempanaszok, fogszabályozási problémák, izombetegségek </a:t>
            </a:r>
          </a:p>
          <a:p>
            <a:pPr>
              <a:buNone/>
            </a:pPr>
            <a:r>
              <a:rPr lang="hu-HU" sz="9600" dirty="0" smtClean="0"/>
              <a:t>estén</a:t>
            </a:r>
          </a:p>
          <a:p>
            <a:pPr>
              <a:buNone/>
            </a:pPr>
            <a:endParaRPr lang="hu-HU" sz="8000" dirty="0" smtClean="0"/>
          </a:p>
          <a:p>
            <a:endParaRPr lang="hu-HU"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a:bodyPr>
          <a:lstStyle/>
          <a:p>
            <a:pPr>
              <a:buNone/>
            </a:pPr>
            <a:r>
              <a:rPr lang="hu-HU" dirty="0" smtClean="0"/>
              <a:t>A </a:t>
            </a:r>
            <a:r>
              <a:rPr lang="hu-HU" dirty="0" err="1" smtClean="0"/>
              <a:t>gyógyeuritmia</a:t>
            </a:r>
            <a:r>
              <a:rPr lang="hu-HU" dirty="0" smtClean="0"/>
              <a:t> célja, hogy segítsen a </a:t>
            </a:r>
          </a:p>
          <a:p>
            <a:pPr>
              <a:buNone/>
            </a:pPr>
            <a:r>
              <a:rPr lang="hu-HU" dirty="0" smtClean="0"/>
              <a:t>páciensnek mozgásba hozni saját öngyógyító </a:t>
            </a:r>
          </a:p>
          <a:p>
            <a:pPr>
              <a:buNone/>
            </a:pPr>
            <a:r>
              <a:rPr lang="hu-HU" dirty="0" smtClean="0"/>
              <a:t>erőit, hogy utat találjon saját egészségéhez.</a:t>
            </a:r>
          </a:p>
          <a:p>
            <a:pPr lvl="0"/>
            <a:endParaRPr lang="hu-HU" dirty="0" smtClean="0"/>
          </a:p>
          <a:p>
            <a:r>
              <a:rPr lang="hu-HU" dirty="0" smtClean="0"/>
              <a:t> </a:t>
            </a:r>
          </a:p>
          <a:p>
            <a:endParaRPr lang="hu-H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Tánc hatásairól általában</a:t>
            </a:r>
            <a:endParaRPr lang="hu-HU" dirty="0"/>
          </a:p>
        </p:txBody>
      </p:sp>
      <p:sp>
        <p:nvSpPr>
          <p:cNvPr id="3" name="Tartalom helye 2"/>
          <p:cNvSpPr>
            <a:spLocks noGrp="1"/>
          </p:cNvSpPr>
          <p:nvPr>
            <p:ph idx="1"/>
          </p:nvPr>
        </p:nvSpPr>
        <p:spPr>
          <a:xfrm>
            <a:off x="0" y="1428736"/>
            <a:ext cx="9144000" cy="5214974"/>
          </a:xfrm>
        </p:spPr>
        <p:txBody>
          <a:bodyPr>
            <a:normAutofit/>
          </a:bodyPr>
          <a:lstStyle/>
          <a:p>
            <a:pPr lvl="0"/>
            <a:r>
              <a:rPr lang="hu-HU" dirty="0" smtClean="0"/>
              <a:t>Élettani hatása: </a:t>
            </a:r>
          </a:p>
          <a:p>
            <a:pPr lvl="1"/>
            <a:r>
              <a:rPr lang="hu-HU" dirty="0" smtClean="0"/>
              <a:t>javítja az izomtónus-szabályozást;</a:t>
            </a:r>
          </a:p>
          <a:p>
            <a:pPr lvl="1"/>
            <a:r>
              <a:rPr lang="hu-HU" dirty="0" smtClean="0"/>
              <a:t>élénkíti az anyagcsere-folyamatokat (az anyagcsererendszerben van a legnagyobb szerepe a ritmusoknak).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lvl="0"/>
            <a:r>
              <a:rPr lang="hu-HU" dirty="0" smtClean="0"/>
              <a:t> A beszédhez, olvasás-előkészítéshez kapcsolódó készségek: </a:t>
            </a:r>
            <a:br>
              <a:rPr lang="hu-HU" dirty="0" smtClean="0"/>
            </a:br>
            <a:endParaRPr lang="hu-HU" dirty="0"/>
          </a:p>
        </p:txBody>
      </p:sp>
      <p:sp>
        <p:nvSpPr>
          <p:cNvPr id="3" name="Tartalom helye 2"/>
          <p:cNvSpPr>
            <a:spLocks noGrp="1"/>
          </p:cNvSpPr>
          <p:nvPr>
            <p:ph idx="1"/>
          </p:nvPr>
        </p:nvSpPr>
        <p:spPr>
          <a:xfrm>
            <a:off x="0" y="1554162"/>
            <a:ext cx="9144000" cy="5303838"/>
          </a:xfrm>
        </p:spPr>
        <p:txBody>
          <a:bodyPr>
            <a:normAutofit fontScale="85000" lnSpcReduction="10000"/>
          </a:bodyPr>
          <a:lstStyle/>
          <a:p>
            <a:pPr lvl="1"/>
            <a:r>
              <a:rPr lang="hu-HU" dirty="0" smtClean="0"/>
              <a:t>kialakítja, fejleszti az utánzókészséget;</a:t>
            </a:r>
          </a:p>
          <a:p>
            <a:pPr lvl="1"/>
            <a:r>
              <a:rPr lang="hu-HU" dirty="0" smtClean="0"/>
              <a:t>segíti a testséma kialakulását,</a:t>
            </a:r>
          </a:p>
          <a:p>
            <a:pPr lvl="1"/>
            <a:r>
              <a:rPr lang="hu-HU" dirty="0" smtClean="0"/>
              <a:t>fejleszti a térbeli tájékozódást;</a:t>
            </a:r>
          </a:p>
          <a:p>
            <a:pPr lvl="1"/>
            <a:r>
              <a:rPr lang="hu-HU" dirty="0" smtClean="0"/>
              <a:t>javítja a mozgáskoordinációt;</a:t>
            </a:r>
          </a:p>
          <a:p>
            <a:pPr lvl="1"/>
            <a:r>
              <a:rPr lang="hu-HU" dirty="0" smtClean="0"/>
              <a:t>segít a harmonikus mozgás- és beszédritmus kialakításában;</a:t>
            </a:r>
          </a:p>
          <a:p>
            <a:pPr lvl="1"/>
            <a:r>
              <a:rPr lang="hu-HU" dirty="0" smtClean="0"/>
              <a:t>segíti a </a:t>
            </a:r>
            <a:r>
              <a:rPr lang="hu-HU" dirty="0" err="1" smtClean="0"/>
              <a:t>fonematikus</a:t>
            </a:r>
            <a:r>
              <a:rPr lang="hu-HU" dirty="0" smtClean="0"/>
              <a:t> hallás kialakulását;</a:t>
            </a:r>
          </a:p>
          <a:p>
            <a:pPr lvl="1"/>
            <a:r>
              <a:rPr lang="hu-HU" dirty="0" smtClean="0"/>
              <a:t>kialakítja a beszédfigyelmet;</a:t>
            </a:r>
          </a:p>
          <a:p>
            <a:pPr lvl="1"/>
            <a:r>
              <a:rPr lang="hu-HU" dirty="0" smtClean="0"/>
              <a:t>elősegíti a mozgás és a beszéd </a:t>
            </a:r>
            <a:r>
              <a:rPr lang="hu-HU" dirty="0" err="1" smtClean="0"/>
              <a:t>szeriális</a:t>
            </a:r>
            <a:r>
              <a:rPr lang="hu-HU" dirty="0" smtClean="0"/>
              <a:t> felépítését (hangok, szavak helye, egymásutánisága);</a:t>
            </a:r>
          </a:p>
          <a:p>
            <a:pPr lvl="1"/>
            <a:r>
              <a:rPr lang="hu-HU" dirty="0" smtClean="0"/>
              <a:t>hozzájárul a beszédértés fejlődéséhez, élő fogalma kialakulásához;</a:t>
            </a:r>
          </a:p>
          <a:p>
            <a:pPr lvl="1"/>
            <a:r>
              <a:rPr lang="hu-HU" dirty="0" smtClean="0"/>
              <a:t>segít a szókincs megtartásában, mobilizálásában;</a:t>
            </a:r>
          </a:p>
          <a:p>
            <a:pPr lvl="1"/>
            <a:r>
              <a:rPr lang="hu-HU" dirty="0" smtClean="0"/>
              <a:t>segít a belső beszéd rendezésében.</a:t>
            </a:r>
          </a:p>
          <a:p>
            <a:endParaRPr lang="hu-H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Lelki hatások</a:t>
            </a:r>
            <a:endParaRPr lang="hu-HU" dirty="0"/>
          </a:p>
        </p:txBody>
      </p:sp>
      <p:sp>
        <p:nvSpPr>
          <p:cNvPr id="3" name="Tartalom helye 2"/>
          <p:cNvSpPr>
            <a:spLocks noGrp="1"/>
          </p:cNvSpPr>
          <p:nvPr>
            <p:ph idx="1"/>
          </p:nvPr>
        </p:nvSpPr>
        <p:spPr>
          <a:xfrm>
            <a:off x="0" y="1554162"/>
            <a:ext cx="8786842" cy="5303838"/>
          </a:xfrm>
        </p:spPr>
        <p:txBody>
          <a:bodyPr>
            <a:normAutofit fontScale="85000" lnSpcReduction="20000"/>
          </a:bodyPr>
          <a:lstStyle/>
          <a:p>
            <a:pPr lvl="1"/>
            <a:r>
              <a:rPr lang="hu-HU" dirty="0" smtClean="0"/>
              <a:t>a mozgás által oldódnak a gátlások, erősebb mozdulatokba beleoldódik az agresszió;</a:t>
            </a:r>
          </a:p>
          <a:p>
            <a:pPr lvl="1"/>
            <a:r>
              <a:rPr lang="hu-HU" dirty="0" smtClean="0"/>
              <a:t>a test átjárhatóvá válik a lélek számára, megteremtődik a kettő egyensúlya;</a:t>
            </a:r>
          </a:p>
          <a:p>
            <a:pPr lvl="1"/>
            <a:r>
              <a:rPr lang="hu-HU" dirty="0" smtClean="0"/>
              <a:t>a nem beszélő gyermekek is úgy érzik, ki tudják fejezni magukat;</a:t>
            </a:r>
          </a:p>
          <a:p>
            <a:pPr lvl="1"/>
            <a:r>
              <a:rPr lang="hu-HU" dirty="0" smtClean="0"/>
              <a:t>az apatikus, kevéssé érdeklődő gyermeket felélénkíti az </a:t>
            </a:r>
            <a:r>
              <a:rPr lang="hu-HU" dirty="0" err="1" smtClean="0"/>
              <a:t>euritmia</a:t>
            </a:r>
            <a:r>
              <a:rPr lang="hu-HU" dirty="0" smtClean="0"/>
              <a:t>;</a:t>
            </a:r>
          </a:p>
          <a:p>
            <a:pPr lvl="1"/>
            <a:r>
              <a:rPr lang="hu-HU" dirty="0" smtClean="0"/>
              <a:t>a </a:t>
            </a:r>
            <a:r>
              <a:rPr lang="hu-HU" dirty="0" err="1" smtClean="0"/>
              <a:t>hipermotilis</a:t>
            </a:r>
            <a:r>
              <a:rPr lang="hu-HU" dirty="0" smtClean="0"/>
              <a:t> gyermek lelki feszültségei a testtel végzett mozgásokba tevődnek át, megnyugszik.(Neki még az is fontos, hogy a foglalkozások ritmusosan ismétlődjenek egy héten belül, mert a rendezettség, a ritmusok betartása hat rá;</a:t>
            </a:r>
          </a:p>
          <a:p>
            <a:pPr lvl="1"/>
            <a:r>
              <a:rPr lang="hu-HU" dirty="0" smtClean="0"/>
              <a:t>fejleszti a </a:t>
            </a:r>
            <a:r>
              <a:rPr lang="hu-HU" dirty="0" err="1" smtClean="0"/>
              <a:t>szociabilitást</a:t>
            </a:r>
            <a:r>
              <a:rPr lang="hu-HU" dirty="0" smtClean="0"/>
              <a:t>, az egymásra való odafigyelést;</a:t>
            </a:r>
          </a:p>
          <a:p>
            <a:pPr lvl="1"/>
            <a:r>
              <a:rPr lang="hu-HU" dirty="0" smtClean="0"/>
              <a:t>elősegíti az én erősödését, az önkontroll kialakulását.</a:t>
            </a:r>
          </a:p>
          <a:p>
            <a:endParaRPr lang="hu-H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‘COUCH </a:t>
            </a:r>
            <a:r>
              <a:rPr lang="hu-HU" dirty="0" err="1" smtClean="0"/>
              <a:t>potato’-k</a:t>
            </a:r>
            <a:r>
              <a:rPr lang="hu-HU" dirty="0" smtClean="0"/>
              <a:t> és ‘</a:t>
            </a:r>
            <a:r>
              <a:rPr lang="hu-HU" dirty="0" err="1" smtClean="0"/>
              <a:t>download</a:t>
            </a:r>
            <a:r>
              <a:rPr lang="hu-HU" dirty="0" smtClean="0"/>
              <a:t> </a:t>
            </a:r>
            <a:r>
              <a:rPr lang="hu-HU" dirty="0" err="1" smtClean="0"/>
              <a:t>surf’-ölők</a:t>
            </a:r>
            <a:endParaRPr lang="hu-HU" dirty="0"/>
          </a:p>
        </p:txBody>
      </p:sp>
      <p:sp>
        <p:nvSpPr>
          <p:cNvPr id="3" name="Tartalom helye 2"/>
          <p:cNvSpPr>
            <a:spLocks noGrp="1"/>
          </p:cNvSpPr>
          <p:nvPr>
            <p:ph idx="1"/>
          </p:nvPr>
        </p:nvSpPr>
        <p:spPr>
          <a:xfrm>
            <a:off x="3652830" y="1571612"/>
            <a:ext cx="5491170" cy="4525963"/>
          </a:xfrm>
        </p:spPr>
        <p:txBody>
          <a:bodyPr>
            <a:normAutofit/>
          </a:bodyPr>
          <a:lstStyle/>
          <a:p>
            <a:r>
              <a:rPr lang="hu-HU" dirty="0" smtClean="0"/>
              <a:t>A passzív tévézés tartama korrelál az </a:t>
            </a:r>
            <a:r>
              <a:rPr lang="hu-HU" dirty="0" err="1" smtClean="0"/>
              <a:t>energiadús</a:t>
            </a:r>
            <a:r>
              <a:rPr lang="hu-HU" dirty="0" smtClean="0"/>
              <a:t> ételek és italok fogyasztásával.</a:t>
            </a:r>
          </a:p>
        </p:txBody>
      </p:sp>
      <p:pic>
        <p:nvPicPr>
          <p:cNvPr id="4" name="Kép 3" descr="couch potat.jpg"/>
          <p:cNvPicPr>
            <a:picLocks noChangeAspect="1"/>
          </p:cNvPicPr>
          <p:nvPr/>
        </p:nvPicPr>
        <p:blipFill>
          <a:blip r:embed="rId2"/>
          <a:stretch>
            <a:fillRect/>
          </a:stretch>
        </p:blipFill>
        <p:spPr>
          <a:xfrm>
            <a:off x="500034" y="1500174"/>
            <a:ext cx="3429024" cy="5147496"/>
          </a:xfrm>
          <a:prstGeom prst="rect">
            <a:avLst/>
          </a:prstGeom>
        </p:spPr>
      </p:pic>
      <p:pic>
        <p:nvPicPr>
          <p:cNvPr id="5" name="Kép 4" descr="cousch.jpg"/>
          <p:cNvPicPr>
            <a:picLocks noChangeAspect="1"/>
          </p:cNvPicPr>
          <p:nvPr/>
        </p:nvPicPr>
        <p:blipFill>
          <a:blip r:embed="rId3" cstate="print"/>
          <a:stretch>
            <a:fillRect/>
          </a:stretch>
        </p:blipFill>
        <p:spPr>
          <a:xfrm>
            <a:off x="4572000" y="3143248"/>
            <a:ext cx="3857652" cy="346001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lvl="0"/>
            <a:r>
              <a:rPr lang="hu-HU" dirty="0" smtClean="0"/>
              <a:t>Hatása a kognitív funkciókra: </a:t>
            </a:r>
            <a:br>
              <a:rPr lang="hu-HU" dirty="0" smtClean="0"/>
            </a:br>
            <a:endParaRPr lang="hu-HU" dirty="0"/>
          </a:p>
        </p:txBody>
      </p:sp>
      <p:sp>
        <p:nvSpPr>
          <p:cNvPr id="3" name="Tartalom helye 2"/>
          <p:cNvSpPr>
            <a:spLocks noGrp="1"/>
          </p:cNvSpPr>
          <p:nvPr>
            <p:ph idx="1"/>
          </p:nvPr>
        </p:nvSpPr>
        <p:spPr/>
        <p:txBody>
          <a:bodyPr/>
          <a:lstStyle/>
          <a:p>
            <a:pPr lvl="1"/>
            <a:r>
              <a:rPr lang="hu-HU" dirty="0" smtClean="0"/>
              <a:t>fejleszti a figyelem tartósságát;</a:t>
            </a:r>
          </a:p>
          <a:p>
            <a:pPr lvl="1"/>
            <a:r>
              <a:rPr lang="hu-HU" dirty="0" smtClean="0"/>
              <a:t>fejleszti a vizuális és a verbális emlékezőkészséget;</a:t>
            </a:r>
          </a:p>
          <a:p>
            <a:pPr lvl="1"/>
            <a:r>
              <a:rPr lang="hu-HU" dirty="0" smtClean="0"/>
              <a:t>serkenti az észlelési folyamatokat, főleg a kinesztéziát, a hallást és a látást;</a:t>
            </a:r>
          </a:p>
          <a:p>
            <a:pPr lvl="1"/>
            <a:r>
              <a:rPr lang="hu-HU" dirty="0" smtClean="0"/>
              <a:t>elősegíti az összefüggések felismerését;</a:t>
            </a:r>
          </a:p>
          <a:p>
            <a:pPr lvl="1"/>
            <a:r>
              <a:rPr lang="hu-HU" dirty="0" smtClean="0"/>
              <a:t>szerepet játszik a gondolatritmusok kialakulásában.</a:t>
            </a:r>
          </a:p>
          <a:p>
            <a:endParaRPr lang="hu-HU" dirty="0" smtClean="0"/>
          </a:p>
          <a:p>
            <a:endParaRPr lang="hu-H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a:xfrm>
            <a:off x="285720" y="357166"/>
            <a:ext cx="8686800" cy="6715172"/>
          </a:xfrm>
        </p:spPr>
        <p:txBody>
          <a:bodyPr>
            <a:normAutofit fontScale="85000" lnSpcReduction="20000"/>
          </a:bodyPr>
          <a:lstStyle/>
          <a:p>
            <a:r>
              <a:rPr lang="hu-HU" b="1" dirty="0" smtClean="0"/>
              <a:t>Megvalósítás</a:t>
            </a:r>
          </a:p>
          <a:p>
            <a:r>
              <a:rPr lang="hu-HU" dirty="0" smtClean="0"/>
              <a:t>A </a:t>
            </a:r>
            <a:r>
              <a:rPr lang="hu-HU" dirty="0" err="1" smtClean="0"/>
              <a:t>gyógyeuritmia</a:t>
            </a:r>
            <a:r>
              <a:rPr lang="hu-HU" dirty="0" smtClean="0"/>
              <a:t> rendszerint egyéni terápia orvosi rendelésre. Az individuális terápiás tervet a terapeuta állítja össze a páciens adott helyzetének megfelelően. Egy terápiás óra </a:t>
            </a:r>
            <a:r>
              <a:rPr lang="hu-HU" dirty="0" err="1" smtClean="0"/>
              <a:t>kb</a:t>
            </a:r>
            <a:r>
              <a:rPr lang="hu-HU" dirty="0" smtClean="0"/>
              <a:t> 30-60 percig tart. A páciens megtanulja a terápián a mozgásokat és mozgásfolyamatokat és önállóan rendszeresen tudja őket gyakorolni és alkalmazni. Rendszerint nem dolgoznak érintéssel. Speciális esetekben támogatják vagy vezetik a mozgásban a pácienst. A gyakorlatok a páciens állapotának megfelelően ülve és fekve is végezhetők. Arra törekszenek, hogy a páciens a gyakorlatokat integrálja a hétköznapjaiba és rendszeresen gyakorolja őket.</a:t>
            </a:r>
          </a:p>
          <a:p>
            <a:r>
              <a:rPr lang="hu-HU" b="1" dirty="0" smtClean="0"/>
              <a:t>Praxisok</a:t>
            </a:r>
          </a:p>
          <a:p>
            <a:r>
              <a:rPr lang="hu-HU" dirty="0" smtClean="0"/>
              <a:t>A </a:t>
            </a:r>
            <a:r>
              <a:rPr lang="hu-HU" dirty="0" err="1" smtClean="0"/>
              <a:t>gyógyeuritmiát</a:t>
            </a:r>
            <a:r>
              <a:rPr lang="hu-HU" dirty="0" smtClean="0"/>
              <a:t> magán praxisokban, klinikákon, szanatóriumokban, idősek otthonában, gyógypedagógiai és </a:t>
            </a:r>
            <a:r>
              <a:rPr lang="hu-HU" dirty="0" err="1" smtClean="0"/>
              <a:t>szociálterápiai</a:t>
            </a:r>
            <a:r>
              <a:rPr lang="hu-HU" dirty="0" smtClean="0"/>
              <a:t> intézetekben, Waldorf iskolákban és óvodákban ajánlják.</a:t>
            </a:r>
          </a:p>
          <a:p>
            <a:endParaRPr lang="hu-H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Alkalmazási területei</a:t>
            </a:r>
            <a:endParaRPr lang="hu-HU" dirty="0"/>
          </a:p>
        </p:txBody>
      </p:sp>
      <p:sp>
        <p:nvSpPr>
          <p:cNvPr id="3" name="Tartalom helye 2"/>
          <p:cNvSpPr>
            <a:spLocks noGrp="1"/>
          </p:cNvSpPr>
          <p:nvPr>
            <p:ph idx="1"/>
          </p:nvPr>
        </p:nvSpPr>
        <p:spPr>
          <a:xfrm>
            <a:off x="142844" y="1500174"/>
            <a:ext cx="8777318" cy="5857892"/>
          </a:xfrm>
        </p:spPr>
        <p:txBody>
          <a:bodyPr>
            <a:normAutofit fontScale="77500" lnSpcReduction="20000"/>
          </a:bodyPr>
          <a:lstStyle/>
          <a:p>
            <a:r>
              <a:rPr lang="hu-HU" u="sng" dirty="0" smtClean="0">
                <a:hlinkClick r:id="rId2" tooltip="Autizmus"/>
              </a:rPr>
              <a:t>Autizmus</a:t>
            </a:r>
            <a:r>
              <a:rPr lang="hu-HU" dirty="0" smtClean="0"/>
              <a:t>: a terapeuta szenzomotoros kapcsolatot alakít ki, biztosítja az elfogadás érzését és segít tágítani a értelem határait, növeli az érettség szintjét </a:t>
            </a:r>
          </a:p>
          <a:p>
            <a:r>
              <a:rPr lang="hu-HU" u="sng" dirty="0" smtClean="0">
                <a:hlinkClick r:id="rId3" tooltip="Tanulási (a lap nem létezik)"/>
              </a:rPr>
              <a:t>Tanulási</a:t>
            </a:r>
            <a:r>
              <a:rPr lang="hu-HU" dirty="0" smtClean="0"/>
              <a:t> zavarok: fejleszti a szervezőképességet, megtanítja a választás és az irányítás kézbentartását, nagyobb önbizalmat nyújt, inspirálja a tanulásban az egyént </a:t>
            </a:r>
          </a:p>
          <a:p>
            <a:r>
              <a:rPr lang="hu-HU" u="sng" dirty="0" smtClean="0">
                <a:hlinkClick r:id="rId4" tooltip="Mentális (a lap nem létezik)"/>
              </a:rPr>
              <a:t>Mentális</a:t>
            </a:r>
            <a:r>
              <a:rPr lang="hu-HU" dirty="0" smtClean="0"/>
              <a:t> visszamaradottság: javítja a testről alkotott képet, a társas kapcsolatok kialakítását megkönnyíti, a motoros és a kommunikációs készséget fejleszti </a:t>
            </a:r>
          </a:p>
          <a:p>
            <a:r>
              <a:rPr lang="hu-HU" u="sng" dirty="0" smtClean="0">
                <a:hlinkClick r:id="rId5" tooltip="Süketség"/>
              </a:rPr>
              <a:t>Süketség</a:t>
            </a:r>
            <a:r>
              <a:rPr lang="hu-HU" dirty="0" smtClean="0"/>
              <a:t> és halláskárosodás: csökkenti az izoláció érzését, növeli a kapcsolatteremtés lehetőségeit </a:t>
            </a:r>
            <a:r>
              <a:rPr lang="hu-HU" u="sng" dirty="0" smtClean="0">
                <a:hlinkClick r:id="rId6" tooltip="Vakság"/>
              </a:rPr>
              <a:t>Vakság</a:t>
            </a:r>
            <a:r>
              <a:rPr lang="hu-HU" dirty="0" smtClean="0"/>
              <a:t> és látáskárosodás: javítja a testről alkotott képet, a motoros képességeket és az öntudatot Mozgáskorlátozottság: javítja a motoros képességeket és a testkép kialakítását, biztosítja az érzelmek kifejezésének egy új módját </a:t>
            </a:r>
          </a:p>
          <a:p>
            <a:endParaRPr lang="hu-H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a:xfrm>
            <a:off x="304800" y="642918"/>
            <a:ext cx="8686800" cy="5437207"/>
          </a:xfrm>
        </p:spPr>
        <p:txBody>
          <a:bodyPr>
            <a:normAutofit fontScale="85000" lnSpcReduction="20000"/>
          </a:bodyPr>
          <a:lstStyle/>
          <a:p>
            <a:r>
              <a:rPr lang="hu-HU" u="sng" dirty="0" smtClean="0">
                <a:hlinkClick r:id="rId2" tooltip="Idős (a lap nem létezik)"/>
              </a:rPr>
              <a:t>Idős</a:t>
            </a:r>
            <a:r>
              <a:rPr lang="hu-HU" dirty="0" smtClean="0"/>
              <a:t> kor: szociális interakciót biztosít, mozgást és visszaszorítja a magányosság és az </a:t>
            </a:r>
            <a:r>
              <a:rPr lang="hu-HU" dirty="0" err="1" smtClean="0"/>
              <a:t>elszigeteltségérzést</a:t>
            </a:r>
            <a:r>
              <a:rPr lang="hu-HU" dirty="0" smtClean="0"/>
              <a:t> </a:t>
            </a:r>
          </a:p>
          <a:p>
            <a:r>
              <a:rPr lang="hu-HU" u="sng" dirty="0" smtClean="0">
                <a:hlinkClick r:id="rId3" tooltip="Étkezési zavarok (a lap nem létezik)"/>
              </a:rPr>
              <a:t>Étkezési zavarok</a:t>
            </a:r>
            <a:r>
              <a:rPr lang="hu-HU" dirty="0" smtClean="0"/>
              <a:t>: javítja a testről alkotott képet, ami segít a pusztító életmód befejezésében, feltárja a zavar mögötti szimbólumokat</a:t>
            </a:r>
            <a:r>
              <a:rPr lang="hu-HU" u="sng" baseline="30000" dirty="0" smtClean="0">
                <a:hlinkClick r:id="rId4"/>
              </a:rPr>
              <a:t>[3]</a:t>
            </a:r>
            <a:r>
              <a:rPr lang="hu-HU" dirty="0" smtClean="0"/>
              <a:t> </a:t>
            </a:r>
          </a:p>
          <a:p>
            <a:r>
              <a:rPr lang="hu-HU" u="sng" dirty="0" err="1" smtClean="0">
                <a:hlinkClick r:id="rId5" tooltip="Poszttraumatikus stressz szindróma"/>
              </a:rPr>
              <a:t>Poszttraumatikus</a:t>
            </a:r>
            <a:r>
              <a:rPr lang="hu-HU" u="sng" dirty="0" smtClean="0">
                <a:hlinkClick r:id="rId5" tooltip="Poszttraumatikus stressz szindróma"/>
              </a:rPr>
              <a:t> stressz szindróma</a:t>
            </a:r>
            <a:r>
              <a:rPr lang="hu-HU" dirty="0" smtClean="0"/>
              <a:t>: összehozza a múltat és a jelent egy biztonságos helyen, hogy szembe tudjanak nézni a fájdalmas emlékekkel </a:t>
            </a:r>
          </a:p>
          <a:p>
            <a:r>
              <a:rPr lang="hu-HU" u="sng" dirty="0" smtClean="0">
                <a:hlinkClick r:id="rId6" tooltip="Parkinson kór (a lap nem létezik)"/>
              </a:rPr>
              <a:t>Parkinson kór</a:t>
            </a:r>
            <a:r>
              <a:rPr lang="hu-HU" dirty="0" smtClean="0"/>
              <a:t>: a ritmus segítségével kontrollt alakít ki a mozgásos tünetek felett, ami javítja a motoros képességeket és az egyensúlyt Szülés előkészítő: fejleszti a relaxációs technikát, csökkenti az idegességet, megtanítja a légzési technikát és az energiatakarékosságot, kialakít egy kellő önbizalmat a szülés és a szülővé válás feladatának kezeléséhez.</a:t>
            </a:r>
            <a:r>
              <a:rPr lang="hu-HU" u="sng" baseline="30000" dirty="0" smtClean="0">
                <a:hlinkClick r:id="rId4"/>
              </a:rPr>
              <a:t>[2]</a:t>
            </a:r>
            <a:endParaRPr lang="hu-HU" dirty="0" smtClean="0"/>
          </a:p>
          <a:p>
            <a:endParaRPr lang="hu-H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kezdetek II:  Marian </a:t>
            </a:r>
            <a:r>
              <a:rPr lang="hu-HU" dirty="0" err="1" smtClean="0"/>
              <a:t>Chace</a:t>
            </a:r>
            <a:endParaRPr lang="hu-HU" dirty="0"/>
          </a:p>
        </p:txBody>
      </p:sp>
      <p:sp>
        <p:nvSpPr>
          <p:cNvPr id="3" name="Tartalom helye 2"/>
          <p:cNvSpPr>
            <a:spLocks noGrp="1"/>
          </p:cNvSpPr>
          <p:nvPr>
            <p:ph idx="1"/>
          </p:nvPr>
        </p:nvSpPr>
        <p:spPr>
          <a:xfrm>
            <a:off x="5286380" y="1554162"/>
            <a:ext cx="3705220" cy="4525963"/>
          </a:xfrm>
        </p:spPr>
        <p:txBody>
          <a:bodyPr>
            <a:normAutofit fontScale="77500" lnSpcReduction="20000"/>
          </a:bodyPr>
          <a:lstStyle/>
          <a:p>
            <a:r>
              <a:rPr lang="hu-HU" u="sng" dirty="0" smtClean="0">
                <a:hlinkClick r:id="rId2" tooltip="Marian Chace (a lap nem létezik)"/>
              </a:rPr>
              <a:t>Marian </a:t>
            </a:r>
            <a:r>
              <a:rPr lang="hu-HU" u="sng" dirty="0" err="1" smtClean="0">
                <a:hlinkClick r:id="rId2" tooltip="Marian Chace (a lap nem létezik)"/>
              </a:rPr>
              <a:t>Chace</a:t>
            </a:r>
            <a:r>
              <a:rPr lang="hu-HU" dirty="0" smtClean="0"/>
              <a:t>, /1942/ az amerikai táncterápia egyik </a:t>
            </a:r>
          </a:p>
          <a:p>
            <a:r>
              <a:rPr lang="hu-HU" dirty="0" smtClean="0"/>
              <a:t> módszerét alkalmazták</a:t>
            </a:r>
          </a:p>
          <a:p>
            <a:r>
              <a:rPr lang="hu-HU" dirty="0" smtClean="0"/>
              <a:t>A washingtoni Szent Erzsébet kórház pszichiátriáján</a:t>
            </a:r>
          </a:p>
          <a:p>
            <a:endParaRPr lang="hu-HU" dirty="0" smtClean="0"/>
          </a:p>
          <a:p>
            <a:r>
              <a:rPr lang="hu-HU" dirty="0" smtClean="0"/>
              <a:t>1966-ban Marian </a:t>
            </a:r>
            <a:r>
              <a:rPr lang="hu-HU" dirty="0" err="1" smtClean="0"/>
              <a:t>Chace</a:t>
            </a:r>
            <a:r>
              <a:rPr lang="hu-HU" dirty="0" smtClean="0"/>
              <a:t> lett az Amerikai Táncterápiás Egyesület első elnöke, </a:t>
            </a:r>
            <a:endParaRPr lang="hu-HU" dirty="0"/>
          </a:p>
        </p:txBody>
      </p:sp>
      <p:pic>
        <p:nvPicPr>
          <p:cNvPr id="4" name="Kép 3" descr="chace-2.jpg"/>
          <p:cNvPicPr>
            <a:picLocks noChangeAspect="1"/>
          </p:cNvPicPr>
          <p:nvPr/>
        </p:nvPicPr>
        <p:blipFill>
          <a:blip r:embed="rId3"/>
          <a:stretch>
            <a:fillRect/>
          </a:stretch>
        </p:blipFill>
        <p:spPr>
          <a:xfrm>
            <a:off x="214282" y="2071678"/>
            <a:ext cx="4286250" cy="32289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endParaRPr lang="hu-HU" dirty="0"/>
          </a:p>
        </p:txBody>
      </p:sp>
      <p:sp>
        <p:nvSpPr>
          <p:cNvPr id="3" name="Tartalom helye 2"/>
          <p:cNvSpPr>
            <a:spLocks noGrp="1"/>
          </p:cNvSpPr>
          <p:nvPr>
            <p:ph idx="1"/>
          </p:nvPr>
        </p:nvSpPr>
        <p:spPr/>
        <p:txBody>
          <a:bodyPr>
            <a:normAutofit/>
          </a:bodyPr>
          <a:lstStyle/>
          <a:p>
            <a:r>
              <a:rPr lang="hu-HU" b="1" dirty="0" smtClean="0"/>
              <a:t> </a:t>
            </a:r>
          </a:p>
          <a:p>
            <a:r>
              <a:rPr lang="hu-HU" dirty="0" smtClean="0"/>
              <a:t>A táncterápia az 1970-es és 1980-as években a pszichoterápiák közé sorolták, a tánc és a mozgás pszichoterápiai alkalmazási módszereit illető kutatások nyomán.</a:t>
            </a:r>
            <a:endParaRPr lang="hu-H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Tánc és </a:t>
            </a:r>
            <a:r>
              <a:rPr lang="hu-HU" dirty="0" err="1" smtClean="0"/>
              <a:t>MOZGÁSTERápia</a:t>
            </a:r>
            <a:endParaRPr lang="hu-HU" dirty="0"/>
          </a:p>
        </p:txBody>
      </p:sp>
      <p:sp>
        <p:nvSpPr>
          <p:cNvPr id="3" name="Tartalom helye 2"/>
          <p:cNvSpPr>
            <a:spLocks noGrp="1"/>
          </p:cNvSpPr>
          <p:nvPr>
            <p:ph idx="1"/>
          </p:nvPr>
        </p:nvSpPr>
        <p:spPr/>
        <p:txBody>
          <a:bodyPr>
            <a:noAutofit/>
          </a:bodyPr>
          <a:lstStyle/>
          <a:p>
            <a:r>
              <a:rPr lang="hu-HU" sz="2800" dirty="0" smtClean="0"/>
              <a:t>A DMT lehet a diagnózis, a kezelés és az intervenció médiuma, mely a kreatív önkifejezést és a pszichológiai elméleteket összekapcsolja.</a:t>
            </a:r>
          </a:p>
          <a:p>
            <a:endParaRPr lang="hu-HU" sz="2800" dirty="0" smtClean="0"/>
          </a:p>
          <a:p>
            <a:r>
              <a:rPr lang="hu-HU" sz="2800" dirty="0" smtClean="0"/>
              <a:t>A tánc az interakció médiuma, mely lehetővé teszi a személyiség változását a tánc gyógyító folyamatinak eredményeképpen</a:t>
            </a:r>
            <a:r>
              <a:rPr lang="en-GB" sz="2800" dirty="0" smtClean="0"/>
              <a:t> (</a:t>
            </a:r>
            <a:r>
              <a:rPr lang="en-GB" sz="2800" dirty="0" err="1" smtClean="0"/>
              <a:t>Schmais</a:t>
            </a:r>
            <a:r>
              <a:rPr lang="en-GB" sz="2800" dirty="0" smtClean="0"/>
              <a:t> 1985). </a:t>
            </a:r>
            <a:endParaRPr lang="hu-HU" sz="2800" dirty="0" smtClean="0"/>
          </a:p>
          <a:p>
            <a:endParaRPr lang="hu-HU" sz="2800" dirty="0" smtClean="0"/>
          </a:p>
          <a:p>
            <a:endParaRPr lang="hu-HU" sz="2800" dirty="0" smtClean="0"/>
          </a:p>
          <a:p>
            <a:endParaRPr lang="hu-HU" sz="2800" dirty="0" smtClean="0"/>
          </a:p>
          <a:p>
            <a:endParaRPr lang="hu-HU" sz="2800" dirty="0" smtClean="0"/>
          </a:p>
          <a:p>
            <a:endParaRPr lang="hu-HU" sz="2800" dirty="0" smtClean="0"/>
          </a:p>
          <a:p>
            <a:r>
              <a:rPr lang="en-GB" sz="2800" dirty="0" smtClean="0"/>
              <a:t>The key to this therapy is that personality is reflected in movement, and that the larger one’s movement repertoire, the more options the individual will have for coping with her own needs and the demands of the environment (Lewis 1972). Early traumatic events impede maturation processes which are reflected in movement and are available for intervention. The </a:t>
            </a:r>
            <a:r>
              <a:rPr lang="en-GB" sz="2800" dirty="0" err="1" smtClean="0"/>
              <a:t>Kerstenberg</a:t>
            </a:r>
            <a:r>
              <a:rPr lang="en-GB" sz="2800" dirty="0" smtClean="0"/>
              <a:t> Movement Profile is a comprehensive tool for movement analysis for diagnosis and treatment planning as it synthesizes nonverbal </a:t>
            </a:r>
            <a:r>
              <a:rPr lang="en-GB" sz="2800" dirty="0" err="1" smtClean="0"/>
              <a:t>behavior</a:t>
            </a:r>
            <a:r>
              <a:rPr lang="en-GB" sz="2800" dirty="0" smtClean="0"/>
              <a:t> with psychological theory and interpretation (Merman 1990). KMP describes an individual’s status of developmental functioning, movement preferences, areas of psychological harmony and conflict and ways of relating to others. It is the key to an analytical approach in dealing with human dance and movement.</a:t>
            </a:r>
            <a:endParaRPr lang="hu-HU" sz="2800" dirty="0" smtClean="0"/>
          </a:p>
          <a:p>
            <a:r>
              <a:rPr lang="en-GB" sz="2800" dirty="0" smtClean="0"/>
              <a:t>But KMP is a sensitive system of notation for describing the nonverbal aspects of human interrelationships. KMP has been used in an anthropological way among Balinese babies too. (</a:t>
            </a:r>
            <a:r>
              <a:rPr lang="en-GB" sz="2800" dirty="0" err="1" smtClean="0"/>
              <a:t>Amighi</a:t>
            </a:r>
            <a:r>
              <a:rPr lang="en-GB" sz="2800" dirty="0" smtClean="0"/>
              <a:t> 1990). </a:t>
            </a:r>
            <a:endParaRPr lang="hu-HU" sz="2800" dirty="0" smtClean="0"/>
          </a:p>
          <a:p>
            <a:r>
              <a:rPr lang="en-GB" sz="2800" dirty="0" smtClean="0"/>
              <a:t>In July of 2011, as part of the 3</a:t>
            </a:r>
            <a:r>
              <a:rPr lang="en-GB" sz="2800" baseline="30000" dirty="0" smtClean="0"/>
              <a:t>d</a:t>
            </a:r>
            <a:r>
              <a:rPr lang="en-GB" sz="2800" dirty="0" smtClean="0"/>
              <a:t>t Summer School of the Sacral Communication and Healing Network of EASA, Marta </a:t>
            </a:r>
            <a:r>
              <a:rPr lang="en-GB" sz="2800" dirty="0" err="1" smtClean="0"/>
              <a:t>Merényi</a:t>
            </a:r>
            <a:r>
              <a:rPr lang="en-GB" sz="2800" dirty="0" smtClean="0"/>
              <a:t> held a short performance of her expressive dance therapy performance as an applied psychodynamic method. I knew her from the encounter group, we organized in the late seventies to get insight to the T group, encounter and psychodrama methods, which were applied in our cultural camp for grammar school students. (Benson, </a:t>
            </a:r>
            <a:r>
              <a:rPr lang="en-GB" sz="2800" dirty="0" err="1" smtClean="0"/>
              <a:t>Lázár</a:t>
            </a:r>
            <a:r>
              <a:rPr lang="en-GB" sz="2800" dirty="0" smtClean="0"/>
              <a:t>, </a:t>
            </a:r>
            <a:r>
              <a:rPr lang="en-GB" sz="2800" dirty="0" err="1" smtClean="0"/>
              <a:t>Vikár</a:t>
            </a:r>
            <a:r>
              <a:rPr lang="en-GB" sz="2800" dirty="0" smtClean="0"/>
              <a:t> 1983).</a:t>
            </a:r>
            <a:endParaRPr lang="hu-HU" sz="2800" dirty="0" smtClean="0"/>
          </a:p>
          <a:p>
            <a:r>
              <a:rPr lang="en-GB" sz="2800" dirty="0" smtClean="0"/>
              <a:t>She had established the</a:t>
            </a:r>
            <a:r>
              <a:rPr lang="hu-HU" sz="2800" dirty="0" smtClean="0"/>
              <a:t> </a:t>
            </a:r>
            <a:r>
              <a:rPr lang="hu-HU" sz="2800" dirty="0" err="1" smtClean="0"/>
              <a:t>Association</a:t>
            </a:r>
            <a:r>
              <a:rPr lang="hu-HU" sz="2800" dirty="0" smtClean="0"/>
              <a:t> </a:t>
            </a:r>
            <a:r>
              <a:rPr lang="hu-HU" sz="2800" dirty="0" err="1" smtClean="0"/>
              <a:t>for</a:t>
            </a:r>
            <a:r>
              <a:rPr lang="hu-HU" sz="2800" dirty="0" smtClean="0"/>
              <a:t> </a:t>
            </a:r>
            <a:r>
              <a:rPr lang="hu-HU" sz="2800" dirty="0" err="1" smtClean="0"/>
              <a:t>Movement</a:t>
            </a:r>
            <a:r>
              <a:rPr lang="hu-HU" sz="2800" dirty="0" smtClean="0"/>
              <a:t> and </a:t>
            </a:r>
            <a:r>
              <a:rPr lang="hu-HU" sz="2800" dirty="0" err="1" smtClean="0"/>
              <a:t>Dance</a:t>
            </a:r>
            <a:r>
              <a:rPr lang="hu-HU" sz="2800" dirty="0" smtClean="0"/>
              <a:t> </a:t>
            </a:r>
            <a:r>
              <a:rPr lang="hu-HU" sz="2800" dirty="0" err="1" smtClean="0"/>
              <a:t>Therapies</a:t>
            </a:r>
            <a:r>
              <a:rPr lang="hu-HU" sz="2800" dirty="0" smtClean="0"/>
              <a:t> </a:t>
            </a:r>
            <a:r>
              <a:rPr lang="hu-HU" sz="2800" dirty="0" err="1" smtClean="0"/>
              <a:t>in</a:t>
            </a:r>
            <a:r>
              <a:rPr lang="hu-HU" sz="2800" dirty="0" smtClean="0"/>
              <a:t> Hungary, </a:t>
            </a:r>
            <a:r>
              <a:rPr lang="hu-HU" sz="2800" b="1" dirty="0" smtClean="0"/>
              <a:t>(Magyar Mozgás- és Táncterápiás Egyesület</a:t>
            </a:r>
            <a:r>
              <a:rPr lang="hu-HU" sz="2800" dirty="0" smtClean="0"/>
              <a:t>) </a:t>
            </a:r>
            <a:r>
              <a:rPr lang="hu-HU" sz="2800" dirty="0" err="1" smtClean="0"/>
              <a:t>in</a:t>
            </a:r>
            <a:r>
              <a:rPr lang="hu-HU" sz="2800" dirty="0" smtClean="0"/>
              <a:t> 1992 </a:t>
            </a:r>
            <a:r>
              <a:rPr lang="hu-HU" sz="2800" dirty="0" err="1" smtClean="0"/>
              <a:t>for</a:t>
            </a:r>
            <a:r>
              <a:rPr lang="hu-HU" sz="2800" dirty="0" smtClean="0"/>
              <a:t> </a:t>
            </a:r>
            <a:r>
              <a:rPr lang="hu-HU" sz="2800" dirty="0" err="1" smtClean="0"/>
              <a:t>the</a:t>
            </a:r>
            <a:r>
              <a:rPr lang="hu-HU" sz="2800" dirty="0" smtClean="0"/>
              <a:t> </a:t>
            </a:r>
            <a:r>
              <a:rPr lang="hu-HU" sz="2800" dirty="0" err="1" smtClean="0"/>
              <a:t>training</a:t>
            </a:r>
            <a:r>
              <a:rPr lang="hu-HU" sz="2800" dirty="0" smtClean="0"/>
              <a:t> and </a:t>
            </a:r>
            <a:r>
              <a:rPr lang="hu-HU" sz="2800" dirty="0" err="1" smtClean="0"/>
              <a:t>furthering</a:t>
            </a:r>
            <a:r>
              <a:rPr lang="hu-HU" sz="2800" dirty="0" smtClean="0"/>
              <a:t> of </a:t>
            </a:r>
            <a:r>
              <a:rPr lang="hu-HU" sz="2800" dirty="0" err="1" smtClean="0"/>
              <a:t>dance</a:t>
            </a:r>
            <a:r>
              <a:rPr lang="hu-HU" sz="2800" dirty="0" smtClean="0"/>
              <a:t>/</a:t>
            </a:r>
            <a:r>
              <a:rPr lang="hu-HU" sz="2800" dirty="0" err="1" smtClean="0"/>
              <a:t>movement</a:t>
            </a:r>
            <a:r>
              <a:rPr lang="hu-HU" sz="2800" dirty="0" smtClean="0"/>
              <a:t> </a:t>
            </a:r>
            <a:r>
              <a:rPr lang="hu-HU" sz="2800" dirty="0" err="1" smtClean="0"/>
              <a:t>psychotherapies</a:t>
            </a:r>
            <a:r>
              <a:rPr lang="hu-HU" sz="2800" dirty="0" smtClean="0"/>
              <a:t> and body-mind </a:t>
            </a:r>
            <a:r>
              <a:rPr lang="hu-HU" sz="2800" dirty="0" err="1" smtClean="0"/>
              <a:t>oriented</a:t>
            </a:r>
            <a:r>
              <a:rPr lang="hu-HU" sz="2800" dirty="0" smtClean="0"/>
              <a:t> </a:t>
            </a:r>
            <a:r>
              <a:rPr lang="hu-HU" sz="2800" dirty="0" err="1" smtClean="0"/>
              <a:t>methods</a:t>
            </a:r>
            <a:r>
              <a:rPr lang="hu-HU" sz="2800" dirty="0" smtClean="0"/>
              <a:t> </a:t>
            </a:r>
            <a:r>
              <a:rPr lang="hu-HU" sz="2800" dirty="0" err="1" smtClean="0"/>
              <a:t>in</a:t>
            </a:r>
            <a:r>
              <a:rPr lang="hu-HU" sz="2800" dirty="0" smtClean="0"/>
              <a:t> </a:t>
            </a:r>
            <a:r>
              <a:rPr lang="hu-HU" sz="2800" dirty="0" err="1" smtClean="0"/>
              <a:t>general</a:t>
            </a:r>
            <a:r>
              <a:rPr lang="hu-HU" sz="2800" dirty="0" smtClean="0"/>
              <a:t>. </a:t>
            </a:r>
            <a:r>
              <a:rPr lang="hu-HU" sz="2800" dirty="0" err="1" smtClean="0"/>
              <a:t>Since</a:t>
            </a:r>
            <a:r>
              <a:rPr lang="hu-HU" sz="2800" dirty="0" smtClean="0"/>
              <a:t> </a:t>
            </a:r>
            <a:r>
              <a:rPr lang="hu-HU" sz="2800" dirty="0" err="1" smtClean="0"/>
              <a:t>the</a:t>
            </a:r>
            <a:r>
              <a:rPr lang="hu-HU" sz="2800" dirty="0" smtClean="0"/>
              <a:t> </a:t>
            </a:r>
            <a:r>
              <a:rPr lang="hu-HU" sz="2800" dirty="0" err="1" smtClean="0"/>
              <a:t>eighties</a:t>
            </a:r>
            <a:r>
              <a:rPr lang="hu-HU" sz="2800" dirty="0" smtClean="0"/>
              <a:t> Márta Merényi and </a:t>
            </a:r>
            <a:r>
              <a:rPr lang="hu-HU" sz="2800" dirty="0" err="1" smtClean="0"/>
              <a:t>her</a:t>
            </a:r>
            <a:r>
              <a:rPr lang="hu-HU" sz="2800" dirty="0" smtClean="0"/>
              <a:t> </a:t>
            </a:r>
            <a:r>
              <a:rPr lang="hu-HU" sz="2800" dirty="0" err="1" smtClean="0"/>
              <a:t>followers</a:t>
            </a:r>
            <a:r>
              <a:rPr lang="hu-HU" sz="2800" dirty="0" smtClean="0"/>
              <a:t> </a:t>
            </a:r>
            <a:r>
              <a:rPr lang="hu-HU" sz="2800" dirty="0" err="1" smtClean="0"/>
              <a:t>built</a:t>
            </a:r>
            <a:r>
              <a:rPr lang="hu-HU" sz="2800" dirty="0" smtClean="0"/>
              <a:t> </a:t>
            </a:r>
            <a:r>
              <a:rPr lang="hu-HU" sz="2800" dirty="0" err="1" smtClean="0"/>
              <a:t>up</a:t>
            </a:r>
            <a:r>
              <a:rPr lang="hu-HU" sz="2800" dirty="0" smtClean="0"/>
              <a:t> </a:t>
            </a:r>
            <a:r>
              <a:rPr lang="hu-HU" sz="2800" dirty="0" err="1" smtClean="0"/>
              <a:t>the</a:t>
            </a:r>
            <a:r>
              <a:rPr lang="hu-HU" sz="2800" dirty="0" smtClean="0"/>
              <a:t> </a:t>
            </a:r>
            <a:r>
              <a:rPr lang="hu-HU" sz="2800" dirty="0" err="1" smtClean="0"/>
              <a:t>psychodynamic</a:t>
            </a:r>
            <a:r>
              <a:rPr lang="hu-HU" sz="2800" dirty="0" smtClean="0"/>
              <a:t> </a:t>
            </a:r>
            <a:r>
              <a:rPr lang="hu-HU" sz="2800" dirty="0" err="1" smtClean="0"/>
              <a:t>method</a:t>
            </a:r>
            <a:r>
              <a:rPr lang="hu-HU" sz="2800" dirty="0" smtClean="0"/>
              <a:t> </a:t>
            </a:r>
            <a:r>
              <a:rPr lang="hu-HU" sz="2800" dirty="0" err="1" smtClean="0"/>
              <a:t>in</a:t>
            </a:r>
            <a:r>
              <a:rPr lang="hu-HU" sz="2800" dirty="0" smtClean="0"/>
              <a:t> Hungary, </a:t>
            </a:r>
            <a:r>
              <a:rPr lang="hu-HU" sz="2800" dirty="0" err="1" smtClean="0"/>
              <a:t>which</a:t>
            </a:r>
            <a:r>
              <a:rPr lang="hu-HU" sz="2800" dirty="0" smtClean="0"/>
              <a:t> </a:t>
            </a:r>
            <a:r>
              <a:rPr lang="hu-HU" sz="2800" dirty="0" err="1" smtClean="0"/>
              <a:t>became</a:t>
            </a:r>
            <a:r>
              <a:rPr lang="hu-HU" sz="2800" dirty="0" smtClean="0"/>
              <a:t> a </a:t>
            </a:r>
            <a:r>
              <a:rPr lang="hu-HU" sz="2800" dirty="0" err="1" smtClean="0"/>
              <a:t>prospering</a:t>
            </a:r>
            <a:r>
              <a:rPr lang="hu-HU" sz="2800" dirty="0" smtClean="0"/>
              <a:t> </a:t>
            </a:r>
            <a:r>
              <a:rPr lang="hu-HU" sz="2800" dirty="0" err="1" smtClean="0"/>
              <a:t>professional</a:t>
            </a:r>
            <a:r>
              <a:rPr lang="hu-HU" sz="2800" dirty="0" smtClean="0"/>
              <a:t> </a:t>
            </a:r>
            <a:r>
              <a:rPr lang="hu-HU" sz="2800" dirty="0" err="1" smtClean="0"/>
              <a:t>community</a:t>
            </a:r>
            <a:r>
              <a:rPr lang="hu-HU" sz="2800" dirty="0" smtClean="0"/>
              <a:t>, </a:t>
            </a:r>
            <a:r>
              <a:rPr lang="hu-HU" sz="2800" dirty="0" err="1" smtClean="0"/>
              <a:t>accredited</a:t>
            </a:r>
            <a:r>
              <a:rPr lang="hu-HU" sz="2800" dirty="0" smtClean="0"/>
              <a:t> </a:t>
            </a:r>
            <a:r>
              <a:rPr lang="hu-HU" sz="2800" dirty="0" err="1" smtClean="0"/>
              <a:t>by</a:t>
            </a:r>
            <a:r>
              <a:rPr lang="hu-HU" sz="2800" dirty="0" smtClean="0"/>
              <a:t> </a:t>
            </a:r>
            <a:r>
              <a:rPr lang="hu-HU" sz="2800" dirty="0" err="1" smtClean="0"/>
              <a:t>the</a:t>
            </a:r>
            <a:r>
              <a:rPr lang="hu-HU" sz="2800" dirty="0" smtClean="0"/>
              <a:t> </a:t>
            </a:r>
            <a:r>
              <a:rPr lang="hu-HU" sz="2800" dirty="0" err="1" smtClean="0"/>
              <a:t>Hungarian</a:t>
            </a:r>
            <a:r>
              <a:rPr lang="hu-HU" sz="2800" dirty="0" smtClean="0"/>
              <a:t> </a:t>
            </a:r>
            <a:r>
              <a:rPr lang="hu-HU" sz="2800" dirty="0" err="1" smtClean="0"/>
              <a:t>Council</a:t>
            </a:r>
            <a:r>
              <a:rPr lang="hu-HU" sz="2800" dirty="0" smtClean="0"/>
              <a:t> of </a:t>
            </a:r>
            <a:r>
              <a:rPr lang="hu-HU" sz="2800" dirty="0" err="1" smtClean="0"/>
              <a:t>Psychotherapy</a:t>
            </a:r>
            <a:r>
              <a:rPr lang="hu-HU" sz="2800" dirty="0" smtClean="0"/>
              <a:t>.</a:t>
            </a:r>
            <a:br>
              <a:rPr lang="hu-HU" sz="2800" dirty="0" smtClean="0"/>
            </a:br>
            <a:r>
              <a:rPr lang="hu-HU" sz="2800" dirty="0" err="1" smtClean="0"/>
              <a:t>In</a:t>
            </a:r>
            <a:r>
              <a:rPr lang="hu-HU" sz="2800" dirty="0" smtClean="0"/>
              <a:t> </a:t>
            </a:r>
            <a:r>
              <a:rPr lang="hu-HU" sz="2800" dirty="0" err="1" smtClean="0"/>
              <a:t>the</a:t>
            </a:r>
            <a:r>
              <a:rPr lang="hu-HU" sz="2800" dirty="0" smtClean="0"/>
              <a:t> </a:t>
            </a:r>
            <a:r>
              <a:rPr lang="hu-HU" sz="2800" dirty="0" err="1" smtClean="0"/>
              <a:t>Association</a:t>
            </a:r>
            <a:r>
              <a:rPr lang="hu-HU" sz="2800" dirty="0" smtClean="0"/>
              <a:t> </a:t>
            </a:r>
            <a:r>
              <a:rPr lang="hu-HU" sz="2800" dirty="0" err="1" smtClean="0"/>
              <a:t>several</a:t>
            </a:r>
            <a:r>
              <a:rPr lang="hu-HU" sz="2800" dirty="0" smtClean="0"/>
              <a:t> </a:t>
            </a:r>
            <a:r>
              <a:rPr lang="hu-HU" sz="2800" dirty="0" err="1" smtClean="0"/>
              <a:t>professionals</a:t>
            </a:r>
            <a:r>
              <a:rPr lang="hu-HU" sz="2800" dirty="0" smtClean="0"/>
              <a:t> </a:t>
            </a:r>
            <a:r>
              <a:rPr lang="hu-HU" sz="2800" dirty="0" err="1" smtClean="0"/>
              <a:t>working</a:t>
            </a:r>
            <a:r>
              <a:rPr lang="hu-HU" sz="2800" dirty="0" smtClean="0"/>
              <a:t> </a:t>
            </a:r>
            <a:r>
              <a:rPr lang="hu-HU" sz="2800" dirty="0" err="1" smtClean="0"/>
              <a:t>with</a:t>
            </a:r>
            <a:r>
              <a:rPr lang="hu-HU" sz="2800" dirty="0" smtClean="0"/>
              <a:t> </a:t>
            </a:r>
            <a:r>
              <a:rPr lang="hu-HU" sz="2800" dirty="0" err="1" smtClean="0"/>
              <a:t>other</a:t>
            </a:r>
            <a:r>
              <a:rPr lang="hu-HU" sz="2800" dirty="0" smtClean="0"/>
              <a:t> </a:t>
            </a:r>
            <a:r>
              <a:rPr lang="hu-HU" sz="2800" dirty="0" err="1" smtClean="0"/>
              <a:t>different</a:t>
            </a:r>
            <a:r>
              <a:rPr lang="hu-HU" sz="2800" dirty="0" smtClean="0"/>
              <a:t> </a:t>
            </a:r>
            <a:r>
              <a:rPr lang="hu-HU" sz="2800" dirty="0" err="1" smtClean="0"/>
              <a:t>approaches</a:t>
            </a:r>
            <a:r>
              <a:rPr lang="hu-HU" sz="2800" dirty="0" smtClean="0"/>
              <a:t> of </a:t>
            </a:r>
            <a:r>
              <a:rPr lang="hu-HU" sz="2800" dirty="0" err="1" smtClean="0"/>
              <a:t>Dance</a:t>
            </a:r>
            <a:r>
              <a:rPr lang="hu-HU" sz="2800" dirty="0" smtClean="0"/>
              <a:t>/</a:t>
            </a:r>
            <a:r>
              <a:rPr lang="hu-HU" sz="2800" dirty="0" err="1" smtClean="0"/>
              <a:t>Movement</a:t>
            </a:r>
            <a:r>
              <a:rPr lang="hu-HU" sz="2800" dirty="0" smtClean="0"/>
              <a:t> </a:t>
            </a:r>
            <a:r>
              <a:rPr lang="hu-HU" sz="2800" dirty="0" err="1" smtClean="0"/>
              <a:t>Therapy</a:t>
            </a:r>
            <a:r>
              <a:rPr lang="hu-HU" sz="2800" dirty="0" smtClean="0"/>
              <a:t> and body-mind </a:t>
            </a:r>
            <a:r>
              <a:rPr lang="hu-HU" sz="2800" dirty="0" err="1" smtClean="0"/>
              <a:t>oriented</a:t>
            </a:r>
            <a:r>
              <a:rPr lang="hu-HU" sz="2800" dirty="0" smtClean="0"/>
              <a:t> </a:t>
            </a:r>
            <a:r>
              <a:rPr lang="hu-HU" sz="2800" dirty="0" err="1" smtClean="0"/>
              <a:t>methods</a:t>
            </a:r>
            <a:r>
              <a:rPr lang="hu-HU" sz="2800" dirty="0" smtClean="0"/>
              <a:t> </a:t>
            </a:r>
            <a:r>
              <a:rPr lang="hu-HU" sz="2800" dirty="0" err="1" smtClean="0"/>
              <a:t>are</a:t>
            </a:r>
            <a:r>
              <a:rPr lang="hu-HU" sz="2800" dirty="0" smtClean="0"/>
              <a:t> </a:t>
            </a:r>
            <a:r>
              <a:rPr lang="hu-HU" sz="2800" dirty="0" err="1" smtClean="0"/>
              <a:t>represented</a:t>
            </a:r>
            <a:r>
              <a:rPr lang="hu-HU" sz="2800" dirty="0" smtClean="0"/>
              <a:t>, </a:t>
            </a:r>
            <a:r>
              <a:rPr lang="hu-HU" sz="2800" dirty="0" err="1" smtClean="0"/>
              <a:t>such</a:t>
            </a:r>
            <a:r>
              <a:rPr lang="hu-HU" sz="2800" dirty="0" smtClean="0"/>
              <a:t> </a:t>
            </a:r>
            <a:r>
              <a:rPr lang="hu-HU" sz="2800" dirty="0" err="1" smtClean="0"/>
              <a:t>as</a:t>
            </a:r>
            <a:r>
              <a:rPr lang="hu-HU" sz="2800" dirty="0" smtClean="0"/>
              <a:t> </a:t>
            </a:r>
            <a:r>
              <a:rPr lang="hu-HU" sz="2800" dirty="0" err="1" smtClean="0"/>
              <a:t>Group-analytic</a:t>
            </a:r>
            <a:r>
              <a:rPr lang="hu-HU" sz="2800" dirty="0" smtClean="0"/>
              <a:t> </a:t>
            </a:r>
            <a:r>
              <a:rPr lang="hu-HU" sz="2800" dirty="0" err="1" smtClean="0"/>
              <a:t>Movement</a:t>
            </a:r>
            <a:r>
              <a:rPr lang="hu-HU" sz="2800" dirty="0" smtClean="0"/>
              <a:t> and </a:t>
            </a:r>
            <a:r>
              <a:rPr lang="hu-HU" sz="2800" dirty="0" err="1" smtClean="0"/>
              <a:t>Dance</a:t>
            </a:r>
            <a:r>
              <a:rPr lang="hu-HU" sz="2800" dirty="0" smtClean="0"/>
              <a:t> </a:t>
            </a:r>
            <a:r>
              <a:rPr lang="hu-HU" sz="2800" dirty="0" err="1" smtClean="0"/>
              <a:t>Therapy</a:t>
            </a:r>
            <a:r>
              <a:rPr lang="hu-HU" sz="2800" dirty="0" smtClean="0"/>
              <a:t>, </a:t>
            </a:r>
            <a:r>
              <a:rPr lang="hu-HU" sz="2800" dirty="0" err="1" smtClean="0"/>
              <a:t>Integral</a:t>
            </a:r>
            <a:r>
              <a:rPr lang="hu-HU" sz="2800" dirty="0" smtClean="0"/>
              <a:t> </a:t>
            </a:r>
            <a:r>
              <a:rPr lang="hu-HU" sz="2800" dirty="0" err="1" smtClean="0"/>
              <a:t>Dance</a:t>
            </a:r>
            <a:r>
              <a:rPr lang="hu-HU" sz="2800" dirty="0" smtClean="0"/>
              <a:t> </a:t>
            </a:r>
            <a:r>
              <a:rPr lang="hu-HU" sz="2800" dirty="0" err="1" smtClean="0"/>
              <a:t>and</a:t>
            </a:r>
            <a:r>
              <a:rPr lang="hu-HU" sz="2800" dirty="0" smtClean="0"/>
              <a:t> </a:t>
            </a:r>
            <a:r>
              <a:rPr lang="hu-HU" sz="2800" dirty="0" err="1" smtClean="0"/>
              <a:t>Expression</a:t>
            </a:r>
            <a:r>
              <a:rPr lang="hu-HU" sz="2800" dirty="0" smtClean="0"/>
              <a:t> </a:t>
            </a:r>
            <a:r>
              <a:rPr lang="hu-HU" sz="2800" dirty="0" err="1" smtClean="0"/>
              <a:t>Therapy</a:t>
            </a:r>
            <a:r>
              <a:rPr lang="hu-HU" sz="2800" dirty="0" smtClean="0"/>
              <a:t>, Body Mind Centering, </a:t>
            </a:r>
            <a:r>
              <a:rPr lang="hu-HU" sz="2800" dirty="0" err="1" smtClean="0"/>
              <a:t>Feldenkrais</a:t>
            </a:r>
            <a:r>
              <a:rPr lang="hu-HU" sz="2800" dirty="0" smtClean="0"/>
              <a:t>, etc. </a:t>
            </a:r>
            <a:r>
              <a:rPr lang="hu-HU" sz="2800" dirty="0" err="1" smtClean="0"/>
              <a:t>These</a:t>
            </a:r>
            <a:r>
              <a:rPr lang="hu-HU" sz="2800" dirty="0" smtClean="0"/>
              <a:t> </a:t>
            </a:r>
            <a:r>
              <a:rPr lang="hu-HU" sz="2800" dirty="0" err="1" smtClean="0"/>
              <a:t>methods</a:t>
            </a:r>
            <a:r>
              <a:rPr lang="hu-HU" sz="2800" dirty="0" smtClean="0"/>
              <a:t> </a:t>
            </a:r>
            <a:r>
              <a:rPr lang="hu-HU" sz="2800" dirty="0" err="1" smtClean="0"/>
              <a:t>help</a:t>
            </a:r>
            <a:r>
              <a:rPr lang="hu-HU" sz="2800" dirty="0" smtClean="0"/>
              <a:t> a </a:t>
            </a:r>
            <a:r>
              <a:rPr lang="hu-HU" sz="2800" dirty="0" err="1" smtClean="0"/>
              <a:t>lot</a:t>
            </a:r>
            <a:r>
              <a:rPr lang="hu-HU" sz="2800" dirty="0" smtClean="0"/>
              <a:t> </a:t>
            </a:r>
            <a:r>
              <a:rPr lang="hu-HU" sz="2800" dirty="0" err="1" smtClean="0"/>
              <a:t>to</a:t>
            </a:r>
            <a:r>
              <a:rPr lang="hu-HU" sz="2800" dirty="0" smtClean="0"/>
              <a:t> </a:t>
            </a:r>
            <a:r>
              <a:rPr lang="hu-HU" sz="2800" dirty="0" err="1" smtClean="0"/>
              <a:t>reintegrate</a:t>
            </a:r>
            <a:r>
              <a:rPr lang="hu-HU" sz="2800" dirty="0" smtClean="0"/>
              <a:t> </a:t>
            </a:r>
            <a:r>
              <a:rPr lang="hu-HU" sz="2800" dirty="0" err="1" smtClean="0"/>
              <a:t>the</a:t>
            </a:r>
            <a:r>
              <a:rPr lang="hu-HU" sz="2800" dirty="0" smtClean="0"/>
              <a:t> </a:t>
            </a:r>
            <a:r>
              <a:rPr lang="hu-HU" sz="2800" dirty="0" err="1" smtClean="0"/>
              <a:t>motion</a:t>
            </a:r>
            <a:r>
              <a:rPr lang="hu-HU" sz="2800" dirty="0" smtClean="0"/>
              <a:t>/</a:t>
            </a:r>
            <a:r>
              <a:rPr lang="hu-HU" sz="2800" dirty="0" err="1" smtClean="0"/>
              <a:t>emotion</a:t>
            </a:r>
            <a:r>
              <a:rPr lang="hu-HU" sz="2800" dirty="0" smtClean="0"/>
              <a:t> </a:t>
            </a:r>
            <a:r>
              <a:rPr lang="hu-HU" sz="2800" dirty="0" err="1" smtClean="0"/>
              <a:t>unity</a:t>
            </a:r>
            <a:r>
              <a:rPr lang="hu-HU" sz="2800" dirty="0" smtClean="0"/>
              <a:t> </a:t>
            </a:r>
            <a:r>
              <a:rPr lang="hu-HU" sz="2800" dirty="0" err="1" smtClean="0"/>
              <a:t>a</a:t>
            </a:r>
            <a:r>
              <a:rPr lang="hu-HU" sz="2800" dirty="0" smtClean="0"/>
              <a:t> </a:t>
            </a:r>
            <a:r>
              <a:rPr lang="hu-HU" sz="2800" dirty="0" err="1" smtClean="0"/>
              <a:t>help</a:t>
            </a:r>
            <a:r>
              <a:rPr lang="hu-HU" sz="2800" dirty="0" smtClean="0"/>
              <a:t> </a:t>
            </a:r>
            <a:r>
              <a:rPr lang="hu-HU" sz="2800" dirty="0" err="1" smtClean="0"/>
              <a:t>to</a:t>
            </a:r>
            <a:r>
              <a:rPr lang="hu-HU" sz="2800" dirty="0" smtClean="0"/>
              <a:t> </a:t>
            </a:r>
            <a:r>
              <a:rPr lang="hu-HU" sz="2800" dirty="0" err="1" smtClean="0"/>
              <a:t>reflect</a:t>
            </a:r>
            <a:r>
              <a:rPr lang="hu-HU" sz="2800" dirty="0" smtClean="0"/>
              <a:t> </a:t>
            </a:r>
            <a:r>
              <a:rPr lang="hu-HU" sz="2800" dirty="0" err="1" smtClean="0"/>
              <a:t>on</a:t>
            </a:r>
            <a:r>
              <a:rPr lang="hu-HU" sz="2800" dirty="0" smtClean="0"/>
              <a:t> </a:t>
            </a:r>
            <a:r>
              <a:rPr lang="hu-HU" sz="2800" dirty="0" err="1" smtClean="0"/>
              <a:t>the</a:t>
            </a:r>
            <a:r>
              <a:rPr lang="hu-HU" sz="2800" dirty="0" smtClean="0"/>
              <a:t> </a:t>
            </a:r>
            <a:r>
              <a:rPr lang="hu-HU" sz="2800" dirty="0" err="1" smtClean="0"/>
              <a:t>unconscious</a:t>
            </a:r>
            <a:r>
              <a:rPr lang="hu-HU" sz="2800" dirty="0" smtClean="0"/>
              <a:t> </a:t>
            </a:r>
            <a:r>
              <a:rPr lang="hu-HU" sz="2800" dirty="0" err="1" smtClean="0"/>
              <a:t>process</a:t>
            </a:r>
            <a:r>
              <a:rPr lang="hu-HU" sz="2800" dirty="0" smtClean="0"/>
              <a:t> and </a:t>
            </a:r>
            <a:r>
              <a:rPr lang="hu-HU" sz="2800" dirty="0" err="1" smtClean="0"/>
              <a:t>the</a:t>
            </a:r>
            <a:r>
              <a:rPr lang="hu-HU" sz="2800" dirty="0" smtClean="0"/>
              <a:t> </a:t>
            </a:r>
            <a:r>
              <a:rPr lang="hu-HU" sz="2800" dirty="0" err="1" smtClean="0"/>
              <a:t>psychodynamic</a:t>
            </a:r>
            <a:r>
              <a:rPr lang="hu-HU" sz="2800" dirty="0" smtClean="0"/>
              <a:t> </a:t>
            </a:r>
            <a:r>
              <a:rPr lang="hu-HU" sz="2800" dirty="0" err="1" smtClean="0"/>
              <a:t>abyss</a:t>
            </a:r>
            <a:r>
              <a:rPr lang="hu-HU" sz="2800" dirty="0" smtClean="0"/>
              <a:t>. </a:t>
            </a:r>
          </a:p>
          <a:p>
            <a:r>
              <a:rPr lang="hu-HU" sz="2800" dirty="0" smtClean="0"/>
              <a:t>Merényi </a:t>
            </a:r>
            <a:r>
              <a:rPr lang="hu-HU" sz="2800" dirty="0" err="1" smtClean="0"/>
              <a:t>offers</a:t>
            </a:r>
            <a:r>
              <a:rPr lang="hu-HU" sz="2800" dirty="0" smtClean="0"/>
              <a:t> </a:t>
            </a:r>
            <a:r>
              <a:rPr lang="hu-HU" sz="2800" dirty="0" err="1" smtClean="0"/>
              <a:t>the</a:t>
            </a:r>
            <a:r>
              <a:rPr lang="hu-HU" sz="2800" dirty="0" smtClean="0"/>
              <a:t> </a:t>
            </a:r>
            <a:r>
              <a:rPr lang="hu-HU" sz="2800" dirty="0" err="1" smtClean="0"/>
              <a:t>Dance</a:t>
            </a:r>
            <a:r>
              <a:rPr lang="hu-HU" sz="2800" dirty="0" smtClean="0"/>
              <a:t> and </a:t>
            </a:r>
            <a:r>
              <a:rPr lang="hu-HU" sz="2800" dirty="0" err="1" smtClean="0"/>
              <a:t>Movement</a:t>
            </a:r>
            <a:r>
              <a:rPr lang="hu-HU" sz="2800" dirty="0" smtClean="0"/>
              <a:t> </a:t>
            </a:r>
            <a:r>
              <a:rPr lang="hu-HU" sz="2800" dirty="0" err="1" smtClean="0"/>
              <a:t>Therapy</a:t>
            </a:r>
            <a:r>
              <a:rPr lang="hu-HU" sz="2800" dirty="0" smtClean="0"/>
              <a:t> </a:t>
            </a:r>
            <a:r>
              <a:rPr lang="hu-HU" sz="2800" dirty="0" err="1" smtClean="0"/>
              <a:t>even</a:t>
            </a:r>
            <a:r>
              <a:rPr lang="hu-HU" sz="2800" dirty="0" smtClean="0"/>
              <a:t> </a:t>
            </a:r>
            <a:r>
              <a:rPr lang="hu-HU" sz="2800" dirty="0" err="1" smtClean="0"/>
              <a:t>for</a:t>
            </a:r>
            <a:r>
              <a:rPr lang="hu-HU" sz="2800" dirty="0" smtClean="0"/>
              <a:t> </a:t>
            </a:r>
            <a:r>
              <a:rPr lang="hu-HU" sz="2800" dirty="0" err="1" smtClean="0"/>
              <a:t>healing</a:t>
            </a:r>
            <a:r>
              <a:rPr lang="hu-HU" sz="2800" dirty="0" smtClean="0"/>
              <a:t> of </a:t>
            </a:r>
            <a:r>
              <a:rPr lang="hu-HU" sz="2800" dirty="0" err="1" smtClean="0"/>
              <a:t>schizophrenics</a:t>
            </a:r>
            <a:r>
              <a:rPr lang="hu-HU" sz="2800" dirty="0" smtClean="0"/>
              <a:t> </a:t>
            </a:r>
            <a:r>
              <a:rPr lang="hu-HU" sz="2800" dirty="0" err="1" smtClean="0"/>
              <a:t>as</a:t>
            </a:r>
            <a:r>
              <a:rPr lang="hu-HU" sz="2800" dirty="0" smtClean="0"/>
              <a:t> a </a:t>
            </a:r>
            <a:r>
              <a:rPr lang="hu-HU" sz="2800" dirty="0" err="1" smtClean="0"/>
              <a:t>complementary</a:t>
            </a:r>
            <a:r>
              <a:rPr lang="hu-HU" sz="2800" dirty="0" smtClean="0"/>
              <a:t> </a:t>
            </a:r>
            <a:r>
              <a:rPr lang="hu-HU" sz="2800" dirty="0" err="1" smtClean="0"/>
              <a:t>method</a:t>
            </a:r>
            <a:r>
              <a:rPr lang="hu-HU" sz="2800" dirty="0" smtClean="0"/>
              <a:t>, </a:t>
            </a:r>
            <a:r>
              <a:rPr lang="hu-HU" sz="2800" dirty="0" err="1" smtClean="0"/>
              <a:t>where</a:t>
            </a:r>
            <a:r>
              <a:rPr lang="hu-HU" sz="2800" dirty="0" smtClean="0"/>
              <a:t> </a:t>
            </a:r>
            <a:r>
              <a:rPr lang="hu-HU" sz="2800" dirty="0" err="1" smtClean="0"/>
              <a:t>the</a:t>
            </a:r>
            <a:r>
              <a:rPr lang="hu-HU" sz="2800" dirty="0" smtClean="0"/>
              <a:t> </a:t>
            </a:r>
            <a:r>
              <a:rPr lang="hu-HU" sz="2800" dirty="0" err="1" smtClean="0"/>
              <a:t>inner</a:t>
            </a:r>
            <a:r>
              <a:rPr lang="hu-HU" sz="2800" dirty="0" smtClean="0"/>
              <a:t> body </a:t>
            </a:r>
            <a:r>
              <a:rPr lang="hu-HU" sz="2800" dirty="0" err="1" smtClean="0"/>
              <a:t>scape</a:t>
            </a:r>
            <a:r>
              <a:rPr lang="hu-HU" sz="2800" dirty="0" smtClean="0"/>
              <a:t>, </a:t>
            </a:r>
            <a:r>
              <a:rPr lang="hu-HU" sz="2800" dirty="0" err="1" smtClean="0"/>
              <a:t>the</a:t>
            </a:r>
            <a:r>
              <a:rPr lang="hu-HU" sz="2800" dirty="0" smtClean="0"/>
              <a:t> </a:t>
            </a:r>
            <a:r>
              <a:rPr lang="hu-HU" sz="2800" dirty="0" err="1" smtClean="0"/>
              <a:t>perception</a:t>
            </a:r>
            <a:r>
              <a:rPr lang="hu-HU" sz="2800" dirty="0" smtClean="0"/>
              <a:t> of </a:t>
            </a:r>
            <a:r>
              <a:rPr lang="hu-HU" sz="2800" dirty="0" err="1" smtClean="0"/>
              <a:t>the</a:t>
            </a:r>
            <a:r>
              <a:rPr lang="hu-HU" sz="2800" dirty="0" smtClean="0"/>
              <a:t> </a:t>
            </a:r>
            <a:r>
              <a:rPr lang="hu-HU" sz="2800" dirty="0" err="1" smtClean="0"/>
              <a:t>space</a:t>
            </a:r>
            <a:r>
              <a:rPr lang="hu-HU" sz="2800" dirty="0" smtClean="0"/>
              <a:t> and </a:t>
            </a:r>
            <a:r>
              <a:rPr lang="hu-HU" sz="2800" dirty="0" err="1" smtClean="0"/>
              <a:t>the</a:t>
            </a:r>
            <a:r>
              <a:rPr lang="hu-HU" sz="2800" dirty="0" smtClean="0"/>
              <a:t> </a:t>
            </a:r>
            <a:r>
              <a:rPr lang="hu-HU" sz="2800" dirty="0" err="1" smtClean="0"/>
              <a:t>own</a:t>
            </a:r>
            <a:r>
              <a:rPr lang="hu-HU" sz="2800" dirty="0" smtClean="0"/>
              <a:t> body is </a:t>
            </a:r>
            <a:r>
              <a:rPr lang="hu-HU" sz="2800" dirty="0" err="1" smtClean="0"/>
              <a:t>hurt</a:t>
            </a:r>
            <a:r>
              <a:rPr lang="hu-HU" sz="2800" dirty="0" smtClean="0"/>
              <a:t>, and </a:t>
            </a:r>
            <a:r>
              <a:rPr lang="hu-HU" sz="2800" dirty="0" err="1" smtClean="0"/>
              <a:t>the</a:t>
            </a:r>
            <a:r>
              <a:rPr lang="hu-HU" sz="2800" dirty="0" smtClean="0"/>
              <a:t> </a:t>
            </a:r>
            <a:r>
              <a:rPr lang="hu-HU" sz="2800" dirty="0" err="1" smtClean="0"/>
              <a:t>borders</a:t>
            </a:r>
            <a:r>
              <a:rPr lang="hu-HU" sz="2800" dirty="0" smtClean="0"/>
              <a:t> of </a:t>
            </a:r>
            <a:r>
              <a:rPr lang="hu-HU" sz="2800" dirty="0" err="1" smtClean="0"/>
              <a:t>the</a:t>
            </a:r>
            <a:r>
              <a:rPr lang="hu-HU" sz="2800" dirty="0" smtClean="0"/>
              <a:t> </a:t>
            </a:r>
            <a:r>
              <a:rPr lang="hu-HU" sz="2800" dirty="0" err="1" smtClean="0"/>
              <a:t>Self</a:t>
            </a:r>
            <a:r>
              <a:rPr lang="hu-HU" sz="2800" dirty="0" smtClean="0"/>
              <a:t> is </a:t>
            </a:r>
            <a:r>
              <a:rPr lang="hu-HU" sz="2800" dirty="0" err="1" smtClean="0"/>
              <a:t>disordered</a:t>
            </a:r>
            <a:r>
              <a:rPr lang="hu-HU" sz="2800" dirty="0" smtClean="0"/>
              <a:t> and </a:t>
            </a:r>
            <a:r>
              <a:rPr lang="hu-HU" sz="2800" dirty="0" err="1" smtClean="0"/>
              <a:t>permeable</a:t>
            </a:r>
            <a:r>
              <a:rPr lang="hu-HU" sz="2800" dirty="0" smtClean="0"/>
              <a:t>, </a:t>
            </a:r>
            <a:r>
              <a:rPr lang="hu-HU" sz="2800" dirty="0" err="1" smtClean="0"/>
              <a:t>causing</a:t>
            </a:r>
            <a:r>
              <a:rPr lang="hu-HU" sz="2800" dirty="0" smtClean="0"/>
              <a:t> </a:t>
            </a:r>
            <a:r>
              <a:rPr lang="hu-HU" sz="2800" dirty="0" err="1" smtClean="0"/>
              <a:t>severe</a:t>
            </a:r>
            <a:r>
              <a:rPr lang="hu-HU" sz="2800" dirty="0" smtClean="0"/>
              <a:t> </a:t>
            </a:r>
            <a:r>
              <a:rPr lang="hu-HU" sz="2800" dirty="0" err="1" smtClean="0"/>
              <a:t>disturbances</a:t>
            </a:r>
            <a:r>
              <a:rPr lang="hu-HU" sz="2800" dirty="0" smtClean="0"/>
              <a:t> of </a:t>
            </a:r>
            <a:r>
              <a:rPr lang="hu-HU" sz="2800" dirty="0" err="1" smtClean="0"/>
              <a:t>the</a:t>
            </a:r>
            <a:r>
              <a:rPr lang="hu-HU" sz="2800" dirty="0" smtClean="0"/>
              <a:t> </a:t>
            </a:r>
            <a:r>
              <a:rPr lang="hu-HU" sz="2800" dirty="0" err="1" smtClean="0"/>
              <a:t>communication</a:t>
            </a:r>
            <a:r>
              <a:rPr lang="hu-HU" sz="2800" dirty="0" smtClean="0"/>
              <a:t>. The </a:t>
            </a:r>
            <a:r>
              <a:rPr lang="hu-HU" sz="2800" dirty="0" err="1" smtClean="0"/>
              <a:t>Dance</a:t>
            </a:r>
            <a:r>
              <a:rPr lang="hu-HU" sz="2800" dirty="0" smtClean="0"/>
              <a:t> and </a:t>
            </a:r>
            <a:r>
              <a:rPr lang="hu-HU" sz="2800" dirty="0" err="1" smtClean="0"/>
              <a:t>Movement</a:t>
            </a:r>
            <a:r>
              <a:rPr lang="hu-HU" sz="2800" dirty="0" smtClean="0"/>
              <a:t> </a:t>
            </a:r>
            <a:r>
              <a:rPr lang="hu-HU" sz="2800" dirty="0" err="1" smtClean="0"/>
              <a:t>therapy</a:t>
            </a:r>
            <a:r>
              <a:rPr lang="hu-HU" sz="2800" dirty="0" smtClean="0"/>
              <a:t> </a:t>
            </a:r>
            <a:r>
              <a:rPr lang="hu-HU" sz="2800" dirty="0" err="1" smtClean="0"/>
              <a:t>may</a:t>
            </a:r>
            <a:r>
              <a:rPr lang="hu-HU" sz="2800" dirty="0" smtClean="0"/>
              <a:t> </a:t>
            </a:r>
            <a:r>
              <a:rPr lang="hu-HU" sz="2800" dirty="0" err="1" smtClean="0"/>
              <a:t>ease</a:t>
            </a:r>
            <a:r>
              <a:rPr lang="hu-HU" sz="2800" dirty="0" smtClean="0"/>
              <a:t> </a:t>
            </a:r>
            <a:r>
              <a:rPr lang="hu-HU" sz="2800" dirty="0" err="1" smtClean="0"/>
              <a:t>this</a:t>
            </a:r>
            <a:r>
              <a:rPr lang="hu-HU" sz="2800" dirty="0" smtClean="0"/>
              <a:t> </a:t>
            </a:r>
            <a:r>
              <a:rPr lang="hu-HU" sz="2800" dirty="0" err="1" smtClean="0"/>
              <a:t>disturbed</a:t>
            </a:r>
            <a:r>
              <a:rPr lang="hu-HU" sz="2800" dirty="0" smtClean="0"/>
              <a:t> </a:t>
            </a:r>
            <a:r>
              <a:rPr lang="hu-HU" sz="2800" dirty="0" err="1" smtClean="0"/>
              <a:t>communication</a:t>
            </a:r>
            <a:r>
              <a:rPr lang="hu-HU" sz="2800" dirty="0" smtClean="0"/>
              <a:t>. </a:t>
            </a:r>
            <a:r>
              <a:rPr lang="hu-HU" sz="2800" dirty="0" err="1" smtClean="0"/>
              <a:t>In</a:t>
            </a:r>
            <a:r>
              <a:rPr lang="hu-HU" sz="2800" dirty="0" smtClean="0"/>
              <a:t> a </a:t>
            </a:r>
            <a:r>
              <a:rPr lang="hu-HU" sz="2800" dirty="0" err="1" smtClean="0"/>
              <a:t>secure</a:t>
            </a:r>
            <a:r>
              <a:rPr lang="hu-HU" sz="2800" dirty="0" smtClean="0"/>
              <a:t> </a:t>
            </a:r>
            <a:r>
              <a:rPr lang="hu-HU" sz="2800" dirty="0" err="1" smtClean="0"/>
              <a:t>therapeutic</a:t>
            </a:r>
            <a:r>
              <a:rPr lang="hu-HU" sz="2800" dirty="0" smtClean="0"/>
              <a:t> </a:t>
            </a:r>
            <a:r>
              <a:rPr lang="hu-HU" sz="2800" dirty="0" err="1" smtClean="0"/>
              <a:t>relationship</a:t>
            </a:r>
            <a:r>
              <a:rPr lang="hu-HU" sz="2800" dirty="0" smtClean="0"/>
              <a:t> </a:t>
            </a:r>
            <a:r>
              <a:rPr lang="hu-HU" sz="2800" dirty="0" err="1" smtClean="0"/>
              <a:t>the</a:t>
            </a:r>
            <a:r>
              <a:rPr lang="hu-HU" sz="2800" dirty="0" smtClean="0"/>
              <a:t> </a:t>
            </a:r>
            <a:r>
              <a:rPr lang="hu-HU" sz="2800" dirty="0" err="1" smtClean="0"/>
              <a:t>healer</a:t>
            </a:r>
            <a:r>
              <a:rPr lang="hu-HU" sz="2800" dirty="0" smtClean="0"/>
              <a:t> </a:t>
            </a:r>
            <a:r>
              <a:rPr lang="hu-HU" sz="2800" dirty="0" err="1" smtClean="0"/>
              <a:t>can</a:t>
            </a:r>
            <a:r>
              <a:rPr lang="hu-HU" sz="2800" dirty="0" smtClean="0"/>
              <a:t> </a:t>
            </a:r>
            <a:r>
              <a:rPr lang="hu-HU" sz="2800" dirty="0" err="1" smtClean="0"/>
              <a:t>enhance</a:t>
            </a:r>
            <a:r>
              <a:rPr lang="hu-HU" sz="2800" dirty="0" smtClean="0"/>
              <a:t> </a:t>
            </a:r>
            <a:r>
              <a:rPr lang="hu-HU" sz="2800" dirty="0" err="1" smtClean="0"/>
              <a:t>the</a:t>
            </a:r>
            <a:r>
              <a:rPr lang="hu-HU" sz="2800" dirty="0" smtClean="0"/>
              <a:t> </a:t>
            </a:r>
            <a:r>
              <a:rPr lang="hu-HU" sz="2800" dirty="0" err="1" smtClean="0"/>
              <a:t>patients’self-perception</a:t>
            </a:r>
            <a:r>
              <a:rPr lang="hu-HU" sz="2800" dirty="0" smtClean="0"/>
              <a:t> </a:t>
            </a:r>
            <a:r>
              <a:rPr lang="hu-HU" sz="2800" dirty="0" err="1" smtClean="0"/>
              <a:t>through</a:t>
            </a:r>
            <a:r>
              <a:rPr lang="hu-HU" sz="2800" dirty="0" smtClean="0"/>
              <a:t> </a:t>
            </a:r>
            <a:r>
              <a:rPr lang="hu-HU" sz="2800" dirty="0" err="1" smtClean="0"/>
              <a:t>the</a:t>
            </a:r>
            <a:r>
              <a:rPr lang="hu-HU" sz="2800" dirty="0" smtClean="0"/>
              <a:t> </a:t>
            </a:r>
            <a:r>
              <a:rPr lang="hu-HU" sz="2800" dirty="0" err="1" smtClean="0"/>
              <a:t>kinesic</a:t>
            </a:r>
            <a:r>
              <a:rPr lang="hu-HU" sz="2800" dirty="0" smtClean="0"/>
              <a:t>, </a:t>
            </a:r>
            <a:r>
              <a:rPr lang="hu-HU" sz="2800" dirty="0" err="1" smtClean="0"/>
              <a:t>gestural</a:t>
            </a:r>
            <a:r>
              <a:rPr lang="hu-HU" sz="2800" dirty="0" smtClean="0"/>
              <a:t> </a:t>
            </a:r>
            <a:r>
              <a:rPr lang="hu-HU" sz="2800" dirty="0" err="1" smtClean="0"/>
              <a:t>experience</a:t>
            </a:r>
            <a:r>
              <a:rPr lang="hu-HU" sz="2800" dirty="0" smtClean="0"/>
              <a:t>, </a:t>
            </a:r>
            <a:r>
              <a:rPr lang="hu-HU" sz="2800" dirty="0" err="1" smtClean="0"/>
              <a:t>in</a:t>
            </a:r>
            <a:r>
              <a:rPr lang="hu-HU" sz="2800" dirty="0" smtClean="0"/>
              <a:t> </a:t>
            </a:r>
            <a:r>
              <a:rPr lang="hu-HU" sz="2800" dirty="0" err="1" smtClean="0"/>
              <a:t>a</a:t>
            </a:r>
            <a:r>
              <a:rPr lang="hu-HU" sz="2800" dirty="0" smtClean="0"/>
              <a:t> </a:t>
            </a:r>
            <a:r>
              <a:rPr lang="hu-HU" sz="2800" dirty="0" err="1" smtClean="0"/>
              <a:t>multimodal</a:t>
            </a:r>
            <a:r>
              <a:rPr lang="hu-HU" sz="2800" dirty="0" smtClean="0"/>
              <a:t> </a:t>
            </a:r>
            <a:r>
              <a:rPr lang="hu-HU" sz="2800" dirty="0" err="1" smtClean="0"/>
              <a:t>way</a:t>
            </a:r>
            <a:r>
              <a:rPr lang="hu-HU" sz="2800" dirty="0" smtClean="0"/>
              <a:t>. </a:t>
            </a:r>
            <a:r>
              <a:rPr lang="hu-HU" sz="2800" dirty="0" err="1" smtClean="0"/>
              <a:t>Every</a:t>
            </a:r>
            <a:r>
              <a:rPr lang="hu-HU" sz="2800" dirty="0" smtClean="0"/>
              <a:t>  </a:t>
            </a:r>
            <a:r>
              <a:rPr lang="en-GB" sz="2800" dirty="0" smtClean="0"/>
              <a:t>‘</a:t>
            </a:r>
            <a:r>
              <a:rPr lang="hu-HU" sz="2800" dirty="0" err="1" smtClean="0"/>
              <a:t>kinema</a:t>
            </a:r>
            <a:r>
              <a:rPr lang="hu-HU" sz="2800" dirty="0" smtClean="0"/>
              <a:t>’: </a:t>
            </a:r>
            <a:r>
              <a:rPr lang="hu-HU" sz="2800" dirty="0" err="1" smtClean="0"/>
              <a:t>bending</a:t>
            </a:r>
            <a:r>
              <a:rPr lang="hu-HU" sz="2800" dirty="0" smtClean="0"/>
              <a:t> </a:t>
            </a:r>
            <a:r>
              <a:rPr lang="hu-HU" sz="2800" dirty="0" err="1" smtClean="0"/>
              <a:t>the</a:t>
            </a:r>
            <a:r>
              <a:rPr lang="hu-HU" sz="2800" dirty="0" smtClean="0"/>
              <a:t> body, </a:t>
            </a:r>
            <a:r>
              <a:rPr lang="hu-HU" sz="2800" dirty="0" err="1" smtClean="0"/>
              <a:t>laying</a:t>
            </a:r>
            <a:r>
              <a:rPr lang="hu-HU" sz="2800" dirty="0" smtClean="0"/>
              <a:t> down, standing </a:t>
            </a:r>
            <a:r>
              <a:rPr lang="hu-HU" sz="2800" dirty="0" err="1" smtClean="0"/>
              <a:t>up</a:t>
            </a:r>
            <a:r>
              <a:rPr lang="hu-HU" sz="2800" dirty="0" smtClean="0"/>
              <a:t>, </a:t>
            </a:r>
            <a:r>
              <a:rPr lang="hu-HU" sz="2800" dirty="0" err="1" smtClean="0"/>
              <a:t>keeping</a:t>
            </a:r>
            <a:r>
              <a:rPr lang="hu-HU" sz="2800" dirty="0" smtClean="0"/>
              <a:t> </a:t>
            </a:r>
            <a:r>
              <a:rPr lang="hu-HU" sz="2800" dirty="0" err="1" smtClean="0"/>
              <a:t>the</a:t>
            </a:r>
            <a:r>
              <a:rPr lang="hu-HU" sz="2800" dirty="0" smtClean="0"/>
              <a:t> </a:t>
            </a:r>
            <a:r>
              <a:rPr lang="hu-HU" sz="2800" dirty="0" err="1" smtClean="0"/>
              <a:t>balance</a:t>
            </a:r>
            <a:r>
              <a:rPr lang="hu-HU" sz="2800" dirty="0" smtClean="0"/>
              <a:t>, </a:t>
            </a:r>
            <a:r>
              <a:rPr lang="hu-HU" sz="2800" dirty="0" err="1" smtClean="0"/>
              <a:t>steps</a:t>
            </a:r>
            <a:r>
              <a:rPr lang="hu-HU" sz="2800" dirty="0" smtClean="0"/>
              <a:t> and </a:t>
            </a:r>
            <a:r>
              <a:rPr lang="hu-HU" sz="2800" dirty="0" err="1" smtClean="0"/>
              <a:t>jumps</a:t>
            </a:r>
            <a:r>
              <a:rPr lang="hu-HU" sz="2800" dirty="0" smtClean="0"/>
              <a:t>, </a:t>
            </a:r>
            <a:r>
              <a:rPr lang="hu-HU" sz="2800" dirty="0" err="1" smtClean="0"/>
              <a:t>inputs</a:t>
            </a:r>
            <a:r>
              <a:rPr lang="hu-HU" sz="2800" dirty="0" smtClean="0"/>
              <a:t> </a:t>
            </a:r>
            <a:r>
              <a:rPr lang="hu-HU" sz="2800" dirty="0" err="1" smtClean="0"/>
              <a:t>help</a:t>
            </a:r>
            <a:r>
              <a:rPr lang="hu-HU" sz="2800" dirty="0" smtClean="0"/>
              <a:t> </a:t>
            </a:r>
            <a:r>
              <a:rPr lang="hu-HU" sz="2800" dirty="0" err="1" smtClean="0"/>
              <a:t>to</a:t>
            </a:r>
            <a:r>
              <a:rPr lang="hu-HU" sz="2800" dirty="0" smtClean="0"/>
              <a:t> </a:t>
            </a:r>
            <a:r>
              <a:rPr lang="hu-HU" sz="2800" dirty="0" err="1" smtClean="0"/>
              <a:t>reintegrate</a:t>
            </a:r>
            <a:r>
              <a:rPr lang="hu-HU" sz="2800" dirty="0" smtClean="0"/>
              <a:t> </a:t>
            </a:r>
            <a:r>
              <a:rPr lang="hu-HU" sz="2800" dirty="0" err="1" smtClean="0"/>
              <a:t>the</a:t>
            </a:r>
            <a:r>
              <a:rPr lang="hu-HU" sz="2800" dirty="0" smtClean="0"/>
              <a:t> </a:t>
            </a:r>
            <a:r>
              <a:rPr lang="hu-HU" sz="2800" dirty="0" err="1" smtClean="0"/>
              <a:t>connection</a:t>
            </a:r>
            <a:r>
              <a:rPr lang="hu-HU" sz="2800" dirty="0" smtClean="0"/>
              <a:t> of </a:t>
            </a:r>
            <a:r>
              <a:rPr lang="hu-HU" sz="2800" dirty="0" err="1" smtClean="0"/>
              <a:t>the</a:t>
            </a:r>
            <a:r>
              <a:rPr lang="hu-HU" sz="2800" dirty="0" smtClean="0"/>
              <a:t> </a:t>
            </a:r>
            <a:r>
              <a:rPr lang="hu-HU" sz="2800" dirty="0" err="1" smtClean="0"/>
              <a:t>self</a:t>
            </a:r>
            <a:r>
              <a:rPr lang="hu-HU" sz="2800" dirty="0" smtClean="0"/>
              <a:t> and </a:t>
            </a:r>
            <a:r>
              <a:rPr lang="hu-HU" sz="2800" dirty="0" err="1" smtClean="0"/>
              <a:t>the</a:t>
            </a:r>
            <a:r>
              <a:rPr lang="hu-HU" sz="2800" dirty="0" smtClean="0"/>
              <a:t> body. </a:t>
            </a:r>
            <a:r>
              <a:rPr lang="hu-HU" sz="2800" dirty="0" err="1" smtClean="0"/>
              <a:t>It</a:t>
            </a:r>
            <a:r>
              <a:rPr lang="hu-HU" sz="2800" dirty="0" smtClean="0"/>
              <a:t> is </a:t>
            </a:r>
            <a:r>
              <a:rPr lang="hu-HU" sz="2800" dirty="0" err="1" smtClean="0"/>
              <a:t>called</a:t>
            </a:r>
            <a:r>
              <a:rPr lang="hu-HU" sz="2800" dirty="0" smtClean="0"/>
              <a:t> </a:t>
            </a:r>
            <a:r>
              <a:rPr lang="en-GB" sz="2800" dirty="0" smtClean="0"/>
              <a:t>‘</a:t>
            </a:r>
            <a:r>
              <a:rPr lang="hu-HU" sz="2800" dirty="0" err="1" smtClean="0"/>
              <a:t>body-consciousness</a:t>
            </a:r>
            <a:r>
              <a:rPr lang="hu-HU" sz="2800" dirty="0" smtClean="0"/>
              <a:t> </a:t>
            </a:r>
            <a:r>
              <a:rPr lang="hu-HU" sz="2800" dirty="0" err="1" smtClean="0"/>
              <a:t>work</a:t>
            </a:r>
            <a:r>
              <a:rPr lang="hu-HU" sz="2800" dirty="0" smtClean="0"/>
              <a:t>’, </a:t>
            </a:r>
            <a:r>
              <a:rPr lang="hu-HU" sz="2800" dirty="0" err="1" smtClean="0"/>
              <a:t>completed</a:t>
            </a:r>
            <a:r>
              <a:rPr lang="hu-HU" sz="2800" dirty="0" smtClean="0"/>
              <a:t> </a:t>
            </a:r>
            <a:r>
              <a:rPr lang="hu-HU" sz="2800" dirty="0" err="1" smtClean="0"/>
              <a:t>by</a:t>
            </a:r>
            <a:r>
              <a:rPr lang="hu-HU" sz="2800" dirty="0" smtClean="0"/>
              <a:t> </a:t>
            </a:r>
            <a:r>
              <a:rPr lang="hu-HU" sz="2800" dirty="0" err="1" smtClean="0"/>
              <a:t>the</a:t>
            </a:r>
            <a:r>
              <a:rPr lang="hu-HU" sz="2800" dirty="0" smtClean="0"/>
              <a:t> </a:t>
            </a:r>
            <a:r>
              <a:rPr lang="hu-HU" sz="2800" dirty="0" err="1" smtClean="0"/>
              <a:t>interpersonal</a:t>
            </a:r>
            <a:r>
              <a:rPr lang="hu-HU" sz="2800" dirty="0" smtClean="0"/>
              <a:t> </a:t>
            </a:r>
            <a:r>
              <a:rPr lang="en-GB" sz="2800" dirty="0" smtClean="0"/>
              <a:t>‘</a:t>
            </a:r>
            <a:r>
              <a:rPr lang="hu-HU" sz="2800" dirty="0" err="1" smtClean="0"/>
              <a:t>connection</a:t>
            </a:r>
            <a:r>
              <a:rPr lang="hu-HU" sz="2800" dirty="0" smtClean="0"/>
              <a:t> </a:t>
            </a:r>
            <a:r>
              <a:rPr lang="hu-HU" sz="2800" dirty="0" err="1" smtClean="0"/>
              <a:t>work</a:t>
            </a:r>
            <a:r>
              <a:rPr lang="hu-HU" sz="2800" dirty="0" smtClean="0"/>
              <a:t>’, </a:t>
            </a:r>
            <a:r>
              <a:rPr lang="hu-HU" sz="2800" dirty="0" err="1" smtClean="0"/>
              <a:t>integration</a:t>
            </a:r>
            <a:r>
              <a:rPr lang="hu-HU" sz="2800" dirty="0" smtClean="0"/>
              <a:t> </a:t>
            </a:r>
            <a:r>
              <a:rPr lang="hu-HU" sz="2800" dirty="0" err="1" smtClean="0"/>
              <a:t>the</a:t>
            </a:r>
            <a:r>
              <a:rPr lang="hu-HU" sz="2800" dirty="0" smtClean="0"/>
              <a:t> </a:t>
            </a:r>
            <a:r>
              <a:rPr lang="hu-HU" sz="2800" dirty="0" err="1" smtClean="0"/>
              <a:t>perception</a:t>
            </a:r>
            <a:r>
              <a:rPr lang="hu-HU" sz="2800" dirty="0" smtClean="0"/>
              <a:t> of </a:t>
            </a:r>
            <a:r>
              <a:rPr lang="hu-HU" sz="2800" dirty="0" err="1" smtClean="0"/>
              <a:t>the</a:t>
            </a:r>
            <a:r>
              <a:rPr lang="hu-HU" sz="2800" dirty="0" smtClean="0"/>
              <a:t> </a:t>
            </a:r>
            <a:r>
              <a:rPr lang="hu-HU" sz="2800" dirty="0" err="1" smtClean="0"/>
              <a:t>Other’s</a:t>
            </a:r>
            <a:r>
              <a:rPr lang="hu-HU" sz="2800" dirty="0" smtClean="0"/>
              <a:t> </a:t>
            </a:r>
            <a:r>
              <a:rPr lang="hu-HU" sz="2800" dirty="0" err="1" smtClean="0"/>
              <a:t>movements</a:t>
            </a:r>
            <a:r>
              <a:rPr lang="hu-HU" sz="2800" dirty="0" smtClean="0"/>
              <a:t> </a:t>
            </a:r>
            <a:r>
              <a:rPr lang="hu-HU" sz="2800" dirty="0" err="1" smtClean="0"/>
              <a:t>in</a:t>
            </a:r>
            <a:r>
              <a:rPr lang="hu-HU" sz="2800" dirty="0" smtClean="0"/>
              <a:t> a </a:t>
            </a:r>
            <a:r>
              <a:rPr lang="hu-HU" sz="2800" dirty="0" err="1" smtClean="0"/>
              <a:t>couple</a:t>
            </a:r>
            <a:r>
              <a:rPr lang="hu-HU" sz="2800" dirty="0" smtClean="0"/>
              <a:t>, </a:t>
            </a:r>
            <a:r>
              <a:rPr lang="hu-HU" sz="2800" dirty="0" err="1" smtClean="0"/>
              <a:t>or</a:t>
            </a:r>
            <a:r>
              <a:rPr lang="hu-HU" sz="2800" dirty="0" smtClean="0"/>
              <a:t> </a:t>
            </a:r>
            <a:r>
              <a:rPr lang="hu-HU" sz="2800" dirty="0" err="1" smtClean="0"/>
              <a:t>by</a:t>
            </a:r>
            <a:r>
              <a:rPr lang="hu-HU" sz="2800" dirty="0" smtClean="0"/>
              <a:t> </a:t>
            </a:r>
            <a:r>
              <a:rPr lang="hu-HU" sz="2800" dirty="0" err="1" smtClean="0"/>
              <a:t>triplet</a:t>
            </a:r>
            <a:r>
              <a:rPr lang="hu-HU" sz="2800" dirty="0" smtClean="0"/>
              <a:t> </a:t>
            </a:r>
            <a:r>
              <a:rPr lang="hu-HU" sz="2800" dirty="0" err="1" smtClean="0"/>
              <a:t>frames</a:t>
            </a:r>
            <a:r>
              <a:rPr lang="hu-HU" sz="2800" dirty="0" smtClean="0"/>
              <a:t>. </a:t>
            </a:r>
            <a:r>
              <a:rPr lang="hu-HU" sz="2800" dirty="0" err="1" smtClean="0"/>
              <a:t>One</a:t>
            </a:r>
            <a:r>
              <a:rPr lang="hu-HU" sz="2800" dirty="0" smtClean="0"/>
              <a:t> </a:t>
            </a:r>
            <a:r>
              <a:rPr lang="hu-HU" sz="2800" dirty="0" err="1" smtClean="0"/>
              <a:t>moves</a:t>
            </a:r>
            <a:r>
              <a:rPr lang="hu-HU" sz="2800" dirty="0" smtClean="0"/>
              <a:t> </a:t>
            </a:r>
            <a:r>
              <a:rPr lang="hu-HU" sz="2800" dirty="0" err="1" smtClean="0"/>
              <a:t>the</a:t>
            </a:r>
            <a:r>
              <a:rPr lang="hu-HU" sz="2800" dirty="0" smtClean="0"/>
              <a:t> </a:t>
            </a:r>
            <a:r>
              <a:rPr lang="hu-HU" sz="2800" dirty="0" err="1" smtClean="0"/>
              <a:t>other</a:t>
            </a:r>
            <a:r>
              <a:rPr lang="hu-HU" sz="2800" dirty="0" smtClean="0"/>
              <a:t> </a:t>
            </a:r>
            <a:r>
              <a:rPr lang="hu-HU" sz="2800" dirty="0" err="1" smtClean="0"/>
              <a:t>listens</a:t>
            </a:r>
            <a:r>
              <a:rPr lang="hu-HU" sz="2800" dirty="0" smtClean="0"/>
              <a:t>, and vice versa, a </a:t>
            </a:r>
            <a:r>
              <a:rPr lang="hu-HU" sz="2800" dirty="0" err="1" smtClean="0"/>
              <a:t>frame</a:t>
            </a:r>
            <a:r>
              <a:rPr lang="hu-HU" sz="2800" dirty="0" smtClean="0"/>
              <a:t> of </a:t>
            </a:r>
            <a:r>
              <a:rPr lang="hu-HU" sz="2800" dirty="0" err="1" smtClean="0"/>
              <a:t>persistent</a:t>
            </a:r>
            <a:r>
              <a:rPr lang="hu-HU" sz="2800" dirty="0" smtClean="0"/>
              <a:t> </a:t>
            </a:r>
            <a:r>
              <a:rPr lang="hu-HU" sz="2800" dirty="0" err="1" smtClean="0"/>
              <a:t>experience</a:t>
            </a:r>
            <a:r>
              <a:rPr lang="hu-HU" sz="2800" dirty="0" smtClean="0"/>
              <a:t> </a:t>
            </a:r>
            <a:r>
              <a:rPr lang="hu-HU" sz="2800" dirty="0" err="1" smtClean="0"/>
              <a:t>of</a:t>
            </a:r>
            <a:r>
              <a:rPr lang="hu-HU" sz="2800" dirty="0" smtClean="0"/>
              <a:t> </a:t>
            </a:r>
            <a:r>
              <a:rPr lang="hu-HU" sz="2800" dirty="0" err="1" smtClean="0"/>
              <a:t>the</a:t>
            </a:r>
            <a:r>
              <a:rPr lang="hu-HU" sz="2800" dirty="0" smtClean="0"/>
              <a:t> </a:t>
            </a:r>
            <a:r>
              <a:rPr lang="hu-HU" sz="2800" dirty="0" err="1" smtClean="0"/>
              <a:t>connected</a:t>
            </a:r>
            <a:r>
              <a:rPr lang="hu-HU" sz="2800" dirty="0" smtClean="0"/>
              <a:t>, and </a:t>
            </a:r>
            <a:r>
              <a:rPr lang="hu-HU" sz="2800" dirty="0" err="1" smtClean="0"/>
              <a:t>related</a:t>
            </a:r>
            <a:r>
              <a:rPr lang="hu-HU" sz="2800" dirty="0" smtClean="0"/>
              <a:t> </a:t>
            </a:r>
            <a:r>
              <a:rPr lang="hu-HU" sz="2800" dirty="0" err="1" smtClean="0"/>
              <a:t>movements</a:t>
            </a:r>
            <a:r>
              <a:rPr lang="hu-HU" sz="2800" dirty="0" smtClean="0"/>
              <a:t> of </a:t>
            </a:r>
            <a:r>
              <a:rPr lang="hu-HU" sz="2800" dirty="0" err="1" smtClean="0"/>
              <a:t>the</a:t>
            </a:r>
            <a:r>
              <a:rPr lang="hu-HU" sz="2800" dirty="0" smtClean="0"/>
              <a:t> </a:t>
            </a:r>
            <a:r>
              <a:rPr lang="hu-HU" sz="2800" dirty="0" err="1" smtClean="0"/>
              <a:t>couple</a:t>
            </a:r>
            <a:r>
              <a:rPr lang="hu-HU" sz="2800" dirty="0" smtClean="0"/>
              <a:t> </a:t>
            </a:r>
            <a:r>
              <a:rPr lang="hu-HU" sz="2800" dirty="0" err="1" smtClean="0"/>
              <a:t>with</a:t>
            </a:r>
            <a:r>
              <a:rPr lang="hu-HU" sz="2800" dirty="0" smtClean="0"/>
              <a:t> </a:t>
            </a:r>
            <a:r>
              <a:rPr lang="hu-HU" sz="2800" dirty="0" err="1" smtClean="0"/>
              <a:t>feedbacks</a:t>
            </a:r>
            <a:r>
              <a:rPr lang="hu-HU" sz="2800" dirty="0" smtClean="0"/>
              <a:t>, </a:t>
            </a:r>
            <a:r>
              <a:rPr lang="hu-HU" sz="2800" dirty="0" err="1" smtClean="0"/>
              <a:t>establishing</a:t>
            </a:r>
            <a:r>
              <a:rPr lang="hu-HU" sz="2800" dirty="0" smtClean="0"/>
              <a:t> </a:t>
            </a:r>
            <a:r>
              <a:rPr lang="hu-HU" sz="2800" dirty="0" err="1" smtClean="0"/>
              <a:t>kinesic</a:t>
            </a:r>
            <a:r>
              <a:rPr lang="hu-HU" sz="2800" dirty="0" smtClean="0"/>
              <a:t> </a:t>
            </a:r>
            <a:r>
              <a:rPr lang="hu-HU" sz="2800" dirty="0" err="1" smtClean="0"/>
              <a:t>attunements</a:t>
            </a:r>
            <a:r>
              <a:rPr lang="hu-HU" sz="2800" dirty="0" smtClean="0"/>
              <a:t>, </a:t>
            </a:r>
            <a:r>
              <a:rPr lang="hu-HU" sz="2800" dirty="0" err="1" smtClean="0"/>
              <a:t>which</a:t>
            </a:r>
            <a:r>
              <a:rPr lang="hu-HU" sz="2800" dirty="0" smtClean="0"/>
              <a:t> </a:t>
            </a:r>
            <a:r>
              <a:rPr lang="hu-HU" sz="2800" dirty="0" err="1" smtClean="0"/>
              <a:t>develop</a:t>
            </a:r>
            <a:r>
              <a:rPr lang="hu-HU" sz="2800" dirty="0" smtClean="0"/>
              <a:t> </a:t>
            </a:r>
            <a:r>
              <a:rPr lang="hu-HU" sz="2800" dirty="0" err="1" smtClean="0"/>
              <a:t>the</a:t>
            </a:r>
            <a:r>
              <a:rPr lang="hu-HU" sz="2800" dirty="0" smtClean="0"/>
              <a:t> </a:t>
            </a:r>
            <a:r>
              <a:rPr lang="hu-HU" sz="2800" dirty="0" err="1" smtClean="0"/>
              <a:t>basic</a:t>
            </a:r>
            <a:r>
              <a:rPr lang="hu-HU" sz="2800" dirty="0" smtClean="0"/>
              <a:t> </a:t>
            </a:r>
            <a:r>
              <a:rPr lang="hu-HU" sz="2800" dirty="0" err="1" smtClean="0"/>
              <a:t>social</a:t>
            </a:r>
            <a:r>
              <a:rPr lang="hu-HU" sz="2800" dirty="0" smtClean="0"/>
              <a:t> </a:t>
            </a:r>
            <a:r>
              <a:rPr lang="hu-HU" sz="2800" dirty="0" err="1" smtClean="0"/>
              <a:t>skill</a:t>
            </a:r>
            <a:r>
              <a:rPr lang="hu-HU" sz="2800" dirty="0" smtClean="0"/>
              <a:t> </a:t>
            </a:r>
            <a:r>
              <a:rPr lang="hu-HU" sz="2800" dirty="0" err="1" smtClean="0"/>
              <a:t>of</a:t>
            </a:r>
            <a:r>
              <a:rPr lang="hu-HU" sz="2800" dirty="0" smtClean="0"/>
              <a:t> </a:t>
            </a:r>
            <a:r>
              <a:rPr lang="hu-HU" sz="2800" dirty="0" err="1" smtClean="0"/>
              <a:t>empathy</a:t>
            </a:r>
            <a:r>
              <a:rPr lang="hu-HU" sz="2800" dirty="0" smtClean="0"/>
              <a:t>. </a:t>
            </a:r>
            <a:r>
              <a:rPr lang="hu-HU" sz="2800" dirty="0" err="1" smtClean="0"/>
              <a:t>This</a:t>
            </a:r>
            <a:r>
              <a:rPr lang="hu-HU" sz="2800" dirty="0" smtClean="0"/>
              <a:t> </a:t>
            </a:r>
            <a:r>
              <a:rPr lang="hu-HU" sz="2800" dirty="0" err="1" smtClean="0"/>
              <a:t>kinesic</a:t>
            </a:r>
            <a:r>
              <a:rPr lang="hu-HU" sz="2800" dirty="0" smtClean="0"/>
              <a:t> </a:t>
            </a:r>
            <a:r>
              <a:rPr lang="hu-HU" sz="2800" dirty="0" err="1" smtClean="0"/>
              <a:t>dialogue</a:t>
            </a:r>
            <a:r>
              <a:rPr lang="hu-HU" sz="2800" dirty="0" smtClean="0"/>
              <a:t> is </a:t>
            </a:r>
            <a:r>
              <a:rPr lang="hu-HU" sz="2800" dirty="0" err="1" smtClean="0"/>
              <a:t>also</a:t>
            </a:r>
            <a:r>
              <a:rPr lang="hu-HU" sz="2800" dirty="0" smtClean="0"/>
              <a:t> </a:t>
            </a:r>
            <a:r>
              <a:rPr lang="hu-HU" sz="2800" dirty="0" err="1" smtClean="0"/>
              <a:t>about</a:t>
            </a:r>
            <a:r>
              <a:rPr lang="hu-HU" sz="2800" dirty="0" smtClean="0"/>
              <a:t> </a:t>
            </a:r>
            <a:r>
              <a:rPr lang="hu-HU" sz="2800" dirty="0" err="1" smtClean="0"/>
              <a:t>the</a:t>
            </a:r>
            <a:r>
              <a:rPr lang="hu-HU" sz="2800" dirty="0" smtClean="0"/>
              <a:t> </a:t>
            </a:r>
            <a:r>
              <a:rPr lang="hu-HU" sz="2800" dirty="0" err="1" smtClean="0"/>
              <a:t>embodied</a:t>
            </a:r>
            <a:r>
              <a:rPr lang="hu-HU" sz="2800" dirty="0" smtClean="0"/>
              <a:t> </a:t>
            </a:r>
            <a:r>
              <a:rPr lang="hu-HU" sz="2800" dirty="0" err="1" smtClean="0"/>
              <a:t>mutual</a:t>
            </a:r>
            <a:r>
              <a:rPr lang="hu-HU" sz="2800" dirty="0" smtClean="0"/>
              <a:t> </a:t>
            </a:r>
            <a:r>
              <a:rPr lang="hu-HU" sz="2800" dirty="0" err="1" smtClean="0"/>
              <a:t>understanding</a:t>
            </a:r>
            <a:r>
              <a:rPr lang="hu-HU" sz="2800" dirty="0" smtClean="0"/>
              <a:t>. The </a:t>
            </a:r>
            <a:r>
              <a:rPr lang="hu-HU" sz="2800" dirty="0" err="1" smtClean="0"/>
              <a:t>third</a:t>
            </a:r>
            <a:r>
              <a:rPr lang="hu-HU" sz="2800" dirty="0" smtClean="0"/>
              <a:t> </a:t>
            </a:r>
            <a:r>
              <a:rPr lang="hu-HU" sz="2800" dirty="0" err="1" smtClean="0"/>
              <a:t>stage</a:t>
            </a:r>
            <a:r>
              <a:rPr lang="hu-HU" sz="2800" dirty="0" smtClean="0"/>
              <a:t> of </a:t>
            </a:r>
            <a:r>
              <a:rPr lang="hu-HU" sz="2800" dirty="0" err="1" smtClean="0"/>
              <a:t>the</a:t>
            </a:r>
            <a:r>
              <a:rPr lang="hu-HU" sz="2800" dirty="0" smtClean="0"/>
              <a:t> </a:t>
            </a:r>
            <a:r>
              <a:rPr lang="hu-HU" sz="2800" dirty="0" err="1" smtClean="0"/>
              <a:t>therapy</a:t>
            </a:r>
            <a:r>
              <a:rPr lang="hu-HU" sz="2800" dirty="0" smtClean="0"/>
              <a:t> </a:t>
            </a:r>
            <a:r>
              <a:rPr lang="hu-HU" sz="2800" dirty="0" err="1" smtClean="0"/>
              <a:t>includes</a:t>
            </a:r>
            <a:r>
              <a:rPr lang="hu-HU" sz="2800" dirty="0" smtClean="0"/>
              <a:t> </a:t>
            </a:r>
            <a:r>
              <a:rPr lang="hu-HU" sz="2800" dirty="0" err="1" smtClean="0"/>
              <a:t>the</a:t>
            </a:r>
            <a:r>
              <a:rPr lang="hu-HU" sz="2800" dirty="0" smtClean="0"/>
              <a:t> </a:t>
            </a:r>
            <a:r>
              <a:rPr lang="hu-HU" sz="2800" dirty="0" err="1" smtClean="0"/>
              <a:t>collective</a:t>
            </a:r>
            <a:r>
              <a:rPr lang="hu-HU" sz="2800" dirty="0" smtClean="0"/>
              <a:t> </a:t>
            </a:r>
            <a:r>
              <a:rPr lang="hu-HU" sz="2800" dirty="0" err="1" smtClean="0"/>
              <a:t>improvisations</a:t>
            </a:r>
            <a:r>
              <a:rPr lang="hu-HU" sz="2800" dirty="0" smtClean="0"/>
              <a:t> and </a:t>
            </a:r>
            <a:r>
              <a:rPr lang="hu-HU" sz="2800" dirty="0" err="1" smtClean="0"/>
              <a:t>kinesic</a:t>
            </a:r>
            <a:r>
              <a:rPr lang="hu-HU" sz="2800" dirty="0" smtClean="0"/>
              <a:t> </a:t>
            </a:r>
            <a:r>
              <a:rPr lang="hu-HU" sz="2800" dirty="0" err="1" smtClean="0"/>
              <a:t>creativity</a:t>
            </a:r>
            <a:r>
              <a:rPr lang="hu-HU" sz="2800" dirty="0" smtClean="0"/>
              <a:t> </a:t>
            </a:r>
            <a:r>
              <a:rPr lang="hu-HU" sz="2800" dirty="0" err="1" smtClean="0"/>
              <a:t>through</a:t>
            </a:r>
            <a:r>
              <a:rPr lang="hu-HU" sz="2800" dirty="0" smtClean="0"/>
              <a:t> </a:t>
            </a:r>
            <a:r>
              <a:rPr lang="hu-HU" sz="2800" dirty="0" err="1" smtClean="0"/>
              <a:t>movements</a:t>
            </a:r>
            <a:r>
              <a:rPr lang="hu-HU" sz="2800" dirty="0" smtClean="0"/>
              <a:t> of </a:t>
            </a:r>
            <a:r>
              <a:rPr lang="hu-HU" sz="2800" dirty="0" err="1" smtClean="0"/>
              <a:t>the</a:t>
            </a:r>
            <a:r>
              <a:rPr lang="hu-HU" sz="2800" dirty="0" smtClean="0"/>
              <a:t> </a:t>
            </a:r>
            <a:r>
              <a:rPr lang="hu-HU" sz="2800" dirty="0" err="1" smtClean="0"/>
              <a:t>pair</a:t>
            </a:r>
            <a:r>
              <a:rPr lang="hu-HU" sz="2800" dirty="0" smtClean="0"/>
              <a:t> </a:t>
            </a:r>
            <a:r>
              <a:rPr lang="hu-HU" sz="2800" dirty="0" err="1" smtClean="0"/>
              <a:t>or</a:t>
            </a:r>
            <a:r>
              <a:rPr lang="hu-HU" sz="2800" dirty="0" smtClean="0"/>
              <a:t> </a:t>
            </a:r>
            <a:r>
              <a:rPr lang="hu-HU" sz="2800" dirty="0" err="1" smtClean="0"/>
              <a:t>triplet</a:t>
            </a:r>
            <a:r>
              <a:rPr lang="hu-HU" sz="2800" dirty="0" smtClean="0"/>
              <a:t>. </a:t>
            </a:r>
            <a:r>
              <a:rPr lang="hu-HU" sz="2800" dirty="0" err="1" smtClean="0"/>
              <a:t>This</a:t>
            </a:r>
            <a:r>
              <a:rPr lang="hu-HU" sz="2800" dirty="0" smtClean="0"/>
              <a:t> </a:t>
            </a:r>
            <a:r>
              <a:rPr lang="hu-HU" sz="2800" dirty="0" err="1" smtClean="0"/>
              <a:t>way</a:t>
            </a:r>
            <a:r>
              <a:rPr lang="hu-HU" sz="2800" dirty="0" smtClean="0"/>
              <a:t> </a:t>
            </a:r>
            <a:r>
              <a:rPr lang="hu-HU" sz="2800" dirty="0" err="1" smtClean="0"/>
              <a:t>the</a:t>
            </a:r>
            <a:r>
              <a:rPr lang="hu-HU" sz="2800" dirty="0" smtClean="0"/>
              <a:t> </a:t>
            </a:r>
            <a:r>
              <a:rPr lang="hu-HU" sz="2800" dirty="0" err="1" smtClean="0"/>
              <a:t>patients</a:t>
            </a:r>
            <a:r>
              <a:rPr lang="hu-HU" sz="2800" dirty="0" smtClean="0"/>
              <a:t> </a:t>
            </a:r>
            <a:r>
              <a:rPr lang="hu-HU" sz="2800" dirty="0" err="1" smtClean="0"/>
              <a:t>may</a:t>
            </a:r>
            <a:r>
              <a:rPr lang="hu-HU" sz="2800" dirty="0" smtClean="0"/>
              <a:t> </a:t>
            </a:r>
            <a:r>
              <a:rPr lang="en-GB" sz="2800" dirty="0" smtClean="0"/>
              <a:t>‘</a:t>
            </a:r>
            <a:r>
              <a:rPr lang="hu-HU" sz="2800" dirty="0" err="1" smtClean="0"/>
              <a:t>re-conquer</a:t>
            </a:r>
            <a:r>
              <a:rPr lang="hu-HU" sz="2800" dirty="0" smtClean="0"/>
              <a:t>’ </a:t>
            </a:r>
            <a:r>
              <a:rPr lang="hu-HU" sz="2800" dirty="0" err="1" smtClean="0"/>
              <a:t>not</a:t>
            </a:r>
            <a:r>
              <a:rPr lang="hu-HU" sz="2800" dirty="0" smtClean="0"/>
              <a:t> </a:t>
            </a:r>
            <a:r>
              <a:rPr lang="hu-HU" sz="2800" dirty="0" err="1" smtClean="0"/>
              <a:t>only</a:t>
            </a:r>
            <a:r>
              <a:rPr lang="hu-HU" sz="2800" dirty="0" smtClean="0"/>
              <a:t> </a:t>
            </a:r>
            <a:r>
              <a:rPr lang="hu-HU" sz="2800" dirty="0" err="1" smtClean="0"/>
              <a:t>their</a:t>
            </a:r>
            <a:r>
              <a:rPr lang="hu-HU" sz="2800" dirty="0" smtClean="0"/>
              <a:t> body, </a:t>
            </a:r>
            <a:r>
              <a:rPr lang="hu-HU" sz="2800" dirty="0" err="1" smtClean="0"/>
              <a:t>but</a:t>
            </a:r>
            <a:r>
              <a:rPr lang="hu-HU" sz="2800" dirty="0" smtClean="0"/>
              <a:t> </a:t>
            </a:r>
            <a:r>
              <a:rPr lang="hu-HU" sz="2800" dirty="0" err="1" smtClean="0"/>
              <a:t>the</a:t>
            </a:r>
            <a:r>
              <a:rPr lang="hu-HU" sz="2800" dirty="0" smtClean="0"/>
              <a:t> </a:t>
            </a:r>
            <a:r>
              <a:rPr lang="hu-HU" sz="2800" dirty="0" err="1" smtClean="0"/>
              <a:t>space</a:t>
            </a:r>
            <a:r>
              <a:rPr lang="hu-HU" sz="2800" dirty="0" smtClean="0"/>
              <a:t> and </a:t>
            </a:r>
            <a:r>
              <a:rPr lang="hu-HU" sz="2800" dirty="0" err="1" smtClean="0"/>
              <a:t>time</a:t>
            </a:r>
            <a:r>
              <a:rPr lang="hu-HU" sz="2800" dirty="0" smtClean="0"/>
              <a:t> </a:t>
            </a:r>
            <a:r>
              <a:rPr lang="hu-HU" sz="2800" dirty="0" err="1" smtClean="0"/>
              <a:t>in</a:t>
            </a:r>
            <a:r>
              <a:rPr lang="hu-HU" sz="2800" dirty="0" smtClean="0"/>
              <a:t> a </a:t>
            </a:r>
            <a:r>
              <a:rPr lang="hu-HU" sz="2800" dirty="0" err="1" smtClean="0"/>
              <a:t>creative</a:t>
            </a:r>
            <a:r>
              <a:rPr lang="hu-HU" sz="2800" dirty="0" smtClean="0"/>
              <a:t> </a:t>
            </a:r>
            <a:r>
              <a:rPr lang="hu-HU" sz="2800" dirty="0" err="1" smtClean="0"/>
              <a:t>process</a:t>
            </a:r>
            <a:r>
              <a:rPr lang="hu-HU" sz="2800" dirty="0" smtClean="0"/>
              <a:t>. </a:t>
            </a:r>
            <a:r>
              <a:rPr lang="hu-HU" sz="2800" dirty="0" err="1" smtClean="0"/>
              <a:t>This</a:t>
            </a:r>
            <a:r>
              <a:rPr lang="hu-HU" sz="2800" dirty="0" smtClean="0"/>
              <a:t> </a:t>
            </a:r>
            <a:r>
              <a:rPr lang="hu-HU" sz="2800" dirty="0" err="1" smtClean="0"/>
              <a:t>leads</a:t>
            </a:r>
            <a:r>
              <a:rPr lang="hu-HU" sz="2800" dirty="0" smtClean="0"/>
              <a:t> </a:t>
            </a:r>
            <a:r>
              <a:rPr lang="hu-HU" sz="2800" dirty="0" err="1" smtClean="0"/>
              <a:t>to</a:t>
            </a:r>
            <a:r>
              <a:rPr lang="hu-HU" sz="2800" dirty="0" smtClean="0"/>
              <a:t> </a:t>
            </a:r>
            <a:r>
              <a:rPr lang="hu-HU" sz="2800" dirty="0" err="1" smtClean="0"/>
              <a:t>enhanced</a:t>
            </a:r>
            <a:r>
              <a:rPr lang="hu-HU" sz="2800" dirty="0" smtClean="0"/>
              <a:t> </a:t>
            </a:r>
            <a:r>
              <a:rPr lang="hu-HU" sz="2800" dirty="0" err="1" smtClean="0"/>
              <a:t>concentration</a:t>
            </a:r>
            <a:r>
              <a:rPr lang="hu-HU" sz="2800" dirty="0" smtClean="0"/>
              <a:t>, </a:t>
            </a:r>
            <a:r>
              <a:rPr lang="hu-HU" sz="2800" dirty="0" err="1" smtClean="0"/>
              <a:t>reality</a:t>
            </a:r>
            <a:r>
              <a:rPr lang="hu-HU" sz="2800" dirty="0" smtClean="0"/>
              <a:t> testing, </a:t>
            </a:r>
            <a:r>
              <a:rPr lang="hu-HU" sz="2800" dirty="0" err="1" smtClean="0"/>
              <a:t>self-trust</a:t>
            </a:r>
            <a:r>
              <a:rPr lang="hu-HU" sz="2800" dirty="0" smtClean="0"/>
              <a:t> and </a:t>
            </a:r>
            <a:r>
              <a:rPr lang="hu-HU" sz="2800" dirty="0" err="1" smtClean="0"/>
              <a:t>diminishes</a:t>
            </a:r>
            <a:r>
              <a:rPr lang="hu-HU" sz="2800" dirty="0" smtClean="0"/>
              <a:t> </a:t>
            </a:r>
            <a:r>
              <a:rPr lang="hu-HU" sz="2800" dirty="0" err="1" smtClean="0"/>
              <a:t>anxiety</a:t>
            </a:r>
            <a:r>
              <a:rPr lang="hu-HU" sz="2800" dirty="0" smtClean="0"/>
              <a:t>. </a:t>
            </a:r>
            <a:r>
              <a:rPr lang="hu-HU" sz="2800" dirty="0" err="1" smtClean="0"/>
              <a:t>After</a:t>
            </a:r>
            <a:r>
              <a:rPr lang="hu-HU" sz="2800" dirty="0" smtClean="0"/>
              <a:t> </a:t>
            </a:r>
            <a:r>
              <a:rPr lang="hu-HU" sz="2800" dirty="0" err="1" smtClean="0"/>
              <a:t>the</a:t>
            </a:r>
            <a:r>
              <a:rPr lang="hu-HU" sz="2800" dirty="0" smtClean="0"/>
              <a:t> </a:t>
            </a:r>
            <a:r>
              <a:rPr lang="hu-HU" sz="2800" dirty="0" err="1" smtClean="0"/>
              <a:t>sessions</a:t>
            </a:r>
            <a:r>
              <a:rPr lang="hu-HU" sz="2800" dirty="0" smtClean="0"/>
              <a:t> </a:t>
            </a:r>
            <a:r>
              <a:rPr lang="hu-HU" sz="2800" dirty="0" err="1" smtClean="0"/>
              <a:t>the</a:t>
            </a:r>
            <a:r>
              <a:rPr lang="hu-HU" sz="2800" dirty="0" smtClean="0"/>
              <a:t> </a:t>
            </a:r>
            <a:r>
              <a:rPr lang="hu-HU" sz="2800" dirty="0" err="1" smtClean="0"/>
              <a:t>participants</a:t>
            </a:r>
            <a:r>
              <a:rPr lang="hu-HU" sz="2800" dirty="0" smtClean="0"/>
              <a:t> </a:t>
            </a:r>
            <a:r>
              <a:rPr lang="hu-HU" sz="2800" dirty="0" err="1" smtClean="0"/>
              <a:t>discuss</a:t>
            </a:r>
            <a:r>
              <a:rPr lang="hu-HU" sz="2800" dirty="0" smtClean="0"/>
              <a:t> </a:t>
            </a:r>
            <a:r>
              <a:rPr lang="hu-HU" sz="2800" dirty="0" err="1" smtClean="0"/>
              <a:t>their</a:t>
            </a:r>
            <a:r>
              <a:rPr lang="hu-HU" sz="2800" dirty="0" smtClean="0"/>
              <a:t> </a:t>
            </a:r>
            <a:r>
              <a:rPr lang="hu-HU" sz="2800" dirty="0" err="1" smtClean="0"/>
              <a:t>experiences</a:t>
            </a:r>
            <a:r>
              <a:rPr lang="hu-HU" sz="2800" dirty="0" smtClean="0"/>
              <a:t>. The </a:t>
            </a:r>
            <a:r>
              <a:rPr lang="hu-HU" sz="2800" dirty="0" err="1" smtClean="0"/>
              <a:t>groupwork</a:t>
            </a:r>
            <a:r>
              <a:rPr lang="hu-HU" sz="2800" dirty="0" smtClean="0"/>
              <a:t> </a:t>
            </a:r>
            <a:r>
              <a:rPr lang="hu-HU" sz="2800" dirty="0" err="1" smtClean="0"/>
              <a:t>may</a:t>
            </a:r>
            <a:r>
              <a:rPr lang="hu-HU" sz="2800" dirty="0" smtClean="0"/>
              <a:t> </a:t>
            </a:r>
            <a:r>
              <a:rPr lang="hu-HU" sz="2800" dirty="0" err="1" smtClean="0"/>
              <a:t>take</a:t>
            </a:r>
            <a:r>
              <a:rPr lang="hu-HU" sz="2800" dirty="0" smtClean="0"/>
              <a:t> 3 </a:t>
            </a:r>
            <a:r>
              <a:rPr lang="hu-HU" sz="2800" dirty="0" err="1" smtClean="0"/>
              <a:t>months</a:t>
            </a:r>
            <a:r>
              <a:rPr lang="hu-HU" sz="2800" dirty="0" smtClean="0"/>
              <a:t> </a:t>
            </a:r>
            <a:r>
              <a:rPr lang="hu-HU" sz="2800" dirty="0" err="1" smtClean="0"/>
              <a:t>or</a:t>
            </a:r>
            <a:r>
              <a:rPr lang="hu-HU" sz="2800" dirty="0" smtClean="0"/>
              <a:t> </a:t>
            </a:r>
            <a:r>
              <a:rPr lang="hu-HU" sz="2800" dirty="0" err="1" smtClean="0"/>
              <a:t>as</a:t>
            </a:r>
            <a:r>
              <a:rPr lang="hu-HU" sz="2800" dirty="0" smtClean="0"/>
              <a:t> </a:t>
            </a:r>
            <a:r>
              <a:rPr lang="hu-HU" sz="2800" dirty="0" err="1" smtClean="0"/>
              <a:t>long</a:t>
            </a:r>
            <a:r>
              <a:rPr lang="hu-HU" sz="2800" dirty="0" smtClean="0"/>
              <a:t> </a:t>
            </a:r>
            <a:r>
              <a:rPr lang="hu-HU" sz="2800" dirty="0" err="1" smtClean="0"/>
              <a:t>as</a:t>
            </a:r>
            <a:r>
              <a:rPr lang="hu-HU" sz="2800" dirty="0" smtClean="0"/>
              <a:t> </a:t>
            </a:r>
            <a:r>
              <a:rPr lang="hu-HU" sz="2800" dirty="0" err="1" smtClean="0"/>
              <a:t>two</a:t>
            </a:r>
            <a:r>
              <a:rPr lang="hu-HU" sz="2800" dirty="0" smtClean="0"/>
              <a:t> </a:t>
            </a:r>
            <a:r>
              <a:rPr lang="hu-HU" sz="2800" dirty="0" err="1" smtClean="0"/>
              <a:t>years</a:t>
            </a:r>
            <a:r>
              <a:rPr lang="hu-HU" sz="2800" dirty="0" smtClean="0"/>
              <a:t>. </a:t>
            </a:r>
          </a:p>
          <a:p>
            <a:r>
              <a:rPr lang="hu-HU" sz="2800" dirty="0" smtClean="0"/>
              <a:t> </a:t>
            </a:r>
            <a:r>
              <a:rPr lang="hu-HU" sz="2800" dirty="0" err="1" smtClean="0"/>
              <a:t>Our</a:t>
            </a:r>
            <a:r>
              <a:rPr lang="hu-HU" sz="2800" dirty="0" smtClean="0"/>
              <a:t> DMT session </a:t>
            </a:r>
            <a:r>
              <a:rPr lang="hu-HU" sz="2800" dirty="0" err="1" smtClean="0"/>
              <a:t>was</a:t>
            </a:r>
            <a:r>
              <a:rPr lang="hu-HU" sz="2800" dirty="0" smtClean="0"/>
              <a:t> </a:t>
            </a:r>
            <a:r>
              <a:rPr lang="hu-HU" sz="2800" dirty="0" err="1" smtClean="0"/>
              <a:t>organized</a:t>
            </a:r>
            <a:r>
              <a:rPr lang="hu-HU" sz="2800" dirty="0" smtClean="0"/>
              <a:t> </a:t>
            </a:r>
            <a:r>
              <a:rPr lang="hu-HU" sz="2800" dirty="0" err="1" smtClean="0"/>
              <a:t>on</a:t>
            </a:r>
            <a:r>
              <a:rPr lang="hu-HU" sz="2800" dirty="0" smtClean="0"/>
              <a:t> a Sunday </a:t>
            </a:r>
            <a:r>
              <a:rPr lang="hu-HU" sz="2800" dirty="0" err="1" smtClean="0"/>
              <a:t>morning</a:t>
            </a:r>
            <a:r>
              <a:rPr lang="hu-HU" sz="2800" dirty="0" smtClean="0"/>
              <a:t> </a:t>
            </a:r>
            <a:r>
              <a:rPr lang="hu-HU" sz="2800" dirty="0" err="1" smtClean="0"/>
              <a:t>in</a:t>
            </a:r>
            <a:r>
              <a:rPr lang="hu-HU" sz="2800" dirty="0" smtClean="0"/>
              <a:t> </a:t>
            </a:r>
            <a:r>
              <a:rPr lang="hu-HU" sz="2800" dirty="0" err="1" smtClean="0"/>
              <a:t>our</a:t>
            </a:r>
            <a:r>
              <a:rPr lang="hu-HU" sz="2800" dirty="0" smtClean="0"/>
              <a:t> </a:t>
            </a:r>
            <a:r>
              <a:rPr lang="hu-HU" sz="2800" dirty="0" err="1" smtClean="0"/>
              <a:t>Community</a:t>
            </a:r>
            <a:r>
              <a:rPr lang="hu-HU" sz="2800" dirty="0" smtClean="0"/>
              <a:t> House, Rózsavölgy, </a:t>
            </a:r>
            <a:r>
              <a:rPr lang="hu-HU" sz="2800" dirty="0" err="1" smtClean="0"/>
              <a:t>where</a:t>
            </a:r>
            <a:r>
              <a:rPr lang="hu-HU" sz="2800" dirty="0" smtClean="0"/>
              <a:t> </a:t>
            </a:r>
            <a:r>
              <a:rPr lang="hu-HU" sz="2800" dirty="0" err="1" smtClean="0"/>
              <a:t>otherwise</a:t>
            </a:r>
            <a:r>
              <a:rPr lang="hu-HU" sz="2800" dirty="0" smtClean="0"/>
              <a:t> </a:t>
            </a:r>
            <a:r>
              <a:rPr lang="hu-HU" sz="2800" dirty="0" err="1" smtClean="0"/>
              <a:t>we</a:t>
            </a:r>
            <a:r>
              <a:rPr lang="hu-HU" sz="2800" dirty="0" smtClean="0"/>
              <a:t> </a:t>
            </a:r>
            <a:r>
              <a:rPr lang="hu-HU" sz="2800" dirty="0" err="1" smtClean="0"/>
              <a:t>have</a:t>
            </a:r>
            <a:r>
              <a:rPr lang="hu-HU" sz="2800" dirty="0" smtClean="0"/>
              <a:t> </a:t>
            </a:r>
            <a:r>
              <a:rPr lang="hu-HU" sz="2800" dirty="0" err="1" smtClean="0"/>
              <a:t>been</a:t>
            </a:r>
            <a:r>
              <a:rPr lang="hu-HU" sz="2800" dirty="0" smtClean="0"/>
              <a:t> </a:t>
            </a:r>
            <a:r>
              <a:rPr lang="hu-HU" sz="2800" dirty="0" err="1" smtClean="0"/>
              <a:t>keeping</a:t>
            </a:r>
            <a:r>
              <a:rPr lang="hu-HU" sz="2800" dirty="0" smtClean="0"/>
              <a:t> a </a:t>
            </a:r>
            <a:r>
              <a:rPr lang="hu-HU" sz="2800" dirty="0" err="1" smtClean="0"/>
              <a:t>Dance</a:t>
            </a:r>
            <a:r>
              <a:rPr lang="hu-HU" sz="2800" dirty="0" smtClean="0"/>
              <a:t> House Program </a:t>
            </a:r>
            <a:r>
              <a:rPr lang="hu-HU" sz="2800" dirty="0" err="1" smtClean="0"/>
              <a:t>for</a:t>
            </a:r>
            <a:r>
              <a:rPr lang="hu-HU" sz="2800" dirty="0" smtClean="0"/>
              <a:t> </a:t>
            </a:r>
            <a:r>
              <a:rPr lang="hu-HU" sz="2800" dirty="0" err="1" smtClean="0"/>
              <a:t>children</a:t>
            </a:r>
            <a:r>
              <a:rPr lang="hu-HU" sz="2800" dirty="0" smtClean="0"/>
              <a:t> </a:t>
            </a:r>
            <a:r>
              <a:rPr lang="hu-HU" sz="2800" dirty="0" err="1" smtClean="0"/>
              <a:t>since</a:t>
            </a:r>
            <a:r>
              <a:rPr lang="hu-HU" sz="2800" dirty="0" smtClean="0"/>
              <a:t> </a:t>
            </a:r>
            <a:r>
              <a:rPr lang="hu-HU" sz="2800" dirty="0" err="1" smtClean="0"/>
              <a:t>the</a:t>
            </a:r>
            <a:r>
              <a:rPr lang="hu-HU" sz="2800" dirty="0" smtClean="0"/>
              <a:t> </a:t>
            </a:r>
            <a:r>
              <a:rPr lang="hu-HU" sz="2800" dirty="0" err="1" smtClean="0"/>
              <a:t>early</a:t>
            </a:r>
            <a:r>
              <a:rPr lang="hu-HU" sz="2800" dirty="0" smtClean="0"/>
              <a:t> </a:t>
            </a:r>
            <a:r>
              <a:rPr lang="hu-HU" sz="2800" dirty="0" err="1" smtClean="0"/>
              <a:t>nineties</a:t>
            </a:r>
            <a:r>
              <a:rPr lang="hu-HU" sz="2800" dirty="0" smtClean="0"/>
              <a:t> </a:t>
            </a:r>
            <a:r>
              <a:rPr lang="hu-HU" sz="2800" dirty="0" err="1" smtClean="0"/>
              <a:t>continued</a:t>
            </a:r>
            <a:r>
              <a:rPr lang="hu-HU" sz="2800" dirty="0" smtClean="0"/>
              <a:t> </a:t>
            </a:r>
            <a:r>
              <a:rPr lang="hu-HU" sz="2800" dirty="0" err="1" smtClean="0"/>
              <a:t>with</a:t>
            </a:r>
            <a:r>
              <a:rPr lang="hu-HU" sz="2800" dirty="0" smtClean="0"/>
              <a:t> </a:t>
            </a:r>
            <a:r>
              <a:rPr lang="hu-HU" sz="2800" dirty="0" err="1" smtClean="0"/>
              <a:t>unbroken</a:t>
            </a:r>
            <a:r>
              <a:rPr lang="hu-HU" sz="2800" dirty="0" smtClean="0"/>
              <a:t> </a:t>
            </a:r>
            <a:r>
              <a:rPr lang="hu-HU" sz="2800" dirty="0" err="1" smtClean="0"/>
              <a:t>success</a:t>
            </a:r>
            <a:r>
              <a:rPr lang="hu-HU" sz="2800" dirty="0" smtClean="0"/>
              <a:t>. </a:t>
            </a:r>
            <a:r>
              <a:rPr lang="hu-HU" sz="2800" dirty="0" err="1" smtClean="0"/>
              <a:t>That</a:t>
            </a:r>
            <a:r>
              <a:rPr lang="hu-HU" sz="2800" dirty="0" smtClean="0"/>
              <a:t> is </a:t>
            </a:r>
            <a:r>
              <a:rPr lang="hu-HU" sz="2800" dirty="0" err="1" smtClean="0"/>
              <a:t>why</a:t>
            </a:r>
            <a:r>
              <a:rPr lang="hu-HU" sz="2800" dirty="0" smtClean="0"/>
              <a:t> </a:t>
            </a:r>
            <a:r>
              <a:rPr lang="hu-HU" sz="2800" dirty="0" err="1" smtClean="0"/>
              <a:t>we</a:t>
            </a:r>
            <a:r>
              <a:rPr lang="hu-HU" sz="2800" dirty="0" smtClean="0"/>
              <a:t> </a:t>
            </a:r>
            <a:r>
              <a:rPr lang="hu-HU" sz="2800" dirty="0" err="1" smtClean="0"/>
              <a:t>have</a:t>
            </a:r>
            <a:r>
              <a:rPr lang="hu-HU" sz="2800" dirty="0" smtClean="0"/>
              <a:t> </a:t>
            </a:r>
            <a:r>
              <a:rPr lang="hu-HU" sz="2800" dirty="0" err="1" smtClean="0"/>
              <a:t>chosen</a:t>
            </a:r>
            <a:r>
              <a:rPr lang="hu-HU" sz="2800" dirty="0" smtClean="0"/>
              <a:t> </a:t>
            </a:r>
            <a:r>
              <a:rPr lang="hu-HU" sz="2800" dirty="0" err="1" smtClean="0"/>
              <a:t>this</a:t>
            </a:r>
            <a:r>
              <a:rPr lang="hu-HU" sz="2800" dirty="0" smtClean="0"/>
              <a:t> </a:t>
            </a:r>
            <a:r>
              <a:rPr lang="hu-HU" sz="2800" dirty="0" err="1" smtClean="0"/>
              <a:t>environment</a:t>
            </a:r>
            <a:r>
              <a:rPr lang="hu-HU" sz="2800" dirty="0" smtClean="0"/>
              <a:t> </a:t>
            </a:r>
            <a:r>
              <a:rPr lang="hu-HU" sz="2800" dirty="0" err="1" smtClean="0"/>
              <a:t>for</a:t>
            </a:r>
            <a:r>
              <a:rPr lang="hu-HU" sz="2800" dirty="0" smtClean="0"/>
              <a:t> </a:t>
            </a:r>
            <a:r>
              <a:rPr lang="hu-HU" sz="2800" dirty="0" err="1" smtClean="0"/>
              <a:t>the</a:t>
            </a:r>
            <a:r>
              <a:rPr lang="hu-HU" sz="2800" dirty="0" smtClean="0"/>
              <a:t> </a:t>
            </a:r>
            <a:r>
              <a:rPr lang="hu-HU" sz="2800" dirty="0" err="1" smtClean="0"/>
              <a:t>dance</a:t>
            </a:r>
            <a:r>
              <a:rPr lang="hu-HU" sz="2800" dirty="0" smtClean="0"/>
              <a:t> </a:t>
            </a:r>
            <a:r>
              <a:rPr lang="hu-HU" sz="2800" dirty="0" err="1" smtClean="0"/>
              <a:t>experience</a:t>
            </a:r>
            <a:r>
              <a:rPr lang="hu-HU" sz="2800" dirty="0" smtClean="0"/>
              <a:t> </a:t>
            </a:r>
            <a:r>
              <a:rPr lang="hu-HU" sz="2800" dirty="0" err="1" smtClean="0"/>
              <a:t>instead</a:t>
            </a:r>
            <a:r>
              <a:rPr lang="hu-HU" sz="2800" dirty="0" smtClean="0"/>
              <a:t> of </a:t>
            </a:r>
            <a:r>
              <a:rPr lang="hu-HU" sz="2800" dirty="0" err="1" smtClean="0"/>
              <a:t>the</a:t>
            </a:r>
            <a:r>
              <a:rPr lang="hu-HU" sz="2800" dirty="0" smtClean="0"/>
              <a:t> </a:t>
            </a:r>
            <a:r>
              <a:rPr lang="hu-HU" sz="2800" dirty="0" err="1" smtClean="0"/>
              <a:t>rooms</a:t>
            </a:r>
            <a:r>
              <a:rPr lang="hu-HU" sz="2800" dirty="0" smtClean="0"/>
              <a:t> </a:t>
            </a:r>
            <a:r>
              <a:rPr lang="hu-HU" sz="2800" dirty="0" err="1" smtClean="0"/>
              <a:t>of</a:t>
            </a:r>
            <a:r>
              <a:rPr lang="hu-HU" sz="2800" dirty="0" smtClean="0"/>
              <a:t> </a:t>
            </a:r>
            <a:r>
              <a:rPr lang="hu-HU" sz="2800" dirty="0" err="1" smtClean="0"/>
              <a:t>the</a:t>
            </a:r>
            <a:r>
              <a:rPr lang="hu-HU" sz="2800" dirty="0" smtClean="0"/>
              <a:t> Károli Gáspár University. The </a:t>
            </a:r>
            <a:r>
              <a:rPr lang="hu-HU" sz="2800" dirty="0" err="1" smtClean="0"/>
              <a:t>personal</a:t>
            </a:r>
            <a:r>
              <a:rPr lang="hu-HU" sz="2800" dirty="0" smtClean="0"/>
              <a:t> </a:t>
            </a:r>
            <a:r>
              <a:rPr lang="hu-HU" sz="2800" dirty="0" err="1" smtClean="0"/>
              <a:t>experience</a:t>
            </a:r>
            <a:r>
              <a:rPr lang="hu-HU" sz="2800" dirty="0" smtClean="0"/>
              <a:t> of being </a:t>
            </a:r>
            <a:r>
              <a:rPr lang="hu-HU" sz="2800" dirty="0" err="1" smtClean="0"/>
              <a:t>guided</a:t>
            </a:r>
            <a:r>
              <a:rPr lang="hu-HU" sz="2800" dirty="0" smtClean="0"/>
              <a:t> and </a:t>
            </a:r>
            <a:r>
              <a:rPr lang="hu-HU" sz="2800" dirty="0" err="1" smtClean="0"/>
              <a:t>guiding</a:t>
            </a:r>
            <a:r>
              <a:rPr lang="hu-HU" sz="2800" dirty="0" smtClean="0"/>
              <a:t>, </a:t>
            </a:r>
            <a:r>
              <a:rPr lang="hu-HU" sz="2800" dirty="0" err="1" smtClean="0"/>
              <a:t>and</a:t>
            </a:r>
            <a:r>
              <a:rPr lang="hu-HU" sz="2800" dirty="0" smtClean="0"/>
              <a:t> </a:t>
            </a:r>
            <a:r>
              <a:rPr lang="hu-HU" sz="2800" dirty="0" err="1" smtClean="0"/>
              <a:t>expressing</a:t>
            </a:r>
            <a:r>
              <a:rPr lang="hu-HU" sz="2800" dirty="0" smtClean="0"/>
              <a:t> </a:t>
            </a:r>
            <a:r>
              <a:rPr lang="hu-HU" sz="2800" dirty="0" err="1" smtClean="0"/>
              <a:t>our</a:t>
            </a:r>
            <a:r>
              <a:rPr lang="hu-HU" sz="2800" dirty="0" smtClean="0"/>
              <a:t> </a:t>
            </a:r>
            <a:r>
              <a:rPr lang="hu-HU" sz="2800" dirty="0" err="1" smtClean="0"/>
              <a:t>feelings</a:t>
            </a:r>
            <a:r>
              <a:rPr lang="hu-HU" sz="2800" dirty="0" smtClean="0"/>
              <a:t> </a:t>
            </a:r>
            <a:r>
              <a:rPr lang="hu-HU" sz="2800" dirty="0" err="1" smtClean="0"/>
              <a:t>freely</a:t>
            </a:r>
            <a:r>
              <a:rPr lang="hu-HU" sz="2800" dirty="0" smtClean="0"/>
              <a:t> </a:t>
            </a:r>
            <a:r>
              <a:rPr lang="hu-HU" sz="2800" dirty="0" err="1" smtClean="0"/>
              <a:t>through</a:t>
            </a:r>
            <a:r>
              <a:rPr lang="hu-HU" sz="2800" dirty="0" smtClean="0"/>
              <a:t> </a:t>
            </a:r>
            <a:r>
              <a:rPr lang="hu-HU" sz="2800" dirty="0" err="1" smtClean="0"/>
              <a:t>our</a:t>
            </a:r>
            <a:r>
              <a:rPr lang="hu-HU" sz="2800" dirty="0" smtClean="0"/>
              <a:t> </a:t>
            </a:r>
            <a:r>
              <a:rPr lang="hu-HU" sz="2800" dirty="0" err="1" smtClean="0"/>
              <a:t>bodily</a:t>
            </a:r>
            <a:r>
              <a:rPr lang="hu-HU" sz="2800" dirty="0" smtClean="0"/>
              <a:t> </a:t>
            </a:r>
            <a:r>
              <a:rPr lang="hu-HU" sz="2800" dirty="0" err="1" smtClean="0"/>
              <a:t>improvisations</a:t>
            </a:r>
            <a:r>
              <a:rPr lang="hu-HU" sz="2800" dirty="0" smtClean="0"/>
              <a:t> </a:t>
            </a:r>
            <a:r>
              <a:rPr lang="hu-HU" sz="2800" dirty="0" err="1" smtClean="0"/>
              <a:t>was</a:t>
            </a:r>
            <a:r>
              <a:rPr lang="hu-HU" sz="2800" dirty="0" smtClean="0"/>
              <a:t> </a:t>
            </a:r>
            <a:r>
              <a:rPr lang="hu-HU" sz="2800" dirty="0" err="1" smtClean="0"/>
              <a:t>liberating</a:t>
            </a:r>
            <a:r>
              <a:rPr lang="hu-HU" sz="2800" dirty="0" smtClean="0"/>
              <a:t>. The </a:t>
            </a:r>
            <a:r>
              <a:rPr lang="hu-HU" sz="2800" dirty="0" err="1" smtClean="0"/>
              <a:t>sensitive</a:t>
            </a:r>
            <a:r>
              <a:rPr lang="hu-HU" sz="2800" dirty="0" smtClean="0"/>
              <a:t> </a:t>
            </a:r>
            <a:r>
              <a:rPr lang="hu-HU" sz="2800" dirty="0" err="1" smtClean="0"/>
              <a:t>connection</a:t>
            </a:r>
            <a:r>
              <a:rPr lang="hu-HU" sz="2800" dirty="0" smtClean="0"/>
              <a:t> </a:t>
            </a:r>
            <a:r>
              <a:rPr lang="hu-HU" sz="2800" dirty="0" err="1" smtClean="0"/>
              <a:t>between</a:t>
            </a:r>
            <a:r>
              <a:rPr lang="hu-HU" sz="2800" dirty="0" smtClean="0"/>
              <a:t> </a:t>
            </a:r>
            <a:r>
              <a:rPr lang="hu-HU" sz="2800" dirty="0" err="1" smtClean="0"/>
              <a:t>the</a:t>
            </a:r>
            <a:r>
              <a:rPr lang="hu-HU" sz="2800" dirty="0" smtClean="0"/>
              <a:t> </a:t>
            </a:r>
            <a:r>
              <a:rPr lang="hu-HU" sz="2800" dirty="0" err="1" smtClean="0"/>
              <a:t>dancers</a:t>
            </a:r>
            <a:r>
              <a:rPr lang="hu-HU" sz="2800" dirty="0" smtClean="0"/>
              <a:t>, </a:t>
            </a:r>
            <a:r>
              <a:rPr lang="hu-HU" sz="2800" dirty="0" err="1" smtClean="0"/>
              <a:t>the</a:t>
            </a:r>
            <a:r>
              <a:rPr lang="hu-HU" sz="2800" dirty="0" smtClean="0"/>
              <a:t> </a:t>
            </a:r>
            <a:r>
              <a:rPr lang="hu-HU" sz="2800" dirty="0" err="1" smtClean="0"/>
              <a:t>improvisations</a:t>
            </a:r>
            <a:r>
              <a:rPr lang="hu-HU" sz="2800" dirty="0" smtClean="0"/>
              <a:t> </a:t>
            </a:r>
            <a:r>
              <a:rPr lang="hu-HU" sz="2800" dirty="0" err="1" smtClean="0"/>
              <a:t>gave</a:t>
            </a:r>
            <a:r>
              <a:rPr lang="hu-HU" sz="2800" dirty="0" smtClean="0"/>
              <a:t> </a:t>
            </a:r>
            <a:r>
              <a:rPr lang="hu-HU" sz="2800" dirty="0" err="1" smtClean="0"/>
              <a:t>us</a:t>
            </a:r>
            <a:r>
              <a:rPr lang="hu-HU" sz="2800" dirty="0" smtClean="0"/>
              <a:t> </a:t>
            </a:r>
            <a:r>
              <a:rPr lang="hu-HU" sz="2800" dirty="0" err="1" smtClean="0"/>
              <a:t>insights</a:t>
            </a:r>
            <a:r>
              <a:rPr lang="hu-HU" sz="2800" dirty="0" smtClean="0"/>
              <a:t> </a:t>
            </a:r>
            <a:r>
              <a:rPr lang="hu-HU" sz="2800" dirty="0" err="1" smtClean="0"/>
              <a:t>to</a:t>
            </a:r>
            <a:r>
              <a:rPr lang="hu-HU" sz="2800" dirty="0" smtClean="0"/>
              <a:t> </a:t>
            </a:r>
            <a:r>
              <a:rPr lang="hu-HU" sz="2800" dirty="0" err="1" smtClean="0"/>
              <a:t>the</a:t>
            </a:r>
            <a:r>
              <a:rPr lang="hu-HU" sz="2800" dirty="0" smtClean="0"/>
              <a:t> </a:t>
            </a:r>
            <a:r>
              <a:rPr lang="hu-HU" sz="2800" dirty="0" err="1" smtClean="0"/>
              <a:t>psycho-bodily</a:t>
            </a:r>
            <a:r>
              <a:rPr lang="hu-HU" sz="2800" dirty="0" smtClean="0"/>
              <a:t> </a:t>
            </a:r>
            <a:r>
              <a:rPr lang="hu-HU" sz="2800" dirty="0" err="1" smtClean="0"/>
              <a:t>process</a:t>
            </a:r>
            <a:r>
              <a:rPr lang="hu-HU" sz="2800" dirty="0" smtClean="0"/>
              <a:t>, </a:t>
            </a:r>
            <a:r>
              <a:rPr lang="hu-HU" sz="2800" dirty="0" err="1" smtClean="0"/>
              <a:t>where</a:t>
            </a:r>
            <a:r>
              <a:rPr lang="hu-HU" sz="2800" dirty="0" smtClean="0"/>
              <a:t>, </a:t>
            </a:r>
            <a:r>
              <a:rPr lang="hu-HU" sz="2800" dirty="0" err="1" smtClean="0"/>
              <a:t>as</a:t>
            </a:r>
            <a:r>
              <a:rPr lang="hu-HU" sz="2800" dirty="0" smtClean="0"/>
              <a:t> Vermes (2011) </a:t>
            </a:r>
            <a:r>
              <a:rPr lang="hu-HU" sz="2800" dirty="0" err="1" smtClean="0"/>
              <a:t>writes</a:t>
            </a:r>
            <a:r>
              <a:rPr lang="hu-HU" sz="2800" dirty="0" smtClean="0"/>
              <a:t>: “</a:t>
            </a:r>
            <a:r>
              <a:rPr lang="hu-HU" sz="2800" i="1" dirty="0" smtClean="0"/>
              <a:t>The </a:t>
            </a:r>
            <a:r>
              <a:rPr lang="hu-HU" sz="2800" i="1" dirty="0" err="1" smtClean="0"/>
              <a:t>safe</a:t>
            </a:r>
            <a:r>
              <a:rPr lang="hu-HU" sz="2800" i="1" dirty="0" smtClean="0"/>
              <a:t> and </a:t>
            </a:r>
            <a:r>
              <a:rPr lang="hu-HU" sz="2800" i="1" dirty="0" err="1" smtClean="0"/>
              <a:t>creative</a:t>
            </a:r>
            <a:r>
              <a:rPr lang="hu-HU" sz="2800" i="1" dirty="0" smtClean="0"/>
              <a:t> </a:t>
            </a:r>
            <a:r>
              <a:rPr lang="hu-HU" sz="2800" i="1" dirty="0" err="1" smtClean="0"/>
              <a:t>space</a:t>
            </a:r>
            <a:r>
              <a:rPr lang="hu-HU" sz="2800" i="1" dirty="0" smtClean="0"/>
              <a:t> of body </a:t>
            </a:r>
            <a:r>
              <a:rPr lang="hu-HU" sz="2800" i="1" dirty="0" err="1" smtClean="0"/>
              <a:t>work</a:t>
            </a:r>
            <a:r>
              <a:rPr lang="hu-HU" sz="2800" i="1" dirty="0" smtClean="0"/>
              <a:t> and </a:t>
            </a:r>
            <a:r>
              <a:rPr lang="hu-HU" sz="2800" i="1" dirty="0" err="1" smtClean="0"/>
              <a:t>movement</a:t>
            </a:r>
            <a:r>
              <a:rPr lang="hu-HU" sz="2800" i="1" dirty="0" smtClean="0"/>
              <a:t> </a:t>
            </a:r>
            <a:r>
              <a:rPr lang="hu-HU" sz="2800" i="1" dirty="0" err="1" smtClean="0"/>
              <a:t>improvisation</a:t>
            </a:r>
            <a:r>
              <a:rPr lang="hu-HU" sz="2800" i="1" dirty="0" smtClean="0"/>
              <a:t> </a:t>
            </a:r>
            <a:r>
              <a:rPr lang="hu-HU" sz="2800" i="1" dirty="0" err="1" smtClean="0"/>
              <a:t>makes</a:t>
            </a:r>
            <a:r>
              <a:rPr lang="hu-HU" sz="2800" i="1" dirty="0" smtClean="0"/>
              <a:t> </a:t>
            </a:r>
            <a:r>
              <a:rPr lang="hu-HU" sz="2800" i="1" dirty="0" err="1" smtClean="0"/>
              <a:t>possible</a:t>
            </a:r>
            <a:r>
              <a:rPr lang="hu-HU" sz="2800" i="1" dirty="0" smtClean="0"/>
              <a:t> </a:t>
            </a:r>
            <a:r>
              <a:rPr lang="hu-HU" sz="2800" i="1" dirty="0" err="1" smtClean="0"/>
              <a:t>the</a:t>
            </a:r>
            <a:r>
              <a:rPr lang="hu-HU" sz="2800" i="1" dirty="0" smtClean="0"/>
              <a:t> </a:t>
            </a:r>
            <a:r>
              <a:rPr lang="hu-HU" sz="2800" i="1" dirty="0" err="1" smtClean="0"/>
              <a:t>restructuring</a:t>
            </a:r>
            <a:r>
              <a:rPr lang="hu-HU" sz="2800" i="1" dirty="0" smtClean="0"/>
              <a:t> of </a:t>
            </a:r>
            <a:r>
              <a:rPr lang="hu-HU" sz="2800" i="1" dirty="0" err="1" smtClean="0"/>
              <a:t>the</a:t>
            </a:r>
            <a:r>
              <a:rPr lang="hu-HU" sz="2800" i="1" dirty="0" smtClean="0"/>
              <a:t> </a:t>
            </a:r>
            <a:r>
              <a:rPr lang="hu-HU" sz="2800" i="1" dirty="0" err="1" smtClean="0"/>
              <a:t>elementary</a:t>
            </a:r>
            <a:r>
              <a:rPr lang="hu-HU" sz="2800" i="1" dirty="0" smtClean="0"/>
              <a:t> </a:t>
            </a:r>
            <a:r>
              <a:rPr lang="hu-HU" sz="2800" i="1" dirty="0" err="1" smtClean="0"/>
              <a:t>feelings</a:t>
            </a:r>
            <a:r>
              <a:rPr lang="hu-HU" sz="2800" i="1" dirty="0" smtClean="0"/>
              <a:t> </a:t>
            </a:r>
            <a:r>
              <a:rPr lang="hu-HU" sz="2800" i="1" dirty="0" err="1" smtClean="0"/>
              <a:t>of</a:t>
            </a:r>
            <a:r>
              <a:rPr lang="hu-HU" sz="2800" i="1" dirty="0" smtClean="0"/>
              <a:t> </a:t>
            </a:r>
            <a:r>
              <a:rPr lang="hu-HU" sz="2800" i="1" dirty="0" err="1" smtClean="0"/>
              <a:t>the</a:t>
            </a:r>
            <a:r>
              <a:rPr lang="hu-HU" sz="2800" i="1" dirty="0" smtClean="0"/>
              <a:t> </a:t>
            </a:r>
            <a:r>
              <a:rPr lang="hu-HU" sz="2800" i="1" dirty="0" err="1" smtClean="0"/>
              <a:t>core-self</a:t>
            </a:r>
            <a:r>
              <a:rPr lang="hu-HU" sz="2800" i="1" dirty="0" smtClean="0"/>
              <a:t>. </a:t>
            </a:r>
            <a:r>
              <a:rPr lang="hu-HU" sz="2800" i="1" dirty="0" err="1" smtClean="0"/>
              <a:t>In</a:t>
            </a:r>
            <a:r>
              <a:rPr lang="hu-HU" sz="2800" i="1" dirty="0" smtClean="0"/>
              <a:t> </a:t>
            </a:r>
            <a:r>
              <a:rPr lang="hu-HU" sz="2800" i="1" dirty="0" err="1" smtClean="0"/>
              <a:t>creative</a:t>
            </a:r>
            <a:r>
              <a:rPr lang="hu-HU" sz="2800" i="1" dirty="0" smtClean="0"/>
              <a:t> </a:t>
            </a:r>
            <a:r>
              <a:rPr lang="hu-HU" sz="2800" i="1" dirty="0" err="1" smtClean="0"/>
              <a:t>movement</a:t>
            </a:r>
            <a:r>
              <a:rPr lang="hu-HU" sz="2800" i="1" dirty="0" smtClean="0"/>
              <a:t>, </a:t>
            </a:r>
            <a:r>
              <a:rPr lang="hu-HU" sz="2800" i="1" dirty="0" err="1" smtClean="0"/>
              <a:t>we</a:t>
            </a:r>
            <a:r>
              <a:rPr lang="hu-HU" sz="2800" i="1" dirty="0" smtClean="0"/>
              <a:t> </a:t>
            </a:r>
            <a:r>
              <a:rPr lang="hu-HU" sz="2800" i="1" dirty="0" err="1" smtClean="0"/>
              <a:t>can</a:t>
            </a:r>
            <a:r>
              <a:rPr lang="hu-HU" sz="2800" i="1" dirty="0" smtClean="0"/>
              <a:t> </a:t>
            </a:r>
            <a:r>
              <a:rPr lang="hu-HU" sz="2800" i="1" dirty="0" err="1" smtClean="0"/>
              <a:t>perceive</a:t>
            </a:r>
            <a:r>
              <a:rPr lang="hu-HU" sz="2800" i="1" dirty="0" smtClean="0"/>
              <a:t> </a:t>
            </a:r>
            <a:r>
              <a:rPr lang="hu-HU" sz="2800" i="1" dirty="0" err="1" smtClean="0"/>
              <a:t>the</a:t>
            </a:r>
            <a:r>
              <a:rPr lang="hu-HU" sz="2800" i="1" dirty="0" smtClean="0"/>
              <a:t> </a:t>
            </a:r>
            <a:r>
              <a:rPr lang="hu-HU" sz="2800" i="1" dirty="0" err="1" smtClean="0"/>
              <a:t>interplay</a:t>
            </a:r>
            <a:r>
              <a:rPr lang="hu-HU" sz="2800" i="1" dirty="0" smtClean="0"/>
              <a:t> of </a:t>
            </a:r>
            <a:r>
              <a:rPr lang="hu-HU" sz="2800" i="1" dirty="0" err="1" smtClean="0"/>
              <a:t>various</a:t>
            </a:r>
            <a:r>
              <a:rPr lang="hu-HU" sz="2800" i="1" dirty="0" smtClean="0"/>
              <a:t> </a:t>
            </a:r>
            <a:r>
              <a:rPr lang="hu-HU" sz="2800" i="1" dirty="0" err="1" smtClean="0"/>
              <a:t>sensual</a:t>
            </a:r>
            <a:r>
              <a:rPr lang="hu-HU" sz="2800" i="1" dirty="0" smtClean="0"/>
              <a:t> </a:t>
            </a:r>
            <a:r>
              <a:rPr lang="hu-HU" sz="2800" i="1" dirty="0" err="1" smtClean="0"/>
              <a:t>modalities</a:t>
            </a:r>
            <a:r>
              <a:rPr lang="hu-HU" sz="2800" i="1" dirty="0" smtClean="0"/>
              <a:t>, and </a:t>
            </a:r>
            <a:r>
              <a:rPr lang="hu-HU" sz="2800" i="1" dirty="0" err="1" smtClean="0"/>
              <a:t>at</a:t>
            </a:r>
            <a:r>
              <a:rPr lang="hu-HU" sz="2800" i="1" dirty="0" smtClean="0"/>
              <a:t> </a:t>
            </a:r>
            <a:r>
              <a:rPr lang="hu-HU" sz="2800" i="1" dirty="0" err="1" smtClean="0"/>
              <a:t>the</a:t>
            </a:r>
            <a:r>
              <a:rPr lang="hu-HU" sz="2800" i="1" dirty="0" smtClean="0"/>
              <a:t> </a:t>
            </a:r>
            <a:r>
              <a:rPr lang="hu-HU" sz="2800" i="1" dirty="0" err="1" smtClean="0"/>
              <a:t>same</a:t>
            </a:r>
            <a:r>
              <a:rPr lang="hu-HU" sz="2800" i="1" dirty="0" smtClean="0"/>
              <a:t> </a:t>
            </a:r>
            <a:r>
              <a:rPr lang="hu-HU" sz="2800" i="1" dirty="0" err="1" smtClean="0"/>
              <a:t>time</a:t>
            </a:r>
            <a:r>
              <a:rPr lang="hu-HU" sz="2800" i="1" dirty="0" smtClean="0"/>
              <a:t> </a:t>
            </a:r>
            <a:r>
              <a:rPr lang="hu-HU" sz="2800" i="1" dirty="0" err="1" smtClean="0"/>
              <a:t>notice</a:t>
            </a:r>
            <a:r>
              <a:rPr lang="hu-HU" sz="2800" i="1" dirty="0" smtClean="0"/>
              <a:t> </a:t>
            </a:r>
            <a:r>
              <a:rPr lang="hu-HU" sz="2800" i="1" dirty="0" err="1" smtClean="0"/>
              <a:t>the</a:t>
            </a:r>
            <a:r>
              <a:rPr lang="hu-HU" sz="2800" i="1" dirty="0" smtClean="0"/>
              <a:t> </a:t>
            </a:r>
            <a:r>
              <a:rPr lang="hu-HU" sz="2800" i="1" dirty="0" err="1" smtClean="0"/>
              <a:t>interpersonal</a:t>
            </a:r>
            <a:r>
              <a:rPr lang="hu-HU" sz="2800" i="1" dirty="0" smtClean="0"/>
              <a:t> </a:t>
            </a:r>
            <a:r>
              <a:rPr lang="hu-HU" sz="2800" i="1" dirty="0" err="1" smtClean="0"/>
              <a:t>dimensions</a:t>
            </a:r>
            <a:r>
              <a:rPr lang="hu-HU" sz="2800" i="1" dirty="0" smtClean="0"/>
              <a:t> </a:t>
            </a:r>
            <a:r>
              <a:rPr lang="hu-HU" sz="2800" i="1" dirty="0" err="1" smtClean="0"/>
              <a:t>by</a:t>
            </a:r>
            <a:r>
              <a:rPr lang="hu-HU" sz="2800" i="1" dirty="0" smtClean="0"/>
              <a:t> </a:t>
            </a:r>
            <a:r>
              <a:rPr lang="hu-HU" sz="2800" i="1" dirty="0" err="1" smtClean="0"/>
              <a:t>which</a:t>
            </a:r>
            <a:r>
              <a:rPr lang="hu-HU" sz="2800" i="1" dirty="0" smtClean="0"/>
              <a:t> </a:t>
            </a:r>
            <a:r>
              <a:rPr lang="hu-HU" sz="2800" i="1" dirty="0" err="1" smtClean="0"/>
              <a:t>we</a:t>
            </a:r>
            <a:r>
              <a:rPr lang="hu-HU" sz="2800" i="1" dirty="0" smtClean="0"/>
              <a:t> </a:t>
            </a:r>
            <a:r>
              <a:rPr lang="hu-HU" sz="2800" i="1" dirty="0" err="1" smtClean="0"/>
              <a:t>are</a:t>
            </a:r>
            <a:r>
              <a:rPr lang="hu-HU" sz="2800" i="1" dirty="0" smtClean="0"/>
              <a:t> </a:t>
            </a:r>
            <a:r>
              <a:rPr lang="hu-HU" sz="2800" i="1" dirty="0" err="1" smtClean="0"/>
              <a:t>embedded</a:t>
            </a:r>
            <a:r>
              <a:rPr lang="hu-HU" sz="2800" i="1" dirty="0" smtClean="0"/>
              <a:t> </a:t>
            </a:r>
            <a:r>
              <a:rPr lang="hu-HU" sz="2800" i="1" dirty="0" err="1" smtClean="0"/>
              <a:t>into</a:t>
            </a:r>
            <a:r>
              <a:rPr lang="hu-HU" sz="2800" i="1" dirty="0" smtClean="0"/>
              <a:t> </a:t>
            </a:r>
            <a:r>
              <a:rPr lang="hu-HU" sz="2800" i="1" dirty="0" err="1" smtClean="0"/>
              <a:t>our</a:t>
            </a:r>
            <a:r>
              <a:rPr lang="hu-HU" sz="2800" i="1" dirty="0" smtClean="0"/>
              <a:t> </a:t>
            </a:r>
            <a:r>
              <a:rPr lang="hu-HU" sz="2800" i="1" dirty="0" err="1" smtClean="0"/>
              <a:t>life-world</a:t>
            </a:r>
            <a:r>
              <a:rPr lang="hu-HU" sz="2800" dirty="0" smtClean="0"/>
              <a:t>.” </a:t>
            </a:r>
          </a:p>
          <a:p>
            <a:r>
              <a:rPr lang="en-GB" sz="2800" dirty="0" smtClean="0"/>
              <a:t>Our experience was close to the aims of another dance therapy method, the so called </a:t>
            </a:r>
            <a:r>
              <a:rPr lang="en-GB" sz="2800" dirty="0" err="1" smtClean="0"/>
              <a:t>Gürtler-ian</a:t>
            </a:r>
            <a:r>
              <a:rPr lang="en-GB" sz="2800" dirty="0" smtClean="0"/>
              <a:t> Integrated Expression and Dance Therapy, which aims to connect the dance as therapeutic mean with many psychotherapeutic modalities, like cognitive structure and cognitive therapy, </a:t>
            </a:r>
            <a:r>
              <a:rPr lang="en-GB" sz="2800" dirty="0" err="1" smtClean="0"/>
              <a:t>behavior</a:t>
            </a:r>
            <a:r>
              <a:rPr lang="en-GB" sz="2800" dirty="0" smtClean="0"/>
              <a:t> patterns and </a:t>
            </a:r>
            <a:r>
              <a:rPr lang="en-GB" sz="2800" dirty="0" err="1" smtClean="0"/>
              <a:t>behavior</a:t>
            </a:r>
            <a:r>
              <a:rPr lang="en-GB" sz="2800" dirty="0" smtClean="0"/>
              <a:t> therapy, emotional expression with art therapies, </a:t>
            </a:r>
            <a:r>
              <a:rPr lang="hu-HU" sz="2800" dirty="0" err="1" smtClean="0"/>
              <a:t>somatic</a:t>
            </a:r>
            <a:r>
              <a:rPr lang="hu-HU" sz="2800" dirty="0" smtClean="0"/>
              <a:t> </a:t>
            </a:r>
            <a:r>
              <a:rPr lang="hu-HU" sz="2800" dirty="0" err="1" smtClean="0"/>
              <a:t>neuropsychology</a:t>
            </a:r>
            <a:r>
              <a:rPr lang="hu-HU" sz="2800" dirty="0" smtClean="0"/>
              <a:t>. The </a:t>
            </a:r>
            <a:r>
              <a:rPr lang="hu-HU" sz="2800" dirty="0" err="1" smtClean="0"/>
              <a:t>difference</a:t>
            </a:r>
            <a:r>
              <a:rPr lang="hu-HU" sz="2800" dirty="0" smtClean="0"/>
              <a:t> is </a:t>
            </a:r>
            <a:r>
              <a:rPr lang="hu-HU" sz="2800" dirty="0" err="1" smtClean="0"/>
              <a:t>rather</a:t>
            </a:r>
            <a:r>
              <a:rPr lang="hu-HU" sz="2800" dirty="0" smtClean="0"/>
              <a:t> </a:t>
            </a:r>
            <a:r>
              <a:rPr lang="hu-HU" sz="2800" dirty="0" err="1" smtClean="0"/>
              <a:t>ideological</a:t>
            </a:r>
            <a:r>
              <a:rPr lang="hu-HU" sz="2800" dirty="0" smtClean="0"/>
              <a:t>, </a:t>
            </a:r>
            <a:r>
              <a:rPr lang="hu-HU" sz="2800" dirty="0" err="1" smtClean="0"/>
              <a:t>as</a:t>
            </a:r>
            <a:r>
              <a:rPr lang="hu-HU" sz="2800" dirty="0" smtClean="0"/>
              <a:t> here </a:t>
            </a:r>
            <a:r>
              <a:rPr lang="hu-HU" sz="2800" dirty="0" err="1" smtClean="0"/>
              <a:t>we</a:t>
            </a:r>
            <a:r>
              <a:rPr lang="hu-HU" sz="2800" dirty="0" smtClean="0"/>
              <a:t> </a:t>
            </a:r>
            <a:r>
              <a:rPr lang="hu-HU" sz="2800" dirty="0" err="1" smtClean="0"/>
              <a:t>do</a:t>
            </a:r>
            <a:r>
              <a:rPr lang="hu-HU" sz="2800" dirty="0" smtClean="0"/>
              <a:t> </a:t>
            </a:r>
            <a:r>
              <a:rPr lang="hu-HU" sz="2800" dirty="0" err="1" smtClean="0"/>
              <a:t>not</a:t>
            </a:r>
            <a:r>
              <a:rPr lang="hu-HU" sz="2800" dirty="0" smtClean="0"/>
              <a:t> </a:t>
            </a:r>
            <a:r>
              <a:rPr lang="hu-HU" sz="2800" dirty="0" err="1" smtClean="0"/>
              <a:t>hear</a:t>
            </a:r>
            <a:r>
              <a:rPr lang="hu-HU" sz="2800" dirty="0" smtClean="0"/>
              <a:t> </a:t>
            </a:r>
            <a:r>
              <a:rPr lang="hu-HU" sz="2800" dirty="0" err="1" smtClean="0"/>
              <a:t>about</a:t>
            </a:r>
            <a:r>
              <a:rPr lang="hu-HU" sz="2800" dirty="0" smtClean="0"/>
              <a:t> </a:t>
            </a:r>
            <a:r>
              <a:rPr lang="hu-HU" sz="2800" dirty="0" err="1" smtClean="0"/>
              <a:t>psychoanalytic</a:t>
            </a:r>
            <a:r>
              <a:rPr lang="hu-HU" sz="2800" dirty="0" smtClean="0"/>
              <a:t>, </a:t>
            </a:r>
            <a:r>
              <a:rPr lang="hu-HU" sz="2800" dirty="0" err="1" smtClean="0"/>
              <a:t>psychodynamic</a:t>
            </a:r>
            <a:r>
              <a:rPr lang="hu-HU" sz="2800" dirty="0" smtClean="0"/>
              <a:t> </a:t>
            </a:r>
            <a:r>
              <a:rPr lang="hu-HU" sz="2800" dirty="0" err="1" smtClean="0"/>
              <a:t>processes</a:t>
            </a:r>
            <a:r>
              <a:rPr lang="hu-HU" sz="2800" dirty="0" smtClean="0"/>
              <a:t>, </a:t>
            </a:r>
            <a:r>
              <a:rPr lang="hu-HU" sz="2800" dirty="0" err="1" smtClean="0"/>
              <a:t>it</a:t>
            </a:r>
            <a:r>
              <a:rPr lang="hu-HU" sz="2800" dirty="0" smtClean="0"/>
              <a:t> </a:t>
            </a:r>
            <a:r>
              <a:rPr lang="hu-HU" sz="2800" dirty="0" err="1" smtClean="0"/>
              <a:t>belongs</a:t>
            </a:r>
            <a:r>
              <a:rPr lang="hu-HU" sz="2800" dirty="0" smtClean="0"/>
              <a:t> </a:t>
            </a:r>
            <a:r>
              <a:rPr lang="hu-HU" sz="2800" dirty="0" err="1" smtClean="0"/>
              <a:t>rather</a:t>
            </a:r>
            <a:r>
              <a:rPr lang="hu-HU" sz="2800" dirty="0" smtClean="0"/>
              <a:t> </a:t>
            </a:r>
            <a:r>
              <a:rPr lang="hu-HU" sz="2800" dirty="0" err="1" smtClean="0"/>
              <a:t>to</a:t>
            </a:r>
            <a:r>
              <a:rPr lang="hu-HU" sz="2800" dirty="0" smtClean="0"/>
              <a:t> </a:t>
            </a:r>
            <a:r>
              <a:rPr lang="hu-HU" sz="2800" dirty="0" err="1" smtClean="0"/>
              <a:t>the</a:t>
            </a:r>
            <a:r>
              <a:rPr lang="hu-HU" sz="2800" dirty="0" smtClean="0"/>
              <a:t> </a:t>
            </a:r>
            <a:r>
              <a:rPr lang="hu-HU" sz="2800" dirty="0" err="1" smtClean="0"/>
              <a:t>cognitive</a:t>
            </a:r>
            <a:r>
              <a:rPr lang="hu-HU" sz="2800" dirty="0" smtClean="0"/>
              <a:t> - </a:t>
            </a:r>
            <a:r>
              <a:rPr lang="hu-HU" sz="2800" dirty="0" err="1" smtClean="0"/>
              <a:t>behavioral</a:t>
            </a:r>
            <a:r>
              <a:rPr lang="hu-HU" sz="2800" dirty="0" smtClean="0"/>
              <a:t> </a:t>
            </a:r>
            <a:r>
              <a:rPr lang="hu-HU" sz="2800" dirty="0" err="1" smtClean="0"/>
              <a:t>school</a:t>
            </a:r>
            <a:r>
              <a:rPr lang="hu-HU" sz="2800" dirty="0" smtClean="0"/>
              <a:t> and is </a:t>
            </a:r>
            <a:r>
              <a:rPr lang="hu-HU" sz="2800" dirty="0" err="1" smtClean="0"/>
              <a:t>derived</a:t>
            </a:r>
            <a:r>
              <a:rPr lang="en-GB" sz="2800" dirty="0" smtClean="0"/>
              <a:t> from the creative, experimental, humanistic approach of </a:t>
            </a:r>
            <a:r>
              <a:rPr lang="en-GB" sz="2800" dirty="0" err="1" smtClean="0"/>
              <a:t>Trudi</a:t>
            </a:r>
            <a:r>
              <a:rPr lang="en-GB" sz="2800" dirty="0" smtClean="0"/>
              <a:t> </a:t>
            </a:r>
            <a:r>
              <a:rPr lang="en-GB" sz="2800" dirty="0" err="1" smtClean="0"/>
              <a:t>Schoop</a:t>
            </a:r>
            <a:r>
              <a:rPr lang="en-GB" sz="2800" dirty="0" smtClean="0"/>
              <a:t>, Swiss dancer and dance therapist, advanced and differentiated by </a:t>
            </a:r>
            <a:r>
              <a:rPr lang="en-GB" sz="2800" dirty="0" err="1" smtClean="0"/>
              <a:t>Wilfried</a:t>
            </a:r>
            <a:r>
              <a:rPr lang="en-GB" sz="2800" dirty="0" smtClean="0"/>
              <a:t> </a:t>
            </a:r>
            <a:r>
              <a:rPr lang="en-GB" sz="2800" dirty="0" err="1" smtClean="0"/>
              <a:t>Gürtler</a:t>
            </a:r>
            <a:r>
              <a:rPr lang="en-GB" sz="2800" dirty="0" smtClean="0"/>
              <a:t>, resulting in Integral Dance and Expression Therapy</a:t>
            </a:r>
            <a:r>
              <a:rPr lang="hu-HU" sz="2800" dirty="0" smtClean="0"/>
              <a:t>.</a:t>
            </a:r>
            <a:r>
              <a:rPr lang="hu-HU" sz="2800" dirty="0" err="1" smtClean="0"/>
              <a:t>This</a:t>
            </a:r>
            <a:r>
              <a:rPr lang="hu-HU" sz="2800" dirty="0" smtClean="0"/>
              <a:t> </a:t>
            </a:r>
            <a:r>
              <a:rPr lang="hu-HU" sz="2800" dirty="0" err="1" smtClean="0"/>
              <a:t>Dance</a:t>
            </a:r>
            <a:r>
              <a:rPr lang="hu-HU" sz="2800" dirty="0" smtClean="0"/>
              <a:t> </a:t>
            </a:r>
            <a:r>
              <a:rPr lang="hu-HU" sz="2800" dirty="0" err="1" smtClean="0"/>
              <a:t>Therapy</a:t>
            </a:r>
            <a:r>
              <a:rPr lang="hu-HU" sz="2800" dirty="0" smtClean="0"/>
              <a:t> is </a:t>
            </a:r>
            <a:r>
              <a:rPr lang="hu-HU" sz="2800" dirty="0" err="1" smtClean="0"/>
              <a:t>also</a:t>
            </a:r>
            <a:r>
              <a:rPr lang="hu-HU" sz="2800" dirty="0" smtClean="0"/>
              <a:t> </a:t>
            </a:r>
            <a:r>
              <a:rPr lang="hu-HU" sz="2800" dirty="0" err="1" smtClean="0"/>
              <a:t>available</a:t>
            </a:r>
            <a:r>
              <a:rPr lang="hu-HU" sz="2800" dirty="0" smtClean="0"/>
              <a:t> </a:t>
            </a:r>
            <a:r>
              <a:rPr lang="hu-HU" sz="2800" dirty="0" err="1" smtClean="0"/>
              <a:t>in</a:t>
            </a:r>
            <a:r>
              <a:rPr lang="hu-HU" sz="2800" dirty="0" smtClean="0"/>
              <a:t> Budapest, </a:t>
            </a:r>
            <a:r>
              <a:rPr lang="hu-HU" sz="2800" dirty="0" err="1" smtClean="0"/>
              <a:t>by</a:t>
            </a:r>
            <a:r>
              <a:rPr lang="hu-HU" sz="2800" dirty="0" smtClean="0"/>
              <a:t> </a:t>
            </a:r>
            <a:r>
              <a:rPr lang="hu-HU" sz="2800" dirty="0" err="1" smtClean="0"/>
              <a:t>the</a:t>
            </a:r>
            <a:r>
              <a:rPr lang="hu-HU" sz="2800" dirty="0" smtClean="0"/>
              <a:t> </a:t>
            </a:r>
            <a:r>
              <a:rPr lang="hu-HU" sz="2800" dirty="0" err="1" smtClean="0"/>
              <a:t>activity</a:t>
            </a:r>
            <a:r>
              <a:rPr lang="hu-HU" sz="2800" dirty="0" smtClean="0"/>
              <a:t> of </a:t>
            </a:r>
            <a:r>
              <a:rPr lang="hu-HU" sz="2800" dirty="0" err="1" smtClean="0"/>
              <a:t>the</a:t>
            </a:r>
            <a:r>
              <a:rPr lang="hu-HU" sz="2800" dirty="0" smtClean="0"/>
              <a:t> Center </a:t>
            </a:r>
            <a:r>
              <a:rPr lang="hu-HU" sz="2800" dirty="0" err="1" smtClean="0"/>
              <a:t>for</a:t>
            </a:r>
            <a:r>
              <a:rPr lang="hu-HU" sz="2800" dirty="0" smtClean="0"/>
              <a:t> </a:t>
            </a:r>
            <a:r>
              <a:rPr lang="hu-HU" sz="2800" dirty="0" err="1" smtClean="0"/>
              <a:t>Integral</a:t>
            </a:r>
            <a:r>
              <a:rPr lang="hu-HU" sz="2800" dirty="0" smtClean="0"/>
              <a:t> </a:t>
            </a:r>
            <a:r>
              <a:rPr lang="hu-HU" sz="2800" dirty="0" err="1" smtClean="0"/>
              <a:t>Expression</a:t>
            </a:r>
            <a:r>
              <a:rPr lang="hu-HU" sz="2800" dirty="0" smtClean="0"/>
              <a:t> and </a:t>
            </a:r>
            <a:r>
              <a:rPr lang="hu-HU" sz="2800" dirty="0" err="1" smtClean="0"/>
              <a:t>Dance</a:t>
            </a:r>
            <a:r>
              <a:rPr lang="hu-HU" sz="2800" dirty="0" smtClean="0"/>
              <a:t> </a:t>
            </a:r>
            <a:r>
              <a:rPr lang="hu-HU" sz="2800" dirty="0" err="1" smtClean="0"/>
              <a:t>Therapy</a:t>
            </a:r>
            <a:r>
              <a:rPr lang="hu-HU" sz="2800" dirty="0" smtClean="0"/>
              <a:t>, </a:t>
            </a:r>
            <a:r>
              <a:rPr lang="hu-HU" sz="2800" dirty="0" err="1" smtClean="0"/>
              <a:t>led</a:t>
            </a:r>
            <a:r>
              <a:rPr lang="hu-HU" sz="2800" dirty="0" smtClean="0"/>
              <a:t> </a:t>
            </a:r>
            <a:r>
              <a:rPr lang="hu-HU" sz="2800" dirty="0" err="1" smtClean="0"/>
              <a:t>by</a:t>
            </a:r>
            <a:r>
              <a:rPr lang="hu-HU" sz="2800" dirty="0" smtClean="0"/>
              <a:t> Izabella Varga.</a:t>
            </a:r>
          </a:p>
          <a:p>
            <a:r>
              <a:rPr lang="en-GB" sz="2800" dirty="0" smtClean="0"/>
              <a:t>As they sum the philosophy of the school </a:t>
            </a:r>
            <a:r>
              <a:rPr lang="hu-HU" sz="2800" dirty="0" smtClean="0"/>
              <a:t>“</a:t>
            </a:r>
            <a:r>
              <a:rPr lang="en-GB" sz="2800" i="1" dirty="0" smtClean="0"/>
              <a:t>Integral in this case means that dance therapy alloys with dance and movement other therapeutic techniques and theories as well in a way that the whole is more than the sum total of the parts. Some examples, our approach draws form: deep psychology, expressive art therapies, prenatal and </a:t>
            </a:r>
            <a:r>
              <a:rPr lang="en-GB" sz="2800" i="1" dirty="0" err="1" smtClean="0"/>
              <a:t>perinatal</a:t>
            </a:r>
            <a:r>
              <a:rPr lang="en-GB" sz="2800" i="1" dirty="0" smtClean="0"/>
              <a:t> therapies, verbal therapy, cognitive </a:t>
            </a:r>
            <a:r>
              <a:rPr lang="en-GB" sz="2800" i="1" dirty="0" err="1" smtClean="0"/>
              <a:t>behavior</a:t>
            </a:r>
            <a:r>
              <a:rPr lang="en-GB" sz="2800" i="1" dirty="0" smtClean="0"/>
              <a:t> therapy, social therapy, hypnotherapy, trance-states, NLP, Gestalt, systemic approaches (such as </a:t>
            </a:r>
            <a:r>
              <a:rPr lang="en-GB" sz="2800" i="1" dirty="0" err="1" smtClean="0"/>
              <a:t>Hellinger’s</a:t>
            </a:r>
            <a:r>
              <a:rPr lang="en-GB" sz="2800" i="1" dirty="0" smtClean="0"/>
              <a:t> etc.). In the late 90’s kinesiology (study of the flow of energy in the body) and trance dances (the cathartic and “trance-formative” effect of altered states of consciousness) were of greater impact </a:t>
            </a:r>
            <a:r>
              <a:rPr lang="en-GB" sz="2800" dirty="0" smtClean="0"/>
              <a:t>.”(</a:t>
            </a:r>
            <a:r>
              <a:rPr lang="en-GB" sz="2800" dirty="0" err="1" smtClean="0"/>
              <a:t>Varga</a:t>
            </a:r>
            <a:r>
              <a:rPr lang="en-GB" sz="2800" dirty="0" smtClean="0"/>
              <a:t> 2013). </a:t>
            </a:r>
            <a:endParaRPr lang="hu-HU" sz="2800" dirty="0" smtClean="0"/>
          </a:p>
          <a:p>
            <a:r>
              <a:rPr lang="en-GB" sz="2800" dirty="0" smtClean="0"/>
              <a:t>If we compare the two Dance Therapies we find many parallels, nevertheless the latter therapy puts greater emphasis on the hidden narrative function of the dance rooting on the personal biography: The body is all the time “speaking”, self-expressing. The body always tells the truth – it is being interpreted by the observer. The body is all the time moving – even if the movement is not to detect from outside. Dance is a choreographic movement pattern which organizes the chaos of impulses. The potential for healing resides in the wound and in its authentic expression. (So IED-therapists compassionately come along with the patient’s expressive movements, “life dance” as participants of the process themselves. Every symptom is part of a constructive, and in some way biographically necessary and understandable coping strategy. (From the IED point of view illness is a path struck by someone in order to keep wholesome /i.e. not separated from themselves/ and to integrate a broader concept of health into one’s own life. This path leading to a better quality of life includes also the shadows, the absurd, questionable, contradictory, and paradoxical aspects of the</a:t>
            </a:r>
            <a:r>
              <a:rPr lang="en-US" sz="2800" dirty="0" smtClean="0"/>
              <a:t> already lived and not yet lived.) Everybody is a potential artist of their own life, only the resources need to be found and the possibilities available to all can unfold. (The reference point is the human being, the whole human being who is challenged for active self-creating, taking responsibility, self-motivating and self-healing.)</a:t>
            </a:r>
            <a:endParaRPr lang="hu-HU" sz="2800" dirty="0" smtClean="0"/>
          </a:p>
          <a:p>
            <a:r>
              <a:rPr lang="en-GB" sz="2800" dirty="0" smtClean="0"/>
              <a:t> </a:t>
            </a:r>
            <a:endParaRPr lang="hu-HU" sz="2800" dirty="0" smtClean="0"/>
          </a:p>
          <a:p>
            <a:r>
              <a:rPr lang="en-GB" sz="2800" dirty="0" smtClean="0"/>
              <a:t>The therapeutic aims of the IEDT and DMT are also close to each other:</a:t>
            </a:r>
            <a:endParaRPr lang="hu-HU" sz="2800" dirty="0" smtClean="0"/>
          </a:p>
          <a:p>
            <a:r>
              <a:rPr lang="en-GB" sz="2800" dirty="0" smtClean="0"/>
              <a:t>The body system and its sanity / </a:t>
            </a:r>
            <a:r>
              <a:rPr lang="en-GB" sz="2800" i="1" dirty="0" smtClean="0"/>
              <a:t>Reintegration</a:t>
            </a:r>
            <a:r>
              <a:rPr lang="en-GB" sz="2800" dirty="0" smtClean="0"/>
              <a:t> </a:t>
            </a:r>
            <a:endParaRPr lang="hu-HU" sz="2800" dirty="0" smtClean="0"/>
          </a:p>
          <a:p>
            <a:r>
              <a:rPr lang="en-GB" sz="2800" dirty="0" smtClean="0"/>
              <a:t>The emotional self-awareness </a:t>
            </a:r>
            <a:r>
              <a:rPr lang="en-GB" sz="2800" i="1" dirty="0" smtClean="0"/>
              <a:t>/ Enhancement of bodily self perception </a:t>
            </a:r>
            <a:endParaRPr lang="hu-HU" sz="2800" dirty="0" smtClean="0"/>
          </a:p>
          <a:p>
            <a:r>
              <a:rPr lang="en-GB" sz="2800" dirty="0" smtClean="0"/>
              <a:t>The personal creativity / </a:t>
            </a:r>
            <a:r>
              <a:rPr lang="en-GB" sz="2800" i="1" dirty="0" smtClean="0"/>
              <a:t>Improvisation</a:t>
            </a:r>
            <a:r>
              <a:rPr lang="en-GB" sz="2800" dirty="0" smtClean="0"/>
              <a:t>, </a:t>
            </a:r>
            <a:endParaRPr lang="hu-HU" sz="2800" dirty="0" smtClean="0"/>
          </a:p>
          <a:p>
            <a:r>
              <a:rPr lang="en-GB" sz="2800" dirty="0" smtClean="0"/>
              <a:t>The </a:t>
            </a:r>
            <a:r>
              <a:rPr lang="en-GB" sz="2800" dirty="0" err="1" smtClean="0"/>
              <a:t>kinesic</a:t>
            </a:r>
            <a:r>
              <a:rPr lang="en-GB" sz="2800" dirty="0" smtClean="0"/>
              <a:t> creativity in the Third phase/ </a:t>
            </a:r>
            <a:r>
              <a:rPr lang="en-GB" sz="2800" i="1" dirty="0" smtClean="0"/>
              <a:t>The cognitive program of thinking</a:t>
            </a:r>
            <a:endParaRPr lang="hu-HU" sz="2800" dirty="0" smtClean="0"/>
          </a:p>
          <a:p>
            <a:r>
              <a:rPr lang="en-GB" sz="2800" dirty="0" smtClean="0"/>
              <a:t>The network of relationships,  / </a:t>
            </a:r>
            <a:r>
              <a:rPr lang="en-GB" sz="2800" i="1" dirty="0" smtClean="0"/>
              <a:t>The </a:t>
            </a:r>
            <a:r>
              <a:rPr lang="en-GB" sz="2800" i="1" dirty="0" err="1" smtClean="0"/>
              <a:t>kinesic</a:t>
            </a:r>
            <a:r>
              <a:rPr lang="en-GB" sz="2800" i="1" dirty="0" smtClean="0"/>
              <a:t> empathy, listening to the Other’s movement</a:t>
            </a:r>
            <a:endParaRPr lang="hu-HU" sz="2800" dirty="0" smtClean="0"/>
          </a:p>
          <a:p>
            <a:r>
              <a:rPr lang="en-GB" sz="2800" dirty="0" smtClean="0"/>
              <a:t>The ecological and economic conditions of life, / </a:t>
            </a:r>
            <a:r>
              <a:rPr lang="en-GB" sz="2800" i="1" dirty="0" smtClean="0"/>
              <a:t>The spiritual philosophy of “</a:t>
            </a:r>
            <a:r>
              <a:rPr lang="en-GB" sz="2800" i="1" dirty="0" err="1" smtClean="0"/>
              <a:t>weltanschauung</a:t>
            </a:r>
            <a:r>
              <a:rPr lang="en-GB" sz="2800" i="1" dirty="0" smtClean="0"/>
              <a:t>”</a:t>
            </a:r>
            <a:endParaRPr lang="hu-HU" sz="2800" dirty="0" smtClean="0"/>
          </a:p>
          <a:p>
            <a:r>
              <a:rPr lang="en-GB" sz="2800" dirty="0" smtClean="0"/>
              <a:t>the game of time and space  / </a:t>
            </a:r>
            <a:r>
              <a:rPr lang="en-GB" sz="2800" i="1" dirty="0" err="1" smtClean="0"/>
              <a:t>reconquering</a:t>
            </a:r>
            <a:r>
              <a:rPr lang="en-GB" sz="2800" i="1" dirty="0" smtClean="0"/>
              <a:t> time and space</a:t>
            </a:r>
            <a:endParaRPr lang="hu-HU" sz="2800" dirty="0" smtClean="0"/>
          </a:p>
          <a:p>
            <a:r>
              <a:rPr lang="en-GB" sz="2800" dirty="0" smtClean="0"/>
              <a:t>the personal truth and life, structure the emptiness / </a:t>
            </a:r>
            <a:r>
              <a:rPr lang="hu-HU" sz="2800" i="1" dirty="0" err="1" smtClean="0"/>
              <a:t>self-perception</a:t>
            </a:r>
            <a:r>
              <a:rPr lang="hu-HU" sz="2800" i="1" dirty="0" smtClean="0"/>
              <a:t> </a:t>
            </a:r>
            <a:r>
              <a:rPr lang="hu-HU" sz="2800" i="1" dirty="0" err="1" smtClean="0"/>
              <a:t>through</a:t>
            </a:r>
            <a:r>
              <a:rPr lang="hu-HU" sz="2800" i="1" dirty="0" smtClean="0"/>
              <a:t> </a:t>
            </a:r>
            <a:r>
              <a:rPr lang="hu-HU" sz="2800" i="1" dirty="0" err="1" smtClean="0"/>
              <a:t>the</a:t>
            </a:r>
            <a:r>
              <a:rPr lang="hu-HU" sz="2800" i="1" dirty="0" smtClean="0"/>
              <a:t> </a:t>
            </a:r>
            <a:r>
              <a:rPr lang="hu-HU" sz="2800" i="1" dirty="0" err="1" smtClean="0"/>
              <a:t>kinesic</a:t>
            </a:r>
            <a:r>
              <a:rPr lang="hu-HU" sz="2800" i="1" dirty="0" smtClean="0"/>
              <a:t>, </a:t>
            </a:r>
            <a:r>
              <a:rPr lang="hu-HU" sz="2800" i="1" dirty="0" err="1" smtClean="0"/>
              <a:t>gestural</a:t>
            </a:r>
            <a:r>
              <a:rPr lang="hu-HU" sz="2800" i="1" dirty="0" smtClean="0"/>
              <a:t> </a:t>
            </a:r>
            <a:r>
              <a:rPr lang="hu-HU" sz="2800" i="1" dirty="0" err="1" smtClean="0"/>
              <a:t>experience</a:t>
            </a:r>
            <a:r>
              <a:rPr lang="hu-HU" sz="2800" i="1" dirty="0" smtClean="0"/>
              <a:t>,</a:t>
            </a:r>
            <a:endParaRPr lang="hu-HU" sz="2800" dirty="0" smtClean="0"/>
          </a:p>
          <a:p>
            <a:r>
              <a:rPr lang="en-GB" sz="2800" dirty="0" smtClean="0"/>
              <a:t> </a:t>
            </a:r>
            <a:endParaRPr lang="hu-HU" sz="2800" dirty="0" smtClean="0"/>
          </a:p>
          <a:p>
            <a:r>
              <a:rPr lang="en-GB" sz="2800" dirty="0" smtClean="0"/>
              <a:t>If we compare these therapeutic means to folk dances, we may find many shared elements, like the mutual attention, and </a:t>
            </a:r>
            <a:r>
              <a:rPr lang="en-GB" sz="2800" dirty="0" err="1" smtClean="0"/>
              <a:t>attunement</a:t>
            </a:r>
            <a:r>
              <a:rPr lang="en-GB" sz="2800" dirty="0" smtClean="0"/>
              <a:t> during the dance, a kind of </a:t>
            </a:r>
            <a:r>
              <a:rPr lang="en-GB" sz="2800" dirty="0" err="1" smtClean="0"/>
              <a:t>kinesic</a:t>
            </a:r>
            <a:r>
              <a:rPr lang="en-GB" sz="2800" dirty="0" smtClean="0"/>
              <a:t> empathy embodied in the “dance communication” of the couple which includes looking </a:t>
            </a:r>
            <a:r>
              <a:rPr lang="en-GB" sz="2800" dirty="0" err="1" smtClean="0"/>
              <a:t>behavior</a:t>
            </a:r>
            <a:r>
              <a:rPr lang="en-GB" sz="2800" dirty="0" smtClean="0"/>
              <a:t> and mimics, too. The introspective, emotional-</a:t>
            </a:r>
            <a:r>
              <a:rPr lang="en-GB" sz="2800" dirty="0" err="1" smtClean="0"/>
              <a:t>kinesic</a:t>
            </a:r>
            <a:r>
              <a:rPr lang="en-GB" sz="2800" dirty="0" smtClean="0"/>
              <a:t> experiences during dances offer mutual reorientation of the actual interpersonal or collective relationships. The success of self expression through the language of the dance may renew the personal relationship prone to certain psychological difficulties and inhibitions. </a:t>
            </a:r>
            <a:endParaRPr lang="hu-HU" sz="2800" dirty="0" smtClean="0"/>
          </a:p>
          <a:p>
            <a:r>
              <a:rPr lang="en-GB" sz="2800" dirty="0" smtClean="0"/>
              <a:t> </a:t>
            </a:r>
            <a:endParaRPr lang="hu-HU" sz="2800" dirty="0" smtClean="0"/>
          </a:p>
          <a:p>
            <a:r>
              <a:rPr lang="en-GB" sz="2800" dirty="0" smtClean="0"/>
              <a:t>Payne (2006) in his textbook demonstrates how dance-related movement helps to reintegrate traumatised patients with their bodies and injured parts through bringing unconscious feelings and motives back into consciousness in the case of traumatic stress syndrome or refugee status in a psychodynamic process of increasing sensitivity towards patients’ bodies, especially in terms of movement. Even occupational health experts find folk dancing to be an effective method of enhancing the social and manual skills of older people. Connor found recreational folk dance to be an excellent means of providing social, physical, creative, cultural and mental benefits for older people in rehabilitation (Connor, 2000), while the dance may be an important health-promoting agent for the socially isolated, physically or mentally ill (Houston, 2005; Jenkins, 2003).</a:t>
            </a:r>
            <a:endParaRPr lang="hu-HU" sz="2800" dirty="0" smtClean="0"/>
          </a:p>
          <a:p>
            <a:endParaRPr lang="hu-HU"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Hol?</a:t>
            </a:r>
            <a:endParaRPr lang="hu-HU" dirty="0"/>
          </a:p>
        </p:txBody>
      </p:sp>
      <p:sp>
        <p:nvSpPr>
          <p:cNvPr id="3" name="Tartalom helye 2"/>
          <p:cNvSpPr>
            <a:spLocks noGrp="1"/>
          </p:cNvSpPr>
          <p:nvPr>
            <p:ph idx="1"/>
          </p:nvPr>
        </p:nvSpPr>
        <p:spPr/>
        <p:txBody>
          <a:bodyPr>
            <a:normAutofit/>
          </a:bodyPr>
          <a:lstStyle/>
          <a:p>
            <a:r>
              <a:rPr lang="hu-HU" dirty="0" smtClean="0"/>
              <a:t>. A táncterápia:</a:t>
            </a:r>
          </a:p>
          <a:p>
            <a:endParaRPr lang="hu-HU" dirty="0" smtClean="0"/>
          </a:p>
          <a:p>
            <a:pPr lvl="1"/>
            <a:r>
              <a:rPr lang="hu-HU" sz="3200" dirty="0" smtClean="0"/>
              <a:t>mentálhigiéniai rehabilitációs központokban, egészségügyi és oktatási intézményekben, szanatóriumokban </a:t>
            </a:r>
          </a:p>
          <a:p>
            <a:pPr lvl="1"/>
            <a:endParaRPr lang="hu-HU" sz="3200" dirty="0" smtClean="0"/>
          </a:p>
          <a:p>
            <a:pPr lvl="1"/>
            <a:r>
              <a:rPr lang="hu-HU" sz="3200" dirty="0" smtClean="0"/>
              <a:t>egészségügyi programokban</a:t>
            </a:r>
            <a:endParaRPr lang="hu-HU"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IKT - </a:t>
            </a:r>
            <a:r>
              <a:rPr lang="hu-HU" b="1" dirty="0" smtClean="0"/>
              <a:t>integrált kifejezés- és táncterápia</a:t>
            </a:r>
            <a:r>
              <a:rPr lang="hu-HU" dirty="0" smtClean="0"/>
              <a:t> </a:t>
            </a:r>
            <a:endParaRPr lang="hu-HU" dirty="0"/>
          </a:p>
        </p:txBody>
      </p:sp>
      <p:sp>
        <p:nvSpPr>
          <p:cNvPr id="3" name="Tartalom helye 2"/>
          <p:cNvSpPr>
            <a:spLocks noGrp="1"/>
          </p:cNvSpPr>
          <p:nvPr>
            <p:ph idx="1"/>
          </p:nvPr>
        </p:nvSpPr>
        <p:spPr>
          <a:xfrm>
            <a:off x="0" y="1357298"/>
            <a:ext cx="8991600" cy="5500702"/>
          </a:xfrm>
        </p:spPr>
        <p:txBody>
          <a:bodyPr>
            <a:normAutofit fontScale="55000" lnSpcReduction="20000"/>
          </a:bodyPr>
          <a:lstStyle/>
          <a:p>
            <a:r>
              <a:rPr lang="hu-HU" b="1" dirty="0" smtClean="0"/>
              <a:t>Táncterápiás képzés</a:t>
            </a:r>
            <a:endParaRPr lang="hu-HU" dirty="0" smtClean="0"/>
          </a:p>
          <a:p>
            <a:r>
              <a:rPr lang="hu-HU" dirty="0" smtClean="0"/>
              <a:t>Az </a:t>
            </a:r>
            <a:r>
              <a:rPr lang="hu-HU" b="1" dirty="0" smtClean="0"/>
              <a:t>integrált kifejezés- és táncterápia</a:t>
            </a:r>
            <a:r>
              <a:rPr lang="hu-HU" dirty="0" smtClean="0"/>
              <a:t> (IKT) egy mozgásos hangsúlyú, valamint további kifejezés-művészetekkel (rajz, festés, agyagozás, hangszerek, saját hang, mesék, versírás, terápiás táncszínház stb.) dolgozó egyéni és csoport-pszichoterápiás megközelítés. </a:t>
            </a:r>
          </a:p>
          <a:p>
            <a:r>
              <a:rPr lang="hu-HU" dirty="0" smtClean="0"/>
              <a:t>Ebből a szempontból a </a:t>
            </a:r>
            <a:r>
              <a:rPr lang="hu-HU" b="1" dirty="0" smtClean="0"/>
              <a:t>kifejezésművészetek-terápia</a:t>
            </a:r>
            <a:r>
              <a:rPr lang="hu-HU" dirty="0" smtClean="0"/>
              <a:t> (</a:t>
            </a:r>
            <a:r>
              <a:rPr lang="hu-HU" dirty="0" err="1" smtClean="0"/>
              <a:t>expressive</a:t>
            </a:r>
            <a:r>
              <a:rPr lang="hu-HU" dirty="0" smtClean="0"/>
              <a:t> </a:t>
            </a:r>
            <a:r>
              <a:rPr lang="hu-HU" dirty="0" err="1" smtClean="0"/>
              <a:t>arts</a:t>
            </a:r>
            <a:r>
              <a:rPr lang="hu-HU" dirty="0" smtClean="0"/>
              <a:t> </a:t>
            </a:r>
            <a:r>
              <a:rPr lang="hu-HU" dirty="0" err="1" smtClean="0"/>
              <a:t>therapy</a:t>
            </a:r>
            <a:r>
              <a:rPr lang="hu-HU" dirty="0" smtClean="0"/>
              <a:t>) nemzetközi irányzatához tartozik, kiemelt hangsúlyt helyezve a mozgásra, táncra és testi élményekre. </a:t>
            </a:r>
            <a:br>
              <a:rPr lang="hu-HU" dirty="0" smtClean="0"/>
            </a:br>
            <a:endParaRPr lang="hu-HU" dirty="0" smtClean="0"/>
          </a:p>
          <a:p>
            <a:endParaRPr lang="hu-HU" b="1" dirty="0" smtClean="0"/>
          </a:p>
          <a:p>
            <a:r>
              <a:rPr lang="hu-HU" b="1" dirty="0" err="1" smtClean="0"/>
              <a:t>Wilfried</a:t>
            </a:r>
            <a:r>
              <a:rPr lang="hu-HU" b="1" dirty="0" smtClean="0"/>
              <a:t> </a:t>
            </a:r>
            <a:r>
              <a:rPr lang="hu-HU" b="1" dirty="0" err="1" smtClean="0"/>
              <a:t>Gürtler</a:t>
            </a:r>
            <a:r>
              <a:rPr lang="hu-HU" dirty="0" smtClean="0"/>
              <a:t> (1950-2003), müncheni pszichológus, táncterapeuta fejlesztette ki az 1980-as években. Képzőcsoportok létrejöttek már a 80-as évek végétől több helyütt Európában, Németország több városában, Ausztriában, Olaszországban és 1997 óta – még </a:t>
            </a:r>
            <a:r>
              <a:rPr lang="hu-HU" dirty="0" err="1" smtClean="0"/>
              <a:t>Gürtler</a:t>
            </a:r>
            <a:r>
              <a:rPr lang="hu-HU" dirty="0" smtClean="0"/>
              <a:t> kezdeményezésére – Magyarországon is. </a:t>
            </a:r>
          </a:p>
          <a:p>
            <a:endParaRPr lang="hu-HU" b="1" dirty="0" smtClean="0"/>
          </a:p>
          <a:p>
            <a:r>
              <a:rPr lang="hu-HU" b="1" dirty="0" smtClean="0"/>
              <a:t>Integrált Kifejezés- és Táncterápiás Egyesület</a:t>
            </a:r>
            <a:r>
              <a:rPr lang="hu-HU" dirty="0" smtClean="0"/>
              <a:t> (</a:t>
            </a:r>
            <a:r>
              <a:rPr lang="hu-HU" b="1" dirty="0" smtClean="0"/>
              <a:t>IKTE</a:t>
            </a:r>
            <a:r>
              <a:rPr lang="hu-HU" dirty="0" smtClean="0"/>
              <a:t>, </a:t>
            </a:r>
            <a:r>
              <a:rPr lang="hu-HU" dirty="0" err="1" smtClean="0">
                <a:hlinkClick r:id="rId2"/>
              </a:rPr>
              <a:t>www.ikte.hu</a:t>
            </a:r>
            <a:r>
              <a:rPr lang="hu-HU" dirty="0" smtClean="0"/>
              <a:t>) vette át. </a:t>
            </a:r>
            <a:br>
              <a:rPr lang="hu-HU" dirty="0" smtClean="0"/>
            </a:br>
            <a:r>
              <a:rPr lang="hu-HU" dirty="0" smtClean="0"/>
              <a:t>Az IKT Központ, majd IKTE munkatársai több mint tíz éve folytatnak </a:t>
            </a:r>
            <a:r>
              <a:rPr lang="hu-HU" b="1" dirty="0" smtClean="0"/>
              <a:t>integrált kifejezés- és táncterápiás képzést</a:t>
            </a:r>
            <a:r>
              <a:rPr lang="hu-HU" dirty="0" smtClean="0"/>
              <a:t> </a:t>
            </a:r>
          </a:p>
          <a:p>
            <a:endParaRPr lang="hu-HU" dirty="0" smtClean="0"/>
          </a:p>
          <a:p>
            <a:r>
              <a:rPr lang="hu-HU" dirty="0" smtClean="0"/>
              <a:t>A képzés egy 2 éves önismereti-sajátélmény folyamatból, és egy arra épülő 2 éves képzési szakaszból áll.</a:t>
            </a:r>
          </a:p>
          <a:p>
            <a:endParaRPr lang="hu-H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integrált kifejezés- és táncterápia</a:t>
            </a:r>
            <a:r>
              <a:rPr lang="hu-HU" dirty="0" smtClean="0"/>
              <a:t>(IKT)  &amp; </a:t>
            </a:r>
            <a:r>
              <a:rPr lang="hu-HU" b="1" dirty="0" smtClean="0"/>
              <a:t>Tánc és mozgásterápia</a:t>
            </a:r>
            <a:r>
              <a:rPr lang="en-GB" b="1" dirty="0" smtClean="0"/>
              <a:t> </a:t>
            </a:r>
            <a:r>
              <a:rPr lang="hu-HU" b="1" dirty="0" smtClean="0"/>
              <a:t>(</a:t>
            </a:r>
            <a:r>
              <a:rPr lang="en-GB" b="1" dirty="0" smtClean="0"/>
              <a:t>DMT</a:t>
            </a:r>
            <a:r>
              <a:rPr lang="hu-HU" b="1" dirty="0" smtClean="0"/>
              <a:t>)</a:t>
            </a:r>
            <a:endParaRPr lang="hu-HU" b="1" dirty="0"/>
          </a:p>
        </p:txBody>
      </p:sp>
      <p:graphicFrame>
        <p:nvGraphicFramePr>
          <p:cNvPr id="4" name="Táblázat 3"/>
          <p:cNvGraphicFramePr>
            <a:graphicFrameLocks noGrp="1"/>
          </p:cNvGraphicFramePr>
          <p:nvPr/>
        </p:nvGraphicFramePr>
        <p:xfrm>
          <a:off x="714348" y="1857364"/>
          <a:ext cx="7000924" cy="4549339"/>
        </p:xfrm>
        <a:graphic>
          <a:graphicData uri="http://schemas.openxmlformats.org/drawingml/2006/table">
            <a:tbl>
              <a:tblPr firstRow="1" bandRow="1">
                <a:tableStyleId>{5C22544A-7EE6-4342-B048-85BDC9FD1C3A}</a:tableStyleId>
              </a:tblPr>
              <a:tblGrid>
                <a:gridCol w="3500462">
                  <a:extLst>
                    <a:ext uri="{9D8B030D-6E8A-4147-A177-3AD203B41FA5}">
                      <a16:colId xmlns:a16="http://schemas.microsoft.com/office/drawing/2014/main" val="20000"/>
                    </a:ext>
                  </a:extLst>
                </a:gridCol>
                <a:gridCol w="3500462">
                  <a:extLst>
                    <a:ext uri="{9D8B030D-6E8A-4147-A177-3AD203B41FA5}">
                      <a16:colId xmlns:a16="http://schemas.microsoft.com/office/drawing/2014/main" val="20001"/>
                    </a:ext>
                  </a:extLst>
                </a:gridCol>
              </a:tblGrid>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t>integrált kifejezés- és táncterápia</a:t>
                      </a:r>
                      <a:r>
                        <a:rPr lang="hu-HU" dirty="0" smtClean="0"/>
                        <a:t>  (IKT)</a:t>
                      </a:r>
                      <a:endParaRPr lang="hu-HU" b="1" dirty="0">
                        <a:latin typeface="Times New Roman" pitchFamily="18" charset="0"/>
                        <a:cs typeface="Times New Roman" pitchFamily="18" charset="0"/>
                      </a:endParaRPr>
                    </a:p>
                  </a:txBody>
                  <a:tcPr/>
                </a:tc>
                <a:tc>
                  <a:txBody>
                    <a:bodyPr/>
                    <a:lstStyle/>
                    <a:p>
                      <a:r>
                        <a:rPr lang="hu-HU" b="1" dirty="0" smtClean="0">
                          <a:latin typeface="Times New Roman" pitchFamily="18" charset="0"/>
                          <a:cs typeface="Times New Roman" pitchFamily="18" charset="0"/>
                        </a:rPr>
                        <a:t>Tánc és mozgásterápia</a:t>
                      </a:r>
                      <a:r>
                        <a:rPr lang="en-GB" b="1" dirty="0" smtClean="0">
                          <a:latin typeface="Times New Roman" pitchFamily="18" charset="0"/>
                          <a:cs typeface="Times New Roman" pitchFamily="18" charset="0"/>
                        </a:rPr>
                        <a:t> </a:t>
                      </a:r>
                      <a:r>
                        <a:rPr lang="hu-HU" b="1" dirty="0" smtClean="0">
                          <a:latin typeface="Times New Roman" pitchFamily="18" charset="0"/>
                          <a:cs typeface="Times New Roman" pitchFamily="18" charset="0"/>
                        </a:rPr>
                        <a:t>(</a:t>
                      </a:r>
                      <a:r>
                        <a:rPr lang="en-GB" b="1" dirty="0" smtClean="0">
                          <a:latin typeface="Times New Roman" pitchFamily="18" charset="0"/>
                          <a:cs typeface="Times New Roman" pitchFamily="18" charset="0"/>
                        </a:rPr>
                        <a:t>DMT</a:t>
                      </a:r>
                      <a:r>
                        <a:rPr lang="hu-HU" b="1" dirty="0" smtClean="0">
                          <a:latin typeface="Times New Roman" pitchFamily="18" charset="0"/>
                          <a:cs typeface="Times New Roman" pitchFamily="18" charset="0"/>
                        </a:rPr>
                        <a:t>)</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8539">
                <a:tc>
                  <a:txBody>
                    <a:bodyPr/>
                    <a:lstStyle/>
                    <a:p>
                      <a:r>
                        <a:rPr lang="hu-HU" b="1" dirty="0" smtClean="0">
                          <a:latin typeface="Times New Roman" pitchFamily="18" charset="0"/>
                          <a:cs typeface="Times New Roman" pitchFamily="18" charset="0"/>
                        </a:rPr>
                        <a:t>A test mint egész(</a:t>
                      </a:r>
                      <a:r>
                        <a:rPr lang="hu-HU" b="1" dirty="0" err="1" smtClean="0">
                          <a:latin typeface="Times New Roman" pitchFamily="18" charset="0"/>
                          <a:cs typeface="Times New Roman" pitchFamily="18" charset="0"/>
                        </a:rPr>
                        <a:t>séges</a:t>
                      </a:r>
                      <a:r>
                        <a:rPr lang="hu-HU" b="1" dirty="0" smtClean="0">
                          <a:latin typeface="Times New Roman" pitchFamily="18" charset="0"/>
                          <a:cs typeface="Times New Roman" pitchFamily="18" charset="0"/>
                        </a:rPr>
                        <a:t>)rendszer</a:t>
                      </a:r>
                      <a:endParaRPr lang="hu-HU"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err="1" smtClean="0">
                          <a:latin typeface="Times New Roman" pitchFamily="18" charset="0"/>
                          <a:cs typeface="Times New Roman" pitchFamily="18" charset="0"/>
                        </a:rPr>
                        <a:t>Reintegráció</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Érzelmi öntudatosság</a:t>
                      </a:r>
                      <a:endParaRPr lang="hu-HU"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A test önérzékelésének fejlesztése</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Személyes kreativitás</a:t>
                      </a:r>
                      <a:r>
                        <a:rPr lang="en-GB" b="1" dirty="0" smtClean="0">
                          <a:latin typeface="Times New Roman" pitchFamily="18" charset="0"/>
                          <a:cs typeface="Times New Roman" pitchFamily="18" charset="0"/>
                        </a:rPr>
                        <a:t> </a:t>
                      </a:r>
                      <a:endParaRPr lang="hu-HU"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0" dirty="0" err="1" smtClean="0">
                          <a:latin typeface="Times New Roman" pitchFamily="18" charset="0"/>
                          <a:cs typeface="Times New Roman" pitchFamily="18" charset="0"/>
                        </a:rPr>
                        <a:t>Improvi</a:t>
                      </a:r>
                      <a:r>
                        <a:rPr lang="hu-HU" b="1" i="0" dirty="0" err="1" smtClean="0">
                          <a:latin typeface="Times New Roman" pitchFamily="18" charset="0"/>
                          <a:cs typeface="Times New Roman" pitchFamily="18" charset="0"/>
                        </a:rPr>
                        <a:t>záció</a:t>
                      </a:r>
                      <a:r>
                        <a:rPr lang="en-GB" b="1" i="0" dirty="0" smtClean="0">
                          <a:latin typeface="Times New Roman" pitchFamily="18" charset="0"/>
                          <a:cs typeface="Times New Roman" pitchFamily="18" charset="0"/>
                        </a:rPr>
                        <a:t>,</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err="1" smtClean="0">
                          <a:latin typeface="Times New Roman" pitchFamily="18" charset="0"/>
                          <a:cs typeface="Times New Roman" pitchFamily="18" charset="0"/>
                        </a:rPr>
                        <a:t>Kinezikus</a:t>
                      </a:r>
                      <a:r>
                        <a:rPr lang="hu-HU" b="1" dirty="0" smtClean="0">
                          <a:latin typeface="Times New Roman" pitchFamily="18" charset="0"/>
                          <a:cs typeface="Times New Roman" pitchFamily="18" charset="0"/>
                        </a:rPr>
                        <a:t> kreativitás </a:t>
                      </a:r>
                      <a:endParaRPr lang="hu-HU"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err="1" smtClean="0">
                          <a:latin typeface="Times New Roman" pitchFamily="18" charset="0"/>
                          <a:cs typeface="Times New Roman" pitchFamily="18" charset="0"/>
                        </a:rPr>
                        <a:t>Kognitivitás</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26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A kapcsolatok hálója</a:t>
                      </a:r>
                    </a:p>
                    <a:p>
                      <a:endParaRPr lang="hu-HU"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err="1" smtClean="0">
                          <a:latin typeface="Times New Roman" pitchFamily="18" charset="0"/>
                          <a:cs typeface="Times New Roman" pitchFamily="18" charset="0"/>
                        </a:rPr>
                        <a:t>Kinezikus</a:t>
                      </a:r>
                      <a:r>
                        <a:rPr lang="hu-HU" b="1" dirty="0" smtClean="0">
                          <a:latin typeface="Times New Roman" pitchFamily="18" charset="0"/>
                          <a:cs typeface="Times New Roman" pitchFamily="18" charset="0"/>
                        </a:rPr>
                        <a:t> empátia, </a:t>
                      </a:r>
                    </a:p>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a másik mozgására figyelés</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Az élet ökológia, ökonómia kondíciói a mozgásban</a:t>
                      </a:r>
                      <a:r>
                        <a:rPr lang="en-GB" b="1" dirty="0" smtClean="0">
                          <a:latin typeface="Times New Roman" pitchFamily="18" charset="0"/>
                          <a:cs typeface="Times New Roman" pitchFamily="18" charset="0"/>
                        </a:rPr>
                        <a:t> </a:t>
                      </a:r>
                      <a:endParaRPr lang="hu-HU" b="1" dirty="0" smtClean="0">
                        <a:latin typeface="Times New Roman" pitchFamily="18" charset="0"/>
                        <a:cs typeface="Times New Roman" pitchFamily="18" charset="0"/>
                      </a:endParaRPr>
                    </a:p>
                  </a:txBody>
                  <a:tcPr/>
                </a:tc>
                <a:tc>
                  <a:txBody>
                    <a:bodyPr/>
                    <a:lstStyle/>
                    <a:p>
                      <a:r>
                        <a:rPr lang="hu-HU" b="1" i="0" dirty="0" smtClean="0">
                          <a:latin typeface="Times New Roman" pitchFamily="18" charset="0"/>
                          <a:cs typeface="Times New Roman" pitchFamily="18" charset="0"/>
                        </a:rPr>
                        <a:t>A</a:t>
                      </a:r>
                      <a:r>
                        <a:rPr lang="en-GB" b="1" i="0" dirty="0" smtClean="0">
                          <a:latin typeface="Times New Roman" pitchFamily="18" charset="0"/>
                          <a:cs typeface="Times New Roman" pitchFamily="18" charset="0"/>
                        </a:rPr>
                        <a:t>“</a:t>
                      </a:r>
                      <a:r>
                        <a:rPr lang="hu-HU" b="1" i="0" dirty="0" smtClean="0">
                          <a:latin typeface="Times New Roman" pitchFamily="18" charset="0"/>
                          <a:cs typeface="Times New Roman" pitchFamily="18" charset="0"/>
                        </a:rPr>
                        <a:t>W</a:t>
                      </a:r>
                      <a:r>
                        <a:rPr lang="en-GB" b="1" i="0" dirty="0" err="1" smtClean="0">
                          <a:latin typeface="Times New Roman" pitchFamily="18" charset="0"/>
                          <a:cs typeface="Times New Roman" pitchFamily="18" charset="0"/>
                        </a:rPr>
                        <a:t>eltanschauung</a:t>
                      </a:r>
                      <a:r>
                        <a:rPr lang="en-GB" b="1" i="0" dirty="0" smtClean="0">
                          <a:latin typeface="Times New Roman" pitchFamily="18" charset="0"/>
                          <a:cs typeface="Times New Roman" pitchFamily="18" charset="0"/>
                        </a:rPr>
                        <a:t>”</a:t>
                      </a:r>
                      <a:r>
                        <a:rPr lang="hu-HU" b="1" i="0" dirty="0" smtClean="0">
                          <a:latin typeface="Times New Roman" pitchFamily="18" charset="0"/>
                          <a:cs typeface="Times New Roman" pitchFamily="18" charset="0"/>
                        </a:rPr>
                        <a:t> spirituális filozófiája</a:t>
                      </a:r>
                      <a:endParaRPr lang="hu-HU" b="1" i="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50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b="1" dirty="0" smtClean="0">
                          <a:latin typeface="Times New Roman" pitchFamily="18" charset="0"/>
                          <a:cs typeface="Times New Roman" pitchFamily="18" charset="0"/>
                        </a:rPr>
                        <a:t>Játék térrel-idővel</a:t>
                      </a:r>
                      <a:endParaRPr lang="hu-HU" b="1" dirty="0">
                        <a:latin typeface="Times New Roman" pitchFamily="18" charset="0"/>
                        <a:cs typeface="Times New Roman" pitchFamily="18" charset="0"/>
                      </a:endParaRPr>
                    </a:p>
                  </a:txBody>
                  <a:tcPr/>
                </a:tc>
                <a:tc>
                  <a:txBody>
                    <a:bodyPr/>
                    <a:lstStyle/>
                    <a:p>
                      <a:r>
                        <a:rPr lang="hu-HU" b="1" dirty="0" smtClean="0">
                          <a:latin typeface="Times New Roman" pitchFamily="18" charset="0"/>
                          <a:cs typeface="Times New Roman" pitchFamily="18" charset="0"/>
                        </a:rPr>
                        <a:t>a tér és az idő visszafoglalása</a:t>
                      </a:r>
                      <a:endParaRPr lang="hu-HU" b="1"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85728"/>
            <a:ext cx="8686800" cy="838200"/>
          </a:xfrm>
        </p:spPr>
        <p:txBody>
          <a:bodyPr/>
          <a:lstStyle/>
          <a:p>
            <a:r>
              <a:rPr lang="hu-HU" dirty="0" smtClean="0"/>
              <a:t>MIT és Hogyan mérünk?</a:t>
            </a:r>
            <a:endParaRPr lang="hu-HU" dirty="0"/>
          </a:p>
        </p:txBody>
      </p:sp>
      <p:sp>
        <p:nvSpPr>
          <p:cNvPr id="3" name="Tartalom helye 2"/>
          <p:cNvSpPr>
            <a:spLocks noGrp="1"/>
          </p:cNvSpPr>
          <p:nvPr>
            <p:ph idx="1"/>
          </p:nvPr>
        </p:nvSpPr>
        <p:spPr>
          <a:xfrm>
            <a:off x="0" y="1071546"/>
            <a:ext cx="9144000" cy="6232556"/>
          </a:xfrm>
        </p:spPr>
        <p:txBody>
          <a:bodyPr>
            <a:normAutofit fontScale="85000" lnSpcReduction="20000"/>
          </a:bodyPr>
          <a:lstStyle/>
          <a:p>
            <a:r>
              <a:rPr lang="hu-HU" dirty="0" smtClean="0"/>
              <a:t>Nyugalmi állapotban a test szervei egy alapanyagcsereként (más néven </a:t>
            </a:r>
            <a:r>
              <a:rPr lang="hu-HU" dirty="0" err="1" smtClean="0"/>
              <a:t>bazális</a:t>
            </a:r>
            <a:r>
              <a:rPr lang="hu-HU" dirty="0" smtClean="0"/>
              <a:t> metabolikus ráta BMR) ismert </a:t>
            </a:r>
            <a:r>
              <a:rPr lang="hu-HU" dirty="0" err="1" smtClean="0"/>
              <a:t>létfon-tosságú</a:t>
            </a:r>
            <a:r>
              <a:rPr lang="hu-HU" dirty="0" smtClean="0"/>
              <a:t> energiamennyiséget igényelnek az életfunkciók fenntartásához. </a:t>
            </a:r>
          </a:p>
          <a:p>
            <a:endParaRPr lang="hu-HU" dirty="0" smtClean="0"/>
          </a:p>
          <a:p>
            <a:r>
              <a:rPr lang="hu-HU" dirty="0" smtClean="0"/>
              <a:t>Egy tevékenység energiaköltségét az alapanyagcsere többszörösével lehet kifejezni (figyelembe véve a test-méretből adódó különbségeket), ez a metabolikus </a:t>
            </a:r>
            <a:r>
              <a:rPr lang="hu-HU" dirty="0" err="1" smtClean="0"/>
              <a:t>ekvi-valens</a:t>
            </a:r>
            <a:r>
              <a:rPr lang="hu-HU" dirty="0" smtClean="0"/>
              <a:t> (MET) vagy fizikai aktivitási ráta (PAR). </a:t>
            </a:r>
          </a:p>
          <a:p>
            <a:r>
              <a:rPr lang="hu-HU" dirty="0" smtClean="0"/>
              <a:t>1 MET = energiafogyasztásra megadva megfelel mintegy 1 kcal/</a:t>
            </a:r>
            <a:r>
              <a:rPr lang="hu-HU" dirty="0" err="1" smtClean="0"/>
              <a:t>testtömegkilogramm</a:t>
            </a:r>
            <a:r>
              <a:rPr lang="hu-HU" dirty="0" smtClean="0"/>
              <a:t>/órának.</a:t>
            </a:r>
            <a:r>
              <a:rPr lang="hu-HU" baseline="30000" dirty="0" smtClean="0"/>
              <a:t>3</a:t>
            </a:r>
            <a:r>
              <a:rPr lang="hu-HU" dirty="0" smtClean="0"/>
              <a:t> </a:t>
            </a:r>
          </a:p>
          <a:p>
            <a:endParaRPr lang="hu-HU" dirty="0" smtClean="0"/>
          </a:p>
          <a:p>
            <a:r>
              <a:rPr lang="hu-HU" dirty="0" smtClean="0"/>
              <a:t>A mozgásszegénynek számító tevékenységeket úgy határozzák meg, mint amelyek </a:t>
            </a:r>
            <a:r>
              <a:rPr lang="hu-HU" dirty="0" err="1" smtClean="0"/>
              <a:t>MET-je</a:t>
            </a:r>
            <a:r>
              <a:rPr lang="hu-HU" dirty="0" smtClean="0"/>
              <a:t> ≤1.5 –</a:t>
            </a:r>
            <a:r>
              <a:rPr lang="hu-HU" dirty="0" err="1" smtClean="0"/>
              <a:t>nél</a:t>
            </a:r>
            <a:r>
              <a:rPr lang="hu-HU" dirty="0" smtClean="0"/>
              <a:t>, mivel azok nem nagyon emelik az alapanyagcsere szintje (mintegy 1 MET) fölé az energiafelhasználást. </a:t>
            </a:r>
            <a:endParaRPr lang="hu-H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85728"/>
            <a:ext cx="8686800" cy="838200"/>
          </a:xfrm>
        </p:spPr>
        <p:txBody>
          <a:bodyPr>
            <a:normAutofit fontScale="90000"/>
          </a:bodyPr>
          <a:lstStyle/>
          <a:p>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400" dirty="0" smtClean="0"/>
              <a:t> </a:t>
            </a:r>
            <a:r>
              <a:rPr lang="hu-HU" sz="2400" dirty="0" err="1" smtClean="0"/>
              <a:t>Pszichodinamikus</a:t>
            </a:r>
            <a:r>
              <a:rPr lang="hu-HU" sz="2400" dirty="0" smtClean="0"/>
              <a:t> mozgás és táncterápia (PDMTT) </a:t>
            </a:r>
            <a:br>
              <a:rPr lang="hu-HU" sz="2400" dirty="0" smtClean="0"/>
            </a:br>
            <a:r>
              <a:rPr lang="hu-HU" sz="2400" dirty="0" smtClean="0"/>
              <a:t>„</a:t>
            </a:r>
            <a:r>
              <a:rPr lang="hu-HU" sz="2400" dirty="0" err="1" smtClean="0"/>
              <a:t>kinezikus</a:t>
            </a:r>
            <a:r>
              <a:rPr lang="hu-HU" sz="2400" dirty="0" smtClean="0"/>
              <a:t> pszichoanalízis”</a:t>
            </a: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3100" dirty="0" smtClean="0"/>
              <a:t/>
            </a:r>
            <a:br>
              <a:rPr lang="hu-HU" sz="31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r>
              <a:rPr lang="hu-HU" sz="2200" dirty="0" smtClean="0"/>
              <a:t/>
            </a:r>
            <a:br>
              <a:rPr lang="hu-HU" sz="2200" dirty="0" smtClean="0"/>
            </a:br>
            <a:endParaRPr lang="hu-HU" dirty="0"/>
          </a:p>
        </p:txBody>
      </p:sp>
      <p:sp>
        <p:nvSpPr>
          <p:cNvPr id="3" name="Tartalom helye 2"/>
          <p:cNvSpPr>
            <a:spLocks noGrp="1"/>
          </p:cNvSpPr>
          <p:nvPr>
            <p:ph idx="1"/>
          </p:nvPr>
        </p:nvSpPr>
        <p:spPr>
          <a:xfrm>
            <a:off x="214282" y="1285860"/>
            <a:ext cx="8929718" cy="5786478"/>
          </a:xfrm>
        </p:spPr>
        <p:txBody>
          <a:bodyPr>
            <a:normAutofit fontScale="62500" lnSpcReduction="20000"/>
          </a:bodyPr>
          <a:lstStyle/>
          <a:p>
            <a:r>
              <a:rPr lang="hu-HU" dirty="0" smtClean="0"/>
              <a:t>A PDMTT alapja a testi érzések felszínre hozása, differenciálása, korrekciója, vagyis a </a:t>
            </a:r>
            <a:r>
              <a:rPr lang="hu-HU" b="1" dirty="0" smtClean="0"/>
              <a:t>testtudati munka</a:t>
            </a:r>
            <a:r>
              <a:rPr lang="hu-HU" dirty="0" smtClean="0"/>
              <a:t>. Testi érzéseink énünk </a:t>
            </a:r>
            <a:r>
              <a:rPr lang="hu-HU" b="1" dirty="0" smtClean="0"/>
              <a:t>legősibb rétegét </a:t>
            </a:r>
            <a:r>
              <a:rPr lang="hu-HU" dirty="0" smtClean="0"/>
              <a:t>képezik. </a:t>
            </a:r>
          </a:p>
          <a:p>
            <a:r>
              <a:rPr lang="hu-HU" dirty="0" smtClean="0"/>
              <a:t>Már 2-3 éves kor alatt, egy túlnyomórészt beszéd előtti életkorban kialakul későbbi személyiségünk “magja” az a testi-érzéki hangulat, ritmus, amelyre ráépülnek énünk későbbi rétegei. A testélményekben rögzült töréseket, szorongásokat, vágyakat olykor nehéz a szavak útján elérni. </a:t>
            </a:r>
            <a:r>
              <a:rPr lang="hu-HU" b="1" dirty="0" smtClean="0"/>
              <a:t>A PDMTT az érzékelés és a mozgás eszközeivel hozzáférhetővé teszi és lehetőleg korrigálja ezeket az elemi testélményeket. </a:t>
            </a:r>
          </a:p>
          <a:p>
            <a:r>
              <a:rPr lang="hu-HU" dirty="0" smtClean="0"/>
              <a:t>E testélmények alakításával a hozzájuk kötődő </a:t>
            </a:r>
            <a:r>
              <a:rPr lang="hu-HU" b="1" dirty="0" smtClean="0"/>
              <a:t>öntudatlan érzések, kapcsolati mintázatok is tudatosulhatnak és változhatnak</a:t>
            </a:r>
            <a:r>
              <a:rPr lang="hu-HU" dirty="0" smtClean="0"/>
              <a:t>. A </a:t>
            </a:r>
            <a:r>
              <a:rPr lang="hu-HU" dirty="0" err="1" smtClean="0"/>
              <a:t>PDMTT-ben</a:t>
            </a:r>
            <a:r>
              <a:rPr lang="hu-HU" dirty="0" smtClean="0"/>
              <a:t> egyaránt lényeges az </a:t>
            </a:r>
            <a:r>
              <a:rPr lang="hu-HU" b="1" dirty="0" smtClean="0"/>
              <a:t>egyéni és kapcsolati munka</a:t>
            </a:r>
            <a:r>
              <a:rPr lang="hu-HU" dirty="0" smtClean="0"/>
              <a:t>. Az egyszerű mozgásos gyakorlatok kiérzékenyítik saját testi valónk érzékelését és a másokkal való kapcsolatban átélt testérzeteket. </a:t>
            </a:r>
          </a:p>
          <a:p>
            <a:r>
              <a:rPr lang="hu-HU" dirty="0" smtClean="0"/>
              <a:t>A testtudati munkára épül az egyedüli, páros, vagy csoportos </a:t>
            </a:r>
            <a:r>
              <a:rPr lang="hu-HU" b="1" dirty="0" err="1" smtClean="0"/>
              <a:t>mozgásimprovizáció</a:t>
            </a:r>
            <a:r>
              <a:rPr lang="hu-HU" dirty="0" smtClean="0"/>
              <a:t>. Az önészlelés, s a kapcsolódások árnyalódása miatt a </a:t>
            </a:r>
            <a:r>
              <a:rPr lang="hu-HU" dirty="0" err="1" smtClean="0"/>
              <a:t>mozgásimprovizáció</a:t>
            </a:r>
            <a:r>
              <a:rPr lang="hu-HU" dirty="0" smtClean="0"/>
              <a:t> igazi alkotássá válik a csoportfolyamat során.</a:t>
            </a:r>
            <a:br>
              <a:rPr lang="hu-HU" dirty="0" smtClean="0"/>
            </a:br>
            <a:r>
              <a:rPr lang="hu-HU" dirty="0" smtClean="0"/>
              <a:t>A </a:t>
            </a:r>
            <a:r>
              <a:rPr lang="hu-HU" dirty="0" err="1" smtClean="0"/>
              <a:t>pszichodinamikus</a:t>
            </a:r>
            <a:r>
              <a:rPr lang="hu-HU" dirty="0" smtClean="0"/>
              <a:t> módszer lényeges önismereti eszköze a mozgásos élmények </a:t>
            </a:r>
            <a:r>
              <a:rPr lang="hu-HU" b="1" dirty="0" smtClean="0"/>
              <a:t>megbeszélése</a:t>
            </a:r>
            <a:r>
              <a:rPr lang="hu-HU" dirty="0" smtClean="0"/>
              <a:t> is. Habár nem lehet minden testérzést kimondani, nagyon fontos a testi és verbális (beszédben kifejeződő) személyiségrészeink összekapcsolása a csoportfolyamatban. </a:t>
            </a:r>
          </a:p>
          <a:p>
            <a:endParaRPr lang="hu-H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PDMT</a:t>
            </a:r>
            <a:endParaRPr lang="hu-HU" dirty="0"/>
          </a:p>
        </p:txBody>
      </p:sp>
      <p:sp>
        <p:nvSpPr>
          <p:cNvPr id="3" name="Tartalom helye 2"/>
          <p:cNvSpPr>
            <a:spLocks noGrp="1"/>
          </p:cNvSpPr>
          <p:nvPr>
            <p:ph idx="1"/>
          </p:nvPr>
        </p:nvSpPr>
        <p:spPr/>
        <p:txBody>
          <a:bodyPr>
            <a:normAutofit fontScale="70000" lnSpcReduction="20000"/>
          </a:bodyPr>
          <a:lstStyle/>
          <a:p>
            <a:r>
              <a:rPr lang="hu-HU" dirty="0" smtClean="0"/>
              <a:t>A gyógyszeres kezelés mellett a testközpontú pszichoterápiás módszerek bizonyultak a leghatékonyabbnak a </a:t>
            </a:r>
            <a:r>
              <a:rPr lang="hu-HU" dirty="0" err="1" smtClean="0"/>
              <a:t>skizophrénia</a:t>
            </a:r>
            <a:r>
              <a:rPr lang="hu-HU" dirty="0" smtClean="0"/>
              <a:t> negatív tüneteinek csökkentésében. (Brit Klinikai és Egészségügyi Minőségellenőrző Intézet, NICE, 2012)</a:t>
            </a:r>
          </a:p>
          <a:p>
            <a:endParaRPr lang="hu-HU" dirty="0" smtClean="0"/>
          </a:p>
          <a:p>
            <a:r>
              <a:rPr lang="hu-HU" dirty="0" smtClean="0"/>
              <a:t>Pszichiátriai betegséggel diagnosztizált bűnelkövetők intézetében végzett kutatás során a </a:t>
            </a:r>
            <a:r>
              <a:rPr lang="hu-HU" b="1" dirty="0" smtClean="0"/>
              <a:t>mozgásterápia hatására a szociális viselkedés pozitív változásairól számoltak be</a:t>
            </a:r>
            <a:r>
              <a:rPr lang="hu-HU" dirty="0" smtClean="0"/>
              <a:t>. (Milliken, 2002)</a:t>
            </a:r>
          </a:p>
          <a:p>
            <a:endParaRPr lang="hu-HU" b="1" dirty="0" smtClean="0"/>
          </a:p>
          <a:p>
            <a:r>
              <a:rPr lang="hu-HU" b="1" dirty="0" smtClean="0"/>
              <a:t>Agresszív, ‘</a:t>
            </a:r>
            <a:r>
              <a:rPr lang="hu-HU" b="1" dirty="0" err="1" smtClean="0"/>
              <a:t>acting</a:t>
            </a:r>
            <a:r>
              <a:rPr lang="hu-HU" b="1" dirty="0" smtClean="0"/>
              <a:t> </a:t>
            </a:r>
            <a:r>
              <a:rPr lang="hu-HU" b="1" dirty="0" err="1" smtClean="0"/>
              <a:t>out-ra</a:t>
            </a:r>
            <a:r>
              <a:rPr lang="hu-HU" b="1" dirty="0" smtClean="0"/>
              <a:t>’ hajlamos, alacsony </a:t>
            </a:r>
            <a:r>
              <a:rPr lang="hu-HU" b="1" dirty="0" err="1" smtClean="0"/>
              <a:t>mentalizációs</a:t>
            </a:r>
            <a:r>
              <a:rPr lang="hu-HU" b="1" dirty="0" smtClean="0"/>
              <a:t> képességgel rendelkező kliensek</a:t>
            </a:r>
            <a:r>
              <a:rPr lang="hu-HU" dirty="0" smtClean="0"/>
              <a:t> esetében a </a:t>
            </a:r>
            <a:r>
              <a:rPr lang="hu-HU" dirty="0" err="1" smtClean="0"/>
              <a:t>mozgásközponttú</a:t>
            </a:r>
            <a:r>
              <a:rPr lang="hu-HU" dirty="0" smtClean="0"/>
              <a:t> </a:t>
            </a:r>
            <a:r>
              <a:rPr lang="hu-HU" dirty="0" err="1" smtClean="0"/>
              <a:t>pszichodinamikus</a:t>
            </a:r>
            <a:r>
              <a:rPr lang="hu-HU" dirty="0" smtClean="0"/>
              <a:t> terápiák hatékonynak bizonyultak (</a:t>
            </a:r>
            <a:r>
              <a:rPr lang="hu-HU" dirty="0" err="1" smtClean="0"/>
              <a:t>Fonagy</a:t>
            </a:r>
            <a:r>
              <a:rPr lang="hu-HU" dirty="0" smtClean="0"/>
              <a:t>, 2008)</a:t>
            </a:r>
          </a:p>
          <a:p>
            <a:endParaRPr lang="hu-H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TEStTUDATI</a:t>
            </a:r>
            <a:r>
              <a:rPr lang="hu-HU" dirty="0" smtClean="0"/>
              <a:t> módszerek  </a:t>
            </a:r>
            <a:endParaRPr lang="hu-HU" dirty="0"/>
          </a:p>
        </p:txBody>
      </p:sp>
      <p:sp>
        <p:nvSpPr>
          <p:cNvPr id="3" name="Tartalom helye 2"/>
          <p:cNvSpPr>
            <a:spLocks noGrp="1"/>
          </p:cNvSpPr>
          <p:nvPr>
            <p:ph idx="1"/>
          </p:nvPr>
        </p:nvSpPr>
        <p:spPr/>
        <p:txBody>
          <a:bodyPr/>
          <a:lstStyle/>
          <a:p>
            <a:r>
              <a:rPr lang="hu-HU" dirty="0" smtClean="0"/>
              <a:t> </a:t>
            </a:r>
            <a:endParaRPr lang="hu-HU" dirty="0"/>
          </a:p>
        </p:txBody>
      </p:sp>
      <p:sp>
        <p:nvSpPr>
          <p:cNvPr id="4" name="Téglalap 3"/>
          <p:cNvSpPr/>
          <p:nvPr/>
        </p:nvSpPr>
        <p:spPr>
          <a:xfrm>
            <a:off x="571472" y="1582341"/>
            <a:ext cx="8072494" cy="5632311"/>
          </a:xfrm>
          <a:prstGeom prst="rect">
            <a:avLst/>
          </a:prstGeom>
        </p:spPr>
        <p:txBody>
          <a:bodyPr wrap="square">
            <a:spAutoFit/>
          </a:bodyPr>
          <a:lstStyle/>
          <a:p>
            <a:r>
              <a:rPr lang="hu-HU" b="1" dirty="0" err="1" smtClean="0"/>
              <a:t>Szomatopszichoterápiás</a:t>
            </a:r>
            <a:r>
              <a:rPr lang="hu-HU" b="1" dirty="0" smtClean="0"/>
              <a:t> módszerek</a:t>
            </a:r>
          </a:p>
          <a:p>
            <a:r>
              <a:rPr lang="hu-HU" dirty="0" smtClean="0"/>
              <a:t/>
            </a:r>
            <a:br>
              <a:rPr lang="hu-HU" dirty="0" smtClean="0"/>
            </a:br>
            <a:r>
              <a:rPr lang="hu-HU" dirty="0" smtClean="0"/>
              <a:t>A</a:t>
            </a:r>
            <a:r>
              <a:rPr lang="hu-HU" b="1" dirty="0" smtClean="0"/>
              <a:t> Tánctér </a:t>
            </a:r>
            <a:r>
              <a:rPr lang="hu-HU" dirty="0" smtClean="0"/>
              <a:t>egy olyan terápiás módszert alkalmaz, amely testtudati gyakorlatokat, az improvizált mozgást és a táncban, képben rejlő gyógyító lehetőségeket összekapcsolja a pszichoanalitikus csoportterápia eszközeivel. </a:t>
            </a:r>
          </a:p>
          <a:p>
            <a:r>
              <a:rPr lang="hu-HU" dirty="0" smtClean="0"/>
              <a:t> </a:t>
            </a:r>
          </a:p>
          <a:p>
            <a:r>
              <a:rPr lang="hu-HU" dirty="0" smtClean="0"/>
              <a:t>A </a:t>
            </a:r>
            <a:r>
              <a:rPr lang="hu-HU" b="1" dirty="0" smtClean="0"/>
              <a:t>Mozgásmeditáció</a:t>
            </a:r>
            <a:r>
              <a:rPr lang="hu-HU" dirty="0" smtClean="0"/>
              <a:t> a légzéssel egybekötött mozgás szabad áramlása. Lebegés a jelenlétben, itt és most. Egyszerre tánc, relaxáció és meditáció, mely feltölt és gyógyít. </a:t>
            </a:r>
            <a:r>
              <a:rPr lang="hu-HU" dirty="0" err="1" smtClean="0"/>
              <a:t>Transzformatív</a:t>
            </a:r>
            <a:r>
              <a:rPr lang="hu-HU" dirty="0" smtClean="0"/>
              <a:t> tapasztalat és határtalan öröm. A légzésszinkronnal végzett folyamatos, természetes mozgásban test és tudat újra összekapcsolódik és egyensúlyba kerül. A mozgásmeditáció belső forrásokat használó önálló forma, melynek segítségével a mozgás által felfedezhetünk egy ösvényt, ami hidat kínál a tudatos és a tudatalatti között.</a:t>
            </a:r>
          </a:p>
          <a:p>
            <a:endParaRPr lang="hu-HU" dirty="0" smtClean="0"/>
          </a:p>
          <a:p>
            <a:r>
              <a:rPr lang="hu-HU" dirty="0" smtClean="0">
                <a:hlinkClick r:id="rId2"/>
              </a:rPr>
              <a:t>Megálló Csoport Alapítvány</a:t>
            </a:r>
            <a:endParaRPr lang="hu-HU" b="1" dirty="0" smtClean="0"/>
          </a:p>
          <a:p>
            <a:r>
              <a:rPr lang="hu-HU" b="1" dirty="0" smtClean="0"/>
              <a:t>Body </a:t>
            </a:r>
            <a:r>
              <a:rPr lang="hu-HU" b="1" dirty="0" err="1" smtClean="0"/>
              <a:t>Weather</a:t>
            </a:r>
            <a:r>
              <a:rPr lang="hu-HU" b="1" dirty="0" smtClean="0"/>
              <a:t>  (</a:t>
            </a:r>
            <a:r>
              <a:rPr lang="hu-HU" dirty="0" err="1" smtClean="0"/>
              <a:t>Sherwood</a:t>
            </a:r>
            <a:r>
              <a:rPr lang="hu-HU" dirty="0" smtClean="0"/>
              <a:t> </a:t>
            </a:r>
            <a:r>
              <a:rPr lang="hu-HU" dirty="0" err="1" smtClean="0"/>
              <a:t>Chen</a:t>
            </a:r>
            <a:r>
              <a:rPr lang="hu-HU" dirty="0" smtClean="0"/>
              <a:t>)</a:t>
            </a:r>
            <a:endParaRPr lang="hu-HU" b="1" dirty="0" smtClean="0"/>
          </a:p>
          <a:p>
            <a:r>
              <a:rPr lang="hu-HU" b="1" dirty="0" smtClean="0"/>
              <a:t>Life/Art </a:t>
            </a:r>
            <a:r>
              <a:rPr lang="hu-HU" b="1" dirty="0" err="1" smtClean="0"/>
              <a:t>Process</a:t>
            </a:r>
            <a:r>
              <a:rPr lang="hu-HU" b="1" dirty="0" smtClean="0"/>
              <a:t> </a:t>
            </a:r>
            <a:r>
              <a:rPr lang="hu-HU" dirty="0" smtClean="0"/>
              <a:t>(Anna </a:t>
            </a:r>
            <a:r>
              <a:rPr lang="hu-HU" dirty="0" err="1" smtClean="0"/>
              <a:t>Halprin</a:t>
            </a:r>
            <a:r>
              <a:rPr lang="hu-HU" dirty="0" smtClean="0"/>
              <a:t>)</a:t>
            </a:r>
          </a:p>
          <a:p>
            <a:r>
              <a:rPr lang="hu-HU" b="1" dirty="0" smtClean="0"/>
              <a:t>Mozgás- és testtudat órák</a:t>
            </a:r>
            <a:r>
              <a:rPr lang="hu-HU" dirty="0" smtClean="0"/>
              <a:t>  (Benjamin </a:t>
            </a:r>
            <a:r>
              <a:rPr lang="hu-HU" dirty="0" err="1" smtClean="0"/>
              <a:t>Jarett-</a:t>
            </a:r>
            <a:r>
              <a:rPr lang="hu-HU" dirty="0" smtClean="0"/>
              <a:t> Megálló).</a:t>
            </a:r>
          </a:p>
          <a:p>
            <a:r>
              <a:rPr lang="hu-HU" b="1" dirty="0" smtClean="0"/>
              <a:t> </a:t>
            </a:r>
            <a:endParaRPr lang="hu-HU" dirty="0" smtClean="0"/>
          </a:p>
          <a:p>
            <a:endParaRPr lang="hu-H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r>
              <a:rPr lang="hu-HU" dirty="0" smtClean="0"/>
              <a:t>https://www.youtube.com/watch?v=Nlp6GBdDc-o</a:t>
            </a:r>
            <a:endParaRPr lang="hu-HU"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Life-long</a:t>
            </a:r>
            <a:r>
              <a:rPr lang="hu-HU" dirty="0" smtClean="0"/>
              <a:t> </a:t>
            </a:r>
            <a:r>
              <a:rPr lang="hu-HU" dirty="0" err="1" smtClean="0"/>
              <a:t>dancing</a:t>
            </a:r>
            <a:endParaRPr lang="hu-HU" dirty="0"/>
          </a:p>
        </p:txBody>
      </p:sp>
      <p:sp>
        <p:nvSpPr>
          <p:cNvPr id="3" name="Tartalom helye 2"/>
          <p:cNvSpPr>
            <a:spLocks noGrp="1"/>
          </p:cNvSpPr>
          <p:nvPr>
            <p:ph idx="1"/>
          </p:nvPr>
        </p:nvSpPr>
        <p:spPr>
          <a:xfrm>
            <a:off x="3500430" y="1600200"/>
            <a:ext cx="5186370" cy="4525963"/>
          </a:xfrm>
        </p:spPr>
        <p:txBody>
          <a:bodyPr>
            <a:normAutofit fontScale="70000" lnSpcReduction="20000"/>
          </a:bodyPr>
          <a:lstStyle/>
          <a:p>
            <a:r>
              <a:rPr lang="en-GB" dirty="0" smtClean="0"/>
              <a:t>“</a:t>
            </a:r>
            <a:r>
              <a:rPr lang="hu-HU" dirty="0" smtClean="0"/>
              <a:t>Az idős táncosok mind fizikai, lelki és szociális szempontból is egészségvédő tényezőnek tartják a táncot. </a:t>
            </a:r>
          </a:p>
          <a:p>
            <a:r>
              <a:rPr lang="hu-HU" dirty="0" smtClean="0"/>
              <a:t>A kritikai egészséglélektannak mérlegelni kell az idősek számára az ilyen aktivitás támogatását.</a:t>
            </a:r>
            <a:endParaRPr lang="hu-HU" i="1" dirty="0" smtClean="0"/>
          </a:p>
          <a:p>
            <a:pPr>
              <a:buNone/>
            </a:pPr>
            <a:r>
              <a:rPr lang="hu-HU" dirty="0" smtClean="0"/>
              <a:t>     (</a:t>
            </a:r>
            <a:r>
              <a:rPr lang="en-GB" dirty="0" smtClean="0"/>
              <a:t>Paulson 2009)</a:t>
            </a:r>
            <a:endParaRPr lang="hu-HU" i="1" dirty="0" smtClean="0"/>
          </a:p>
          <a:p>
            <a:pPr>
              <a:buNone/>
            </a:pPr>
            <a:r>
              <a:rPr lang="en-GB" i="1" dirty="0" smtClean="0"/>
              <a:t> </a:t>
            </a:r>
            <a:endParaRPr lang="hu-HU" i="1" dirty="0" smtClean="0"/>
          </a:p>
          <a:p>
            <a:r>
              <a:rPr lang="hu-HU" dirty="0" smtClean="0"/>
              <a:t>Az idős otthonokban a tánc az életminőséget javítja.</a:t>
            </a:r>
            <a:r>
              <a:rPr lang="en-GB" dirty="0" smtClean="0"/>
              <a:t> (</a:t>
            </a:r>
            <a:r>
              <a:rPr lang="en-GB" dirty="0" err="1" smtClean="0"/>
              <a:t>Shigematsu</a:t>
            </a:r>
            <a:r>
              <a:rPr lang="en-GB" dirty="0" smtClean="0"/>
              <a:t>, Chang, </a:t>
            </a:r>
            <a:r>
              <a:rPr lang="en-GB" dirty="0" err="1" smtClean="0"/>
              <a:t>Yabushita</a:t>
            </a:r>
            <a:r>
              <a:rPr lang="en-GB" dirty="0" smtClean="0"/>
              <a:t>, Sakai, </a:t>
            </a:r>
            <a:r>
              <a:rPr lang="en-GB" dirty="0" err="1" smtClean="0"/>
              <a:t>Nakagaichi</a:t>
            </a:r>
            <a:r>
              <a:rPr lang="en-GB" dirty="0" smtClean="0"/>
              <a:t>, </a:t>
            </a:r>
            <a:r>
              <a:rPr lang="en-GB" dirty="0" err="1" smtClean="0"/>
              <a:t>Nho</a:t>
            </a:r>
            <a:r>
              <a:rPr lang="en-GB" dirty="0" smtClean="0"/>
              <a:t> and Tanaka, 2002). </a:t>
            </a:r>
            <a:endParaRPr lang="hu-HU" dirty="0"/>
          </a:p>
        </p:txBody>
      </p:sp>
      <p:pic>
        <p:nvPicPr>
          <p:cNvPr id="4" name="Kép 3" descr="öreg2.jpg"/>
          <p:cNvPicPr/>
          <p:nvPr/>
        </p:nvPicPr>
        <p:blipFill>
          <a:blip r:embed="rId2"/>
          <a:stretch>
            <a:fillRect/>
          </a:stretch>
        </p:blipFill>
        <p:spPr>
          <a:xfrm>
            <a:off x="357158" y="1500174"/>
            <a:ext cx="2928958" cy="47149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Metabolikus ekvivalens</a:t>
            </a:r>
            <a:br>
              <a:rPr lang="hu-HU" dirty="0" smtClean="0"/>
            </a:br>
            <a:r>
              <a:rPr lang="hu-HU" sz="2200" dirty="0" smtClean="0"/>
              <a:t/>
            </a:r>
            <a:br>
              <a:rPr lang="hu-HU" sz="2200" dirty="0" smtClean="0"/>
            </a:br>
            <a:r>
              <a:rPr lang="hu-HU" sz="2200" dirty="0" smtClean="0"/>
              <a:t>a tevékenység energiaköltsége az alapanyagcserére vonatkoztatva</a:t>
            </a:r>
            <a:endParaRPr lang="hu-HU" sz="2200" dirty="0"/>
          </a:p>
        </p:txBody>
      </p:sp>
      <p:graphicFrame>
        <p:nvGraphicFramePr>
          <p:cNvPr id="11" name="Tartalom helye 10"/>
          <p:cNvGraphicFramePr>
            <a:graphicFrameLocks noGrp="1"/>
          </p:cNvGraphicFramePr>
          <p:nvPr>
            <p:ph idx="1"/>
          </p:nvPr>
        </p:nvGraphicFramePr>
        <p:xfrm>
          <a:off x="214282" y="1714488"/>
          <a:ext cx="8686800" cy="37084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370840">
                <a:tc>
                  <a:txBody>
                    <a:bodyPr/>
                    <a:lstStyle/>
                    <a:p>
                      <a:r>
                        <a:rPr lang="hu-HU" dirty="0" smtClean="0"/>
                        <a:t>Tevékenység</a:t>
                      </a:r>
                      <a:endParaRPr lang="hu-HU" dirty="0"/>
                    </a:p>
                  </a:txBody>
                  <a:tcPr/>
                </a:tc>
                <a:tc>
                  <a:txBody>
                    <a:bodyPr/>
                    <a:lstStyle/>
                    <a:p>
                      <a:r>
                        <a:rPr lang="hu-HU" dirty="0" smtClean="0"/>
                        <a:t>MET</a:t>
                      </a:r>
                      <a:endParaRPr lang="hu-HU" dirty="0"/>
                    </a:p>
                  </a:txBody>
                  <a:tcPr/>
                </a:tc>
                <a:extLst>
                  <a:ext uri="{0D108BD9-81ED-4DB2-BD59-A6C34878D82A}">
                    <a16:rowId xmlns:a16="http://schemas.microsoft.com/office/drawing/2014/main" val="10000"/>
                  </a:ext>
                </a:extLst>
              </a:tr>
              <a:tr h="370840">
                <a:tc>
                  <a:txBody>
                    <a:bodyPr/>
                    <a:lstStyle/>
                    <a:p>
                      <a:r>
                        <a:rPr lang="hu-HU" dirty="0" smtClean="0"/>
                        <a:t>Alvás</a:t>
                      </a:r>
                      <a:endParaRPr lang="hu-HU" dirty="0"/>
                    </a:p>
                  </a:txBody>
                  <a:tcPr/>
                </a:tc>
                <a:tc>
                  <a:txBody>
                    <a:bodyPr/>
                    <a:lstStyle/>
                    <a:p>
                      <a:r>
                        <a:rPr lang="hu-HU" dirty="0" smtClean="0"/>
                        <a:t>0,9</a:t>
                      </a:r>
                      <a:endParaRPr lang="hu-HU" dirty="0"/>
                    </a:p>
                  </a:txBody>
                  <a:tcPr/>
                </a:tc>
                <a:extLst>
                  <a:ext uri="{0D108BD9-81ED-4DB2-BD59-A6C34878D82A}">
                    <a16:rowId xmlns:a16="http://schemas.microsoft.com/office/drawing/2014/main" val="10001"/>
                  </a:ext>
                </a:extLst>
              </a:tr>
              <a:tr h="370840">
                <a:tc>
                  <a:txBody>
                    <a:bodyPr/>
                    <a:lstStyle/>
                    <a:p>
                      <a:r>
                        <a:rPr lang="hu-HU" dirty="0" smtClean="0"/>
                        <a:t>Ülés, tévézés, gépelés, állás</a:t>
                      </a:r>
                      <a:endParaRPr lang="hu-HU" dirty="0"/>
                    </a:p>
                  </a:txBody>
                  <a:tcPr/>
                </a:tc>
                <a:tc>
                  <a:txBody>
                    <a:bodyPr/>
                    <a:lstStyle/>
                    <a:p>
                      <a:r>
                        <a:rPr lang="hu-HU" dirty="0" smtClean="0"/>
                        <a:t>1,3</a:t>
                      </a:r>
                      <a:endParaRPr lang="hu-HU" dirty="0"/>
                    </a:p>
                  </a:txBody>
                  <a:tcPr/>
                </a:tc>
                <a:extLst>
                  <a:ext uri="{0D108BD9-81ED-4DB2-BD59-A6C34878D82A}">
                    <a16:rowId xmlns:a16="http://schemas.microsoft.com/office/drawing/2014/main" val="10002"/>
                  </a:ext>
                </a:extLst>
              </a:tr>
              <a:tr h="370840">
                <a:tc>
                  <a:txBody>
                    <a:bodyPr/>
                    <a:lstStyle/>
                    <a:p>
                      <a:r>
                        <a:rPr lang="hu-HU" dirty="0" smtClean="0"/>
                        <a:t>Állás,</a:t>
                      </a:r>
                      <a:r>
                        <a:rPr lang="hu-HU" baseline="0" dirty="0" smtClean="0"/>
                        <a:t> ülés közben mocorgás</a:t>
                      </a:r>
                      <a:endParaRPr lang="hu-HU" dirty="0"/>
                    </a:p>
                  </a:txBody>
                  <a:tcPr/>
                </a:tc>
                <a:tc>
                  <a:txBody>
                    <a:bodyPr/>
                    <a:lstStyle/>
                    <a:p>
                      <a:r>
                        <a:rPr lang="hu-HU" dirty="0" smtClean="0"/>
                        <a:t>1,8</a:t>
                      </a:r>
                      <a:endParaRPr lang="hu-HU"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Főzés, mosogatás, takarítás, porszívózás</a:t>
                      </a:r>
                    </a:p>
                  </a:txBody>
                  <a:tcPr/>
                </a:tc>
                <a:tc>
                  <a:txBody>
                    <a:bodyPr/>
                    <a:lstStyle/>
                    <a:p>
                      <a:r>
                        <a:rPr lang="hu-HU" dirty="0" smtClean="0"/>
                        <a:t>3,</a:t>
                      </a:r>
                      <a:r>
                        <a:rPr lang="hu-HU" dirty="0" err="1" smtClean="0"/>
                        <a:t>3</a:t>
                      </a:r>
                      <a:endParaRPr lang="hu-HU" dirty="0"/>
                    </a:p>
                  </a:txBody>
                  <a:tcPr/>
                </a:tc>
                <a:extLst>
                  <a:ext uri="{0D108BD9-81ED-4DB2-BD59-A6C34878D82A}">
                    <a16:rowId xmlns:a16="http://schemas.microsoft.com/office/drawing/2014/main" val="10004"/>
                  </a:ext>
                </a:extLst>
              </a:tr>
              <a:tr h="370840">
                <a:tc>
                  <a:txBody>
                    <a:bodyPr/>
                    <a:lstStyle/>
                    <a:p>
                      <a:r>
                        <a:rPr lang="hu-HU" dirty="0" smtClean="0"/>
                        <a:t>Gyaloglás (4,8 km/h)</a:t>
                      </a:r>
                      <a:endParaRPr lang="hu-HU" dirty="0"/>
                    </a:p>
                  </a:txBody>
                  <a:tcPr/>
                </a:tc>
                <a:tc>
                  <a:txBody>
                    <a:bodyPr/>
                    <a:lstStyle/>
                    <a:p>
                      <a:r>
                        <a:rPr lang="hu-HU" dirty="0" smtClean="0"/>
                        <a:t>3,</a:t>
                      </a:r>
                      <a:r>
                        <a:rPr lang="hu-HU" dirty="0" err="1" smtClean="0"/>
                        <a:t>3</a:t>
                      </a:r>
                      <a:endParaRPr lang="hu-HU" dirty="0"/>
                    </a:p>
                  </a:txBody>
                  <a:tcPr/>
                </a:tc>
                <a:extLst>
                  <a:ext uri="{0D108BD9-81ED-4DB2-BD59-A6C34878D82A}">
                    <a16:rowId xmlns:a16="http://schemas.microsoft.com/office/drawing/2014/main" val="10005"/>
                  </a:ext>
                </a:extLst>
              </a:tr>
              <a:tr h="370840">
                <a:tc>
                  <a:txBody>
                    <a:bodyPr/>
                    <a:lstStyle/>
                    <a:p>
                      <a:r>
                        <a:rPr lang="hu-HU" dirty="0" smtClean="0"/>
                        <a:t>Tenisz (páros)</a:t>
                      </a:r>
                      <a:endParaRPr lang="hu-HU" dirty="0"/>
                    </a:p>
                  </a:txBody>
                  <a:tcPr/>
                </a:tc>
                <a:tc>
                  <a:txBody>
                    <a:bodyPr/>
                    <a:lstStyle/>
                    <a:p>
                      <a:r>
                        <a:rPr lang="hu-HU" dirty="0" smtClean="0"/>
                        <a:t>5</a:t>
                      </a:r>
                      <a:endParaRPr lang="hu-HU" dirty="0"/>
                    </a:p>
                  </a:txBody>
                  <a:tcPr/>
                </a:tc>
                <a:extLst>
                  <a:ext uri="{0D108BD9-81ED-4DB2-BD59-A6C34878D82A}">
                    <a16:rowId xmlns:a16="http://schemas.microsoft.com/office/drawing/2014/main" val="10006"/>
                  </a:ext>
                </a:extLst>
              </a:tr>
              <a:tr h="370840">
                <a:tc>
                  <a:txBody>
                    <a:bodyPr/>
                    <a:lstStyle/>
                    <a:p>
                      <a:r>
                        <a:rPr lang="hu-HU" dirty="0" smtClean="0"/>
                        <a:t>Biciklizés (15 km/h)</a:t>
                      </a:r>
                      <a:endParaRPr lang="hu-HU" dirty="0"/>
                    </a:p>
                  </a:txBody>
                  <a:tcPr/>
                </a:tc>
                <a:tc>
                  <a:txBody>
                    <a:bodyPr/>
                    <a:lstStyle/>
                    <a:p>
                      <a:r>
                        <a:rPr lang="hu-HU" dirty="0" smtClean="0"/>
                        <a:t>5,8</a:t>
                      </a:r>
                      <a:endParaRPr lang="hu-HU" dirty="0"/>
                    </a:p>
                  </a:txBody>
                  <a:tcPr/>
                </a:tc>
                <a:extLst>
                  <a:ext uri="{0D108BD9-81ED-4DB2-BD59-A6C34878D82A}">
                    <a16:rowId xmlns:a16="http://schemas.microsoft.com/office/drawing/2014/main" val="10007"/>
                  </a:ext>
                </a:extLst>
              </a:tr>
              <a:tr h="370840">
                <a:tc>
                  <a:txBody>
                    <a:bodyPr/>
                    <a:lstStyle/>
                    <a:p>
                      <a:r>
                        <a:rPr lang="hu-HU" b="1" dirty="0" smtClean="0"/>
                        <a:t>Tánc</a:t>
                      </a:r>
                      <a:endParaRPr lang="hu-HU" b="1" dirty="0"/>
                    </a:p>
                  </a:txBody>
                  <a:tcPr/>
                </a:tc>
                <a:tc>
                  <a:txBody>
                    <a:bodyPr/>
                    <a:lstStyle/>
                    <a:p>
                      <a:r>
                        <a:rPr lang="hu-HU" b="1" dirty="0" smtClean="0"/>
                        <a:t>6</a:t>
                      </a:r>
                      <a:endParaRPr lang="hu-HU" b="1" dirty="0"/>
                    </a:p>
                  </a:txBody>
                  <a:tcPr/>
                </a:tc>
                <a:extLst>
                  <a:ext uri="{0D108BD9-81ED-4DB2-BD59-A6C34878D82A}">
                    <a16:rowId xmlns:a16="http://schemas.microsoft.com/office/drawing/2014/main" val="10008"/>
                  </a:ext>
                </a:extLst>
              </a:tr>
              <a:tr h="370840">
                <a:tc>
                  <a:txBody>
                    <a:bodyPr/>
                    <a:lstStyle/>
                    <a:p>
                      <a:r>
                        <a:rPr lang="hu-HU" dirty="0" smtClean="0"/>
                        <a:t>Úszás</a:t>
                      </a:r>
                      <a:endParaRPr lang="hu-HU" dirty="0"/>
                    </a:p>
                  </a:txBody>
                  <a:tcPr/>
                </a:tc>
                <a:tc>
                  <a:txBody>
                    <a:bodyPr/>
                    <a:lstStyle/>
                    <a:p>
                      <a:r>
                        <a:rPr lang="hu-HU" dirty="0" smtClean="0"/>
                        <a:t>7</a:t>
                      </a:r>
                      <a:endParaRPr lang="hu-HU" dirty="0"/>
                    </a:p>
                  </a:txBody>
                  <a:tcPr/>
                </a:tc>
                <a:extLst>
                  <a:ext uri="{0D108BD9-81ED-4DB2-BD59-A6C34878D82A}">
                    <a16:rowId xmlns:a16="http://schemas.microsoft.com/office/drawing/2014/main" val="10009"/>
                  </a:ext>
                </a:extLst>
              </a:tr>
            </a:tbl>
          </a:graphicData>
        </a:graphic>
      </p:graphicFrame>
      <p:graphicFrame>
        <p:nvGraphicFramePr>
          <p:cNvPr id="12" name="Táblázat 11"/>
          <p:cNvGraphicFramePr>
            <a:graphicFrameLocks noGrp="1"/>
          </p:cNvGraphicFramePr>
          <p:nvPr/>
        </p:nvGraphicFramePr>
        <p:xfrm>
          <a:off x="214282" y="5429264"/>
          <a:ext cx="8715436" cy="1112520"/>
        </p:xfrm>
        <a:graphic>
          <a:graphicData uri="http://schemas.openxmlformats.org/drawingml/2006/table">
            <a:tbl>
              <a:tblPr firstRow="1" bandRow="1">
                <a:tableStyleId>{5C22544A-7EE6-4342-B048-85BDC9FD1C3A}</a:tableStyleId>
              </a:tblPr>
              <a:tblGrid>
                <a:gridCol w="4357718">
                  <a:extLst>
                    <a:ext uri="{9D8B030D-6E8A-4147-A177-3AD203B41FA5}">
                      <a16:colId xmlns:a16="http://schemas.microsoft.com/office/drawing/2014/main" val="20000"/>
                    </a:ext>
                  </a:extLst>
                </a:gridCol>
                <a:gridCol w="4357718">
                  <a:extLst>
                    <a:ext uri="{9D8B030D-6E8A-4147-A177-3AD203B41FA5}">
                      <a16:colId xmlns:a16="http://schemas.microsoft.com/office/drawing/2014/main" val="20001"/>
                    </a:ext>
                  </a:extLst>
                </a:gridCol>
              </a:tblGrid>
              <a:tr h="370840">
                <a:tc>
                  <a:txBody>
                    <a:bodyPr/>
                    <a:lstStyle/>
                    <a:p>
                      <a:r>
                        <a:rPr lang="hu-HU" dirty="0" smtClean="0"/>
                        <a:t>Kocogás</a:t>
                      </a:r>
                      <a:endParaRPr lang="hu-HU" dirty="0"/>
                    </a:p>
                  </a:txBody>
                  <a:tcPr/>
                </a:tc>
                <a:tc>
                  <a:txBody>
                    <a:bodyPr/>
                    <a:lstStyle/>
                    <a:p>
                      <a:r>
                        <a:rPr lang="hu-HU" dirty="0" smtClean="0"/>
                        <a:t>9,7</a:t>
                      </a:r>
                      <a:endParaRPr lang="hu-HU" dirty="0"/>
                    </a:p>
                  </a:txBody>
                  <a:tcPr/>
                </a:tc>
                <a:extLst>
                  <a:ext uri="{0D108BD9-81ED-4DB2-BD59-A6C34878D82A}">
                    <a16:rowId xmlns:a16="http://schemas.microsoft.com/office/drawing/2014/main" val="10000"/>
                  </a:ext>
                </a:extLst>
              </a:tr>
              <a:tr h="370840">
                <a:tc>
                  <a:txBody>
                    <a:bodyPr/>
                    <a:lstStyle/>
                    <a:p>
                      <a:r>
                        <a:rPr lang="hu-HU" dirty="0" smtClean="0"/>
                        <a:t>Ugrókötelezés</a:t>
                      </a:r>
                      <a:endParaRPr lang="hu-HU" dirty="0"/>
                    </a:p>
                  </a:txBody>
                  <a:tcPr/>
                </a:tc>
                <a:tc>
                  <a:txBody>
                    <a:bodyPr/>
                    <a:lstStyle/>
                    <a:p>
                      <a:r>
                        <a:rPr lang="hu-HU" dirty="0" smtClean="0"/>
                        <a:t>12</a:t>
                      </a:r>
                      <a:endParaRPr lang="hu-HU" dirty="0"/>
                    </a:p>
                  </a:txBody>
                  <a:tcPr/>
                </a:tc>
                <a:extLst>
                  <a:ext uri="{0D108BD9-81ED-4DB2-BD59-A6C34878D82A}">
                    <a16:rowId xmlns:a16="http://schemas.microsoft.com/office/drawing/2014/main" val="10001"/>
                  </a:ext>
                </a:extLst>
              </a:tr>
              <a:tr h="370840">
                <a:tc>
                  <a:txBody>
                    <a:bodyPr/>
                    <a:lstStyle/>
                    <a:p>
                      <a:r>
                        <a:rPr lang="hu-HU" dirty="0" smtClean="0"/>
                        <a:t>Squash</a:t>
                      </a:r>
                      <a:endParaRPr lang="hu-HU" dirty="0"/>
                    </a:p>
                  </a:txBody>
                  <a:tcPr/>
                </a:tc>
                <a:tc>
                  <a:txBody>
                    <a:bodyPr/>
                    <a:lstStyle/>
                    <a:p>
                      <a:r>
                        <a:rPr lang="hu-HU" dirty="0" smtClean="0"/>
                        <a:t>12</a:t>
                      </a:r>
                      <a:endParaRPr lang="hu-HU" dirty="0"/>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PAL     az egyéni fizikai aktivitás szintjei</a:t>
            </a:r>
            <a:endParaRPr lang="hu-HU" dirty="0"/>
          </a:p>
        </p:txBody>
      </p:sp>
      <p:sp>
        <p:nvSpPr>
          <p:cNvPr id="3" name="Tartalom helye 2"/>
          <p:cNvSpPr>
            <a:spLocks noGrp="1"/>
          </p:cNvSpPr>
          <p:nvPr>
            <p:ph idx="1"/>
          </p:nvPr>
        </p:nvSpPr>
        <p:spPr>
          <a:xfrm>
            <a:off x="304800" y="1554162"/>
            <a:ext cx="8686800" cy="5303838"/>
          </a:xfrm>
        </p:spPr>
        <p:txBody>
          <a:bodyPr>
            <a:normAutofit fontScale="70000" lnSpcReduction="20000"/>
          </a:bodyPr>
          <a:lstStyle/>
          <a:p>
            <a:r>
              <a:rPr lang="hu-HU" dirty="0" smtClean="0"/>
              <a:t>Az egyén fizikai aktivitási szintjét (PAL) a teljes energia-felhasználás és az egyén napi (24 órás) nyugalmi energia-felhasználásának hányadosából számoljuk ki. </a:t>
            </a:r>
          </a:p>
          <a:p>
            <a:r>
              <a:rPr lang="hu-HU" dirty="0" smtClean="0"/>
              <a:t>A PAL értékek nagyon általános életmódi kategóriáknak (mozgásszegény alacsony /1,38/ és közepes aktivitású /1,5/,  aktív /1,9/ és nagyon aktív /2,5/ csoportoknak feleltethetők meg. </a:t>
            </a:r>
          </a:p>
          <a:p>
            <a:endParaRPr lang="hu-HU" dirty="0" smtClean="0"/>
          </a:p>
          <a:p>
            <a:r>
              <a:rPr lang="hu-HU" dirty="0" smtClean="0"/>
              <a:t>A PAL séta (4.8 km/h) óránként 0,12-vel, kocogással (9.7 km/h) óránként 0,46-tal, intenzív aerob edzéssel óránként akár 0,6-tal is növelhető. </a:t>
            </a:r>
          </a:p>
          <a:p>
            <a:endParaRPr lang="hu-HU" dirty="0" smtClean="0"/>
          </a:p>
          <a:p>
            <a:r>
              <a:rPr lang="hu-HU" dirty="0" smtClean="0"/>
              <a:t>A WHO ajánlásainak megfelelő heti 150 perc, mérsékelt intenzitású tevékenységtől 0,15-tel nőne a PAL. </a:t>
            </a:r>
          </a:p>
          <a:p>
            <a:endParaRPr lang="hu-HU" dirty="0" smtClean="0"/>
          </a:p>
          <a:p>
            <a:r>
              <a:rPr lang="hu-HU" dirty="0" smtClean="0"/>
              <a:t>Ha egy általában inaktív, 1,4 </a:t>
            </a:r>
            <a:r>
              <a:rPr lang="hu-HU" dirty="0" err="1" smtClean="0"/>
              <a:t>PAL-ű</a:t>
            </a:r>
            <a:r>
              <a:rPr lang="hu-HU" dirty="0" smtClean="0"/>
              <a:t> személy megnöveli aktivitási szintjét, hogy megfeleljen ezeknek az ajánlásoknak, átlagos </a:t>
            </a:r>
            <a:r>
              <a:rPr lang="hu-HU" dirty="0" err="1" smtClean="0"/>
              <a:t>PAL-je</a:t>
            </a:r>
            <a:r>
              <a:rPr lang="hu-HU" dirty="0" smtClean="0"/>
              <a:t> előre láthatólag 1,65-re nő.</a:t>
            </a:r>
            <a:r>
              <a:rPr lang="hu-HU" baseline="30000" dirty="0" smtClean="0"/>
              <a:t>3</a:t>
            </a:r>
            <a:r>
              <a:rPr lang="hu-HU" dirty="0" smtClean="0"/>
              <a:t> </a:t>
            </a:r>
          </a:p>
          <a:p>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85720" y="0"/>
            <a:ext cx="8686800" cy="838200"/>
          </a:xfrm>
        </p:spPr>
        <p:txBody>
          <a:bodyPr/>
          <a:lstStyle/>
          <a:p>
            <a:r>
              <a:rPr lang="hu-HU" dirty="0" smtClean="0"/>
              <a:t>Mi a teendő?</a:t>
            </a:r>
            <a:endParaRPr lang="hu-HU" dirty="0"/>
          </a:p>
        </p:txBody>
      </p:sp>
      <p:sp>
        <p:nvSpPr>
          <p:cNvPr id="3" name="Tartalom helye 2"/>
          <p:cNvSpPr>
            <a:spLocks noGrp="1"/>
          </p:cNvSpPr>
          <p:nvPr>
            <p:ph idx="1"/>
          </p:nvPr>
        </p:nvSpPr>
        <p:spPr>
          <a:xfrm>
            <a:off x="0" y="911196"/>
            <a:ext cx="8686800" cy="5946804"/>
          </a:xfrm>
        </p:spPr>
        <p:txBody>
          <a:bodyPr>
            <a:normAutofit fontScale="62500" lnSpcReduction="20000"/>
          </a:bodyPr>
          <a:lstStyle/>
          <a:p>
            <a:r>
              <a:rPr lang="hu-HU" dirty="0" smtClean="0"/>
              <a:t>Az ajánlások arra ösztönzik a felnőtteket, hogy hetente 150 perc aerob jellegű, közepes intenzitású tevékenységet (futás, tempós séta, úszás; vagy bármilyen egyéb mozgásforma, amitől kimelegszenek, és kissé kifulladnak) végezzenek.</a:t>
            </a:r>
          </a:p>
          <a:p>
            <a:r>
              <a:rPr lang="hu-HU" dirty="0" smtClean="0"/>
              <a:t>A gyermekeknek minden nap legalább 60 percet kellene fizikai aktivitással tölteniük. Ez a tevékenység csökkenti a nem fertőző betegségek kockázatát, beleértve az emlő- és vastagbélrákét, a diabéteszét és a szív-érrendszeri betegségét (CVD).</a:t>
            </a:r>
            <a:r>
              <a:rPr lang="hu-HU" baseline="30000" dirty="0" smtClean="0"/>
              <a:t>1</a:t>
            </a:r>
          </a:p>
          <a:p>
            <a:r>
              <a:rPr lang="hu-HU" dirty="0" smtClean="0"/>
              <a:t>A jövőben talán majd a több mozgáshoz igazított irodai tereket, aktív munkaállomásokat (álló, futópad), vagy aktív iskolai órákat fogunk látni.</a:t>
            </a:r>
            <a:endParaRPr lang="hu-HU" baseline="30000" dirty="0" smtClean="0"/>
          </a:p>
          <a:p>
            <a:endParaRPr lang="hu-HU" dirty="0" smtClean="0"/>
          </a:p>
          <a:p>
            <a:r>
              <a:rPr lang="hu-HU" dirty="0" smtClean="0"/>
              <a:t>Azzal, hogy egy 8 órás irodai munka során egyszerűen óránként felállunk, és normál tempóban 2-5 percet sétálunk (pl. kimegyünk inni vagy beszélgetni egy kollégával), becslések szerint mintegy 60-130 kcal-t égetünk el.</a:t>
            </a:r>
            <a:r>
              <a:rPr lang="hu-HU" baseline="30000" dirty="0" smtClean="0"/>
              <a:t>10</a:t>
            </a:r>
            <a:r>
              <a:rPr lang="hu-HU" dirty="0" smtClean="0"/>
              <a:t> </a:t>
            </a:r>
            <a:br>
              <a:rPr lang="hu-HU" dirty="0" smtClean="0"/>
            </a:br>
            <a:r>
              <a:rPr lang="hu-HU" dirty="0" smtClean="0"/>
              <a:t>Azok a felnőttek, akik gyakran megszakították mozgásszegény időszakukat, jobb anyagcsere profilúak (egészségesebb testtömeg, vérzsír és vércukorszintek) voltak, mint azok a felnőttek, akik mozdulatlanul maradtak.</a:t>
            </a:r>
            <a:r>
              <a:rPr lang="hu-HU" baseline="30000" dirty="0" smtClean="0"/>
              <a:t>8</a:t>
            </a:r>
          </a:p>
          <a:p>
            <a:r>
              <a:rPr lang="en-US" sz="2900" dirty="0" smtClean="0"/>
              <a:t>World Health Organization (2011). New physical activity guidance can help reduce risk of breast, colon cancers: </a:t>
            </a:r>
            <a:r>
              <a:rPr lang="en-US" sz="2900" dirty="0" smtClean="0">
                <a:hlinkClick r:id="rId2"/>
              </a:rPr>
              <a:t>http://www.who.int/mediacentre/news/notes/2011/world_cancer_day_20110204/en/index.html</a:t>
            </a:r>
            <a:r>
              <a:rPr lang="hu-HU" sz="2900" dirty="0" smtClean="0"/>
              <a:t> </a:t>
            </a:r>
          </a:p>
          <a:p>
            <a:endParaRPr lang="hu-H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úra">
  <a:themeElements>
    <a:clrScheme name="Tú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ú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ú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1123</TotalTime>
  <Words>4194</Words>
  <Application>Microsoft Office PowerPoint</Application>
  <PresentationFormat>Diavetítés a képernyőre (4:3 oldalarány)</PresentationFormat>
  <Paragraphs>414</Paragraphs>
  <Slides>69</Slides>
  <Notes>0</Notes>
  <HiddenSlides>0</HiddenSlides>
  <MMClips>1</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69</vt:i4>
      </vt:variant>
    </vt:vector>
  </HeadingPairs>
  <TitlesOfParts>
    <vt:vector size="74" baseType="lpstr">
      <vt:lpstr>Franklin Gothic Book</vt:lpstr>
      <vt:lpstr>Franklin Gothic Medium</vt:lpstr>
      <vt:lpstr>Times New Roman</vt:lpstr>
      <vt:lpstr>Wingdings 2</vt:lpstr>
      <vt:lpstr>Túra</vt:lpstr>
      <vt:lpstr>A tánc ereje - társadalmi gyógyítás</vt:lpstr>
      <vt:lpstr>Tánc, mozgás, kultúra – terápia</vt:lpstr>
      <vt:lpstr>Változatok  humán evolúcióra</vt:lpstr>
      <vt:lpstr>Homo SEDENS</vt:lpstr>
      <vt:lpstr>‘COUCH potato’-k és ‘download surf’-ölők</vt:lpstr>
      <vt:lpstr>MIT és Hogyan mérünk?</vt:lpstr>
      <vt:lpstr>A Metabolikus ekvivalens  a tevékenység energiaköltsége az alapanyagcserére vonatkoztatva</vt:lpstr>
      <vt:lpstr>PAL     az egyéni fizikai aktivitás szintjei</vt:lpstr>
      <vt:lpstr>Mi a teendő?</vt:lpstr>
      <vt:lpstr> </vt:lpstr>
      <vt:lpstr>Mi az elégségeses és mi az élénk testmozgás?</vt:lpstr>
      <vt:lpstr>A futók gyönyöre A „runner’s high” és az „endorphin junkies”</vt:lpstr>
      <vt:lpstr>Myokinek és az egészség</vt:lpstr>
      <vt:lpstr>Testmozgás és megelőzés</vt:lpstr>
      <vt:lpstr>A MYOKIN irisin</vt:lpstr>
      <vt:lpstr>Testedzés és a PNI</vt:lpstr>
      <vt:lpstr>Séta az emlőrák ellen</vt:lpstr>
      <vt:lpstr>Testedzés ás PNI</vt:lpstr>
      <vt:lpstr>Testedzés és a citokinek</vt:lpstr>
      <vt:lpstr>Táncterápia</vt:lpstr>
      <vt:lpstr>Rák és tánc</vt:lpstr>
      <vt:lpstr>Két könyv anyanyelveinkről</vt:lpstr>
      <vt:lpstr>  </vt:lpstr>
      <vt:lpstr> </vt:lpstr>
      <vt:lpstr>Mentálisan sérült gyermekek táncterápiája</vt:lpstr>
      <vt:lpstr>A Kodály módszer intellektuális teljesítmány fokozó hatása </vt:lpstr>
      <vt:lpstr> </vt:lpstr>
      <vt:lpstr> </vt:lpstr>
      <vt:lpstr>Calgary Vadrózsák néptánccsoport</vt:lpstr>
      <vt:lpstr> </vt:lpstr>
      <vt:lpstr>A tánc észlelése</vt:lpstr>
      <vt:lpstr> </vt:lpstr>
      <vt:lpstr> </vt:lpstr>
      <vt:lpstr> </vt:lpstr>
      <vt:lpstr> </vt:lpstr>
      <vt:lpstr> </vt:lpstr>
      <vt:lpstr>Énekelni és hallgatni</vt:lpstr>
      <vt:lpstr>Empátia, mimikri, utánzás,  ragadós érzelmek</vt:lpstr>
      <vt:lpstr>Az utánzás neurobiológiai bázisa</vt:lpstr>
      <vt:lpstr>Az Empátia tükörneuronjai</vt:lpstr>
      <vt:lpstr>Kollektív pszichofiziológiai ráhangolódás</vt:lpstr>
      <vt:lpstr>„Online embodiment”</vt:lpstr>
      <vt:lpstr>Autizmus</vt:lpstr>
      <vt:lpstr>Táncterápia a pszichológus szemszögéből</vt:lpstr>
      <vt:lpstr>Kezdetek I.        Gyógyeuritmia</vt:lpstr>
      <vt:lpstr> </vt:lpstr>
      <vt:lpstr>A Tánc hatásairól általában</vt:lpstr>
      <vt:lpstr> A beszédhez, olvasás-előkészítéshez kapcsolódó készségek:  </vt:lpstr>
      <vt:lpstr>Lelki hatások</vt:lpstr>
      <vt:lpstr>Hatása a kognitív funkciókra:  </vt:lpstr>
      <vt:lpstr> </vt:lpstr>
      <vt:lpstr>Alkalmazási területei</vt:lpstr>
      <vt:lpstr> </vt:lpstr>
      <vt:lpstr>A kezdetek II:  Marian Chace</vt:lpstr>
      <vt:lpstr> </vt:lpstr>
      <vt:lpstr>A Tánc és MOZGÁSTERápia</vt:lpstr>
      <vt:lpstr>Hol?</vt:lpstr>
      <vt:lpstr>IKT - integrált kifejezés- és táncterápia </vt:lpstr>
      <vt:lpstr>integrált kifejezés- és táncterápia(IKT)  &amp; Tánc és mozgásterápia (DMT)</vt:lpstr>
      <vt:lpstr>            Pszichodinamikus mozgás és táncterápia (PDMTT)  „kinezikus pszichoanalízis”          </vt:lpstr>
      <vt:lpstr>PDMT</vt:lpstr>
      <vt:lpstr>TEStTUDATI módszerek  </vt:lpstr>
      <vt:lpstr>PowerPoint-bemutató</vt:lpstr>
      <vt:lpstr>PowerPoint-bemutató</vt:lpstr>
      <vt:lpstr>PowerPoint-bemutató</vt:lpstr>
      <vt:lpstr>PowerPoint-bemutató</vt:lpstr>
      <vt:lpstr>PowerPoint-bemutató</vt:lpstr>
      <vt:lpstr>PowerPoint-bemutató</vt:lpstr>
      <vt:lpstr>Life-long dancing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User</dc:creator>
  <cp:lastModifiedBy>BARNA PC</cp:lastModifiedBy>
  <cp:revision>93</cp:revision>
  <dcterms:created xsi:type="dcterms:W3CDTF">2016-09-24T23:43:46Z</dcterms:created>
  <dcterms:modified xsi:type="dcterms:W3CDTF">2016-09-28T14:13:09Z</dcterms:modified>
</cp:coreProperties>
</file>