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86" r:id="rId2"/>
    <p:sldMasterId id="2147483698" r:id="rId3"/>
    <p:sldMasterId id="2147483711" r:id="rId4"/>
    <p:sldMasterId id="2147483723" r:id="rId5"/>
    <p:sldMasterId id="2147483735" r:id="rId6"/>
  </p:sldMasterIdLst>
  <p:notesMasterIdLst>
    <p:notesMasterId r:id="rId26"/>
  </p:notesMasterIdLst>
  <p:sldIdLst>
    <p:sldId id="299" r:id="rId7"/>
    <p:sldId id="276" r:id="rId8"/>
    <p:sldId id="296" r:id="rId9"/>
    <p:sldId id="297" r:id="rId10"/>
    <p:sldId id="298" r:id="rId11"/>
    <p:sldId id="288" r:id="rId12"/>
    <p:sldId id="283" r:id="rId13"/>
    <p:sldId id="284" r:id="rId14"/>
    <p:sldId id="285" r:id="rId15"/>
    <p:sldId id="277" r:id="rId16"/>
    <p:sldId id="293" r:id="rId17"/>
    <p:sldId id="294" r:id="rId18"/>
    <p:sldId id="295" r:id="rId19"/>
    <p:sldId id="269" r:id="rId20"/>
    <p:sldId id="271" r:id="rId21"/>
    <p:sldId id="289" r:id="rId22"/>
    <p:sldId id="290" r:id="rId23"/>
    <p:sldId id="291" r:id="rId24"/>
    <p:sldId id="292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93366"/>
    <a:srgbClr val="0000FF"/>
    <a:srgbClr val="00FFFF"/>
    <a:srgbClr val="66FF33"/>
    <a:srgbClr val="66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22" autoAdjust="0"/>
  </p:normalViewPr>
  <p:slideViewPr>
    <p:cSldViewPr>
      <p:cViewPr>
        <p:scale>
          <a:sx n="62" d="100"/>
          <a:sy n="62" d="100"/>
        </p:scale>
        <p:origin x="-642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AC4F8-03B5-4DCD-B662-066907C66FBB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4326B-5BE2-45FB-AD6F-481AB467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9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DFA4B9-8A61-40E6-963A-C9E8ABBFBC41}" type="slidenum">
              <a:rPr lang="hu-HU" altLang="hu-HU" sz="1200">
                <a:solidFill>
                  <a:prstClr val="black"/>
                </a:solidFill>
              </a:rPr>
              <a:pPr/>
              <a:t>2</a:t>
            </a:fld>
            <a:endParaRPr lang="hu-HU" altLang="hu-HU" sz="1200">
              <a:solidFill>
                <a:prstClr val="black"/>
              </a:solidFill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09613"/>
            <a:ext cx="4545012" cy="3409950"/>
          </a:xfrm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76" y="4331369"/>
            <a:ext cx="4972285" cy="41197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DFA4B9-8A61-40E6-963A-C9E8ABBFBC41}" type="slidenum">
              <a:rPr lang="hu-HU" altLang="hu-HU" sz="1200">
                <a:solidFill>
                  <a:prstClr val="black"/>
                </a:solidFill>
              </a:rPr>
              <a:pPr/>
              <a:t>18</a:t>
            </a:fld>
            <a:endParaRPr lang="hu-HU" altLang="hu-HU" sz="1200">
              <a:solidFill>
                <a:prstClr val="black"/>
              </a:solidFill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09613"/>
            <a:ext cx="4545012" cy="3409950"/>
          </a:xfrm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76" y="4331369"/>
            <a:ext cx="4972285" cy="41197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8" y="2130428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8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246" indent="0" algn="ctr">
              <a:buNone/>
              <a:defRPr/>
            </a:lvl2pPr>
            <a:lvl3pPr marL="910499" indent="0" algn="ctr">
              <a:buNone/>
              <a:defRPr/>
            </a:lvl3pPr>
            <a:lvl4pPr marL="1365743" indent="0" algn="ctr">
              <a:buNone/>
              <a:defRPr/>
            </a:lvl4pPr>
            <a:lvl5pPr marL="1820990" indent="0" algn="ctr">
              <a:buNone/>
              <a:defRPr/>
            </a:lvl5pPr>
            <a:lvl6pPr marL="2276237" indent="0" algn="ctr">
              <a:buNone/>
              <a:defRPr/>
            </a:lvl6pPr>
            <a:lvl7pPr marL="2731491" indent="0" algn="ctr">
              <a:buNone/>
              <a:defRPr/>
            </a:lvl7pPr>
            <a:lvl8pPr marL="3186732" indent="0" algn="ctr">
              <a:buNone/>
              <a:defRPr/>
            </a:lvl8pPr>
            <a:lvl9pPr marL="3641981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CB6C9-F770-4C1C-9934-0CAA6D80ACCD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0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9DAD6-D54E-4401-B7AC-3351CEBE3C03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35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72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041D3-44BE-489E-956F-47634861BC0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39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8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7" y="1600234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600234"/>
            <a:ext cx="4038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A086F-D32E-4103-B4B6-74BD355363E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83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04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76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64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46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20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924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63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CFD1D-C8AA-43F3-A614-C059661F464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12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04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35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57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25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50606-50ED-40C0-A842-8CD67671FD5C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18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7C345-1A1B-4F51-B317-EAD1DD789718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39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4047B-C358-4926-A905-493C3FA0DED8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010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4D660-6F5F-4896-8718-D084F6E80C98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4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A5E55-1097-47A5-8B00-27648D4EA422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33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92AD2-08CE-49CF-BAA6-6B65C966B783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5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4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246" indent="0">
              <a:buNone/>
              <a:defRPr sz="1800"/>
            </a:lvl2pPr>
            <a:lvl3pPr marL="910499" indent="0">
              <a:buNone/>
              <a:defRPr sz="1600"/>
            </a:lvl3pPr>
            <a:lvl4pPr marL="1365743" indent="0">
              <a:buNone/>
              <a:defRPr sz="1400"/>
            </a:lvl4pPr>
            <a:lvl5pPr marL="1820990" indent="0">
              <a:buNone/>
              <a:defRPr sz="1400"/>
            </a:lvl5pPr>
            <a:lvl6pPr marL="2276237" indent="0">
              <a:buNone/>
              <a:defRPr sz="1400"/>
            </a:lvl6pPr>
            <a:lvl7pPr marL="2731491" indent="0">
              <a:buNone/>
              <a:defRPr sz="1400"/>
            </a:lvl7pPr>
            <a:lvl8pPr marL="3186732" indent="0">
              <a:buNone/>
              <a:defRPr sz="1400"/>
            </a:lvl8pPr>
            <a:lvl9pPr marL="3641981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86F96-05C6-4612-963F-0FBCA5806B07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55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57619-33BE-44D8-8948-43844719A3EF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12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4FE9-3C61-407D-A00C-EE64C62929B8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12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7419E-47FF-4F02-9503-2414EB4FADC9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91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028C5-4037-406F-8795-18EC8B390A9B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581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28CBD-E228-4982-82E8-A84AA4E3EC40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084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12390-6A63-4263-B1D7-615471ED07A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94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34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141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511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2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7" y="16002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D52E0-CAF9-4082-BC33-D159BFF4ABE7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044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839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226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3215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364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870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790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95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BE0-A4DC-42E3-AD55-542198604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635F-22C9-4CF7-9B8C-D26C4812DA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77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BE0-A4DC-42E3-AD55-542198604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635F-22C9-4CF7-9B8C-D26C4812DA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58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BE0-A4DC-42E3-AD55-542198604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635F-22C9-4CF7-9B8C-D26C4812DA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0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4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246" indent="0">
              <a:buNone/>
              <a:defRPr sz="2000" b="1"/>
            </a:lvl2pPr>
            <a:lvl3pPr marL="910499" indent="0">
              <a:buNone/>
              <a:defRPr sz="1800" b="1"/>
            </a:lvl3pPr>
            <a:lvl4pPr marL="1365743" indent="0">
              <a:buNone/>
              <a:defRPr sz="1600" b="1"/>
            </a:lvl4pPr>
            <a:lvl5pPr marL="1820990" indent="0">
              <a:buNone/>
              <a:defRPr sz="1600" b="1"/>
            </a:lvl5pPr>
            <a:lvl6pPr marL="2276237" indent="0">
              <a:buNone/>
              <a:defRPr sz="1600" b="1"/>
            </a:lvl6pPr>
            <a:lvl7pPr marL="2731491" indent="0">
              <a:buNone/>
              <a:defRPr sz="1600" b="1"/>
            </a:lvl7pPr>
            <a:lvl8pPr marL="3186732" indent="0">
              <a:buNone/>
              <a:defRPr sz="1600" b="1"/>
            </a:lvl8pPr>
            <a:lvl9pPr marL="3641981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5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246" indent="0">
              <a:buNone/>
              <a:defRPr sz="2000" b="1"/>
            </a:lvl2pPr>
            <a:lvl3pPr marL="910499" indent="0">
              <a:buNone/>
              <a:defRPr sz="1800" b="1"/>
            </a:lvl3pPr>
            <a:lvl4pPr marL="1365743" indent="0">
              <a:buNone/>
              <a:defRPr sz="1600" b="1"/>
            </a:lvl4pPr>
            <a:lvl5pPr marL="1820990" indent="0">
              <a:buNone/>
              <a:defRPr sz="1600" b="1"/>
            </a:lvl5pPr>
            <a:lvl6pPr marL="2276237" indent="0">
              <a:buNone/>
              <a:defRPr sz="1600" b="1"/>
            </a:lvl6pPr>
            <a:lvl7pPr marL="2731491" indent="0">
              <a:buNone/>
              <a:defRPr sz="1600" b="1"/>
            </a:lvl7pPr>
            <a:lvl8pPr marL="3186732" indent="0">
              <a:buNone/>
              <a:defRPr sz="1600" b="1"/>
            </a:lvl8pPr>
            <a:lvl9pPr marL="3641981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5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3EEC6-2853-4EB7-A121-B27C0DF06BE5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31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BE0-A4DC-42E3-AD55-542198604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635F-22C9-4CF7-9B8C-D26C4812DA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182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BE0-A4DC-42E3-AD55-542198604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635F-22C9-4CF7-9B8C-D26C4812DA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9145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BE0-A4DC-42E3-AD55-542198604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635F-22C9-4CF7-9B8C-D26C4812DA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8763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BE0-A4DC-42E3-AD55-542198604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635F-22C9-4CF7-9B8C-D26C4812DA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329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BE0-A4DC-42E3-AD55-542198604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635F-22C9-4CF7-9B8C-D26C4812DA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288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BE0-A4DC-42E3-AD55-542198604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635F-22C9-4CF7-9B8C-D26C4812DA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190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BE0-A4DC-42E3-AD55-542198604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635F-22C9-4CF7-9B8C-D26C4812DA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191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BE0-A4DC-42E3-AD55-542198604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635F-22C9-4CF7-9B8C-D26C4812DA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427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A86DD-D11B-4D99-99F6-7F131B95752F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370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91EF1-A517-465C-A4F0-20D4025E01AD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44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29428-264C-4037-BF15-84FC2D33D81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859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2B3F3-D224-4429-B5FD-082AE31A40AA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744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2A2B9-6680-4938-9360-3B991B267F45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7731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03212-D0F1-45DA-B2ED-9CBDC5223B4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144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9CD51-DE5D-46FD-9FEC-70E96C25017E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9200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FA378-8FE8-4E60-BC4E-E693264A42C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634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9C510-1F76-44EE-B137-5CC01179EB50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934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846AF-2219-4EFE-AF3E-41C322485739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943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0E5DA-CF0C-49D0-92CC-9C4FE1D4C058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751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2A366-547A-4208-8070-E746150538B2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46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770C6-A12E-4FCF-8A8F-6D05DF56553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0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0698-D534-4005-86C7-756F2CEB7DFE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22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83" y="27308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3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246" indent="0">
              <a:buNone/>
              <a:defRPr sz="1200"/>
            </a:lvl2pPr>
            <a:lvl3pPr marL="910499" indent="0">
              <a:buNone/>
              <a:defRPr sz="1000"/>
            </a:lvl3pPr>
            <a:lvl4pPr marL="1365743" indent="0">
              <a:buNone/>
              <a:defRPr sz="900"/>
            </a:lvl4pPr>
            <a:lvl5pPr marL="1820990" indent="0">
              <a:buNone/>
              <a:defRPr sz="900"/>
            </a:lvl5pPr>
            <a:lvl6pPr marL="2276237" indent="0">
              <a:buNone/>
              <a:defRPr sz="900"/>
            </a:lvl6pPr>
            <a:lvl7pPr marL="2731491" indent="0">
              <a:buNone/>
              <a:defRPr sz="900"/>
            </a:lvl7pPr>
            <a:lvl8pPr marL="3186732" indent="0">
              <a:buNone/>
              <a:defRPr sz="900"/>
            </a:lvl8pPr>
            <a:lvl9pPr marL="3641981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00C81-4A2A-450D-803F-C37C36FC22E0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246" indent="0">
              <a:buNone/>
              <a:defRPr sz="2800"/>
            </a:lvl2pPr>
            <a:lvl3pPr marL="910499" indent="0">
              <a:buNone/>
              <a:defRPr sz="2400"/>
            </a:lvl3pPr>
            <a:lvl4pPr marL="1365743" indent="0">
              <a:buNone/>
              <a:defRPr sz="2000"/>
            </a:lvl4pPr>
            <a:lvl5pPr marL="1820990" indent="0">
              <a:buNone/>
              <a:defRPr sz="2000"/>
            </a:lvl5pPr>
            <a:lvl6pPr marL="2276237" indent="0">
              <a:buNone/>
              <a:defRPr sz="2000"/>
            </a:lvl6pPr>
            <a:lvl7pPr marL="2731491" indent="0">
              <a:buNone/>
              <a:defRPr sz="2000"/>
            </a:lvl7pPr>
            <a:lvl8pPr marL="3186732" indent="0">
              <a:buNone/>
              <a:defRPr sz="2000"/>
            </a:lvl8pPr>
            <a:lvl9pPr marL="3641981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246" indent="0">
              <a:buNone/>
              <a:defRPr sz="1200"/>
            </a:lvl2pPr>
            <a:lvl3pPr marL="910499" indent="0">
              <a:buNone/>
              <a:defRPr sz="1000"/>
            </a:lvl3pPr>
            <a:lvl4pPr marL="1365743" indent="0">
              <a:buNone/>
              <a:defRPr sz="900"/>
            </a:lvl4pPr>
            <a:lvl5pPr marL="1820990" indent="0">
              <a:buNone/>
              <a:defRPr sz="900"/>
            </a:lvl5pPr>
            <a:lvl6pPr marL="2276237" indent="0">
              <a:buNone/>
              <a:defRPr sz="900"/>
            </a:lvl6pPr>
            <a:lvl7pPr marL="2731491" indent="0">
              <a:buNone/>
              <a:defRPr sz="900"/>
            </a:lvl7pPr>
            <a:lvl8pPr marL="3186732" indent="0">
              <a:buNone/>
              <a:defRPr sz="900"/>
            </a:lvl8pPr>
            <a:lvl9pPr marL="3641981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BBF5A-7F5D-4479-BEBD-670DCCB2C425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5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8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52" tIns="45526" rIns="91052" bIns="455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8" y="160023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52" tIns="45526" rIns="91052" bIns="45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6" rIns="91052" bIns="45526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6" rIns="91052" bIns="45526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6" rIns="91052" bIns="45526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934CC9-AAE6-49C1-91E3-63D2722F6458}" type="slidenum">
              <a:rPr 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7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52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049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574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09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435" indent="-34143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7" indent="-28453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8118" indent="-22762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3364" indent="-22762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8613" indent="-22762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3862" indent="-22762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9107" indent="-22762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14355" indent="-22762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69601" indent="-22762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246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499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743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990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237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491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732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981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1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text styles</a:t>
            </a:r>
          </a:p>
          <a:p>
            <a:pPr lvl="1"/>
            <a:r>
              <a:rPr lang="hu-HU" altLang="hu-HU" smtClean="0"/>
              <a:t>Second level</a:t>
            </a:r>
          </a:p>
          <a:p>
            <a:pPr lvl="2"/>
            <a:r>
              <a:rPr lang="hu-HU" altLang="hu-HU" smtClean="0"/>
              <a:t>Third level</a:t>
            </a:r>
          </a:p>
          <a:p>
            <a:pPr lvl="3"/>
            <a:r>
              <a:rPr lang="hu-HU" altLang="hu-HU" smtClean="0"/>
              <a:t>Fourth level</a:t>
            </a:r>
          </a:p>
          <a:p>
            <a:pPr lvl="4"/>
            <a:r>
              <a:rPr lang="hu-HU" altLang="hu-H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40B639F-BF5C-444B-A918-9A21B50DAD8B}" type="slidenum">
              <a:rPr lang="hu-HU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7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4EA5E-A29F-4A94-A4F0-B6BA2D507F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882E2-63C7-4E82-B099-C6F73366A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7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09BE0-A4DC-42E3-AD55-542198604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7635F-22C9-4CF7-9B8C-D26C4812DA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5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text styles</a:t>
            </a:r>
          </a:p>
          <a:p>
            <a:pPr lvl="1"/>
            <a:r>
              <a:rPr lang="hu-HU" altLang="hu-HU" smtClean="0"/>
              <a:t>Second level</a:t>
            </a:r>
          </a:p>
          <a:p>
            <a:pPr lvl="2"/>
            <a:r>
              <a:rPr lang="hu-HU" altLang="hu-HU" smtClean="0"/>
              <a:t>Third level</a:t>
            </a:r>
          </a:p>
          <a:p>
            <a:pPr lvl="3"/>
            <a:r>
              <a:rPr lang="hu-HU" altLang="hu-HU" smtClean="0"/>
              <a:t>Fourth level</a:t>
            </a:r>
          </a:p>
          <a:p>
            <a:pPr lvl="4"/>
            <a:r>
              <a:rPr lang="hu-HU" altLang="hu-H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78366A6-7B22-4A1D-BCE4-9D4C150F10DB}" type="slidenum">
              <a:rPr lang="hu-HU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-TdzbNYZO4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hyperlink" Target="https://www.google.hu/url?sa=i&amp;rct=j&amp;q=&amp;esrc=s&amp;frm=1&amp;source=images&amp;cd=&amp;cad=rja&amp;uact=8&amp;ved=0ahUKEwistM7p1YvMAhWIxRQKHcNOBnMQjRwIBw&amp;url=https://en.wikipedia.org/wiki/The_Beatles&amp;psig=AFQjCNGp7OXmi4U8piPdO1Di_mdSvXOylQ&amp;ust=1460638810966087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hu/url?sa=i&amp;rct=j&amp;q=&amp;esrc=s&amp;frm=1&amp;source=images&amp;cd=&amp;cad=rja&amp;uact=8&amp;ved=0CAcQjRw&amp;url=http://www.mediaklikk.hu/2014/09/30/kathy-horvath-lajos-zeneszerzo-hegedumuvesz-az-arcvonasokban/&amp;ei=buErVaW4GcXfPZqcgZgK&amp;psig=AFQjCNGhySCCRXC_xRZVXoq9HrotiUPJZA&amp;ust=1429025403188327" TargetMode="Externa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www.google.hu/url?sa=i&amp;rct=j&amp;q=&amp;esrc=s&amp;frm=1&amp;source=images&amp;cd=&amp;cad=rja&amp;uact=8&amp;ved=0ahUKEwii6_2n3YvMAhVGNxQKHXjdARsQjRwIBw&amp;url=http://setalo.hu/17-elkepeszto-kep-sziberiai-saman-talalkozorol/&amp;psig=AFQjCNH4IUiOIgYdK7rOU8Z-Ly6frTVAxg&amp;ust=1460640773624878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2"/>
          <p:cNvSpPr txBox="1">
            <a:spLocks noChangeArrowheads="1"/>
          </p:cNvSpPr>
          <p:nvPr/>
        </p:nvSpPr>
        <p:spPr bwMode="auto">
          <a:xfrm>
            <a:off x="4927600" y="976313"/>
            <a:ext cx="3892550" cy="41084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b="1" smtClean="0">
                <a:solidFill>
                  <a:srgbClr val="66FF33"/>
                </a:solidFill>
                <a:latin typeface="Arial Unicode MS" pitchFamily="34" charset="-128"/>
                <a:ea typeface="MS PGothic" pitchFamily="34" charset="-128"/>
              </a:rPr>
              <a:t>Augustin Thierry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b="1" smtClean="0">
                <a:solidFill>
                  <a:srgbClr val="66FF33"/>
                </a:solidFill>
                <a:latin typeface="Arial Unicode MS" pitchFamily="34" charset="-128"/>
                <a:ea typeface="MS PGothic" pitchFamily="34" charset="-128"/>
              </a:rPr>
              <a:t>1795-1856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b="1" smtClean="0">
              <a:solidFill>
                <a:srgbClr val="66FF33"/>
              </a:solidFill>
              <a:latin typeface="Arial Unicode MS" pitchFamily="34" charset="-128"/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b="1" smtClean="0">
                <a:solidFill>
                  <a:srgbClr val="66FF33"/>
                </a:solidFill>
                <a:latin typeface="Arial Unicode MS" pitchFamily="34" charset="-128"/>
                <a:ea typeface="MS PGothic" pitchFamily="34" charset="-128"/>
              </a:rPr>
              <a:t>„Van a világon valami,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b="1" smtClean="0">
                <a:solidFill>
                  <a:srgbClr val="66FF33"/>
                </a:solidFill>
                <a:latin typeface="Arial Unicode MS" pitchFamily="34" charset="-128"/>
                <a:ea typeface="MS PGothic" pitchFamily="34" charset="-128"/>
              </a:rPr>
              <a:t>ami értékesebb,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b="1" smtClean="0">
                <a:solidFill>
                  <a:srgbClr val="66FF33"/>
                </a:solidFill>
                <a:latin typeface="Arial Unicode MS" pitchFamily="34" charset="-128"/>
                <a:ea typeface="MS PGothic" pitchFamily="34" charset="-128"/>
              </a:rPr>
              <a:t>mint az anyagi élvezetek,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b="1" smtClean="0">
                <a:solidFill>
                  <a:srgbClr val="66FF33"/>
                </a:solidFill>
                <a:latin typeface="Arial Unicode MS" pitchFamily="34" charset="-128"/>
                <a:ea typeface="MS PGothic" pitchFamily="34" charset="-128"/>
              </a:rPr>
              <a:t>mint a vagyon,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b="1" smtClean="0">
                <a:solidFill>
                  <a:srgbClr val="66FF33"/>
                </a:solidFill>
                <a:latin typeface="Arial Unicode MS" pitchFamily="34" charset="-128"/>
                <a:ea typeface="MS PGothic" pitchFamily="34" charset="-128"/>
              </a:rPr>
              <a:t>értékesebb magánál az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b="1" smtClean="0">
                <a:solidFill>
                  <a:srgbClr val="66FF33"/>
                </a:solidFill>
                <a:latin typeface="Arial Unicode MS" pitchFamily="34" charset="-128"/>
                <a:ea typeface="MS PGothic" pitchFamily="34" charset="-128"/>
              </a:rPr>
              <a:t>egészségnél is: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b="1" smtClean="0">
                <a:solidFill>
                  <a:srgbClr val="66FF33"/>
                </a:solidFill>
                <a:latin typeface="Arial Unicode MS" pitchFamily="34" charset="-128"/>
                <a:ea typeface="MS PGothic" pitchFamily="34" charset="-128"/>
              </a:rPr>
              <a:t>ez a tudomány odaadó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b="1" smtClean="0">
                <a:solidFill>
                  <a:srgbClr val="66FF33"/>
                </a:solidFill>
                <a:latin typeface="Arial Unicode MS" pitchFamily="34" charset="-128"/>
                <a:ea typeface="MS PGothic" pitchFamily="34" charset="-128"/>
              </a:rPr>
              <a:t>szolgálata”. </a:t>
            </a:r>
          </a:p>
        </p:txBody>
      </p:sp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765175"/>
            <a:ext cx="396875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56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43608" y="540107"/>
            <a:ext cx="7282828" cy="5409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0066"/>
                </a:solidFill>
              </a:rPr>
              <a:t>                                 </a:t>
            </a:r>
            <a:r>
              <a:rPr lang="hu-HU" sz="2200" b="1" dirty="0" smtClean="0">
                <a:solidFill>
                  <a:srgbClr val="000066"/>
                </a:solidFill>
              </a:rPr>
              <a:t>Nagy kérdéseink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A zene önkifejezés, a belsőnk kivetítése, vagy üzenet a másiknak?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A zene egyszerű matematika, fizikai alkalmazása?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A zene az agyműködés tükröződése vagy a lélek kifejezője?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Mi a jó zene, mi a rossz zene, mikor jó a zene, mire jó a zene?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Minden  zene épít, vagy rombol?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Lehet-e zenével forradalmat  csinálni?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Lehet-e zenével falakat lebontani?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Lehet-e zenével háborúba masírozni?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Lehet-e zenével embert vagy fület gyilkolni?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Mi a szférák zenéje?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Van-e hangja a molekulák rezgésének?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Mit üzennek a madarak énekei?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Őrültek zenéi, zenék őrültjei?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Van-e  különbség az egyes hangszerek élettani hatása között?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Van-e például altató, ébresztő, munkás és szerelmes „hangszer”?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957853"/>
            <a:ext cx="1345332" cy="67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6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220072" y="541124"/>
            <a:ext cx="33843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dirty="0">
                <a:solidFill>
                  <a:srgbClr val="C00000"/>
                </a:solidFill>
              </a:rPr>
              <a:t>Mózes halála után utódjára, Józsuéra várt a </a:t>
            </a:r>
            <a:r>
              <a:rPr lang="hu-HU" sz="2200" dirty="0" smtClean="0">
                <a:solidFill>
                  <a:srgbClr val="C00000"/>
                </a:solidFill>
              </a:rPr>
              <a:t>feladat, </a:t>
            </a:r>
            <a:r>
              <a:rPr lang="hu-HU" sz="2200" dirty="0">
                <a:solidFill>
                  <a:srgbClr val="C00000"/>
                </a:solidFill>
              </a:rPr>
              <a:t>Kánaán elfoglalása</a:t>
            </a:r>
            <a:r>
              <a:rPr lang="hu-HU" sz="2200" dirty="0" smtClean="0">
                <a:solidFill>
                  <a:srgbClr val="C00000"/>
                </a:solidFill>
              </a:rPr>
              <a:t>.</a:t>
            </a:r>
          </a:p>
          <a:p>
            <a:endParaRPr lang="hu-HU" sz="2200" dirty="0" smtClean="0">
              <a:solidFill>
                <a:srgbClr val="C00000"/>
              </a:solidFill>
            </a:endParaRPr>
          </a:p>
          <a:p>
            <a:r>
              <a:rPr lang="hu-HU" sz="2200" b="1" dirty="0" smtClean="0">
                <a:solidFill>
                  <a:srgbClr val="C00000"/>
                </a:solidFill>
              </a:rPr>
              <a:t>Jerikó </a:t>
            </a:r>
            <a:r>
              <a:rPr lang="hu-HU" sz="2200" b="1" dirty="0">
                <a:solidFill>
                  <a:srgbClr val="C00000"/>
                </a:solidFill>
              </a:rPr>
              <a:t>bevétele</a:t>
            </a:r>
          </a:p>
          <a:p>
            <a:r>
              <a:rPr lang="hu-HU" sz="2200" dirty="0">
                <a:solidFill>
                  <a:srgbClr val="C00000"/>
                </a:solidFill>
              </a:rPr>
              <a:t>Józsué 5–6. fejezet</a:t>
            </a:r>
          </a:p>
          <a:p>
            <a:endParaRPr lang="hu-HU" sz="2200" b="1" dirty="0" smtClean="0">
              <a:solidFill>
                <a:srgbClr val="C00000"/>
              </a:solidFill>
            </a:endParaRPr>
          </a:p>
          <a:p>
            <a:r>
              <a:rPr lang="hu-HU" sz="2200" b="1" dirty="0" smtClean="0">
                <a:solidFill>
                  <a:srgbClr val="C00000"/>
                </a:solidFill>
              </a:rPr>
              <a:t>A hetedik napon a kosszarvból </a:t>
            </a:r>
            <a:r>
              <a:rPr lang="hu-HU" sz="2200" b="1" dirty="0">
                <a:solidFill>
                  <a:srgbClr val="C00000"/>
                </a:solidFill>
              </a:rPr>
              <a:t>készült </a:t>
            </a:r>
            <a:r>
              <a:rPr lang="hu-HU" sz="2200" b="1" dirty="0" smtClean="0">
                <a:solidFill>
                  <a:srgbClr val="C00000"/>
                </a:solidFill>
              </a:rPr>
              <a:t>kürtök, </a:t>
            </a:r>
          </a:p>
          <a:p>
            <a:r>
              <a:rPr lang="hu-HU" sz="2200" b="1" dirty="0" smtClean="0">
                <a:solidFill>
                  <a:srgbClr val="C00000"/>
                </a:solidFill>
              </a:rPr>
              <a:t>a </a:t>
            </a:r>
            <a:r>
              <a:rPr lang="hu-HU" sz="2200" b="1" dirty="0" err="1" smtClean="0">
                <a:solidFill>
                  <a:srgbClr val="C00000"/>
                </a:solidFill>
              </a:rPr>
              <a:t>sófárok</a:t>
            </a:r>
            <a:r>
              <a:rPr lang="hu-HU" sz="2200" b="1" dirty="0" smtClean="0">
                <a:solidFill>
                  <a:srgbClr val="C00000"/>
                </a:solidFill>
              </a:rPr>
              <a:t> megszólaltak, </a:t>
            </a:r>
          </a:p>
          <a:p>
            <a:r>
              <a:rPr lang="hu-HU" sz="2200" b="1" dirty="0" smtClean="0">
                <a:solidFill>
                  <a:srgbClr val="C00000"/>
                </a:solidFill>
              </a:rPr>
              <a:t>és </a:t>
            </a:r>
            <a:r>
              <a:rPr lang="hu-HU" sz="2200" b="1" dirty="0" err="1" smtClean="0">
                <a:solidFill>
                  <a:srgbClr val="C00000"/>
                </a:solidFill>
              </a:rPr>
              <a:t>izrael</a:t>
            </a:r>
            <a:r>
              <a:rPr lang="hu-HU" sz="2200" b="1" dirty="0" smtClean="0">
                <a:solidFill>
                  <a:srgbClr val="C00000"/>
                </a:solidFill>
              </a:rPr>
              <a:t> népe kiáltott </a:t>
            </a:r>
          </a:p>
          <a:p>
            <a:r>
              <a:rPr lang="hu-HU" sz="2200" b="1" dirty="0" smtClean="0">
                <a:solidFill>
                  <a:srgbClr val="C00000"/>
                </a:solidFill>
              </a:rPr>
              <a:t>és a falak leomlottak.</a:t>
            </a:r>
            <a:endParaRPr lang="hu-HU" sz="22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biblia.hu/a_biblia_a_magyar_kepzomuveszetben/pictures/big/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80" y="201414"/>
            <a:ext cx="4358525" cy="661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5076056" y="5877272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Szántó </a:t>
            </a:r>
            <a:r>
              <a:rPr lang="hu-HU" b="1" dirty="0" smtClean="0">
                <a:solidFill>
                  <a:srgbClr val="FF0000"/>
                </a:solidFill>
              </a:rPr>
              <a:t>Piroska: </a:t>
            </a:r>
            <a:r>
              <a:rPr lang="hu-HU" i="1" dirty="0" smtClean="0">
                <a:solidFill>
                  <a:srgbClr val="FF0000"/>
                </a:solidFill>
              </a:rPr>
              <a:t>Jerikó </a:t>
            </a:r>
            <a:r>
              <a:rPr lang="hu-HU" i="1" dirty="0">
                <a:solidFill>
                  <a:srgbClr val="FF0000"/>
                </a:solidFill>
              </a:rPr>
              <a:t>bevétele</a:t>
            </a:r>
            <a:r>
              <a:rPr lang="hu-HU" dirty="0">
                <a:solidFill>
                  <a:srgbClr val="FF0000"/>
                </a:solidFill>
              </a:rPr>
              <a:t>, </a:t>
            </a:r>
            <a:endParaRPr lang="hu-HU" dirty="0" smtClean="0">
              <a:solidFill>
                <a:srgbClr val="FF0000"/>
              </a:solidFill>
            </a:endParaRPr>
          </a:p>
          <a:p>
            <a:r>
              <a:rPr lang="hu-HU" dirty="0" smtClean="0">
                <a:solidFill>
                  <a:srgbClr val="FF0000"/>
                </a:solidFill>
              </a:rPr>
              <a:t>1975–77</a:t>
            </a:r>
            <a:r>
              <a:rPr lang="hu-HU" dirty="0">
                <a:solidFill>
                  <a:srgbClr val="FF0000"/>
                </a:solidFill>
              </a:rPr>
              <a:t>, színes krétarajz, 65x50 cm, Esztergom, Keresztény Múzeum</a:t>
            </a:r>
          </a:p>
        </p:txBody>
      </p:sp>
    </p:spTree>
    <p:extLst>
      <p:ext uri="{BB962C8B-B14F-4D97-AF65-F5344CB8AC3E}">
        <p14:creationId xmlns:p14="http://schemas.microsoft.com/office/powerpoint/2010/main" val="121235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uget de Lisle a Marseillaise-t énekli, Isidore Pils festménye, 18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890700" cy="397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5508104" y="764704"/>
            <a:ext cx="30963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993366"/>
                </a:solidFill>
              </a:rPr>
              <a:t>Rouget de Lisle a Marseillaise-t </a:t>
            </a:r>
            <a:r>
              <a:rPr lang="hu-HU" sz="2400" dirty="0" smtClean="0">
                <a:solidFill>
                  <a:srgbClr val="993366"/>
                </a:solidFill>
              </a:rPr>
              <a:t>(Strasbourgban írta, 1792) </a:t>
            </a:r>
            <a:r>
              <a:rPr lang="fr-FR" sz="2400" dirty="0" smtClean="0">
                <a:solidFill>
                  <a:srgbClr val="993366"/>
                </a:solidFill>
              </a:rPr>
              <a:t>énekli</a:t>
            </a:r>
            <a:r>
              <a:rPr lang="fr-FR" sz="2400" dirty="0">
                <a:solidFill>
                  <a:srgbClr val="993366"/>
                </a:solidFill>
              </a:rPr>
              <a:t>, Isidore Pils festménye, 1849</a:t>
            </a:r>
            <a:endParaRPr lang="hu-HU" sz="2400" dirty="0">
              <a:solidFill>
                <a:srgbClr val="993366"/>
              </a:solidFill>
            </a:endParaRPr>
          </a:p>
        </p:txBody>
      </p:sp>
      <p:pic>
        <p:nvPicPr>
          <p:cNvPr id="2052" name="Picture 4" descr="https://upload.wikimedia.org/score/d/p/dpzfcvi1q2w6bmnc6vehimc2zi10lf0/dpzfcvi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76671"/>
            <a:ext cx="5241206" cy="342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67068" y="5013176"/>
            <a:ext cx="2824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993366"/>
                </a:solidFill>
              </a:rPr>
              <a:t>Francia himnusz</a:t>
            </a:r>
            <a:endParaRPr lang="hu-HU" sz="2800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912892" y="3244334"/>
            <a:ext cx="3318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https://youtu.be/Y-TdzbNYZO4</a:t>
            </a:r>
          </a:p>
        </p:txBody>
      </p:sp>
      <p:pic>
        <p:nvPicPr>
          <p:cNvPr id="4" name="Y-TdzbNYZO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2143125"/>
            <a:ext cx="4572000" cy="257175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555776" y="6447928"/>
            <a:ext cx="64043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https://www.youtube.com/watch?v=Y-TdzbNYZO4&amp;feature=youtu.be</a:t>
            </a:r>
          </a:p>
        </p:txBody>
      </p:sp>
    </p:spTree>
    <p:extLst>
      <p:ext uri="{BB962C8B-B14F-4D97-AF65-F5344CB8AC3E}">
        <p14:creationId xmlns:p14="http://schemas.microsoft.com/office/powerpoint/2010/main" val="16541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121615" y="332656"/>
            <a:ext cx="2242473" cy="7078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0066"/>
                </a:solidFill>
              </a:rPr>
              <a:t>Zenének van</a:t>
            </a:r>
            <a:endParaRPr lang="hu-HU" sz="2200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Történelme</a:t>
            </a: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Eszköze</a:t>
            </a: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Üzenete</a:t>
            </a: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Alkotója</a:t>
            </a: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Értelme</a:t>
            </a: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Értéke</a:t>
            </a: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Jövője</a:t>
            </a: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Szellemisége</a:t>
            </a: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Értője…,</a:t>
            </a:r>
            <a:endParaRPr lang="hu-HU" sz="2200" dirty="0">
              <a:solidFill>
                <a:srgbClr val="000066"/>
              </a:solidFill>
            </a:endParaRPr>
          </a:p>
          <a:p>
            <a:r>
              <a:rPr lang="hu-HU" sz="2200" b="1" dirty="0" smtClean="0">
                <a:solidFill>
                  <a:srgbClr val="000066"/>
                </a:solidFill>
              </a:rPr>
              <a:t>De</a:t>
            </a:r>
          </a:p>
          <a:p>
            <a:pPr marL="285750" indent="-285750">
              <a:buFontTx/>
              <a:buChar char="-"/>
            </a:pPr>
            <a:r>
              <a:rPr lang="hu-HU" sz="2200" b="1" dirty="0" smtClean="0">
                <a:solidFill>
                  <a:srgbClr val="000066"/>
                </a:solidFill>
              </a:rPr>
              <a:t>Lélektana?</a:t>
            </a:r>
          </a:p>
          <a:p>
            <a:pPr marL="285750" indent="-285750">
              <a:buFontTx/>
              <a:buChar char="-"/>
            </a:pPr>
            <a:r>
              <a:rPr lang="hu-HU" sz="2200" b="1" dirty="0" smtClean="0">
                <a:solidFill>
                  <a:srgbClr val="000066"/>
                </a:solidFill>
              </a:rPr>
              <a:t>Élettana?</a:t>
            </a:r>
            <a:endParaRPr lang="hu-HU" sz="2200" b="1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2400" b="1" dirty="0" smtClean="0">
                <a:solidFill>
                  <a:srgbClr val="000066"/>
                </a:solidFill>
              </a:rPr>
              <a:t>Kórélettana!?</a:t>
            </a:r>
          </a:p>
          <a:p>
            <a:pPr marL="285750" indent="-285750">
              <a:buFontTx/>
              <a:buChar char="-"/>
            </a:pPr>
            <a:r>
              <a:rPr lang="hu-HU" sz="2400" dirty="0" smtClean="0">
                <a:solidFill>
                  <a:srgbClr val="000066"/>
                </a:solidFill>
              </a:rPr>
              <a:t>Kinek? </a:t>
            </a:r>
          </a:p>
          <a:p>
            <a:pPr marL="285750" indent="-285750">
              <a:buFontTx/>
              <a:buChar char="-"/>
            </a:pPr>
            <a:r>
              <a:rPr lang="hu-HU" sz="2400" dirty="0" smtClean="0">
                <a:solidFill>
                  <a:srgbClr val="000066"/>
                </a:solidFill>
              </a:rPr>
              <a:t>Alkotónak?</a:t>
            </a:r>
          </a:p>
          <a:p>
            <a:pPr marL="285750" indent="-285750">
              <a:buFontTx/>
              <a:buChar char="-"/>
            </a:pPr>
            <a:r>
              <a:rPr lang="hu-HU" sz="2400" dirty="0" smtClean="0">
                <a:solidFill>
                  <a:srgbClr val="000066"/>
                </a:solidFill>
              </a:rPr>
              <a:t>Alkotásnak?</a:t>
            </a:r>
          </a:p>
          <a:p>
            <a:pPr marL="285750" indent="-285750">
              <a:buFontTx/>
              <a:buChar char="-"/>
            </a:pPr>
            <a:r>
              <a:rPr lang="hu-HU" sz="2400" dirty="0" smtClean="0">
                <a:solidFill>
                  <a:srgbClr val="000066"/>
                </a:solidFill>
              </a:rPr>
              <a:t>Befogadónak?</a:t>
            </a:r>
          </a:p>
          <a:p>
            <a:pPr marL="285750" indent="-285750">
              <a:buFontTx/>
              <a:buChar char="-"/>
            </a:pPr>
            <a:endParaRPr lang="hu-HU" sz="2400" b="1" dirty="0" smtClean="0">
              <a:solidFill>
                <a:srgbClr val="000066"/>
              </a:solidFill>
            </a:endParaRPr>
          </a:p>
          <a:p>
            <a:endParaRPr lang="hu-HU" sz="2200" dirty="0">
              <a:solidFill>
                <a:srgbClr val="00006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8680"/>
            <a:ext cx="2787177" cy="122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5" y="548680"/>
            <a:ext cx="2038198" cy="11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2808312" cy="210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5" y="3573016"/>
            <a:ext cx="1996870" cy="132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5" y="1844824"/>
            <a:ext cx="2016157" cy="151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upload.wikimedia.org/wikipedia/commons/9/9f/Beatles_ad_1965_just_the_beatles_crop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4824"/>
            <a:ext cx="2787177" cy="202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5" y="4997539"/>
            <a:ext cx="2043876" cy="127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38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23528" y="779220"/>
            <a:ext cx="121962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Valóság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/Inger</a:t>
            </a:r>
          </a:p>
          <a:p>
            <a:endParaRPr lang="hu-HU" dirty="0" smtClean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Fény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Szín 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Hang 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Forma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Szag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Íz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Esemény</a:t>
            </a:r>
            <a:endParaRPr lang="hu-HU" sz="1600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979712" y="733346"/>
            <a:ext cx="13743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    Jelfogó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 /Érzékelő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/Receptorok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Hullám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Molekula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Rezgés</a:t>
            </a:r>
          </a:p>
          <a:p>
            <a:pPr marL="285750" indent="-285750">
              <a:buFontTx/>
              <a:buChar char="-"/>
            </a:pPr>
            <a:endParaRPr lang="hu-HU" dirty="0" smtClean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endParaRPr lang="hu-HU" dirty="0">
              <a:solidFill>
                <a:srgbClr val="000066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563888" y="733346"/>
            <a:ext cx="1891287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   Feldolgozó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 /Értékelő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 /Idegrendszer</a:t>
            </a:r>
          </a:p>
          <a:p>
            <a:r>
              <a:rPr lang="hu-HU" dirty="0" smtClean="0">
                <a:solidFill>
                  <a:srgbClr val="000066"/>
                </a:solidFill>
              </a:rPr>
              <a:t>-    </a:t>
            </a:r>
            <a:r>
              <a:rPr lang="hu-HU" sz="1600" dirty="0" smtClean="0">
                <a:solidFill>
                  <a:srgbClr val="FF0000"/>
                </a:solidFill>
              </a:rPr>
              <a:t>Psyche</a:t>
            </a:r>
            <a:endParaRPr lang="hu-HU" sz="16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Jelfeldolgozás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Absztrakció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Érzelmi értékelés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Logikai értékelés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Előzmények</a:t>
            </a:r>
            <a:endParaRPr lang="hu-HU" sz="1600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652120" y="733346"/>
            <a:ext cx="1287788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Alkotás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/Ihlet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/Ötlet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/Üzenet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/Kivitelezés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Rajzolás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Festés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Éneklés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Táncolás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Zenélés</a:t>
            </a:r>
          </a:p>
          <a:p>
            <a:pPr marL="285750" indent="-285750">
              <a:buFontTx/>
              <a:buChar char="-"/>
            </a:pPr>
            <a:endParaRPr lang="hu-HU" sz="1600" dirty="0">
              <a:solidFill>
                <a:srgbClr val="000066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452320" y="751344"/>
            <a:ext cx="1281698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0066"/>
                </a:solidFill>
              </a:rPr>
              <a:t>   </a:t>
            </a:r>
            <a:r>
              <a:rPr lang="hu-HU" b="1" dirty="0" smtClean="0">
                <a:solidFill>
                  <a:srgbClr val="000066"/>
                </a:solidFill>
              </a:rPr>
              <a:t>A mű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/Művészeti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Valóság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Kép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Színdarab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Fotó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Zenemű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Tánc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Opera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endParaRPr lang="hu-HU" dirty="0">
              <a:solidFill>
                <a:srgbClr val="000066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752041" y="188640"/>
            <a:ext cx="1396023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00FF"/>
                </a:solidFill>
              </a:rPr>
              <a:t>Az Alkotó</a:t>
            </a:r>
            <a:endParaRPr lang="hu-HU" sz="2400" b="1" dirty="0">
              <a:solidFill>
                <a:srgbClr val="0000FF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55576" y="4239672"/>
            <a:ext cx="164025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A mű = Valóság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/Inger</a:t>
            </a:r>
          </a:p>
          <a:p>
            <a:endParaRPr lang="hu-HU" dirty="0" smtClean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Fény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Szín 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Hang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Forma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Szag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Esemény</a:t>
            </a:r>
            <a:endParaRPr lang="hu-HU" sz="1600" dirty="0">
              <a:solidFill>
                <a:srgbClr val="000066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760665" y="4200763"/>
            <a:ext cx="142725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    Jelfogó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 /Érzékelő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 /Receptorok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Hullám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Molekula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Fizikai erő</a:t>
            </a:r>
          </a:p>
          <a:p>
            <a:pPr marL="285750" indent="-285750">
              <a:buFontTx/>
              <a:buChar char="-"/>
            </a:pPr>
            <a:endParaRPr lang="hu-HU" dirty="0">
              <a:solidFill>
                <a:srgbClr val="000066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594345" y="4200763"/>
            <a:ext cx="1804725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   Feldolgozó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/Értékelő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/Idegrendszer</a:t>
            </a:r>
          </a:p>
          <a:p>
            <a:r>
              <a:rPr lang="hu-HU" dirty="0" smtClean="0">
                <a:solidFill>
                  <a:srgbClr val="000066"/>
                </a:solidFill>
              </a:rPr>
              <a:t>-   </a:t>
            </a:r>
            <a:r>
              <a:rPr lang="hu-HU" sz="1600" b="1" dirty="0" smtClean="0">
                <a:solidFill>
                  <a:srgbClr val="FF0000"/>
                </a:solidFill>
              </a:rPr>
              <a:t>Psyche</a:t>
            </a:r>
            <a:endParaRPr lang="hu-HU" sz="1600" b="1" dirty="0">
              <a:solidFill>
                <a:srgbClr val="FF0000"/>
              </a:solidFill>
            </a:endParaRPr>
          </a:p>
          <a:p>
            <a:r>
              <a:rPr lang="hu-HU" dirty="0" smtClean="0">
                <a:solidFill>
                  <a:srgbClr val="FF0000"/>
                </a:solidFill>
              </a:rPr>
              <a:t>-   </a:t>
            </a:r>
            <a:r>
              <a:rPr lang="hu-HU" sz="1600" dirty="0" smtClean="0">
                <a:solidFill>
                  <a:srgbClr val="FF0000"/>
                </a:solidFill>
              </a:rPr>
              <a:t>Feldolgozás</a:t>
            </a:r>
          </a:p>
          <a:p>
            <a:r>
              <a:rPr lang="hu-HU" sz="1600" dirty="0" smtClean="0">
                <a:solidFill>
                  <a:srgbClr val="FF0000"/>
                </a:solidFill>
              </a:rPr>
              <a:t>-   Absztrakció</a:t>
            </a:r>
          </a:p>
          <a:p>
            <a:r>
              <a:rPr lang="hu-HU" sz="1600" dirty="0" smtClean="0">
                <a:solidFill>
                  <a:srgbClr val="FF0000"/>
                </a:solidFill>
              </a:rPr>
              <a:t>-   Érzelmi értékelés</a:t>
            </a:r>
          </a:p>
          <a:p>
            <a:r>
              <a:rPr lang="hu-HU" sz="1600" dirty="0" smtClean="0">
                <a:solidFill>
                  <a:srgbClr val="FF0000"/>
                </a:solidFill>
              </a:rPr>
              <a:t>-   Logikai értékelés</a:t>
            </a:r>
          </a:p>
          <a:p>
            <a:r>
              <a:rPr lang="hu-HU" sz="1600" dirty="0" smtClean="0">
                <a:solidFill>
                  <a:srgbClr val="FF0000"/>
                </a:solidFill>
              </a:rPr>
              <a:t>-   Előzmények</a:t>
            </a:r>
            <a:endParaRPr lang="hu-HU" sz="1600" dirty="0">
              <a:solidFill>
                <a:srgbClr val="FF000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768752" y="4218761"/>
            <a:ext cx="1863074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      A képzelt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/Virtuális Valóság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Kép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Színdarab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Fotó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Zenemű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Tánc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Opera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endParaRPr lang="hu-HU" dirty="0">
              <a:solidFill>
                <a:srgbClr val="000066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3707904" y="3573016"/>
            <a:ext cx="1647246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00FF"/>
                </a:solidFill>
              </a:rPr>
              <a:t>A Befogadó</a:t>
            </a:r>
            <a:endParaRPr lang="hu-HU" sz="2400" b="1" dirty="0">
              <a:solidFill>
                <a:srgbClr val="0000FF"/>
              </a:solidFill>
            </a:endParaRPr>
          </a:p>
        </p:txBody>
      </p:sp>
      <p:cxnSp>
        <p:nvCxnSpPr>
          <p:cNvPr id="3" name="Egyenes összekötő nyíllal 2"/>
          <p:cNvCxnSpPr/>
          <p:nvPr/>
        </p:nvCxnSpPr>
        <p:spPr>
          <a:xfrm>
            <a:off x="1403648" y="1237402"/>
            <a:ext cx="476321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3131840" y="1237402"/>
            <a:ext cx="476321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5076056" y="1237402"/>
            <a:ext cx="476321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6903991" y="1237402"/>
            <a:ext cx="476321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2223471" y="4693786"/>
            <a:ext cx="476321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4023671" y="4693786"/>
            <a:ext cx="476321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6111903" y="4693786"/>
            <a:ext cx="476321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8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547664" y="519782"/>
            <a:ext cx="6480720" cy="550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0066"/>
                </a:solidFill>
              </a:rPr>
              <a:t>                    </a:t>
            </a:r>
            <a:r>
              <a:rPr lang="hu-HU" sz="2400" b="1" dirty="0" smtClean="0">
                <a:solidFill>
                  <a:srgbClr val="000066"/>
                </a:solidFill>
              </a:rPr>
              <a:t>További kérdések</a:t>
            </a:r>
          </a:p>
          <a:p>
            <a:endParaRPr lang="hu-HU" sz="2000" dirty="0" smtClean="0">
              <a:solidFill>
                <a:srgbClr val="000066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2000" dirty="0" smtClean="0">
                <a:solidFill>
                  <a:srgbClr val="000066"/>
                </a:solidFill>
              </a:rPr>
              <a:t>-   Mit gyógyít a zeneterápia?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2000" dirty="0" smtClean="0">
                <a:solidFill>
                  <a:srgbClr val="000066"/>
                </a:solidFill>
              </a:rPr>
              <a:t>-   Mi zeneterápia hatásmechanizmusa?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2000" dirty="0" smtClean="0">
                <a:solidFill>
                  <a:srgbClr val="000066"/>
                </a:solidFill>
              </a:rPr>
              <a:t>-    Az agyműködés melyik részére hat?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A folyamatos ritmusnak van hatása?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A folyamatos hang/inger eltereli a gondolatokat?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A hang hullámok energiája befolyásolja a sejtek működését? Melyik hang, ritmus melyik sejtet?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Különböző ember, különböző betegségek különböző terápiás zenét igényelnek?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A terápiás zene függ az életkortól, a nemtől, az iskolázottságtól, az ízléstől?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Van füle a növényeknek?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Miért ad több tejet a tehén Mozart zenére?</a:t>
            </a:r>
            <a:endParaRPr lang="en-US" sz="2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0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0370" y="1326247"/>
            <a:ext cx="575747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</a:rPr>
              <a:t>Nagy kérdések</a:t>
            </a:r>
          </a:p>
          <a:p>
            <a:pPr algn="ctr"/>
            <a:endParaRPr lang="hu-HU" sz="2800" dirty="0" smtClean="0">
              <a:solidFill>
                <a:srgbClr val="002060"/>
              </a:solidFill>
            </a:endParaRPr>
          </a:p>
          <a:p>
            <a:pPr algn="ctr"/>
            <a:r>
              <a:rPr lang="hu-HU" sz="2800" dirty="0" smtClean="0">
                <a:solidFill>
                  <a:srgbClr val="002060"/>
                </a:solidFill>
              </a:rPr>
              <a:t>Hogy kerül a zene az orvosegyetemre?</a:t>
            </a:r>
          </a:p>
          <a:p>
            <a:pPr algn="ctr"/>
            <a:r>
              <a:rPr lang="hu-HU" sz="2800" dirty="0" smtClean="0">
                <a:solidFill>
                  <a:srgbClr val="002060"/>
                </a:solidFill>
              </a:rPr>
              <a:t>Zene és kórélettan?</a:t>
            </a:r>
          </a:p>
          <a:p>
            <a:pPr algn="ctr"/>
            <a:r>
              <a:rPr lang="hu-HU" sz="2800" dirty="0" smtClean="0">
                <a:solidFill>
                  <a:srgbClr val="002060"/>
                </a:solidFill>
              </a:rPr>
              <a:t>Zenére szüljünk?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" name="Picture 4" descr="http://mediaklikk.cms.mtv.hu/wp-content/uploads/sites/4/2014/09/D__KB20111201075-1024x68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3904950"/>
            <a:ext cx="3537741" cy="235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network.h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321" y="264516"/>
            <a:ext cx="2669778" cy="177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demotivalo.net/pic/1326997908.8968-music4-f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" t="5158" r="3972" b="22069"/>
          <a:stretch/>
        </p:blipFill>
        <p:spPr bwMode="auto">
          <a:xfrm>
            <a:off x="166177" y="264516"/>
            <a:ext cx="2389599" cy="177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3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7" name="Picture 12" descr="A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12954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4545013" y="697037"/>
            <a:ext cx="184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600">
              <a:solidFill>
                <a:srgbClr val="FFFF00"/>
              </a:solidFill>
              <a:ea typeface="MS PGothic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800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224915" y="5459740"/>
            <a:ext cx="67217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Kórélettani </a:t>
            </a:r>
            <a:r>
              <a:rPr lang="hu-HU" altLang="hu-HU" sz="2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Intézet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Nephrológiai</a:t>
            </a:r>
            <a:r>
              <a:rPr lang="hu-HU" altLang="hu-HU" sz="2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Kutató </a:t>
            </a:r>
            <a:r>
              <a:rPr lang="hu-HU" altLang="hu-HU" sz="2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és Képző Központ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00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Elméleti Doktori Iskola  -  Semmelweis </a:t>
            </a:r>
            <a:r>
              <a:rPr lang="hu-HU" altLang="hu-HU" sz="2400" dirty="0">
                <a:solidFill>
                  <a:srgbClr val="0000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Egyetem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b="1" dirty="0">
              <a:solidFill>
                <a:srgbClr val="FFFF00"/>
              </a:solidFill>
              <a:ea typeface="MS PGothic" pitchFamily="34" charset="-128"/>
            </a:endParaRPr>
          </a:p>
        </p:txBody>
      </p:sp>
      <p:pic>
        <p:nvPicPr>
          <p:cNvPr id="215045" name="Picture 6" descr="so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88" y="4869160"/>
            <a:ext cx="15494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6" name="Text Box 7"/>
          <p:cNvSpPr txBox="1">
            <a:spLocks noChangeArrowheads="1"/>
          </p:cNvSpPr>
          <p:nvPr/>
        </p:nvSpPr>
        <p:spPr bwMode="auto">
          <a:xfrm>
            <a:off x="683568" y="188640"/>
            <a:ext cx="7776863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hu-HU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Tudomány és Művészet Kórélettana</a:t>
            </a: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Választható kreditpontos graduális és posztgraduális tantárgy </a:t>
            </a: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2016/2017. II. félév </a:t>
            </a:r>
          </a:p>
          <a:p>
            <a:pPr>
              <a:buFontTx/>
              <a:buNone/>
            </a:pP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19672" y="1844824"/>
            <a:ext cx="6110931" cy="213663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6C6C6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52" tIns="107536" rIns="91052" bIns="4552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 fontAlgn="base">
              <a:lnSpc>
                <a:spcPct val="115000"/>
              </a:lnSpc>
              <a:spcBef>
                <a:spcPct val="0"/>
              </a:spcBef>
              <a:buNone/>
              <a:defRPr/>
            </a:pPr>
            <a:r>
              <a:rPr lang="hu-HU" sz="2800" b="1" dirty="0">
                <a:solidFill>
                  <a:srgbClr val="0000FF"/>
                </a:solidFill>
              </a:rPr>
              <a:t>A zene, mint </a:t>
            </a:r>
            <a:r>
              <a:rPr lang="hu-HU" sz="2800" b="1" dirty="0" err="1" smtClean="0">
                <a:solidFill>
                  <a:srgbClr val="0000FF"/>
                </a:solidFill>
              </a:rPr>
              <a:t>X-dimenzió</a:t>
            </a:r>
            <a:endParaRPr lang="hu-HU" sz="2800" b="1" dirty="0" smtClean="0">
              <a:solidFill>
                <a:srgbClr val="0000FF"/>
              </a:solidFill>
            </a:endParaRPr>
          </a:p>
          <a:p>
            <a:pPr lvl="0" algn="ctr" fontAlgn="base">
              <a:lnSpc>
                <a:spcPct val="115000"/>
              </a:lnSpc>
              <a:spcBef>
                <a:spcPct val="0"/>
              </a:spcBef>
              <a:buNone/>
              <a:defRPr/>
            </a:pPr>
            <a:r>
              <a:rPr lang="hu-HU" sz="2800" b="1" dirty="0" smtClean="0">
                <a:solidFill>
                  <a:srgbClr val="0000FF"/>
                </a:solidFill>
              </a:rPr>
              <a:t> </a:t>
            </a:r>
            <a:r>
              <a:rPr lang="hu-HU" sz="2800" b="1" dirty="0">
                <a:solidFill>
                  <a:srgbClr val="0000FF"/>
                </a:solidFill>
              </a:rPr>
              <a:t>Egy épülő zeneház filozófiájáról és koncepciójáról</a:t>
            </a:r>
            <a:endParaRPr lang="hu-HU" sz="2800" dirty="0">
              <a:solidFill>
                <a:srgbClr val="0000FF"/>
              </a:solidFill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hu-HU" sz="2800" dirty="0" smtClean="0">
                <a:solidFill>
                  <a:srgbClr val="0000FF"/>
                </a:solidFill>
                <a:ea typeface="Calibri"/>
                <a:cs typeface="Times New Roman"/>
              </a:rPr>
              <a:t>Prof. Dr. Batta András </a:t>
            </a:r>
            <a:endParaRPr lang="hu-HU" sz="2800" dirty="0">
              <a:solidFill>
                <a:srgbClr val="000099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281190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56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63689" y="4812828"/>
            <a:ext cx="619268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  <a:r>
              <a:rPr lang="hu-H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Művei</a:t>
            </a:r>
            <a:endParaRPr lang="hu-H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Könyvei: Álom, </a:t>
            </a:r>
            <a:r>
              <a:rPr lang="hu-H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álom</a:t>
            </a: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édes álom ...: népszínművek, operettek az 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Osztrák-Magyar 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Monarchiában, Képes magyar zenetörténet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Népzene Művészeti Tanszék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Zeneakadémia felújítása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Tehetséggondozás</a:t>
            </a:r>
            <a:r>
              <a:rPr lang="hu-HU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keyframe.nava.hu/service/gallery/keyframe/2007/07/31/m2-10798/m2-10798-143534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1" b="5941"/>
          <a:stretch/>
        </p:blipFill>
        <p:spPr bwMode="auto">
          <a:xfrm>
            <a:off x="1324784" y="116632"/>
            <a:ext cx="6487576" cy="388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597832" y="3997513"/>
            <a:ext cx="5854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Széchenyi </a:t>
            </a:r>
            <a:r>
              <a:rPr lang="hu-HU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Erkel </a:t>
            </a:r>
            <a:r>
              <a:rPr lang="hu-HU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Ferenc-díjas zenetörténész</a:t>
            </a:r>
          </a:p>
          <a:p>
            <a:pPr algn="ctr"/>
            <a:r>
              <a:rPr lang="hu-HU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PhD, </a:t>
            </a:r>
            <a:r>
              <a:rPr lang="hu-HU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</a:t>
            </a:r>
            <a:r>
              <a:rPr lang="hu-HU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egyetemi </a:t>
            </a:r>
            <a:r>
              <a:rPr lang="hu-HU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tanár</a:t>
            </a:r>
            <a:endParaRPr lang="hu-HU"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6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7" name="Picture 12" descr="A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12954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4545013" y="697037"/>
            <a:ext cx="184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600">
              <a:solidFill>
                <a:srgbClr val="FFFF00"/>
              </a:solidFill>
              <a:ea typeface="MS PGothic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800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224915" y="5459740"/>
            <a:ext cx="67217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Kórélettani </a:t>
            </a:r>
            <a:r>
              <a:rPr lang="hu-HU" altLang="hu-HU" sz="2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Intézet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Nephrológiai</a:t>
            </a:r>
            <a:r>
              <a:rPr lang="hu-HU" altLang="hu-HU" sz="2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Kutató </a:t>
            </a:r>
            <a:r>
              <a:rPr lang="hu-HU" altLang="hu-HU" sz="2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és Képző Központ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00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Elméleti Doktori Iskola  -  Semmelweis </a:t>
            </a:r>
            <a:r>
              <a:rPr lang="hu-HU" altLang="hu-HU" sz="2400" dirty="0">
                <a:solidFill>
                  <a:srgbClr val="0000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Egyetem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b="1" dirty="0">
              <a:solidFill>
                <a:srgbClr val="FFFF00"/>
              </a:solidFill>
              <a:ea typeface="MS PGothic" pitchFamily="34" charset="-128"/>
            </a:endParaRPr>
          </a:p>
        </p:txBody>
      </p:sp>
      <p:pic>
        <p:nvPicPr>
          <p:cNvPr id="215045" name="Picture 6" descr="so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88" y="4869160"/>
            <a:ext cx="15494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6" name="Text Box 7"/>
          <p:cNvSpPr txBox="1">
            <a:spLocks noChangeArrowheads="1"/>
          </p:cNvSpPr>
          <p:nvPr/>
        </p:nvSpPr>
        <p:spPr bwMode="auto">
          <a:xfrm>
            <a:off x="683568" y="188640"/>
            <a:ext cx="7776863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hu-HU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Tudomány és Művészet Kórélettana</a:t>
            </a: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Választható kreditpontos graduális és posztgraduális tantárgy </a:t>
            </a: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2016/2017. II. félév </a:t>
            </a:r>
          </a:p>
          <a:p>
            <a:pPr>
              <a:buFontTx/>
              <a:buNone/>
            </a:pP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3397" y="1988840"/>
            <a:ext cx="6614987" cy="11455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xtLst/>
        </p:spPr>
        <p:txBody>
          <a:bodyPr wrap="square" lIns="91052" tIns="107536" rIns="91052" bIns="4552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hu-HU" sz="2800" dirty="0">
                <a:solidFill>
                  <a:srgbClr val="0000FF"/>
                </a:solidFill>
              </a:rPr>
              <a:t>Hogyan és mikor született a zene? </a:t>
            </a:r>
          </a:p>
          <a:p>
            <a:pPr algn="ctr" fontAlgn="base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hu-HU" sz="2800" dirty="0" smtClean="0">
                <a:solidFill>
                  <a:srgbClr val="0000FF"/>
                </a:solidFill>
              </a:rPr>
              <a:t>Prof. Dr. </a:t>
            </a:r>
            <a:r>
              <a:rPr lang="hu-HU" sz="2800" dirty="0" err="1" smtClean="0">
                <a:solidFill>
                  <a:srgbClr val="0000FF"/>
                </a:solidFill>
              </a:rPr>
              <a:t>Rosivall</a:t>
            </a:r>
            <a:r>
              <a:rPr lang="hu-HU" sz="2800" dirty="0" smtClean="0">
                <a:solidFill>
                  <a:srgbClr val="0000FF"/>
                </a:solidFill>
              </a:rPr>
              <a:t> László</a:t>
            </a:r>
            <a:endParaRPr lang="hu-HU" sz="2800" dirty="0">
              <a:solidFill>
                <a:srgbClr val="0000FF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281190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2" descr="network.h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00008"/>
            <a:ext cx="1872208" cy="124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1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20963" y="585256"/>
            <a:ext cx="832750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000066"/>
                </a:solidFill>
              </a:rPr>
              <a:t>                                            Mi a zene?!</a:t>
            </a:r>
          </a:p>
          <a:p>
            <a:pPr algn="ctr"/>
            <a:endParaRPr lang="hu-HU" sz="2000" dirty="0">
              <a:solidFill>
                <a:srgbClr val="000066"/>
              </a:solidFill>
            </a:endParaRPr>
          </a:p>
          <a:p>
            <a:r>
              <a:rPr lang="hu-HU" sz="2000" b="1" dirty="0" err="1" smtClean="0">
                <a:solidFill>
                  <a:srgbClr val="000066"/>
                </a:solidFill>
              </a:rPr>
              <a:t>Platon</a:t>
            </a:r>
            <a:r>
              <a:rPr lang="hu-HU" sz="2000" b="1" dirty="0" smtClean="0">
                <a:solidFill>
                  <a:srgbClr val="000066"/>
                </a:solidFill>
              </a:rPr>
              <a:t>, </a:t>
            </a:r>
            <a:r>
              <a:rPr lang="hu-HU" b="1" dirty="0" smtClean="0">
                <a:solidFill>
                  <a:srgbClr val="000066"/>
                </a:solidFill>
              </a:rPr>
              <a:t>(</a:t>
            </a:r>
            <a:r>
              <a:rPr lang="hu-HU" dirty="0" smtClean="0">
                <a:solidFill>
                  <a:srgbClr val="000066"/>
                </a:solidFill>
              </a:rPr>
              <a:t>i.e</a:t>
            </a:r>
            <a:r>
              <a:rPr lang="hu-HU" dirty="0">
                <a:solidFill>
                  <a:srgbClr val="000066"/>
                </a:solidFill>
              </a:rPr>
              <a:t>. </a:t>
            </a:r>
            <a:r>
              <a:rPr lang="hu-HU" dirty="0" smtClean="0">
                <a:solidFill>
                  <a:srgbClr val="000066"/>
                </a:solidFill>
              </a:rPr>
              <a:t>427-347)</a:t>
            </a:r>
            <a:r>
              <a:rPr lang="hu-HU" b="1" dirty="0" smtClean="0">
                <a:solidFill>
                  <a:srgbClr val="000066"/>
                </a:solidFill>
              </a:rPr>
              <a:t>, </a:t>
            </a:r>
            <a:r>
              <a:rPr lang="hu-HU" dirty="0" smtClean="0">
                <a:solidFill>
                  <a:srgbClr val="000066"/>
                </a:solidFill>
              </a:rPr>
              <a:t>a</a:t>
            </a:r>
            <a:r>
              <a:rPr lang="hu-HU" b="1" dirty="0" smtClean="0">
                <a:solidFill>
                  <a:srgbClr val="000066"/>
                </a:solidFill>
              </a:rPr>
              <a:t> </a:t>
            </a:r>
            <a:r>
              <a:rPr lang="hu-HU" dirty="0">
                <a:solidFill>
                  <a:srgbClr val="000066"/>
                </a:solidFill>
              </a:rPr>
              <a:t>görög filozófus </a:t>
            </a:r>
          </a:p>
          <a:p>
            <a:r>
              <a:rPr lang="hu-HU" sz="2000" dirty="0">
                <a:solidFill>
                  <a:srgbClr val="000066"/>
                </a:solidFill>
              </a:rPr>
              <a:t>A zene </a:t>
            </a:r>
            <a:r>
              <a:rPr lang="hu-HU" sz="2000" i="1" dirty="0">
                <a:solidFill>
                  <a:srgbClr val="000066"/>
                </a:solidFill>
              </a:rPr>
              <a:t>harmónia</a:t>
            </a:r>
            <a:r>
              <a:rPr lang="hu-HU" sz="2000" dirty="0">
                <a:solidFill>
                  <a:srgbClr val="000066"/>
                </a:solidFill>
              </a:rPr>
              <a:t> (szabályozott hangviszonyok), </a:t>
            </a:r>
            <a:r>
              <a:rPr lang="hu-HU" sz="2000" i="1" dirty="0" err="1">
                <a:solidFill>
                  <a:srgbClr val="000066"/>
                </a:solidFill>
              </a:rPr>
              <a:t>rüthmosz</a:t>
            </a:r>
            <a:r>
              <a:rPr lang="hu-HU" sz="2000" dirty="0">
                <a:solidFill>
                  <a:srgbClr val="000066"/>
                </a:solidFill>
              </a:rPr>
              <a:t> (táncszerű mozgás) és </a:t>
            </a:r>
            <a:r>
              <a:rPr lang="hu-HU" sz="2000" i="1" dirty="0">
                <a:solidFill>
                  <a:srgbClr val="000066"/>
                </a:solidFill>
              </a:rPr>
              <a:t>logosz </a:t>
            </a:r>
            <a:r>
              <a:rPr lang="hu-HU" sz="2000" dirty="0">
                <a:solidFill>
                  <a:srgbClr val="000066"/>
                </a:solidFill>
              </a:rPr>
              <a:t>(nyelv) egységéből </a:t>
            </a:r>
            <a:r>
              <a:rPr lang="hu-HU" sz="2000" dirty="0" smtClean="0">
                <a:solidFill>
                  <a:srgbClr val="000066"/>
                </a:solidFill>
              </a:rPr>
              <a:t>áll.</a:t>
            </a:r>
          </a:p>
          <a:p>
            <a:endParaRPr lang="hu-HU" sz="2000" b="1" dirty="0">
              <a:solidFill>
                <a:srgbClr val="000066"/>
              </a:solidFill>
            </a:endParaRPr>
          </a:p>
          <a:p>
            <a:r>
              <a:rPr lang="hu-HU" sz="2000" b="1" dirty="0" err="1" smtClean="0">
                <a:solidFill>
                  <a:srgbClr val="000066"/>
                </a:solidFill>
              </a:rPr>
              <a:t>Cassiodorus</a:t>
            </a:r>
            <a:r>
              <a:rPr lang="hu-HU" sz="2000" b="1" dirty="0">
                <a:solidFill>
                  <a:srgbClr val="000066"/>
                </a:solidFill>
              </a:rPr>
              <a:t>, </a:t>
            </a:r>
            <a:r>
              <a:rPr lang="hu-HU" dirty="0" smtClean="0">
                <a:solidFill>
                  <a:srgbClr val="000066"/>
                </a:solidFill>
              </a:rPr>
              <a:t>szenátor</a:t>
            </a:r>
            <a:r>
              <a:rPr lang="hu-HU" dirty="0">
                <a:solidFill>
                  <a:srgbClr val="000066"/>
                </a:solidFill>
              </a:rPr>
              <a:t>, </a:t>
            </a:r>
            <a:r>
              <a:rPr lang="hu-HU" dirty="0" err="1">
                <a:solidFill>
                  <a:srgbClr val="000066"/>
                </a:solidFill>
              </a:rPr>
              <a:t>Flavius</a:t>
            </a:r>
            <a:r>
              <a:rPr lang="hu-HU" dirty="0">
                <a:solidFill>
                  <a:srgbClr val="000066"/>
                </a:solidFill>
              </a:rPr>
              <a:t> Magnus </a:t>
            </a:r>
            <a:r>
              <a:rPr lang="hu-HU" dirty="0" err="1">
                <a:solidFill>
                  <a:srgbClr val="000066"/>
                </a:solidFill>
              </a:rPr>
              <a:t>Aurelianus</a:t>
            </a:r>
            <a:r>
              <a:rPr lang="hu-HU" dirty="0">
                <a:solidFill>
                  <a:srgbClr val="000066"/>
                </a:solidFill>
              </a:rPr>
              <a:t> /</a:t>
            </a:r>
            <a:r>
              <a:rPr lang="hu-HU" dirty="0" err="1">
                <a:solidFill>
                  <a:srgbClr val="000066"/>
                </a:solidFill>
              </a:rPr>
              <a:t>kb</a:t>
            </a:r>
            <a:r>
              <a:rPr lang="hu-HU" dirty="0">
                <a:solidFill>
                  <a:srgbClr val="000066"/>
                </a:solidFill>
              </a:rPr>
              <a:t> *485 - †580/ római </a:t>
            </a:r>
            <a:r>
              <a:rPr lang="hu-HU" dirty="0" smtClean="0">
                <a:solidFill>
                  <a:srgbClr val="000066"/>
                </a:solidFill>
              </a:rPr>
              <a:t>író</a:t>
            </a:r>
          </a:p>
          <a:p>
            <a:r>
              <a:rPr lang="hu-HU" sz="2000" dirty="0" smtClean="0">
                <a:solidFill>
                  <a:srgbClr val="000066"/>
                </a:solidFill>
              </a:rPr>
              <a:t>A </a:t>
            </a:r>
            <a:r>
              <a:rPr lang="hu-HU" sz="2000" dirty="0">
                <a:solidFill>
                  <a:srgbClr val="000066"/>
                </a:solidFill>
              </a:rPr>
              <a:t>zene az a tudomány, melynek tárgyát a hangokban rejlő számviszonyok alkotják</a:t>
            </a:r>
            <a:r>
              <a:rPr lang="hu-HU" sz="2000" dirty="0" smtClean="0">
                <a:solidFill>
                  <a:srgbClr val="000066"/>
                </a:solidFill>
              </a:rPr>
              <a:t>.</a:t>
            </a:r>
          </a:p>
          <a:p>
            <a:endParaRPr lang="hu-HU" sz="2000" dirty="0" smtClean="0">
              <a:solidFill>
                <a:srgbClr val="000066"/>
              </a:solidFill>
            </a:endParaRPr>
          </a:p>
          <a:p>
            <a:r>
              <a:rPr lang="hu-HU" sz="2000" b="1" dirty="0" err="1" smtClean="0">
                <a:solidFill>
                  <a:srgbClr val="000066"/>
                </a:solidFill>
              </a:rPr>
              <a:t>Konfuciusz</a:t>
            </a:r>
            <a:r>
              <a:rPr lang="hu-HU" sz="2000" b="1" dirty="0" smtClean="0">
                <a:solidFill>
                  <a:srgbClr val="000066"/>
                </a:solidFill>
              </a:rPr>
              <a:t>,</a:t>
            </a:r>
            <a:r>
              <a:rPr lang="hu-HU" sz="2000" dirty="0" smtClean="0">
                <a:solidFill>
                  <a:srgbClr val="000066"/>
                </a:solidFill>
              </a:rPr>
              <a:t> </a:t>
            </a:r>
            <a:r>
              <a:rPr lang="hu-HU" dirty="0">
                <a:solidFill>
                  <a:srgbClr val="000066"/>
                </a:solidFill>
              </a:rPr>
              <a:t>(Kong </a:t>
            </a:r>
            <a:r>
              <a:rPr lang="hu-HU" dirty="0" err="1">
                <a:solidFill>
                  <a:srgbClr val="000066"/>
                </a:solidFill>
              </a:rPr>
              <a:t>fu</a:t>
            </a:r>
            <a:r>
              <a:rPr lang="hu-HU" dirty="0">
                <a:solidFill>
                  <a:srgbClr val="000066"/>
                </a:solidFill>
              </a:rPr>
              <a:t> </a:t>
            </a:r>
            <a:r>
              <a:rPr lang="hu-HU" dirty="0" err="1">
                <a:solidFill>
                  <a:srgbClr val="000066"/>
                </a:solidFill>
              </a:rPr>
              <a:t>ce</a:t>
            </a:r>
            <a:r>
              <a:rPr lang="hu-HU" dirty="0">
                <a:solidFill>
                  <a:srgbClr val="000066"/>
                </a:solidFill>
              </a:rPr>
              <a:t>) i.e. 551 - 478 – kínai bölcs és </a:t>
            </a:r>
            <a:r>
              <a:rPr lang="hu-HU" dirty="0" smtClean="0">
                <a:solidFill>
                  <a:srgbClr val="000066"/>
                </a:solidFill>
              </a:rPr>
              <a:t>vallásalapító</a:t>
            </a:r>
            <a:endParaRPr lang="hu-HU" dirty="0">
              <a:solidFill>
                <a:srgbClr val="000066"/>
              </a:solidFill>
            </a:endParaRPr>
          </a:p>
          <a:p>
            <a:r>
              <a:rPr lang="hu-HU" sz="2000" dirty="0">
                <a:solidFill>
                  <a:srgbClr val="000066"/>
                </a:solidFill>
              </a:rPr>
              <a:t>Emberi kultúránk gerince a jellem. A zene a jellem virágzása</a:t>
            </a:r>
            <a:r>
              <a:rPr lang="hu-HU" sz="2000" dirty="0" smtClean="0">
                <a:solidFill>
                  <a:srgbClr val="000066"/>
                </a:solidFill>
              </a:rPr>
              <a:t>.</a:t>
            </a:r>
          </a:p>
          <a:p>
            <a:endParaRPr lang="hu-HU" sz="2000" dirty="0" smtClean="0">
              <a:solidFill>
                <a:srgbClr val="000066"/>
              </a:solidFill>
            </a:endParaRPr>
          </a:p>
          <a:p>
            <a:r>
              <a:rPr lang="hu-HU" sz="2000" b="1" dirty="0">
                <a:solidFill>
                  <a:srgbClr val="000066"/>
                </a:solidFill>
              </a:rPr>
              <a:t>Leibniz</a:t>
            </a:r>
            <a:r>
              <a:rPr lang="hu-HU" sz="2000" dirty="0">
                <a:solidFill>
                  <a:srgbClr val="000066"/>
                </a:solidFill>
              </a:rPr>
              <a:t>, </a:t>
            </a:r>
            <a:r>
              <a:rPr lang="hu-HU" dirty="0">
                <a:solidFill>
                  <a:srgbClr val="000066"/>
                </a:solidFill>
              </a:rPr>
              <a:t>Gottfried Wilhelm  (1646 </a:t>
            </a:r>
            <a:r>
              <a:rPr lang="hu-HU" dirty="0" smtClean="0">
                <a:solidFill>
                  <a:srgbClr val="000066"/>
                </a:solidFill>
              </a:rPr>
              <a:t>– 1716) </a:t>
            </a:r>
            <a:r>
              <a:rPr lang="hu-HU" dirty="0">
                <a:solidFill>
                  <a:srgbClr val="000066"/>
                </a:solidFill>
              </a:rPr>
              <a:t>filozófus, természettudós </a:t>
            </a:r>
          </a:p>
          <a:p>
            <a:r>
              <a:rPr lang="hu-HU" sz="2000" dirty="0">
                <a:solidFill>
                  <a:srgbClr val="000066"/>
                </a:solidFill>
              </a:rPr>
              <a:t>A zene a lélek öntudatlanul végzett aritmetikai művelete, viszont nem számviszonyokat érzékelünk, hanem szerkezeteket.</a:t>
            </a:r>
          </a:p>
          <a:p>
            <a:r>
              <a:rPr lang="hu-HU" sz="2000" dirty="0">
                <a:solidFill>
                  <a:srgbClr val="000066"/>
                </a:solidFill>
              </a:rPr>
              <a:t>A zene a szellem rejtett számoló tevékenysége, amely nem veszi észre, hogy számol</a:t>
            </a:r>
            <a:r>
              <a:rPr lang="hu-HU" sz="2000" dirty="0" smtClean="0">
                <a:solidFill>
                  <a:srgbClr val="000066"/>
                </a:solidFill>
              </a:rPr>
              <a:t>.</a:t>
            </a:r>
            <a:endParaRPr lang="hu-HU" sz="2000" dirty="0">
              <a:solidFill>
                <a:srgbClr val="000066"/>
              </a:solidFill>
            </a:endParaRPr>
          </a:p>
          <a:p>
            <a:endParaRPr lang="hu-HU" sz="2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560" y="1116027"/>
            <a:ext cx="820891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2000" b="1" dirty="0" smtClean="0">
                <a:solidFill>
                  <a:srgbClr val="000066"/>
                </a:solidFill>
              </a:rPr>
              <a:t>Ludwig </a:t>
            </a:r>
            <a:r>
              <a:rPr lang="hu-HU" sz="2000" b="1" dirty="0">
                <a:solidFill>
                  <a:srgbClr val="000066"/>
                </a:solidFill>
              </a:rPr>
              <a:t>van </a:t>
            </a:r>
            <a:r>
              <a:rPr lang="hu-HU" sz="2000" b="1" dirty="0" smtClean="0">
                <a:solidFill>
                  <a:srgbClr val="000066"/>
                </a:solidFill>
              </a:rPr>
              <a:t>Beethoven, </a:t>
            </a:r>
            <a:r>
              <a:rPr lang="hu-HU" sz="2000" dirty="0" smtClean="0">
                <a:solidFill>
                  <a:srgbClr val="000066"/>
                </a:solidFill>
              </a:rPr>
              <a:t>(1770-1826), zeneszerző</a:t>
            </a:r>
            <a:endParaRPr lang="hu-HU" sz="2000" dirty="0">
              <a:solidFill>
                <a:srgbClr val="000066"/>
              </a:solidFill>
            </a:endParaRPr>
          </a:p>
          <a:p>
            <a:r>
              <a:rPr lang="hu-HU" sz="2000" dirty="0">
                <a:solidFill>
                  <a:srgbClr val="000066"/>
                </a:solidFill>
              </a:rPr>
              <a:t>„A zene a szellemi élet közvetítője az érzéki élethez.”</a:t>
            </a:r>
          </a:p>
          <a:p>
            <a:endParaRPr lang="hu-HU" sz="2000" dirty="0">
              <a:solidFill>
                <a:srgbClr val="000066"/>
              </a:solidFill>
            </a:endParaRPr>
          </a:p>
          <a:p>
            <a:r>
              <a:rPr lang="hu-HU" sz="2000" b="1" dirty="0" err="1">
                <a:solidFill>
                  <a:srgbClr val="000066"/>
                </a:solidFill>
              </a:rPr>
              <a:t>Rabindranaath</a:t>
            </a:r>
            <a:r>
              <a:rPr lang="hu-HU" sz="2000" b="1" dirty="0">
                <a:solidFill>
                  <a:srgbClr val="000066"/>
                </a:solidFill>
              </a:rPr>
              <a:t> </a:t>
            </a:r>
            <a:r>
              <a:rPr lang="hu-HU" sz="2000" b="1" dirty="0" smtClean="0">
                <a:solidFill>
                  <a:srgbClr val="000066"/>
                </a:solidFill>
              </a:rPr>
              <a:t>Tagore,</a:t>
            </a:r>
            <a:r>
              <a:rPr lang="hu-HU" sz="2000" dirty="0" smtClean="0">
                <a:solidFill>
                  <a:srgbClr val="000066"/>
                </a:solidFill>
              </a:rPr>
              <a:t> </a:t>
            </a:r>
            <a:r>
              <a:rPr lang="hu-HU" sz="2000" dirty="0">
                <a:solidFill>
                  <a:srgbClr val="000066"/>
                </a:solidFill>
              </a:rPr>
              <a:t>(</a:t>
            </a:r>
            <a:r>
              <a:rPr lang="hu-HU" dirty="0" smtClean="0">
                <a:solidFill>
                  <a:srgbClr val="000066"/>
                </a:solidFill>
              </a:rPr>
              <a:t>1861-1941), </a:t>
            </a:r>
            <a:r>
              <a:rPr lang="hu-HU" dirty="0">
                <a:solidFill>
                  <a:srgbClr val="000066"/>
                </a:solidFill>
              </a:rPr>
              <a:t>hindu költő és zeneszerző </a:t>
            </a:r>
          </a:p>
          <a:p>
            <a:r>
              <a:rPr lang="hu-HU" sz="2000" dirty="0">
                <a:solidFill>
                  <a:srgbClr val="000066"/>
                </a:solidFill>
              </a:rPr>
              <a:t>A kezdet kezdetén a teremtés első hangjai a vizek nyelvén, a szél haragjában szólaltak </a:t>
            </a:r>
            <a:r>
              <a:rPr lang="hu-HU" sz="2000" dirty="0" smtClean="0">
                <a:solidFill>
                  <a:srgbClr val="000066"/>
                </a:solidFill>
              </a:rPr>
              <a:t>meg. A </a:t>
            </a:r>
            <a:r>
              <a:rPr lang="hu-HU" sz="2000" dirty="0">
                <a:solidFill>
                  <a:srgbClr val="000066"/>
                </a:solidFill>
              </a:rPr>
              <a:t>zene legszebb emberi törekvéseinkre épít, és mélységesen gyógyító hatású, megteremti a testi és lelki, az érzelmi és értelmi élet harmóniáját, egyesíti a lelket és a testet</a:t>
            </a:r>
            <a:r>
              <a:rPr lang="hu-HU" sz="2000" dirty="0" smtClean="0">
                <a:solidFill>
                  <a:srgbClr val="000066"/>
                </a:solidFill>
              </a:rPr>
              <a:t>.</a:t>
            </a:r>
            <a:endParaRPr kumimoji="0" lang="hu-HU" altLang="hu-HU" sz="2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cs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2000" b="1" dirty="0">
              <a:solidFill>
                <a:srgbClr val="000066"/>
              </a:solidFill>
              <a:cs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cs typeface="Arial" charset="0"/>
              </a:rPr>
              <a:t>Yehudi Menuhin</a:t>
            </a:r>
            <a:r>
              <a:rPr kumimoji="0" lang="hu-HU" altLang="hu-HU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cs typeface="Arial" charset="0"/>
              </a:rPr>
              <a:t>,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cs typeface="Arial" charset="0"/>
              </a:rPr>
              <a:t> (1916-1999),  amerikai hegedűművész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cs typeface="Arial" charset="0"/>
              </a:rPr>
              <a:t>A zene az emberiség öröklött érzéseit, eszményeit testesíti meg és fejezi ki; az ember kapcsolatát a természettel és önmagával.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cs typeface="Arial" charset="0"/>
              </a:rPr>
              <a:t>A zene szavak nélkül is képes összekapcsolni az érzést a gondolattal.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983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907704" y="836712"/>
            <a:ext cx="54360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000066"/>
                </a:solidFill>
              </a:rPr>
              <a:t>Babits Mihály</a:t>
            </a:r>
            <a:r>
              <a:rPr lang="hu-HU" sz="2000" dirty="0">
                <a:solidFill>
                  <a:srgbClr val="000066"/>
                </a:solidFill>
              </a:rPr>
              <a:t>: A MÁSODIK ÉNEK (</a:t>
            </a:r>
            <a:r>
              <a:rPr lang="hu-HU" sz="2000" dirty="0" smtClean="0">
                <a:solidFill>
                  <a:srgbClr val="000066"/>
                </a:solidFill>
              </a:rPr>
              <a:t>1928)</a:t>
            </a:r>
          </a:p>
          <a:p>
            <a:endParaRPr lang="hu-HU" sz="2000" dirty="0">
              <a:solidFill>
                <a:srgbClr val="000066"/>
              </a:solidFill>
            </a:endParaRPr>
          </a:p>
          <a:p>
            <a:r>
              <a:rPr lang="hu-HU" sz="2000" dirty="0" smtClean="0">
                <a:solidFill>
                  <a:srgbClr val="000066"/>
                </a:solidFill>
              </a:rPr>
              <a:t>„És </a:t>
            </a:r>
            <a:r>
              <a:rPr lang="hu-HU" sz="2000" dirty="0">
                <a:solidFill>
                  <a:srgbClr val="000066"/>
                </a:solidFill>
              </a:rPr>
              <a:t>ha szavad olykor </a:t>
            </a:r>
            <a:r>
              <a:rPr lang="hu-HU" sz="2000" dirty="0" err="1" smtClean="0">
                <a:solidFill>
                  <a:srgbClr val="000066"/>
                </a:solidFill>
              </a:rPr>
              <a:t>vérbeborul</a:t>
            </a:r>
            <a:r>
              <a:rPr lang="hu-HU" sz="2000" dirty="0">
                <a:solidFill>
                  <a:srgbClr val="000066"/>
                </a:solidFill>
              </a:rPr>
              <a:t>, vérzik</a:t>
            </a:r>
            <a:br>
              <a:rPr lang="hu-HU" sz="2000" dirty="0">
                <a:solidFill>
                  <a:srgbClr val="000066"/>
                </a:solidFill>
              </a:rPr>
            </a:br>
            <a:r>
              <a:rPr lang="hu-HU" sz="2000" dirty="0">
                <a:solidFill>
                  <a:srgbClr val="000066"/>
                </a:solidFill>
              </a:rPr>
              <a:t>dalodból a lelked nagyon is kiérzik:</a:t>
            </a:r>
            <a:br>
              <a:rPr lang="hu-HU" sz="2000" dirty="0">
                <a:solidFill>
                  <a:srgbClr val="000066"/>
                </a:solidFill>
              </a:rPr>
            </a:br>
            <a:r>
              <a:rPr lang="hu-HU" sz="2000" dirty="0">
                <a:solidFill>
                  <a:srgbClr val="000066"/>
                </a:solidFill>
              </a:rPr>
              <a:t>látom az arcodon, hogy a szíved döbbent,</a:t>
            </a:r>
            <a:br>
              <a:rPr lang="hu-HU" sz="2000" dirty="0">
                <a:solidFill>
                  <a:srgbClr val="000066"/>
                </a:solidFill>
              </a:rPr>
            </a:br>
            <a:r>
              <a:rPr lang="hu-HU" sz="2000" dirty="0">
                <a:solidFill>
                  <a:srgbClr val="000066"/>
                </a:solidFill>
              </a:rPr>
              <a:t>ajkadba harapsz, és szemed égve töpreng</a:t>
            </a:r>
            <a:br>
              <a:rPr lang="hu-HU" sz="2000" dirty="0">
                <a:solidFill>
                  <a:srgbClr val="000066"/>
                </a:solidFill>
              </a:rPr>
            </a:br>
            <a:r>
              <a:rPr lang="hu-HU" sz="2000" dirty="0">
                <a:solidFill>
                  <a:srgbClr val="000066"/>
                </a:solidFill>
              </a:rPr>
              <a:t>mintha szemrehányást tennél énekednek</a:t>
            </a:r>
            <a:r>
              <a:rPr lang="hu-HU" sz="2000" dirty="0" smtClean="0">
                <a:solidFill>
                  <a:srgbClr val="000066"/>
                </a:solidFill>
              </a:rPr>
              <a:t>.</a:t>
            </a:r>
          </a:p>
          <a:p>
            <a:r>
              <a:rPr lang="hu-HU" sz="2000" dirty="0" smtClean="0">
                <a:solidFill>
                  <a:srgbClr val="000066"/>
                </a:solidFill>
              </a:rPr>
              <a:t>………………………………………………..</a:t>
            </a:r>
            <a:endParaRPr lang="hu-HU" sz="2000" dirty="0">
              <a:solidFill>
                <a:srgbClr val="000066"/>
              </a:solidFill>
            </a:endParaRPr>
          </a:p>
          <a:p>
            <a:r>
              <a:rPr lang="hu-HU" sz="2000" dirty="0">
                <a:solidFill>
                  <a:srgbClr val="000066"/>
                </a:solidFill>
              </a:rPr>
              <a:t>Az ifjú király</a:t>
            </a:r>
            <a:r>
              <a:rPr lang="hu-HU" sz="2000" dirty="0" smtClean="0">
                <a:solidFill>
                  <a:srgbClr val="000066"/>
                </a:solidFill>
              </a:rPr>
              <a:t>:</a:t>
            </a:r>
          </a:p>
          <a:p>
            <a:endParaRPr lang="hu-HU" sz="2000" dirty="0">
              <a:solidFill>
                <a:srgbClr val="000066"/>
              </a:solidFill>
            </a:endParaRPr>
          </a:p>
          <a:p>
            <a:r>
              <a:rPr lang="hu-HU" sz="2000" dirty="0">
                <a:solidFill>
                  <a:srgbClr val="000066"/>
                </a:solidFill>
              </a:rPr>
              <a:t>Megmondom a titkát édesem a dalnak:</a:t>
            </a:r>
            <a:br>
              <a:rPr lang="hu-HU" sz="2000" dirty="0">
                <a:solidFill>
                  <a:srgbClr val="000066"/>
                </a:solidFill>
              </a:rPr>
            </a:br>
            <a:r>
              <a:rPr lang="hu-HU" sz="2000" dirty="0">
                <a:solidFill>
                  <a:srgbClr val="000066"/>
                </a:solidFill>
              </a:rPr>
              <a:t>Önmagát hallgatja, aki dalra hallgat.</a:t>
            </a:r>
            <a:br>
              <a:rPr lang="hu-HU" sz="2000" dirty="0">
                <a:solidFill>
                  <a:srgbClr val="000066"/>
                </a:solidFill>
              </a:rPr>
            </a:br>
            <a:r>
              <a:rPr lang="hu-HU" sz="2000" b="1" dirty="0">
                <a:solidFill>
                  <a:srgbClr val="000066"/>
                </a:solidFill>
              </a:rPr>
              <a:t>Mindenik embernek a lelkében dal van</a:t>
            </a:r>
            <a:br>
              <a:rPr lang="hu-HU" sz="2000" b="1" dirty="0">
                <a:solidFill>
                  <a:srgbClr val="000066"/>
                </a:solidFill>
              </a:rPr>
            </a:br>
            <a:r>
              <a:rPr lang="hu-HU" sz="2000" b="1" dirty="0">
                <a:solidFill>
                  <a:srgbClr val="000066"/>
                </a:solidFill>
              </a:rPr>
              <a:t>és a saját lelkét hallja minden dalban.</a:t>
            </a:r>
            <a:br>
              <a:rPr lang="hu-HU" sz="2000" b="1" dirty="0">
                <a:solidFill>
                  <a:srgbClr val="000066"/>
                </a:solidFill>
              </a:rPr>
            </a:br>
            <a:r>
              <a:rPr lang="hu-HU" sz="2000" b="1" dirty="0">
                <a:solidFill>
                  <a:srgbClr val="000066"/>
                </a:solidFill>
              </a:rPr>
              <a:t>És akinek szép a lelkében az ének,</a:t>
            </a:r>
            <a:br>
              <a:rPr lang="hu-HU" sz="2000" b="1" dirty="0">
                <a:solidFill>
                  <a:srgbClr val="000066"/>
                </a:solidFill>
              </a:rPr>
            </a:br>
            <a:r>
              <a:rPr lang="hu-HU" sz="2000" b="1" dirty="0">
                <a:solidFill>
                  <a:srgbClr val="000066"/>
                </a:solidFill>
              </a:rPr>
              <a:t>az hallja a mások énekét is </a:t>
            </a:r>
            <a:r>
              <a:rPr lang="hu-HU" sz="2000" b="1" dirty="0" smtClean="0">
                <a:solidFill>
                  <a:srgbClr val="000066"/>
                </a:solidFill>
              </a:rPr>
              <a:t>szépnek”</a:t>
            </a:r>
            <a:endParaRPr lang="hu-HU" sz="2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8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91680" y="1283995"/>
            <a:ext cx="5976664" cy="4154984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0066"/>
                </a:solidFill>
              </a:rPr>
              <a:t>    </a:t>
            </a:r>
            <a:r>
              <a:rPr lang="hu-HU" sz="2400" b="1" dirty="0" smtClean="0">
                <a:solidFill>
                  <a:srgbClr val="0000FF"/>
                </a:solidFill>
              </a:rPr>
              <a:t>Mikor és hogyan keletkezett a zene?</a:t>
            </a:r>
          </a:p>
          <a:p>
            <a:endParaRPr lang="hu-HU" sz="2000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2000" dirty="0" smtClean="0">
                <a:solidFill>
                  <a:srgbClr val="0000FF"/>
                </a:solidFill>
              </a:rPr>
              <a:t>Kommunikációs eszközként</a:t>
            </a:r>
          </a:p>
          <a:p>
            <a:pPr marL="285750" indent="-285750">
              <a:buFontTx/>
              <a:buChar char="-"/>
            </a:pPr>
            <a:r>
              <a:rPr lang="hu-HU" sz="2000" dirty="0" smtClean="0">
                <a:solidFill>
                  <a:srgbClr val="0000FF"/>
                </a:solidFill>
              </a:rPr>
              <a:t>Előbb mint a beszéd, vagy később</a:t>
            </a:r>
          </a:p>
          <a:p>
            <a:pPr marL="285750" indent="-285750">
              <a:buFontTx/>
              <a:buChar char="-"/>
            </a:pPr>
            <a:r>
              <a:rPr lang="hu-HU" sz="2000" dirty="0" smtClean="0">
                <a:solidFill>
                  <a:srgbClr val="0000FF"/>
                </a:solidFill>
              </a:rPr>
              <a:t>barlang rajzok előtt vagy után</a:t>
            </a:r>
          </a:p>
          <a:p>
            <a:pPr marL="285750" indent="-285750">
              <a:buFontTx/>
              <a:buChar char="-"/>
            </a:pPr>
            <a:r>
              <a:rPr lang="hu-HU" sz="2000" dirty="0" smtClean="0">
                <a:solidFill>
                  <a:srgbClr val="0000FF"/>
                </a:solidFill>
              </a:rPr>
              <a:t>Megnyugtatásra, elaltatásra</a:t>
            </a:r>
          </a:p>
          <a:p>
            <a:pPr marL="285750" indent="-285750">
              <a:buFontTx/>
              <a:buChar char="-"/>
            </a:pPr>
            <a:r>
              <a:rPr lang="hu-HU" sz="2000" dirty="0" smtClean="0">
                <a:solidFill>
                  <a:srgbClr val="0000FF"/>
                </a:solidFill>
              </a:rPr>
              <a:t>Szórakoztatásra</a:t>
            </a:r>
          </a:p>
          <a:p>
            <a:pPr marL="285750" indent="-285750">
              <a:buFontTx/>
              <a:buChar char="-"/>
            </a:pPr>
            <a:r>
              <a:rPr lang="hu-HU" sz="2000" dirty="0" smtClean="0">
                <a:solidFill>
                  <a:srgbClr val="0000FF"/>
                </a:solidFill>
              </a:rPr>
              <a:t>Munka ütemére</a:t>
            </a:r>
          </a:p>
          <a:p>
            <a:pPr marL="285750" indent="-285750">
              <a:buFontTx/>
              <a:buChar char="-"/>
            </a:pPr>
            <a:r>
              <a:rPr lang="hu-HU" sz="2000" dirty="0" smtClean="0">
                <a:solidFill>
                  <a:srgbClr val="0000FF"/>
                </a:solidFill>
              </a:rPr>
              <a:t>Harci bátorításra</a:t>
            </a:r>
          </a:p>
          <a:p>
            <a:pPr marL="285750" indent="-285750">
              <a:buFontTx/>
              <a:buChar char="-"/>
            </a:pPr>
            <a:r>
              <a:rPr lang="hu-HU" sz="2000" dirty="0" smtClean="0">
                <a:solidFill>
                  <a:srgbClr val="0000FF"/>
                </a:solidFill>
              </a:rPr>
              <a:t>Szerelmi üzenetre</a:t>
            </a:r>
          </a:p>
          <a:p>
            <a:pPr marL="285750" indent="-285750">
              <a:buFontTx/>
              <a:buChar char="-"/>
            </a:pPr>
            <a:r>
              <a:rPr lang="hu-HU" sz="2000" dirty="0" smtClean="0">
                <a:solidFill>
                  <a:srgbClr val="0000FF"/>
                </a:solidFill>
              </a:rPr>
              <a:t>Betegek gyógyítására</a:t>
            </a:r>
          </a:p>
          <a:p>
            <a:pPr marL="285750" indent="-285750">
              <a:buFontTx/>
              <a:buChar char="-"/>
            </a:pPr>
            <a:r>
              <a:rPr lang="hu-HU" sz="2000" dirty="0" smtClean="0">
                <a:solidFill>
                  <a:srgbClr val="0000FF"/>
                </a:solidFill>
              </a:rPr>
              <a:t>Sámánok titkos szertartására</a:t>
            </a:r>
          </a:p>
          <a:p>
            <a:pPr marL="285750" indent="-285750">
              <a:buFontTx/>
              <a:buChar char="-"/>
            </a:pPr>
            <a:r>
              <a:rPr lang="hu-HU" sz="2000" dirty="0" smtClean="0">
                <a:solidFill>
                  <a:srgbClr val="0000FF"/>
                </a:solidFill>
              </a:rPr>
              <a:t>Dob, fúvós, vagy pengetős volt-e az első eszköz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05264"/>
            <a:ext cx="1357246" cy="90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79511" y="188640"/>
            <a:ext cx="1307637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68" y="188640"/>
            <a:ext cx="104775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://setalo.hu/wp-content/uploads/2015/04/borito-750x42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5859948"/>
            <a:ext cx="1512170" cy="85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8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15616" y="404664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 kínaiak 4000 évvel ezelőtt gondosan megtervezett, </a:t>
            </a:r>
          </a:p>
          <a:p>
            <a:pPr algn="ctr"/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jól megszervezett </a:t>
            </a:r>
            <a:r>
              <a:rPr 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zenepedagógiai rendszert </a:t>
            </a: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működtettek, </a:t>
            </a:r>
          </a:p>
          <a:p>
            <a:pPr algn="ctr"/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 törvény által szabályozott szakmai felügyelet volt, </a:t>
            </a:r>
          </a:p>
          <a:p>
            <a:pPr algn="ctr"/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kiépült vizsgarendszer működött, </a:t>
            </a:r>
          </a:p>
          <a:p>
            <a:pPr algn="ctr"/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tudatos </a:t>
            </a:r>
            <a:r>
              <a:rPr 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népdalgyűjtést</a:t>
            </a: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végeztek, </a:t>
            </a:r>
          </a:p>
          <a:p>
            <a:pPr algn="ctr"/>
            <a:r>
              <a:rPr 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aktív zenekari élet </a:t>
            </a: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folyt, </a:t>
            </a:r>
          </a:p>
          <a:p>
            <a:pPr algn="ctr"/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ők állították össze az </a:t>
            </a:r>
            <a:r>
              <a:rPr 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első énekeskönyveket</a:t>
            </a: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925960" y="6525924"/>
            <a:ext cx="50943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>
                <a:solidFill>
                  <a:srgbClr val="002060"/>
                </a:solidFill>
              </a:rPr>
              <a:t>STUDIA CAROLIENSIA 2004. 2. SZÁM 78-108.</a:t>
            </a:r>
            <a:r>
              <a:rPr lang="hu-HU" sz="800" dirty="0">
                <a:solidFill>
                  <a:srgbClr val="002060"/>
                </a:solidFill>
              </a:rPr>
              <a:t>,  </a:t>
            </a:r>
            <a:r>
              <a:rPr lang="hu-HU" sz="800" b="1" dirty="0">
                <a:solidFill>
                  <a:srgbClr val="002060"/>
                </a:solidFill>
              </a:rPr>
              <a:t>GYÖRGYINÉ KONCZ JUDIT </a:t>
            </a:r>
            <a:r>
              <a:rPr lang="hu-HU" sz="800" dirty="0">
                <a:solidFill>
                  <a:srgbClr val="002060"/>
                </a:solidFill>
              </a:rPr>
              <a:t>AZ ÓKOR ZENEI NEVELÉSE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26" y="2852936"/>
            <a:ext cx="2118172" cy="158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26" y="4712381"/>
            <a:ext cx="2118172" cy="122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938247" y="5903694"/>
            <a:ext cx="3371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>
                <a:solidFill>
                  <a:srgbClr val="002060"/>
                </a:solidFill>
              </a:rPr>
              <a:t>A legrégibb megszóltatható furulyák, kínai, 9000 évesek</a:t>
            </a:r>
          </a:p>
          <a:p>
            <a:pPr algn="ctr"/>
            <a:r>
              <a:rPr lang="hu-HU" sz="1100" dirty="0">
                <a:solidFill>
                  <a:srgbClr val="002060"/>
                </a:solidFill>
              </a:rPr>
              <a:t>(szlovén 45 000 évesek a legrégibb töredékek)</a:t>
            </a:r>
            <a:endParaRPr lang="en-US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9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63688" y="332656"/>
            <a:ext cx="554461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Platon</a:t>
            </a:r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i.e. 427 -  i.e. 347</a:t>
            </a:r>
          </a:p>
          <a:p>
            <a:endParaRPr lang="hu-H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„Platón kihangsúlyozza az </a:t>
            </a:r>
            <a:r>
              <a:rPr 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anyák és dajkák </a:t>
            </a: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szerepét, </a:t>
            </a:r>
          </a:p>
          <a:p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akik a korai gondozáson túl felelősek azért is, </a:t>
            </a:r>
          </a:p>
          <a:p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milyen </a:t>
            </a:r>
            <a:r>
              <a:rPr 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zenei</a:t>
            </a: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irodalmi </a:t>
            </a:r>
            <a:r>
              <a:rPr 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anyagot</a:t>
            </a: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</a:t>
            </a:r>
            <a:r>
              <a:rPr 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minőséget</a:t>
            </a: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tanítanak gyermekeiknek, </a:t>
            </a:r>
          </a:p>
          <a:p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szellemi minőség alakítja a gyermek </a:t>
            </a:r>
            <a:r>
              <a:rPr 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lelkét</a:t>
            </a: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.„</a:t>
            </a:r>
          </a:p>
        </p:txBody>
      </p:sp>
      <p:sp>
        <p:nvSpPr>
          <p:cNvPr id="3" name="Téglalap 2"/>
          <p:cNvSpPr/>
          <p:nvPr/>
        </p:nvSpPr>
        <p:spPr>
          <a:xfrm>
            <a:off x="1763688" y="6525924"/>
            <a:ext cx="80648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>
                <a:solidFill>
                  <a:srgbClr val="002060"/>
                </a:solidFill>
              </a:rPr>
              <a:t>STUDIA CAROLIENSIA 2004. 2. SZÁM 78-108.</a:t>
            </a:r>
            <a:r>
              <a:rPr lang="hu-HU" sz="800" dirty="0">
                <a:solidFill>
                  <a:srgbClr val="002060"/>
                </a:solidFill>
              </a:rPr>
              <a:t>,  </a:t>
            </a:r>
            <a:r>
              <a:rPr lang="hu-HU" sz="800" b="1" dirty="0">
                <a:solidFill>
                  <a:srgbClr val="002060"/>
                </a:solidFill>
              </a:rPr>
              <a:t>GYÖRGYINÉ KONCZ JUDIT </a:t>
            </a:r>
            <a:r>
              <a:rPr lang="hu-HU" sz="800" dirty="0">
                <a:solidFill>
                  <a:srgbClr val="002060"/>
                </a:solidFill>
              </a:rPr>
              <a:t>AZ ÓKOR ZENEI NEVELÉSE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17032"/>
            <a:ext cx="1296144" cy="206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17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87624" y="476672"/>
            <a:ext cx="64807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Arisztotelész</a:t>
            </a:r>
          </a:p>
          <a:p>
            <a:pPr algn="ctr"/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i.e. 384- i.e. 322</a:t>
            </a:r>
          </a:p>
          <a:p>
            <a:pPr algn="ctr"/>
            <a:endParaRPr lang="hu-H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„Nem művészeket, hanem 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műértő polgárokat 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 nevelni”. </a:t>
            </a:r>
          </a:p>
          <a:p>
            <a:pPr algn="ctr"/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(Arisztotelész, Politika 8, Budapest, 1984). </a:t>
            </a:r>
            <a:b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340" y="2170024"/>
            <a:ext cx="2178394" cy="29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1187624" y="5246042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Bust of Aristotle. Marble, Roman copy after a Greek bronze original by </a:t>
            </a:r>
            <a:r>
              <a:rPr lang="hu-H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Lysippos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330 BC; the alabaster mantle is a modern addition.</a:t>
            </a:r>
          </a:p>
        </p:txBody>
      </p:sp>
      <p:sp>
        <p:nvSpPr>
          <p:cNvPr id="4" name="Téglalap 3"/>
          <p:cNvSpPr/>
          <p:nvPr/>
        </p:nvSpPr>
        <p:spPr>
          <a:xfrm>
            <a:off x="2123728" y="6618838"/>
            <a:ext cx="8208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STUDIA CAROLIENSIA 2004. 2. SZÁM 78-108. </a:t>
            </a:r>
            <a:r>
              <a:rPr lang="hu-H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GYÖRGYINÉ KONCZ JUDIT  </a:t>
            </a:r>
            <a:r>
              <a:rPr lang="hu-H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ÓKOR ZENEI NEVELÉSE</a:t>
            </a:r>
          </a:p>
          <a:p>
            <a:endParaRPr lang="hu-H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8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lapértelmezett terv">
  <a:themeElements>
    <a:clrScheme name="Alapértelmezett terv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1135</Words>
  <Application>Microsoft Office PowerPoint</Application>
  <PresentationFormat>Diavetítés a képernyőre (4:3 oldalarány)</PresentationFormat>
  <Paragraphs>258</Paragraphs>
  <Slides>19</Slides>
  <Notes>2</Notes>
  <HiddenSlides>0</HiddenSlides>
  <MMClips>1</MMClips>
  <ScaleCrop>false</ScaleCrop>
  <HeadingPairs>
    <vt:vector size="4" baseType="variant">
      <vt:variant>
        <vt:lpstr>Téma</vt:lpstr>
      </vt:variant>
      <vt:variant>
        <vt:i4>6</vt:i4>
      </vt:variant>
      <vt:variant>
        <vt:lpstr>Diacímek</vt:lpstr>
      </vt:variant>
      <vt:variant>
        <vt:i4>19</vt:i4>
      </vt:variant>
    </vt:vector>
  </HeadingPairs>
  <TitlesOfParts>
    <vt:vector size="25" baseType="lpstr">
      <vt:lpstr>1_Alapértelmezett terv</vt:lpstr>
      <vt:lpstr>2_Office-téma</vt:lpstr>
      <vt:lpstr>2_Alapértelmezett terv</vt:lpstr>
      <vt:lpstr>1_Office-téma</vt:lpstr>
      <vt:lpstr>Office-téma</vt:lpstr>
      <vt:lpstr>Alapértelmezett terv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Rosivall László</dc:creator>
  <cp:lastModifiedBy>Lipták Judit</cp:lastModifiedBy>
  <cp:revision>86</cp:revision>
  <dcterms:created xsi:type="dcterms:W3CDTF">2016-02-20T12:21:00Z</dcterms:created>
  <dcterms:modified xsi:type="dcterms:W3CDTF">2017-02-01T15:16:23Z</dcterms:modified>
</cp:coreProperties>
</file>