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735" r:id="rId2"/>
  </p:sldMasterIdLst>
  <p:notesMasterIdLst>
    <p:notesMasterId r:id="rId29"/>
  </p:notesMasterIdLst>
  <p:sldIdLst>
    <p:sldId id="324" r:id="rId3"/>
    <p:sldId id="309" r:id="rId4"/>
    <p:sldId id="347" r:id="rId5"/>
    <p:sldId id="348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6" r:id="rId16"/>
    <p:sldId id="345" r:id="rId17"/>
    <p:sldId id="344" r:id="rId18"/>
    <p:sldId id="327" r:id="rId19"/>
    <p:sldId id="335" r:id="rId20"/>
    <p:sldId id="339" r:id="rId21"/>
    <p:sldId id="340" r:id="rId22"/>
    <p:sldId id="346" r:id="rId23"/>
    <p:sldId id="325" r:id="rId24"/>
    <p:sldId id="320" r:id="rId25"/>
    <p:sldId id="321" r:id="rId26"/>
    <p:sldId id="322" r:id="rId27"/>
    <p:sldId id="323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0000FF"/>
    <a:srgbClr val="993366"/>
    <a:srgbClr val="00FFFF"/>
    <a:srgbClr val="66FF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2" autoAdjust="0"/>
  </p:normalViewPr>
  <p:slideViewPr>
    <p:cSldViewPr>
      <p:cViewPr>
        <p:scale>
          <a:sx n="60" d="100"/>
          <a:sy n="60" d="100"/>
        </p:scale>
        <p:origin x="-1656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AC4F8-03B5-4DCD-B662-066907C66FBB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326B-5BE2-45FB-AD6F-481AB467E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4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22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 smtClean="0">
                <a:solidFill>
                  <a:srgbClr val="002060"/>
                </a:solidFill>
              </a:rPr>
              <a:t>Prof dr. </a:t>
            </a:r>
            <a:r>
              <a:rPr lang="hu-HU" sz="1200" dirty="0" err="1" smtClean="0">
                <a:solidFill>
                  <a:srgbClr val="002060"/>
                </a:solidFill>
              </a:rPr>
              <a:t>Rhimer</a:t>
            </a:r>
            <a:r>
              <a:rPr lang="hu-HU" sz="1200" dirty="0" smtClean="0">
                <a:solidFill>
                  <a:srgbClr val="002060"/>
                </a:solidFill>
              </a:rPr>
              <a:t> Zoltán, Széchenyi díjas  </a:t>
            </a:r>
            <a:r>
              <a:rPr lang="hu-HU" sz="1200" dirty="0" err="1" smtClean="0">
                <a:solidFill>
                  <a:srgbClr val="002060"/>
                </a:solidFill>
              </a:rPr>
              <a:t>pszichiater</a:t>
            </a:r>
            <a:endParaRPr lang="hu-HU" sz="1200" dirty="0" smtClean="0">
              <a:solidFill>
                <a:srgbClr val="002060"/>
              </a:solidFill>
            </a:endParaRPr>
          </a:p>
          <a:p>
            <a:r>
              <a:rPr lang="hu-HU" sz="1200" dirty="0" smtClean="0">
                <a:effectLst/>
                <a:latin typeface="Times New Roman"/>
                <a:ea typeface="Times New Roman"/>
              </a:rPr>
              <a:t>az MTA orvostudomány doktora.</a:t>
            </a:r>
          </a:p>
          <a:p>
            <a:r>
              <a:rPr lang="hu-HU" sz="1200" dirty="0" smtClean="0">
                <a:latin typeface="Times New Roman"/>
                <a:ea typeface="Times New Roman"/>
              </a:rPr>
              <a:t>SE</a:t>
            </a:r>
            <a:r>
              <a:rPr lang="hu-HU" sz="1200" dirty="0" smtClean="0">
                <a:effectLst/>
                <a:latin typeface="Times New Roman"/>
                <a:ea typeface="Times New Roman"/>
              </a:rPr>
              <a:t> Klinikai és Kutatási Mentálhigiénés Osztály,</a:t>
            </a:r>
          </a:p>
          <a:p>
            <a:pPr lvl="0"/>
            <a:r>
              <a:rPr lang="hu-HU" sz="1200" dirty="0" smtClean="0">
                <a:effectLst/>
                <a:latin typeface="Times New Roman"/>
                <a:ea typeface="Times New Roman"/>
              </a:rPr>
              <a:t>tudományos igazgató</a:t>
            </a:r>
          </a:p>
          <a:p>
            <a:pPr lvl="0"/>
            <a:r>
              <a:rPr lang="hu-HU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Szakképesítései:</a:t>
            </a:r>
          </a:p>
          <a:p>
            <a:pPr lvl="0"/>
            <a:r>
              <a:rPr lang="hu-HU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pszichiátria (1976), </a:t>
            </a:r>
          </a:p>
          <a:p>
            <a:pPr lvl="0"/>
            <a:r>
              <a:rPr lang="hu-HU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neurológia (1979),</a:t>
            </a:r>
          </a:p>
          <a:p>
            <a:pPr lvl="0"/>
            <a:r>
              <a:rPr lang="hu-HU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klinikai farmakológia (1990).</a:t>
            </a:r>
            <a:endParaRPr lang="hu-HU" sz="1200" dirty="0" smtClean="0">
              <a:solidFill>
                <a:prstClr val="black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C5E34-8DE4-4194-9EA9-3E154A11E3ED}" type="slidenum">
              <a:rPr lang="hu-HU" smtClean="0">
                <a:solidFill>
                  <a:prstClr val="black"/>
                </a:solidFill>
              </a:rPr>
              <a:pPr/>
              <a:t>23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0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4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1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5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96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8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8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0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4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27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3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5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5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B5721-F74C-4357-B835-7FD5E787E66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2017.02.14.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FDBA8-C7A4-49C6-B1D6-8E20FD6DE0A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0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7504" y="5589240"/>
            <a:ext cx="88924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2060"/>
                </a:solidFill>
              </a:rPr>
              <a:t>Népek Temploma szekta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vezető: </a:t>
            </a:r>
            <a:r>
              <a:rPr lang="hu-HU" dirty="0" err="1" smtClean="0">
                <a:solidFill>
                  <a:srgbClr val="002060"/>
                </a:solidFill>
              </a:rPr>
              <a:t>Jim</a:t>
            </a:r>
            <a:r>
              <a:rPr lang="hu-HU" dirty="0" smtClean="0">
                <a:solidFill>
                  <a:srgbClr val="002060"/>
                </a:solidFill>
              </a:rPr>
              <a:t> Jones, </a:t>
            </a:r>
            <a:r>
              <a:rPr lang="hu-HU" dirty="0" err="1" smtClean="0">
                <a:solidFill>
                  <a:srgbClr val="002060"/>
                </a:solidFill>
              </a:rPr>
              <a:t>Guayana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Jonestown</a:t>
            </a:r>
            <a:r>
              <a:rPr lang="hu-HU" dirty="0" smtClean="0">
                <a:solidFill>
                  <a:srgbClr val="002060"/>
                </a:solidFill>
              </a:rPr>
              <a:t>, 1978</a:t>
            </a:r>
            <a:endParaRPr lang="hu-HU" dirty="0">
              <a:solidFill>
                <a:srgbClr val="002060"/>
              </a:solidFill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 918-an - köztük 276 gyermek – tömeges öngyilkosság, </a:t>
            </a:r>
            <a:r>
              <a:rPr lang="hu-HU" dirty="0" smtClean="0">
                <a:solidFill>
                  <a:srgbClr val="002060"/>
                </a:solidFill>
              </a:rPr>
              <a:t>gyilkosság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Manipulálás, tudatos felkészítés, örültség, karizma, gyilkos-öngyilkos?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endParaRPr lang="hu-HU" sz="2000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Rosivall László\Desktop\snapsho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0" y="404663"/>
            <a:ext cx="7272808" cy="52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3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75856" y="692696"/>
            <a:ext cx="2401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002060"/>
                </a:solidFill>
              </a:rPr>
              <a:t>Öngyilkosság</a:t>
            </a:r>
            <a:endParaRPr lang="hu-HU" sz="3200" b="1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94775" y="1556791"/>
            <a:ext cx="700961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Volt</a:t>
            </a:r>
            <a:endParaRPr lang="hu-HU" sz="2400" b="1" dirty="0">
              <a:solidFill>
                <a:srgbClr val="00206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2843808" y="1787624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4192220" y="1556792"/>
            <a:ext cx="667812" cy="46166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Van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739304" y="1556792"/>
            <a:ext cx="713016" cy="461665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Lesz</a:t>
            </a:r>
            <a:endParaRPr lang="hu-HU" sz="2400" b="1" dirty="0">
              <a:solidFill>
                <a:srgbClr val="002060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5508104" y="1844824"/>
            <a:ext cx="576064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2339752" y="2460952"/>
            <a:ext cx="500124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-    10 leggyakoribb halálok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-    Kb.: 800 ezer – 1 millió/év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-    Nemek: több férfi, több öreg</a:t>
            </a:r>
            <a:endParaRPr lang="hu-H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Kultúrák szerinti eltérés</a:t>
            </a:r>
          </a:p>
          <a:p>
            <a:pPr marL="342900" indent="-342900">
              <a:buFontTx/>
              <a:buChar char="-"/>
            </a:pPr>
            <a:r>
              <a:rPr lang="hu-HU" sz="2400" dirty="0" err="1" smtClean="0">
                <a:solidFill>
                  <a:srgbClr val="002060"/>
                </a:solidFill>
              </a:rPr>
              <a:t>Szeppuku</a:t>
            </a:r>
            <a:r>
              <a:rPr lang="hu-HU" sz="2400" dirty="0" smtClean="0">
                <a:solidFill>
                  <a:srgbClr val="002060"/>
                </a:solidFill>
              </a:rPr>
              <a:t> vagy harakiri,  szamurájok</a:t>
            </a:r>
          </a:p>
          <a:p>
            <a:pPr marL="342900" indent="-342900">
              <a:buFontTx/>
              <a:buChar char="-"/>
            </a:pPr>
            <a:r>
              <a:rPr lang="hu-HU" sz="2400" dirty="0" err="1" smtClean="0">
                <a:solidFill>
                  <a:srgbClr val="002060"/>
                </a:solidFill>
              </a:rPr>
              <a:t>Kamikaze</a:t>
            </a:r>
            <a:r>
              <a:rPr lang="hu-HU" sz="2400" dirty="0" smtClean="0">
                <a:solidFill>
                  <a:srgbClr val="002060"/>
                </a:solidFill>
              </a:rPr>
              <a:t> repülés</a:t>
            </a:r>
          </a:p>
          <a:p>
            <a:pPr marL="342900" indent="-342900">
              <a:buFontTx/>
              <a:buChar char="-"/>
            </a:pPr>
            <a:r>
              <a:rPr lang="hu-HU" sz="2400" dirty="0" err="1" smtClean="0">
                <a:solidFill>
                  <a:srgbClr val="002060"/>
                </a:solidFill>
              </a:rPr>
              <a:t>Sati</a:t>
            </a:r>
            <a:r>
              <a:rPr lang="hu-HU" sz="2400" dirty="0" smtClean="0">
                <a:solidFill>
                  <a:srgbClr val="002060"/>
                </a:solidFill>
              </a:rPr>
              <a:t>, özvegyek önégetése, India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rgbClr val="002060"/>
                </a:solidFill>
              </a:rPr>
              <a:t>T</a:t>
            </a:r>
            <a:r>
              <a:rPr lang="hu-HU" sz="2400" dirty="0" smtClean="0">
                <a:solidFill>
                  <a:srgbClr val="002060"/>
                </a:solidFill>
              </a:rPr>
              <a:t>errorizmus</a:t>
            </a:r>
          </a:p>
          <a:p>
            <a:pPr marL="342900" indent="-342900">
              <a:buFontTx/>
              <a:buChar char="-"/>
            </a:pPr>
            <a:endParaRPr lang="hu-HU" sz="2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s://upload.wikimedia.org/wikipedia/commons/c/c1/A_Hindoo_Widow_Burning_Herself_with_the_Corpse_of_her_Husb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14" y="5158292"/>
            <a:ext cx="2190051" cy="135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8" y="4573222"/>
            <a:ext cx="1291847" cy="186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5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99002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971600" y="616530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rgbClr val="EEECE1">
                    <a:lumMod val="10000"/>
                  </a:srgbClr>
                </a:solidFill>
              </a:rPr>
              <a:t>Wagner Sándor: </a:t>
            </a:r>
          </a:p>
          <a:p>
            <a:pPr algn="ctr"/>
            <a:r>
              <a:rPr lang="hu-HU" dirty="0" smtClean="0">
                <a:solidFill>
                  <a:srgbClr val="EEECE1">
                    <a:lumMod val="10000"/>
                  </a:srgbClr>
                </a:solidFill>
              </a:rPr>
              <a:t>Dugovics Titusz önfeláldozása (1853)</a:t>
            </a:r>
            <a:endParaRPr lang="hu-HU" dirty="0">
              <a:solidFill>
                <a:srgbClr val="EEECE1">
                  <a:lumMod val="10000"/>
                </a:srgb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24882" y="1484784"/>
            <a:ext cx="2502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prstClr val="black"/>
                </a:solidFill>
              </a:rPr>
              <a:t>Dugovics Titu</a:t>
            </a:r>
            <a:r>
              <a:rPr lang="hu-HU" sz="2400" dirty="0" smtClean="0">
                <a:solidFill>
                  <a:prstClr val="black"/>
                </a:solidFill>
              </a:rPr>
              <a:t>sz</a:t>
            </a:r>
          </a:p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Öngyilkosság vagy </a:t>
            </a:r>
          </a:p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hősi halál</a:t>
            </a:r>
          </a:p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Nándorfehérvár </a:t>
            </a:r>
          </a:p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1456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788024" y="1513815"/>
            <a:ext cx="3888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                  Ok</a:t>
            </a:r>
            <a:r>
              <a:rPr lang="hu-HU" sz="2800" dirty="0" smtClean="0">
                <a:solidFill>
                  <a:prstClr val="black"/>
                </a:solidFill>
              </a:rPr>
              <a:t>:  kétségbeesés/életösztön feladás</a:t>
            </a:r>
          </a:p>
          <a:p>
            <a:endParaRPr lang="hu-HU" dirty="0" smtClean="0">
              <a:solidFill>
                <a:prstClr val="black"/>
              </a:solidFill>
            </a:endParaRPr>
          </a:p>
          <a:p>
            <a:r>
              <a:rPr lang="hu-HU" sz="2400" b="1" dirty="0">
                <a:solidFill>
                  <a:prstClr val="black"/>
                </a:solidFill>
              </a:rPr>
              <a:t>M</a:t>
            </a:r>
            <a:r>
              <a:rPr lang="hu-HU" sz="2400" b="1" dirty="0" smtClean="0">
                <a:solidFill>
                  <a:prstClr val="black"/>
                </a:solidFill>
              </a:rPr>
              <a:t>entális zavarok</a:t>
            </a:r>
            <a:r>
              <a:rPr lang="hu-HU" sz="2400" dirty="0" smtClean="0">
                <a:solidFill>
                  <a:prstClr val="black"/>
                </a:solidFill>
              </a:rPr>
              <a:t>: depresszió, a bipoláris zavar</a:t>
            </a:r>
            <a:r>
              <a:rPr lang="hu-HU" sz="2400" dirty="0">
                <a:solidFill>
                  <a:prstClr val="black"/>
                </a:solidFill>
              </a:rPr>
              <a:t>,</a:t>
            </a:r>
            <a:r>
              <a:rPr lang="hu-HU" sz="2400" dirty="0" smtClean="0">
                <a:solidFill>
                  <a:prstClr val="black"/>
                </a:solidFill>
              </a:rPr>
              <a:t> a skizofrénia, az alkoholizmus, a drog abúzus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7711"/>
            <a:ext cx="4176464" cy="535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395536" y="5961474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Vincent Van Gogh (1853-1890)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Az örökkévalóság kapujában, 1882.</a:t>
            </a:r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012160" y="2444695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Túlzott stressz</a:t>
            </a:r>
            <a:r>
              <a:rPr lang="hu-HU" sz="2400" dirty="0">
                <a:solidFill>
                  <a:srgbClr val="002060"/>
                </a:solidFill>
              </a:rPr>
              <a:t>: anyagi nehézségek,  társas kapcsolati zavarok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8" y="1387925"/>
            <a:ext cx="5462032" cy="33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1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no.hu/data/cikk/1/36/20/96/cikk_1362096/ongyilkossagok_onli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66750"/>
            <a:ext cx="76676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3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0"/>
            <a:ext cx="5136486" cy="42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86" y="2204864"/>
            <a:ext cx="3900010" cy="335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20072" y="82742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Mi lehet a hullámok oka?!</a:t>
            </a:r>
            <a:endParaRPr lang="hu-HU" b="1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03648" y="4725144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Mitől függ a választás?!</a:t>
            </a:r>
            <a:endParaRPr lang="hu-HU" b="1" dirty="0">
              <a:solidFill>
                <a:srgbClr val="0000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19" y="5229200"/>
            <a:ext cx="2019672" cy="134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87047"/>
            <a:ext cx="2023243" cy="134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076056" y="5531167"/>
            <a:ext cx="38345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Önként vállalt selyemzsinór</a:t>
            </a:r>
          </a:p>
          <a:p>
            <a:r>
              <a:rPr lang="hu-HU" sz="1600" dirty="0" smtClean="0">
                <a:solidFill>
                  <a:srgbClr val="002060"/>
                </a:solidFill>
              </a:rPr>
              <a:t>Méregpohár, kis cián, nadragulya, bürök</a:t>
            </a:r>
          </a:p>
          <a:p>
            <a:r>
              <a:rPr lang="hu-HU" sz="1600" dirty="0" smtClean="0">
                <a:solidFill>
                  <a:srgbClr val="002060"/>
                </a:solidFill>
              </a:rPr>
              <a:t>Repülés a legmagasabb pontról</a:t>
            </a:r>
          </a:p>
          <a:p>
            <a:r>
              <a:rPr lang="hu-HU" sz="1600" dirty="0" smtClean="0">
                <a:solidFill>
                  <a:srgbClr val="002060"/>
                </a:solidFill>
              </a:rPr>
              <a:t>Bomba, mellényként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29681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474052"/>
            <a:ext cx="7920880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0066"/>
                </a:solidFill>
              </a:rPr>
              <a:t>WHO: </a:t>
            </a:r>
            <a:r>
              <a:rPr lang="hu-HU" sz="2400" b="1" dirty="0">
                <a:solidFill>
                  <a:srgbClr val="000066"/>
                </a:solidFill>
              </a:rPr>
              <a:t>évente 800 </a:t>
            </a:r>
            <a:r>
              <a:rPr lang="hu-HU" sz="2400" b="1" dirty="0" smtClean="0">
                <a:solidFill>
                  <a:srgbClr val="000066"/>
                </a:solidFill>
              </a:rPr>
              <a:t>ezer öngyilkosság,</a:t>
            </a:r>
          </a:p>
          <a:p>
            <a:pPr algn="ctr"/>
            <a:r>
              <a:rPr lang="hu-HU" sz="2400" b="1" dirty="0" smtClean="0">
                <a:solidFill>
                  <a:srgbClr val="000066"/>
                </a:solidFill>
              </a:rPr>
              <a:t> a  kísérlet 10x15-ször több</a:t>
            </a:r>
          </a:p>
          <a:p>
            <a:pPr algn="ctr"/>
            <a:endParaRPr lang="hu-HU" sz="2400" b="1" dirty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0066"/>
                </a:solidFill>
              </a:rPr>
              <a:t>-   Hazánk </a:t>
            </a:r>
            <a:r>
              <a:rPr lang="hu-HU" sz="2400" dirty="0">
                <a:solidFill>
                  <a:srgbClr val="000066"/>
                </a:solidFill>
              </a:rPr>
              <a:t>a </a:t>
            </a:r>
            <a:r>
              <a:rPr lang="hu-HU" sz="2400" dirty="0" smtClean="0">
                <a:solidFill>
                  <a:srgbClr val="000066"/>
                </a:solidFill>
              </a:rPr>
              <a:t>Európában a második (2012): 25/100 </a:t>
            </a:r>
            <a:r>
              <a:rPr lang="hu-HU" sz="2400" dirty="0">
                <a:solidFill>
                  <a:srgbClr val="000066"/>
                </a:solidFill>
              </a:rPr>
              <a:t>ezer </a:t>
            </a:r>
            <a:endParaRPr lang="hu-HU" sz="2400" dirty="0" smtClean="0">
              <a:solidFill>
                <a:srgbClr val="000066"/>
              </a:solidFill>
            </a:endParaRPr>
          </a:p>
          <a:p>
            <a:r>
              <a:rPr lang="hu-HU" sz="2400" dirty="0" smtClean="0">
                <a:solidFill>
                  <a:srgbClr val="000066"/>
                </a:solidFill>
              </a:rPr>
              <a:t>-   Litvánia 34/100 ezer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Világ átlag kb.: 10/100 ezer 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50-es </a:t>
            </a:r>
            <a:r>
              <a:rPr lang="hu-HU" sz="2400" dirty="0">
                <a:solidFill>
                  <a:srgbClr val="000066"/>
                </a:solidFill>
              </a:rPr>
              <a:t>évektől a </a:t>
            </a:r>
            <a:r>
              <a:rPr lang="hu-HU" sz="2400" dirty="0" smtClean="0">
                <a:solidFill>
                  <a:srgbClr val="000066"/>
                </a:solidFill>
              </a:rPr>
              <a:t>80-as évek </a:t>
            </a:r>
            <a:r>
              <a:rPr lang="hu-HU" sz="2400" dirty="0">
                <a:solidFill>
                  <a:srgbClr val="000066"/>
                </a:solidFill>
              </a:rPr>
              <a:t>közepéig </a:t>
            </a:r>
            <a:r>
              <a:rPr lang="hu-HU" sz="2400" dirty="0" smtClean="0">
                <a:solidFill>
                  <a:srgbClr val="000066"/>
                </a:solidFill>
              </a:rPr>
              <a:t>emelkedett </a:t>
            </a:r>
            <a:r>
              <a:rPr lang="hu-HU" sz="2400" dirty="0">
                <a:solidFill>
                  <a:srgbClr val="000066"/>
                </a:solidFill>
              </a:rPr>
              <a:t>Magyarországon az </a:t>
            </a:r>
            <a:r>
              <a:rPr lang="hu-HU" sz="2400" dirty="0" smtClean="0">
                <a:solidFill>
                  <a:srgbClr val="000066"/>
                </a:solidFill>
              </a:rPr>
              <a:t>öngyilkosság (KSH)</a:t>
            </a:r>
            <a:endParaRPr lang="hu-HU" sz="2400" dirty="0" smtClean="0">
              <a:solidFill>
                <a:srgbClr val="000066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Csúcs: 4911fő 1983-ban</a:t>
            </a:r>
            <a:r>
              <a:rPr lang="hu-HU" sz="2400" dirty="0">
                <a:solidFill>
                  <a:srgbClr val="000066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A </a:t>
            </a:r>
            <a:r>
              <a:rPr lang="hu-HU" sz="2400" dirty="0">
                <a:solidFill>
                  <a:srgbClr val="000066"/>
                </a:solidFill>
              </a:rPr>
              <a:t>80-as évek második felétől </a:t>
            </a:r>
            <a:r>
              <a:rPr lang="hu-HU" sz="2400" dirty="0" smtClean="0">
                <a:solidFill>
                  <a:srgbClr val="000066"/>
                </a:solidFill>
              </a:rPr>
              <a:t>csökkent, </a:t>
            </a:r>
            <a:r>
              <a:rPr lang="hu-HU" sz="2400" dirty="0" smtClean="0">
                <a:solidFill>
                  <a:srgbClr val="000066"/>
                </a:solidFill>
              </a:rPr>
              <a:t>a gazdasági </a:t>
            </a:r>
            <a:r>
              <a:rPr lang="hu-HU" sz="2400" dirty="0">
                <a:solidFill>
                  <a:srgbClr val="000066"/>
                </a:solidFill>
              </a:rPr>
              <a:t>válság </a:t>
            </a:r>
            <a:r>
              <a:rPr lang="hu-HU" sz="2400" dirty="0" smtClean="0">
                <a:solidFill>
                  <a:srgbClr val="000066"/>
                </a:solidFill>
              </a:rPr>
              <a:t>alatt is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2014-ben újra 2000 alatt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63" y="4509120"/>
            <a:ext cx="2871573" cy="215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5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734272" cy="35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5112568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960415" cy="298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49" y="413137"/>
            <a:ext cx="3732775" cy="279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4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104456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60032" y="2984172"/>
            <a:ext cx="414222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 </a:t>
            </a:r>
          </a:p>
          <a:p>
            <a:r>
              <a:rPr lang="hu-HU" sz="1400" dirty="0" smtClean="0"/>
              <a:t>                      Juhász Ferenc</a:t>
            </a:r>
            <a:endParaRPr lang="hu-HU" sz="1400" b="1" dirty="0" smtClean="0"/>
          </a:p>
          <a:p>
            <a:r>
              <a:rPr lang="hu-HU" sz="1400" b="1" dirty="0"/>
              <a:t> </a:t>
            </a:r>
            <a:r>
              <a:rPr lang="hu-HU" sz="1400" b="1" dirty="0" smtClean="0"/>
              <a:t>           Babonák </a:t>
            </a:r>
            <a:r>
              <a:rPr lang="hu-HU" sz="1400" b="1" dirty="0"/>
              <a:t>napja, csütörtök: </a:t>
            </a:r>
            <a:endParaRPr lang="hu-HU" sz="1400" b="1" dirty="0" smtClean="0"/>
          </a:p>
          <a:p>
            <a:r>
              <a:rPr lang="hu-HU" sz="1400" b="1" dirty="0" smtClean="0"/>
              <a:t>                amikor </a:t>
            </a:r>
            <a:r>
              <a:rPr lang="hu-HU" sz="1400" b="1" dirty="0"/>
              <a:t>a </a:t>
            </a:r>
            <a:r>
              <a:rPr lang="hu-HU" sz="1400" b="1" dirty="0" smtClean="0"/>
              <a:t>legnehezebb</a:t>
            </a:r>
            <a:r>
              <a:rPr lang="hu-HU" sz="1400" dirty="0"/>
              <a:t/>
            </a:r>
            <a:br>
              <a:rPr lang="hu-HU" sz="1400" dirty="0"/>
            </a:br>
            <a:endParaRPr lang="hu-HU" sz="1400" dirty="0"/>
          </a:p>
          <a:p>
            <a:r>
              <a:rPr lang="hu-HU" sz="1400" dirty="0" smtClean="0"/>
              <a:t>„A </a:t>
            </a:r>
            <a:r>
              <a:rPr lang="hu-HU" sz="1400" dirty="0"/>
              <a:t>harmadik napon a legnehezebb, a harmadikon.</a:t>
            </a:r>
            <a:br>
              <a:rPr lang="hu-HU" sz="1400" dirty="0"/>
            </a:b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Ácsorgok mélázva e </a:t>
            </a:r>
            <a:r>
              <a:rPr lang="hu-HU" sz="1400" dirty="0" err="1"/>
              <a:t>kő-villany-szigeten</a:t>
            </a:r>
            <a:r>
              <a:rPr lang="hu-HU" sz="1400" dirty="0"/>
              <a:t>:</a:t>
            </a:r>
            <a:br>
              <a:rPr lang="hu-HU" sz="1400" dirty="0"/>
            </a:br>
            <a:r>
              <a:rPr lang="hu-HU" sz="1400" dirty="0"/>
              <a:t>az Oktogonon.</a:t>
            </a:r>
            <a:br>
              <a:rPr lang="hu-HU" sz="1400" dirty="0"/>
            </a:br>
            <a:r>
              <a:rPr lang="hu-HU" sz="1400" dirty="0"/>
              <a:t>Csütörtök este van.</a:t>
            </a:r>
            <a:br>
              <a:rPr lang="hu-HU" sz="1400" dirty="0"/>
            </a:br>
            <a:r>
              <a:rPr lang="hu-HU" sz="1400" dirty="0"/>
              <a:t>Nem átkozom magam.</a:t>
            </a:r>
            <a:br>
              <a:rPr lang="hu-HU" sz="1400" dirty="0"/>
            </a:br>
            <a:r>
              <a:rPr lang="hu-HU" sz="1400" dirty="0"/>
              <a:t>Nem </a:t>
            </a:r>
            <a:r>
              <a:rPr lang="hu-HU" sz="1400" dirty="0" smtClean="0"/>
              <a:t>siratom.”</a:t>
            </a:r>
            <a:endParaRPr lang="hu-HU" sz="1400" dirty="0"/>
          </a:p>
          <a:p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00821"/>
            <a:ext cx="2016224" cy="23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6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SIVA~1\AppData\Local\Temp\Suicidemessageggb01252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4" y="359940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627100" y="6505599"/>
            <a:ext cx="337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Arany János. Hídavatás, 1877. augusztus 22</a:t>
            </a:r>
            <a:r>
              <a:rPr lang="hu-HU" sz="1400" dirty="0" smtClean="0">
                <a:solidFill>
                  <a:prstClr val="black"/>
                </a:solidFill>
              </a:rPr>
              <a:t>.</a:t>
            </a:r>
            <a:endParaRPr lang="hu-HU" sz="1400" dirty="0">
              <a:solidFill>
                <a:prstClr val="black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976664" y="359940"/>
            <a:ext cx="313184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prstClr val="black"/>
                </a:solidFill>
              </a:rPr>
              <a:t>„</a:t>
            </a:r>
            <a:r>
              <a:rPr lang="hu-HU" sz="1400" dirty="0" smtClean="0">
                <a:solidFill>
                  <a:srgbClr val="002060"/>
                </a:solidFill>
              </a:rPr>
              <a:t>S ujjonganak mindannyian: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„</a:t>
            </a:r>
            <a:r>
              <a:rPr lang="hu-HU" sz="1400" dirty="0" err="1" smtClean="0">
                <a:solidFill>
                  <a:srgbClr val="002060"/>
                </a:solidFill>
              </a:rPr>
              <a:t>Uj</a:t>
            </a:r>
            <a:r>
              <a:rPr lang="hu-HU" sz="1400" dirty="0" smtClean="0">
                <a:solidFill>
                  <a:srgbClr val="002060"/>
                </a:solidFill>
              </a:rPr>
              <a:t> </a:t>
            </a:r>
            <a:r>
              <a:rPr lang="hu-HU" sz="1400" dirty="0" err="1" smtClean="0">
                <a:solidFill>
                  <a:srgbClr val="002060"/>
                </a:solidFill>
              </a:rPr>
              <a:t>hid</a:t>
            </a:r>
            <a:r>
              <a:rPr lang="hu-HU" sz="1400" dirty="0" smtClean="0">
                <a:solidFill>
                  <a:srgbClr val="002060"/>
                </a:solidFill>
              </a:rPr>
              <a:t>! avatni mind! </a:t>
            </a:r>
            <a:r>
              <a:rPr lang="hu-HU" sz="1400" dirty="0" err="1" smtClean="0">
                <a:solidFill>
                  <a:srgbClr val="002060"/>
                </a:solidFill>
              </a:rPr>
              <a:t>vigan</a:t>
            </a:r>
            <a:r>
              <a:rPr lang="hu-HU" sz="1400" dirty="0" smtClean="0">
                <a:solidFill>
                  <a:srgbClr val="002060"/>
                </a:solidFill>
              </a:rPr>
              <a:t>.”</a:t>
            </a:r>
          </a:p>
          <a:p>
            <a:endParaRPr lang="hu-HU" sz="1400" dirty="0" smtClean="0">
              <a:solidFill>
                <a:srgbClr val="002060"/>
              </a:solidFill>
            </a:endParaRPr>
          </a:p>
          <a:p>
            <a:r>
              <a:rPr lang="hu-HU" sz="1400" dirty="0" smtClean="0">
                <a:solidFill>
                  <a:srgbClr val="002060"/>
                </a:solidFill>
              </a:rPr>
              <a:t>„</a:t>
            </a:r>
            <a:r>
              <a:rPr lang="hu-HU" sz="1400" dirty="0" err="1" smtClean="0">
                <a:solidFill>
                  <a:srgbClr val="002060"/>
                </a:solidFill>
              </a:rPr>
              <a:t>Jerünk</a:t>
            </a:r>
            <a:r>
              <a:rPr lang="hu-HU" sz="1400" dirty="0" smtClean="0">
                <a:solidFill>
                  <a:srgbClr val="002060"/>
                </a:solidFill>
              </a:rPr>
              <a:t>!... ki kezdje? a galamb-pár!”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Fehérben </a:t>
            </a:r>
            <a:r>
              <a:rPr lang="hu-HU" sz="1400" dirty="0" err="1" smtClean="0">
                <a:solidFill>
                  <a:srgbClr val="002060"/>
                </a:solidFill>
              </a:rPr>
              <a:t>ifju</a:t>
            </a:r>
            <a:r>
              <a:rPr lang="hu-HU" sz="1400" dirty="0" smtClean="0">
                <a:solidFill>
                  <a:srgbClr val="002060"/>
                </a:solidFill>
              </a:rPr>
              <a:t> és leány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Ölelkezik s a hídon van már: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„Egymásé a halál után!”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S buknak, - mint egykor igazán.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………………………………………………….</a:t>
            </a:r>
          </a:p>
          <a:p>
            <a:endParaRPr lang="hu-HU" sz="1400" dirty="0" smtClean="0">
              <a:solidFill>
                <a:srgbClr val="002060"/>
              </a:solidFill>
            </a:endParaRPr>
          </a:p>
          <a:p>
            <a:r>
              <a:rPr lang="hu-HU" sz="1400" dirty="0" err="1" smtClean="0">
                <a:solidFill>
                  <a:srgbClr val="002060"/>
                </a:solidFill>
              </a:rPr>
              <a:t>Hivatlanul</a:t>
            </a:r>
            <a:r>
              <a:rPr lang="hu-HU" sz="1400" dirty="0" smtClean="0">
                <a:solidFill>
                  <a:srgbClr val="002060"/>
                </a:solidFill>
              </a:rPr>
              <a:t> is jönnek aztán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A harmadik, a negyedik: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„Én a </a:t>
            </a:r>
            <a:r>
              <a:rPr lang="hu-HU" sz="1400" dirty="0" err="1" smtClean="0">
                <a:solidFill>
                  <a:srgbClr val="002060"/>
                </a:solidFill>
              </a:rPr>
              <a:t>quaternót</a:t>
            </a:r>
            <a:r>
              <a:rPr lang="hu-HU" sz="1400" dirty="0" smtClean="0">
                <a:solidFill>
                  <a:srgbClr val="002060"/>
                </a:solidFill>
              </a:rPr>
              <a:t> </a:t>
            </a:r>
            <a:r>
              <a:rPr lang="hu-HU" sz="1400" dirty="0" err="1" smtClean="0">
                <a:solidFill>
                  <a:srgbClr val="002060"/>
                </a:solidFill>
              </a:rPr>
              <a:t>elszalasztám</a:t>
            </a:r>
            <a:r>
              <a:rPr lang="hu-HU" sz="1400" dirty="0" smtClean="0">
                <a:solidFill>
                  <a:srgbClr val="002060"/>
                </a:solidFill>
              </a:rPr>
              <a:t>!”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„Én a </a:t>
            </a:r>
            <a:r>
              <a:rPr lang="hu-HU" sz="1400" dirty="0" err="1" smtClean="0">
                <a:solidFill>
                  <a:srgbClr val="002060"/>
                </a:solidFill>
              </a:rPr>
              <a:t>becsűletet</a:t>
            </a:r>
            <a:r>
              <a:rPr lang="hu-HU" sz="1400" dirty="0" smtClean="0">
                <a:solidFill>
                  <a:srgbClr val="002060"/>
                </a:solidFill>
              </a:rPr>
              <a:t>, - pedig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Viseltem négy évtizedig.”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…………………………………….</a:t>
            </a:r>
          </a:p>
          <a:p>
            <a:endParaRPr lang="hu-HU" sz="1400" dirty="0" smtClean="0">
              <a:solidFill>
                <a:srgbClr val="002060"/>
              </a:solidFill>
            </a:endParaRPr>
          </a:p>
          <a:p>
            <a:r>
              <a:rPr lang="hu-HU" sz="1400" dirty="0" err="1" smtClean="0">
                <a:solidFill>
                  <a:srgbClr val="002060"/>
                </a:solidFill>
              </a:rPr>
              <a:t>Igy</a:t>
            </a:r>
            <a:r>
              <a:rPr lang="hu-HU" sz="1400" dirty="0" smtClean="0">
                <a:solidFill>
                  <a:srgbClr val="002060"/>
                </a:solidFill>
              </a:rPr>
              <a:t>, s már nem egyenkint, - seregben,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Cikázva, némán ugranak,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Mint röpke hal a tengerekben;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Vagy mint csoportos madarak</a:t>
            </a:r>
          </a:p>
          <a:p>
            <a:r>
              <a:rPr lang="hu-HU" sz="1400" dirty="0" err="1" smtClean="0">
                <a:solidFill>
                  <a:srgbClr val="002060"/>
                </a:solidFill>
              </a:rPr>
              <a:t>Föl-fölreppenve</a:t>
            </a:r>
            <a:r>
              <a:rPr lang="hu-HU" sz="1400" dirty="0" smtClean="0">
                <a:solidFill>
                  <a:srgbClr val="002060"/>
                </a:solidFill>
              </a:rPr>
              <a:t>, </a:t>
            </a:r>
            <a:r>
              <a:rPr lang="hu-HU" sz="1400" dirty="0" err="1" smtClean="0">
                <a:solidFill>
                  <a:srgbClr val="002060"/>
                </a:solidFill>
              </a:rPr>
              <a:t>szállanak</a:t>
            </a:r>
            <a:r>
              <a:rPr lang="hu-HU" sz="1400" dirty="0" smtClean="0">
                <a:solidFill>
                  <a:srgbClr val="002060"/>
                </a:solidFill>
              </a:rPr>
              <a:t>.</a:t>
            </a:r>
          </a:p>
          <a:p>
            <a:endParaRPr lang="hu-HU" sz="1400" dirty="0" smtClean="0">
              <a:solidFill>
                <a:srgbClr val="002060"/>
              </a:solidFill>
            </a:endParaRPr>
          </a:p>
          <a:p>
            <a:r>
              <a:rPr lang="hu-HU" sz="1400" dirty="0" err="1" smtClean="0">
                <a:solidFill>
                  <a:srgbClr val="002060"/>
                </a:solidFill>
              </a:rPr>
              <a:t>Órjás</a:t>
            </a:r>
            <a:r>
              <a:rPr lang="hu-HU" sz="1400" dirty="0" smtClean="0">
                <a:solidFill>
                  <a:srgbClr val="002060"/>
                </a:solidFill>
              </a:rPr>
              <a:t> szemekben hull e zápor,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Lenn táncol </a:t>
            </a:r>
            <a:r>
              <a:rPr lang="hu-HU" sz="1400" dirty="0" err="1" smtClean="0">
                <a:solidFill>
                  <a:srgbClr val="002060"/>
                </a:solidFill>
              </a:rPr>
              <a:t>órjás</a:t>
            </a:r>
            <a:r>
              <a:rPr lang="hu-HU" sz="1400" dirty="0" smtClean="0">
                <a:solidFill>
                  <a:srgbClr val="002060"/>
                </a:solidFill>
              </a:rPr>
              <a:t> buborék;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Félkörben az öngyilkos tábor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Zúg fel s le, mint malomkerék;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A Duna győzi s adja még.”</a:t>
            </a:r>
          </a:p>
          <a:p>
            <a:endParaRPr lang="hu-HU" sz="1200" dirty="0" smtClean="0">
              <a:solidFill>
                <a:srgbClr val="002060"/>
              </a:solidFill>
            </a:endParaRPr>
          </a:p>
        </p:txBody>
      </p:sp>
      <p:pic>
        <p:nvPicPr>
          <p:cNvPr id="3076" name="Picture 4" descr="Képtalálat a következ&amp;odblac;re: „golden gat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6" y="2420888"/>
            <a:ext cx="5165544" cy="38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23528" y="692696"/>
            <a:ext cx="209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</a:rPr>
              <a:t>  Golden Gate</a:t>
            </a:r>
          </a:p>
          <a:p>
            <a:r>
              <a:rPr lang="hu-HU" sz="2000" dirty="0" smtClean="0">
                <a:solidFill>
                  <a:srgbClr val="002060"/>
                </a:solidFill>
              </a:rPr>
              <a:t>3. legnépszerűbb öngyilkossági hely</a:t>
            </a:r>
          </a:p>
          <a:p>
            <a:r>
              <a:rPr lang="hu-HU" sz="2000" dirty="0" smtClean="0">
                <a:solidFill>
                  <a:srgbClr val="002060"/>
                </a:solidFill>
              </a:rPr>
              <a:t>1937: kb. 1600 fő</a:t>
            </a:r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1840"/>
            <a:ext cx="7056784" cy="469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9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131840" y="206633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0066"/>
                </a:solidFill>
              </a:rPr>
              <a:t>Híres öngyilkosok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5496" y="854705"/>
            <a:ext cx="4824536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Démoszthenész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>
                <a:solidFill>
                  <a:srgbClr val="000066"/>
                </a:solidFill>
              </a:rPr>
              <a:t>? (</a:t>
            </a:r>
            <a:r>
              <a:rPr lang="en-US" sz="1400" dirty="0" err="1">
                <a:solidFill>
                  <a:srgbClr val="000066"/>
                </a:solidFill>
              </a:rPr>
              <a:t>i</a:t>
            </a:r>
            <a:r>
              <a:rPr lang="en-US" sz="1400" dirty="0">
                <a:solidFill>
                  <a:srgbClr val="000066"/>
                </a:solidFill>
              </a:rPr>
              <a:t>. e. 322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000066"/>
                </a:solidFill>
              </a:rPr>
              <a:t>Hannibál</a:t>
            </a:r>
            <a:r>
              <a:rPr lang="en-US" sz="1600" dirty="0" smtClean="0">
                <a:solidFill>
                  <a:srgbClr val="000066"/>
                </a:solidFill>
              </a:rPr>
              <a:t> </a:t>
            </a:r>
            <a:r>
              <a:rPr lang="en-US" sz="1600" dirty="0">
                <a:solidFill>
                  <a:srgbClr val="000066"/>
                </a:solidFill>
              </a:rPr>
              <a:t>- </a:t>
            </a:r>
            <a:r>
              <a:rPr lang="en-US" sz="1400" dirty="0" err="1">
                <a:solidFill>
                  <a:srgbClr val="000066"/>
                </a:solidFill>
              </a:rPr>
              <a:t>megmérgezte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magát</a:t>
            </a:r>
            <a:r>
              <a:rPr lang="en-US" sz="1400" dirty="0">
                <a:solidFill>
                  <a:srgbClr val="000066"/>
                </a:solidFill>
              </a:rPr>
              <a:t> (</a:t>
            </a:r>
            <a:r>
              <a:rPr lang="en-US" sz="1400" dirty="0" err="1">
                <a:solidFill>
                  <a:srgbClr val="000066"/>
                </a:solidFill>
              </a:rPr>
              <a:t>i</a:t>
            </a:r>
            <a:r>
              <a:rPr lang="en-US" sz="1400" dirty="0">
                <a:solidFill>
                  <a:srgbClr val="000066"/>
                </a:solidFill>
              </a:rPr>
              <a:t>. e. 183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s-ES" dirty="0">
                <a:solidFill>
                  <a:srgbClr val="000066"/>
                </a:solidFill>
              </a:rPr>
              <a:t>Seneca</a:t>
            </a:r>
            <a:r>
              <a:rPr lang="es-ES" sz="1600" dirty="0">
                <a:solidFill>
                  <a:srgbClr val="000066"/>
                </a:solidFill>
              </a:rPr>
              <a:t> - </a:t>
            </a:r>
            <a:r>
              <a:rPr lang="es-ES" sz="1400" dirty="0">
                <a:solidFill>
                  <a:srgbClr val="000066"/>
                </a:solidFill>
              </a:rPr>
              <a:t>felvágta ereit a fürdőkádban (</a:t>
            </a:r>
            <a:r>
              <a:rPr lang="es-ES" sz="1400" dirty="0" smtClean="0">
                <a:solidFill>
                  <a:srgbClr val="000066"/>
                </a:solidFill>
              </a:rPr>
              <a:t>65)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Ganz Ábrahám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leugrott az </a:t>
            </a:r>
            <a:r>
              <a:rPr lang="hu-HU" sz="1400" dirty="0" smtClean="0">
                <a:solidFill>
                  <a:srgbClr val="000066"/>
                </a:solidFill>
              </a:rPr>
              <a:t>emeletről </a:t>
            </a:r>
            <a:r>
              <a:rPr lang="hu-HU" sz="1400" dirty="0">
                <a:solidFill>
                  <a:srgbClr val="000066"/>
                </a:solidFill>
              </a:rPr>
              <a:t>(1867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nl-NL" dirty="0">
                <a:solidFill>
                  <a:srgbClr val="000066"/>
                </a:solidFill>
              </a:rPr>
              <a:t>Vincent van Gogh</a:t>
            </a:r>
            <a:r>
              <a:rPr lang="nl-NL" sz="1600" dirty="0">
                <a:solidFill>
                  <a:srgbClr val="000066"/>
                </a:solidFill>
              </a:rPr>
              <a:t> - </a:t>
            </a:r>
            <a:r>
              <a:rPr lang="nl-NL" sz="1400" dirty="0">
                <a:solidFill>
                  <a:srgbClr val="000066"/>
                </a:solidFill>
              </a:rPr>
              <a:t>szíven lőtte magát (1890</a:t>
            </a:r>
            <a:r>
              <a:rPr lang="nl-NL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Szamuely Tibor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szíven lőtte magát (1919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Csáth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Géza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megmérgezte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magát</a:t>
            </a:r>
            <a:r>
              <a:rPr lang="en-US" sz="1400" dirty="0">
                <a:solidFill>
                  <a:srgbClr val="000066"/>
                </a:solidFill>
              </a:rPr>
              <a:t> (</a:t>
            </a:r>
            <a:r>
              <a:rPr lang="en-US" sz="1400" dirty="0" smtClean="0">
                <a:solidFill>
                  <a:srgbClr val="000066"/>
                </a:solidFill>
              </a:rPr>
              <a:t>1919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Vlagyimir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Vlagyimirovics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Majakovszkij</a:t>
            </a: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en-US" sz="1400" dirty="0">
                <a:solidFill>
                  <a:srgbClr val="000066"/>
                </a:solidFill>
              </a:rPr>
              <a:t>- </a:t>
            </a:r>
            <a:r>
              <a:rPr lang="en-US" sz="1400" dirty="0" smtClean="0">
                <a:solidFill>
                  <a:srgbClr val="000066"/>
                </a:solidFill>
              </a:rPr>
              <a:t> </a:t>
            </a:r>
            <a:r>
              <a:rPr lang="en-US" sz="1400" dirty="0">
                <a:solidFill>
                  <a:srgbClr val="000066"/>
                </a:solidFill>
              </a:rPr>
              <a:t>(1930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Juhász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Gyula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veronált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ivott</a:t>
            </a:r>
            <a:r>
              <a:rPr lang="en-US" sz="1400" dirty="0">
                <a:solidFill>
                  <a:srgbClr val="000066"/>
                </a:solidFill>
              </a:rPr>
              <a:t> (1937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József</a:t>
            </a:r>
            <a:r>
              <a:rPr lang="en-US" dirty="0">
                <a:solidFill>
                  <a:srgbClr val="000066"/>
                </a:solidFill>
              </a:rPr>
              <a:t> Attila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vonat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elé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vetette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magát</a:t>
            </a:r>
            <a:r>
              <a:rPr lang="en-US" sz="1400" dirty="0">
                <a:solidFill>
                  <a:srgbClr val="000066"/>
                </a:solidFill>
              </a:rPr>
              <a:t> (</a:t>
            </a:r>
            <a:r>
              <a:rPr lang="en-US" sz="1400" dirty="0" smtClean="0">
                <a:solidFill>
                  <a:srgbClr val="000066"/>
                </a:solidFill>
              </a:rPr>
              <a:t>1937)</a:t>
            </a:r>
            <a:endParaRPr lang="hu-HU" sz="1400" dirty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Teleki Pá</a:t>
            </a:r>
            <a:r>
              <a:rPr lang="hu-HU" sz="1600" dirty="0">
                <a:solidFill>
                  <a:srgbClr val="000066"/>
                </a:solidFill>
              </a:rPr>
              <a:t>l - </a:t>
            </a:r>
            <a:r>
              <a:rPr lang="hu-HU" sz="1400" dirty="0">
                <a:solidFill>
                  <a:srgbClr val="000066"/>
                </a:solidFill>
              </a:rPr>
              <a:t>főbe lőtte magát (1941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0066"/>
                </a:solidFill>
              </a:rPr>
              <a:t>Eva </a:t>
            </a:r>
            <a:r>
              <a:rPr lang="hu-HU" dirty="0">
                <a:solidFill>
                  <a:srgbClr val="000066"/>
                </a:solidFill>
              </a:rPr>
              <a:t>Braun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 smtClean="0">
                <a:solidFill>
                  <a:srgbClr val="000066"/>
                </a:solidFill>
              </a:rPr>
              <a:t>megmérgezte </a:t>
            </a:r>
            <a:r>
              <a:rPr lang="hu-HU" sz="1400" dirty="0">
                <a:solidFill>
                  <a:srgbClr val="000066"/>
                </a:solidFill>
              </a:rPr>
              <a:t>magát (1945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Adolf Hitler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 smtClean="0">
                <a:solidFill>
                  <a:srgbClr val="000066"/>
                </a:solidFill>
              </a:rPr>
              <a:t>méreg, </a:t>
            </a:r>
            <a:r>
              <a:rPr lang="hu-HU" sz="1400" dirty="0">
                <a:solidFill>
                  <a:srgbClr val="000066"/>
                </a:solidFill>
              </a:rPr>
              <a:t>majd főbe lőtte magát (1945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rgbClr val="000066"/>
                </a:solidFill>
              </a:rPr>
              <a:t>Hermann Göring </a:t>
            </a:r>
            <a:r>
              <a:rPr lang="hu-HU" sz="1600" dirty="0" smtClean="0">
                <a:solidFill>
                  <a:srgbClr val="000066"/>
                </a:solidFill>
              </a:rPr>
              <a:t>– </a:t>
            </a:r>
            <a:r>
              <a:rPr lang="hu-HU" sz="1400" dirty="0" smtClean="0">
                <a:solidFill>
                  <a:srgbClr val="000066"/>
                </a:solidFill>
              </a:rPr>
              <a:t>megmérgezte magát (1945)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Soós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Imre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 smtClean="0">
                <a:solidFill>
                  <a:srgbClr val="000066"/>
                </a:solidFill>
              </a:rPr>
              <a:t>gázmérgez</a:t>
            </a:r>
            <a:r>
              <a:rPr lang="hu-HU" sz="1400" dirty="0" smtClean="0">
                <a:solidFill>
                  <a:srgbClr val="000066"/>
                </a:solidFill>
              </a:rPr>
              <a:t>és</a:t>
            </a:r>
            <a:r>
              <a:rPr lang="en-US" sz="1400" dirty="0" smtClean="0">
                <a:solidFill>
                  <a:srgbClr val="000066"/>
                </a:solidFill>
              </a:rPr>
              <a:t> </a:t>
            </a:r>
            <a:r>
              <a:rPr lang="en-US" sz="1400" dirty="0">
                <a:solidFill>
                  <a:srgbClr val="000066"/>
                </a:solidFill>
              </a:rPr>
              <a:t>(1957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Ernest Hemingway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puskával főbe </a:t>
            </a:r>
            <a:r>
              <a:rPr lang="hu-HU" sz="1400" dirty="0" smtClean="0">
                <a:solidFill>
                  <a:srgbClr val="000066"/>
                </a:solidFill>
              </a:rPr>
              <a:t>lövés (</a:t>
            </a:r>
            <a:r>
              <a:rPr lang="hu-HU" sz="1400" dirty="0">
                <a:solidFill>
                  <a:srgbClr val="000066"/>
                </a:solidFill>
              </a:rPr>
              <a:t>1961</a:t>
            </a:r>
            <a:r>
              <a:rPr lang="hu-HU" sz="1600" dirty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endParaRPr lang="hu-HU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716016" y="854705"/>
            <a:ext cx="4269117" cy="5678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000066"/>
                </a:solidFill>
              </a:rPr>
              <a:t>Domján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  <a:r>
              <a:rPr lang="en-US" dirty="0">
                <a:solidFill>
                  <a:srgbClr val="000066"/>
                </a:solidFill>
              </a:rPr>
              <a:t>Edit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felakasztotta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magát</a:t>
            </a:r>
            <a:r>
              <a:rPr lang="en-US" sz="1400" dirty="0">
                <a:solidFill>
                  <a:srgbClr val="000066"/>
                </a:solidFill>
              </a:rPr>
              <a:t> (1972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Salvador Allende </a:t>
            </a:r>
            <a:r>
              <a:rPr lang="hu-HU" sz="1600" dirty="0">
                <a:solidFill>
                  <a:srgbClr val="000066"/>
                </a:solidFill>
              </a:rPr>
              <a:t>- </a:t>
            </a:r>
            <a:r>
              <a:rPr lang="hu-HU" sz="1400" dirty="0" smtClean="0">
                <a:solidFill>
                  <a:srgbClr val="000066"/>
                </a:solidFill>
              </a:rPr>
              <a:t>főbe lőtte </a:t>
            </a:r>
            <a:r>
              <a:rPr lang="hu-HU" sz="1400" dirty="0">
                <a:solidFill>
                  <a:srgbClr val="000066"/>
                </a:solidFill>
              </a:rPr>
              <a:t>magát (1973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Szécsi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Pál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gyógyszer-túladagolás</a:t>
            </a:r>
            <a:r>
              <a:rPr lang="en-US" sz="1400" dirty="0">
                <a:solidFill>
                  <a:srgbClr val="000066"/>
                </a:solidFill>
              </a:rPr>
              <a:t> (1974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66"/>
                </a:solidFill>
              </a:rPr>
              <a:t>Anne Sexton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kipufogó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 smtClean="0">
                <a:solidFill>
                  <a:srgbClr val="000066"/>
                </a:solidFill>
              </a:rPr>
              <a:t>gáz</a:t>
            </a:r>
            <a:r>
              <a:rPr lang="en-US" sz="1400" dirty="0" smtClean="0">
                <a:solidFill>
                  <a:srgbClr val="000066"/>
                </a:solidFill>
              </a:rPr>
              <a:t> (</a:t>
            </a:r>
            <a:r>
              <a:rPr lang="en-US" sz="1400" dirty="0">
                <a:solidFill>
                  <a:srgbClr val="000066"/>
                </a:solidFill>
              </a:rPr>
              <a:t>1974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Latinovits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Zoltán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vonat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 smtClean="0">
                <a:solidFill>
                  <a:srgbClr val="000066"/>
                </a:solidFill>
              </a:rPr>
              <a:t>elé</a:t>
            </a:r>
            <a:r>
              <a:rPr lang="hu-HU" sz="1400" dirty="0" smtClean="0">
                <a:solidFill>
                  <a:srgbClr val="000066"/>
                </a:solidFill>
              </a:rPr>
              <a:t> ugrott</a:t>
            </a:r>
            <a:r>
              <a:rPr lang="en-US" sz="1400" dirty="0" smtClean="0">
                <a:solidFill>
                  <a:srgbClr val="000066"/>
                </a:solidFill>
              </a:rPr>
              <a:t> (</a:t>
            </a:r>
            <a:r>
              <a:rPr lang="en-US" sz="1400" dirty="0">
                <a:solidFill>
                  <a:srgbClr val="000066"/>
                </a:solidFill>
              </a:rPr>
              <a:t>1976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Bódy Gábor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tőrrel felvágta az ereit (1985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Márai Sándor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főbe lőtte magát (1989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Kurt </a:t>
            </a:r>
            <a:r>
              <a:rPr lang="hu-HU" dirty="0" err="1">
                <a:solidFill>
                  <a:srgbClr val="000066"/>
                </a:solidFill>
              </a:rPr>
              <a:t>Cobain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főbe lőtte magát (1994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Bohumil Hraba</a:t>
            </a:r>
            <a:r>
              <a:rPr lang="hu-HU" sz="1600" dirty="0">
                <a:solidFill>
                  <a:srgbClr val="000066"/>
                </a:solidFill>
              </a:rPr>
              <a:t>l </a:t>
            </a:r>
            <a:r>
              <a:rPr lang="hu-HU" sz="1600" dirty="0" smtClean="0">
                <a:solidFill>
                  <a:srgbClr val="000066"/>
                </a:solidFill>
              </a:rPr>
              <a:t>– </a:t>
            </a:r>
            <a:r>
              <a:rPr lang="hu-HU" sz="1400" dirty="0" smtClean="0">
                <a:solidFill>
                  <a:srgbClr val="000066"/>
                </a:solidFill>
              </a:rPr>
              <a:t>ugrás kórház ablakból(1997)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Schütz</a:t>
            </a:r>
            <a:r>
              <a:rPr lang="en-US" dirty="0">
                <a:solidFill>
                  <a:srgbClr val="000066"/>
                </a:solidFill>
              </a:rPr>
              <a:t> Ila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 smtClean="0">
                <a:solidFill>
                  <a:srgbClr val="000066"/>
                </a:solidFill>
              </a:rPr>
              <a:t>gyógyszer-túladagolás</a:t>
            </a:r>
            <a:r>
              <a:rPr lang="en-US" sz="1400" dirty="0" smtClean="0">
                <a:solidFill>
                  <a:srgbClr val="000066"/>
                </a:solidFill>
              </a:rPr>
              <a:t> </a:t>
            </a:r>
            <a:r>
              <a:rPr lang="en-US" sz="1400" dirty="0">
                <a:solidFill>
                  <a:srgbClr val="000066"/>
                </a:solidFill>
              </a:rPr>
              <a:t>(2002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Hunter S. Thompson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>
                <a:solidFill>
                  <a:srgbClr val="000066"/>
                </a:solidFill>
              </a:rPr>
              <a:t>főbe </a:t>
            </a:r>
            <a:r>
              <a:rPr lang="hu-HU" sz="1400" dirty="0" smtClean="0">
                <a:solidFill>
                  <a:srgbClr val="000066"/>
                </a:solidFill>
              </a:rPr>
              <a:t>lövés</a:t>
            </a:r>
            <a:r>
              <a:rPr lang="hu-HU" sz="1400" dirty="0">
                <a:solidFill>
                  <a:srgbClr val="000066"/>
                </a:solidFill>
              </a:rPr>
              <a:t> </a:t>
            </a:r>
            <a:r>
              <a:rPr lang="hu-HU" sz="1400" dirty="0" smtClean="0">
                <a:solidFill>
                  <a:srgbClr val="000066"/>
                </a:solidFill>
              </a:rPr>
              <a:t>(2005)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0066"/>
                </a:solidFill>
              </a:rPr>
              <a:t>Mary Zsuzsi</a:t>
            </a:r>
            <a:r>
              <a:rPr lang="hu-HU" sz="1600" dirty="0">
                <a:solidFill>
                  <a:srgbClr val="000066"/>
                </a:solidFill>
              </a:rPr>
              <a:t> - </a:t>
            </a:r>
            <a:r>
              <a:rPr lang="hu-HU" sz="1400" dirty="0" smtClean="0">
                <a:solidFill>
                  <a:srgbClr val="000066"/>
                </a:solidFill>
              </a:rPr>
              <a:t>mérget </a:t>
            </a:r>
            <a:r>
              <a:rPr lang="hu-HU" sz="1400" dirty="0">
                <a:solidFill>
                  <a:srgbClr val="000066"/>
                </a:solidFill>
              </a:rPr>
              <a:t>vett be </a:t>
            </a:r>
            <a:r>
              <a:rPr lang="hu-HU" sz="1400" dirty="0" smtClean="0">
                <a:solidFill>
                  <a:srgbClr val="000066"/>
                </a:solidFill>
              </a:rPr>
              <a:t>(</a:t>
            </a:r>
            <a:r>
              <a:rPr lang="hu-HU" sz="1400" dirty="0">
                <a:solidFill>
                  <a:srgbClr val="000066"/>
                </a:solidFill>
              </a:rPr>
              <a:t>2011</a:t>
            </a:r>
            <a:r>
              <a:rPr lang="hu-HU" sz="1400" dirty="0" smtClean="0">
                <a:solidFill>
                  <a:srgbClr val="000066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66"/>
                </a:solidFill>
              </a:rPr>
              <a:t>Tony Scott </a:t>
            </a:r>
            <a:r>
              <a:rPr lang="en-US" sz="1600" dirty="0">
                <a:solidFill>
                  <a:srgbClr val="000066"/>
                </a:solidFill>
              </a:rPr>
              <a:t>- </a:t>
            </a:r>
            <a:r>
              <a:rPr lang="en-US" sz="1400" dirty="0" err="1">
                <a:solidFill>
                  <a:srgbClr val="000066"/>
                </a:solidFill>
              </a:rPr>
              <a:t>egy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hídról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vetette</a:t>
            </a:r>
            <a:r>
              <a:rPr lang="en-US" sz="1400" dirty="0">
                <a:solidFill>
                  <a:srgbClr val="000066"/>
                </a:solidFill>
              </a:rPr>
              <a:t> le </a:t>
            </a:r>
            <a:r>
              <a:rPr lang="en-US" sz="1400" dirty="0" err="1">
                <a:solidFill>
                  <a:srgbClr val="000066"/>
                </a:solidFill>
              </a:rPr>
              <a:t>magát</a:t>
            </a:r>
            <a:r>
              <a:rPr lang="en-US" sz="1400" dirty="0">
                <a:solidFill>
                  <a:srgbClr val="000066"/>
                </a:solidFill>
              </a:rPr>
              <a:t> (2012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66"/>
                </a:solidFill>
              </a:rPr>
              <a:t>Kézdy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György</a:t>
            </a: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en-US" sz="1600" dirty="0" smtClean="0">
                <a:solidFill>
                  <a:srgbClr val="000066"/>
                </a:solidFill>
              </a:rPr>
              <a:t>– </a:t>
            </a:r>
            <a:r>
              <a:rPr lang="en-US" sz="1400" dirty="0" err="1" smtClean="0">
                <a:solidFill>
                  <a:srgbClr val="000066"/>
                </a:solidFill>
              </a:rPr>
              <a:t>ki</a:t>
            </a:r>
            <a:r>
              <a:rPr lang="hu-HU" sz="1400" dirty="0" smtClean="0">
                <a:solidFill>
                  <a:srgbClr val="000066"/>
                </a:solidFill>
              </a:rPr>
              <a:t>ugrás </a:t>
            </a:r>
            <a:r>
              <a:rPr lang="en-US" sz="1400" dirty="0" err="1" smtClean="0">
                <a:solidFill>
                  <a:srgbClr val="000066"/>
                </a:solidFill>
              </a:rPr>
              <a:t>kórház</a:t>
            </a:r>
            <a:r>
              <a:rPr lang="en-US" sz="1400" dirty="0" smtClean="0">
                <a:solidFill>
                  <a:srgbClr val="000066"/>
                </a:solidFill>
              </a:rPr>
              <a:t> </a:t>
            </a:r>
            <a:r>
              <a:rPr lang="en-US" sz="1400" dirty="0" err="1" smtClean="0">
                <a:solidFill>
                  <a:srgbClr val="000066"/>
                </a:solidFill>
              </a:rPr>
              <a:t>ablakán</a:t>
            </a:r>
            <a:r>
              <a:rPr lang="en-US" sz="1400" dirty="0" smtClean="0">
                <a:solidFill>
                  <a:srgbClr val="000066"/>
                </a:solidFill>
              </a:rPr>
              <a:t> </a:t>
            </a:r>
            <a:r>
              <a:rPr lang="en-US" sz="1400" dirty="0">
                <a:solidFill>
                  <a:srgbClr val="000066"/>
                </a:solidFill>
              </a:rPr>
              <a:t>(2013</a:t>
            </a:r>
            <a:r>
              <a:rPr lang="en-US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rgbClr val="000066"/>
                </a:solidFill>
              </a:rPr>
              <a:t>Olvasztó Imre</a:t>
            </a:r>
            <a:r>
              <a:rPr lang="sv-SE" sz="1600" dirty="0">
                <a:solidFill>
                  <a:srgbClr val="000066"/>
                </a:solidFill>
              </a:rPr>
              <a:t> - </a:t>
            </a:r>
            <a:r>
              <a:rPr lang="sv-SE" sz="1400" dirty="0">
                <a:solidFill>
                  <a:srgbClr val="000066"/>
                </a:solidFill>
              </a:rPr>
              <a:t>felakasztotta magát (2013</a:t>
            </a:r>
            <a:r>
              <a:rPr lang="sv-SE" sz="1400" dirty="0" smtClean="0">
                <a:solidFill>
                  <a:srgbClr val="000066"/>
                </a:solidFill>
              </a:rPr>
              <a:t>)</a:t>
            </a:r>
            <a:endParaRPr lang="hu-HU" sz="1400" dirty="0" smtClean="0">
              <a:solidFill>
                <a:srgbClr val="00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66"/>
                </a:solidFill>
              </a:rPr>
              <a:t>Robin Williams</a:t>
            </a:r>
            <a:r>
              <a:rPr lang="en-US" sz="1600" dirty="0">
                <a:solidFill>
                  <a:srgbClr val="000066"/>
                </a:solidFill>
              </a:rPr>
              <a:t> - </a:t>
            </a:r>
            <a:r>
              <a:rPr lang="en-US" sz="1400" dirty="0" err="1">
                <a:solidFill>
                  <a:srgbClr val="000066"/>
                </a:solidFill>
              </a:rPr>
              <a:t>felakasztotta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magát</a:t>
            </a:r>
            <a:r>
              <a:rPr lang="en-US" sz="1400" dirty="0">
                <a:solidFill>
                  <a:srgbClr val="000066"/>
                </a:solidFill>
              </a:rPr>
              <a:t> (2014</a:t>
            </a:r>
            <a:r>
              <a:rPr lang="en-US" sz="1600" dirty="0" smtClean="0">
                <a:solidFill>
                  <a:srgbClr val="000066"/>
                </a:solidFill>
              </a:rPr>
              <a:t>)</a:t>
            </a:r>
            <a:endParaRPr lang="en-US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twork.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16531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91680" y="1772816"/>
            <a:ext cx="5507384" cy="16411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b="1" dirty="0">
                <a:solidFill>
                  <a:srgbClr val="0000FF"/>
                </a:solidFill>
              </a:rPr>
              <a:t>Kedélybetegség, öngyilkosság és </a:t>
            </a:r>
            <a:r>
              <a:rPr lang="hu-HU" sz="2800" b="1" dirty="0" smtClean="0">
                <a:solidFill>
                  <a:srgbClr val="0000FF"/>
                </a:solidFill>
              </a:rPr>
              <a:t>kreativitás</a:t>
            </a:r>
          </a:p>
          <a:p>
            <a:pPr lvl="0"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</a:rPr>
              <a:t>Rihmer</a:t>
            </a:r>
            <a:r>
              <a:rPr lang="hu-HU" sz="2800" dirty="0" smtClean="0">
                <a:solidFill>
                  <a:srgbClr val="0000FF"/>
                </a:solidFill>
              </a:rPr>
              <a:t> </a:t>
            </a:r>
            <a:r>
              <a:rPr lang="hu-HU" sz="2800" dirty="0">
                <a:solidFill>
                  <a:srgbClr val="0000FF"/>
                </a:solidFill>
              </a:rPr>
              <a:t>Z</a:t>
            </a:r>
            <a:r>
              <a:rPr lang="hu-HU" sz="2800" dirty="0" smtClean="0">
                <a:solidFill>
                  <a:srgbClr val="0000FF"/>
                </a:solidFill>
              </a:rPr>
              <a:t>oltán</a:t>
            </a:r>
            <a:endParaRPr lang="hu-HU" sz="2800" dirty="0">
              <a:solidFill>
                <a:srgbClr val="0000FF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4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4987042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2060"/>
                </a:solidFill>
              </a:rPr>
              <a:t>Prof dr. </a:t>
            </a:r>
            <a:r>
              <a:rPr lang="hu-HU" sz="2400" b="1" dirty="0" err="1" smtClean="0">
                <a:solidFill>
                  <a:srgbClr val="002060"/>
                </a:solidFill>
              </a:rPr>
              <a:t>Rihmer</a:t>
            </a:r>
            <a:r>
              <a:rPr lang="hu-HU" sz="2400" b="1" dirty="0" smtClean="0">
                <a:solidFill>
                  <a:srgbClr val="002060"/>
                </a:solidFill>
              </a:rPr>
              <a:t> Zoltán </a:t>
            </a:r>
          </a:p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Széchenyi díjas  pszichiáter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az MTA orvostudomány doktora, SE Klinikai és Kutatási Mentálhigiénés Osztály,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tudományos igazgató,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Szakképesítései: pszichiátria (1976), neurológia (1979),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klinikai farmakológia (1990).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163237" y="447055"/>
            <a:ext cx="4857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„</a:t>
            </a:r>
            <a:r>
              <a:rPr lang="hu-HU" sz="2400" b="1" dirty="0" smtClean="0">
                <a:solidFill>
                  <a:srgbClr val="002060"/>
                </a:solidFill>
              </a:rPr>
              <a:t>Nem vagyunk depressziós nemzet!”</a:t>
            </a:r>
            <a:endParaRPr lang="hu-H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semmelweis-egyetem.hu/hirek/files/2012/04/rihmer-2-6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57" y="1001738"/>
            <a:ext cx="5970078" cy="39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66" y="2492896"/>
            <a:ext cx="1055342" cy="13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827584" y="779214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 smtClean="0">
                <a:solidFill>
                  <a:srgbClr val="002060"/>
                </a:solidFill>
                <a:ea typeface="Times New Roman"/>
              </a:rPr>
              <a:t>Klinikai és tudományos-kutatási terület</a:t>
            </a:r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kedély- és szorongásos betegségek genetikai-biológiai, ill. klinikai-epidemiológiája, </a:t>
            </a: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depressziós betegségek differenciál diagnózisa, hatékony 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terápiák,</a:t>
            </a:r>
            <a:endParaRPr lang="hu-HU" sz="2000" dirty="0" smtClean="0">
              <a:solidFill>
                <a:srgbClr val="002060"/>
              </a:solidFill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öngyilkossági veszély előrejelzésére, </a:t>
            </a: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az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antidepresszívumok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és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szuicidium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kapcsolata, </a:t>
            </a: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pszichiátriai betegek öngyilkosságának megelőzése.</a:t>
            </a:r>
          </a:p>
          <a:p>
            <a:pPr marL="285750" indent="-285750" algn="just">
              <a:buFontTx/>
              <a:buChar char="-"/>
            </a:pPr>
            <a:endParaRPr lang="hu-HU" sz="2000" b="1" dirty="0">
              <a:solidFill>
                <a:srgbClr val="002060"/>
              </a:solidFill>
              <a:ea typeface="Times New Roman"/>
            </a:endParaRPr>
          </a:p>
          <a:p>
            <a:pPr algn="just"/>
            <a:r>
              <a:rPr lang="hu-HU" sz="2000" b="1" dirty="0" smtClean="0">
                <a:solidFill>
                  <a:srgbClr val="002060"/>
                </a:solidFill>
                <a:ea typeface="Times New Roman"/>
              </a:rPr>
              <a:t>Publikációk</a:t>
            </a: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356 közlemény (több mint 190 angol) </a:t>
            </a:r>
            <a:endParaRPr lang="hu-HU" sz="2000" dirty="0">
              <a:solidFill>
                <a:srgbClr val="002060"/>
              </a:solidFill>
              <a:ea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1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könyv, 2 szerkesztett könyv</a:t>
            </a:r>
          </a:p>
          <a:p>
            <a:pPr marL="285750" indent="-28575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61 könyv-, illetve tankönyv-fejezet, 27-et angol nyelven </a:t>
            </a:r>
          </a:p>
          <a:p>
            <a:pPr marL="285750" indent="-285750" algn="just">
              <a:buFontTx/>
              <a:buChar char="-"/>
            </a:pPr>
            <a:endParaRPr lang="hu-HU" sz="2000" dirty="0">
              <a:solidFill>
                <a:srgbClr val="002060"/>
              </a:solidFill>
              <a:ea typeface="Times New Roman"/>
            </a:endParaRPr>
          </a:p>
          <a:p>
            <a:pPr algn="just"/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Kumulatív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impakt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faktora 320, idézettsége 1600 fölötti, tudományos kongresszusi előadás több 600, eddig 109 alkalommal volt felkért előadó nemzetközi szakmai kongresszusokon </a:t>
            </a:r>
          </a:p>
          <a:p>
            <a:pPr algn="just"/>
            <a:endParaRPr lang="hu-HU" sz="2000" dirty="0">
              <a:solidFill>
                <a:srgbClr val="002060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84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39552" y="618936"/>
            <a:ext cx="8280920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Hazai és nemzetközi tudományos társaságok/szervezete  vezetőségi tagja</a:t>
            </a:r>
            <a:r>
              <a:rPr lang="hu-HU" sz="2000" b="1" dirty="0" smtClean="0">
                <a:solidFill>
                  <a:srgbClr val="002060"/>
                </a:solidFill>
                <a:ea typeface="Times New Roman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Magyar Pszichiátriai Társaság (alapító, tag)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Magyar Ideg-és Elmeorvosok Társasága,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Magyar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Neuropszichofarmakológiai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Egyesület (alapító tag),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European College of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Neuropsychopharmacology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(elnökségi tag 2005 óta)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-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Association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of European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Psychiatrists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, International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Sociaty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for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Research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into</a:t>
            </a:r>
            <a:endParaRPr lang="hu-HU" sz="2000" dirty="0" smtClean="0">
              <a:solidFill>
                <a:srgbClr val="002060"/>
              </a:solidFill>
              <a:ea typeface="Times New Roman"/>
            </a:endParaRPr>
          </a:p>
          <a:p>
            <a:pPr algn="just"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 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Affective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Disorders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Swedish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„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Prevention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and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Treatment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of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Depression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” Group (tiszteletbeli tag),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World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Psychiatric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Association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World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Federation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of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Societies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of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Biological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Psychiatry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Task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Force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for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Treatment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of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Bipolar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and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Eating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Disorders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American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Foundation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for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Suicide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Prevention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TT, MTA Orvosi Tudományok Osztálya,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- OTKA, Élettudományok Szakkollégiuma, Pszichiátriai Szakmai Kollégium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hu-HU" sz="2000" dirty="0">
              <a:solidFill>
                <a:srgbClr val="002060"/>
              </a:solidFill>
              <a:ea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 </a:t>
            </a:r>
          </a:p>
          <a:p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 </a:t>
            </a:r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260648"/>
            <a:ext cx="878497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dirty="0" smtClean="0">
                <a:solidFill>
                  <a:srgbClr val="002060"/>
                </a:solidFill>
                <a:ea typeface="Times New Roman"/>
              </a:rPr>
              <a:t>                              </a:t>
            </a:r>
            <a:r>
              <a:rPr lang="hu-HU" sz="2800" b="1" dirty="0" smtClean="0">
                <a:solidFill>
                  <a:srgbClr val="002060"/>
                </a:solidFill>
                <a:ea typeface="Times New Roman"/>
              </a:rPr>
              <a:t>Díjak, kitüntetések</a:t>
            </a:r>
            <a:endParaRPr lang="hu-HU" sz="2800" b="1" dirty="0">
              <a:solidFill>
                <a:srgbClr val="002060"/>
              </a:solidFill>
              <a:ea typeface="Times New Roman"/>
            </a:endParaRPr>
          </a:p>
          <a:p>
            <a:pPr algn="just"/>
            <a:endParaRPr lang="hu-HU" sz="2000" b="1" dirty="0">
              <a:solidFill>
                <a:srgbClr val="002060"/>
              </a:solidFill>
              <a:ea typeface="Times New Roman"/>
            </a:endParaRPr>
          </a:p>
          <a:p>
            <a:pPr marL="342900" indent="-342900" algn="just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  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Magyar 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Pszichiátriai 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Társaság: </a:t>
            </a:r>
            <a:r>
              <a:rPr lang="hu-HU" sz="2400" b="1" dirty="0">
                <a:solidFill>
                  <a:srgbClr val="002060"/>
                </a:solidFill>
                <a:ea typeface="Times New Roman"/>
              </a:rPr>
              <a:t>Nyírő Gyula </a:t>
            </a:r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Nívódíj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, 3-szor!</a:t>
            </a:r>
          </a:p>
          <a:p>
            <a:pPr marL="342900" indent="-342900" algn="just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  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New Yorki Columbia Egyetem és az American </a:t>
            </a:r>
            <a:r>
              <a:rPr lang="hu-HU" sz="2400" dirty="0" err="1">
                <a:solidFill>
                  <a:srgbClr val="002060"/>
                </a:solidFill>
                <a:ea typeface="Times New Roman"/>
              </a:rPr>
              <a:t>Foundation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400" dirty="0" err="1">
                <a:solidFill>
                  <a:srgbClr val="002060"/>
                </a:solidFill>
                <a:ea typeface="Times New Roman"/>
              </a:rPr>
              <a:t>for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  </a:t>
            </a:r>
          </a:p>
          <a:p>
            <a:pPr algn="just"/>
            <a:r>
              <a:rPr lang="hu-HU" sz="2400" dirty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      </a:t>
            </a:r>
            <a:r>
              <a:rPr lang="hu-HU" sz="2400" dirty="0" err="1" smtClean="0">
                <a:solidFill>
                  <a:srgbClr val="002060"/>
                </a:solidFill>
                <a:ea typeface="Times New Roman"/>
              </a:rPr>
              <a:t>Suicide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ea typeface="Times New Roman"/>
              </a:rPr>
              <a:t>Prevention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: </a:t>
            </a:r>
            <a:r>
              <a:rPr lang="hu-HU" sz="2400" b="1" dirty="0" err="1">
                <a:solidFill>
                  <a:srgbClr val="002060"/>
                </a:solidFill>
                <a:ea typeface="Times New Roman"/>
              </a:rPr>
              <a:t>Brickell</a:t>
            </a:r>
            <a:r>
              <a:rPr lang="hu-HU" sz="2400" b="1" dirty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Times New Roman"/>
              </a:rPr>
              <a:t>Suicide</a:t>
            </a:r>
            <a:r>
              <a:rPr lang="hu-HU" sz="2400" b="1" dirty="0">
                <a:solidFill>
                  <a:srgbClr val="002060"/>
                </a:solidFill>
                <a:ea typeface="Times New Roman"/>
              </a:rPr>
              <a:t> Research </a:t>
            </a:r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díj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(1999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),</a:t>
            </a:r>
          </a:p>
          <a:p>
            <a:pPr algn="just"/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-      Magyar 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Pszichiátriai 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Társaság: </a:t>
            </a:r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Elnöki </a:t>
            </a:r>
            <a:r>
              <a:rPr lang="hu-HU" sz="2400" b="1" dirty="0">
                <a:solidFill>
                  <a:srgbClr val="002060"/>
                </a:solidFill>
                <a:ea typeface="Times New Roman"/>
              </a:rPr>
              <a:t>(Életmű) </a:t>
            </a:r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különdíj </a:t>
            </a:r>
            <a:r>
              <a:rPr lang="hu-HU" sz="2400" dirty="0">
                <a:solidFill>
                  <a:srgbClr val="002060"/>
                </a:solidFill>
                <a:ea typeface="Times New Roman"/>
              </a:rPr>
              <a:t>(2005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)</a:t>
            </a:r>
          </a:p>
          <a:p>
            <a:pPr algn="just"/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-      </a:t>
            </a:r>
            <a:r>
              <a:rPr lang="hu-HU" sz="2400" b="1" dirty="0" smtClean="0">
                <a:solidFill>
                  <a:srgbClr val="002060"/>
                </a:solidFill>
                <a:ea typeface="Times New Roman"/>
              </a:rPr>
              <a:t>Széchenyi díj </a:t>
            </a:r>
            <a:r>
              <a:rPr lang="hu-HU" sz="2400" dirty="0" smtClean="0">
                <a:solidFill>
                  <a:srgbClr val="002060"/>
                </a:solidFill>
                <a:ea typeface="Times New Roman"/>
              </a:rPr>
              <a:t>(2012)</a:t>
            </a:r>
            <a:endParaRPr lang="hu-HU" sz="2400" dirty="0">
              <a:solidFill>
                <a:srgbClr val="002060"/>
              </a:solidFill>
              <a:ea typeface="Times New Roman"/>
            </a:endParaRPr>
          </a:p>
          <a:p>
            <a:pPr algn="just"/>
            <a:r>
              <a:rPr lang="hu-HU" sz="2400" dirty="0">
                <a:solidFill>
                  <a:srgbClr val="002060"/>
                </a:solidFill>
                <a:ea typeface="Times New Roman"/>
              </a:rPr>
              <a:t> </a:t>
            </a:r>
          </a:p>
          <a:p>
            <a:r>
              <a:rPr lang="hu-HU" sz="20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</a:p>
          <a:p>
            <a:r>
              <a:rPr lang="hu-HU" sz="20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8" y="3010904"/>
            <a:ext cx="5496272" cy="36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1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3568" y="5108991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1944-ben, a </a:t>
            </a:r>
            <a:r>
              <a:rPr lang="hu-HU" sz="2400" dirty="0" err="1">
                <a:solidFill>
                  <a:srgbClr val="002060"/>
                </a:solidFill>
              </a:rPr>
              <a:t>szaipani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csata utolsó </a:t>
            </a:r>
            <a:r>
              <a:rPr lang="hu-HU" sz="2400" dirty="0">
                <a:solidFill>
                  <a:srgbClr val="002060"/>
                </a:solidFill>
              </a:rPr>
              <a:t>napjaiban több mint 10 000 japán polgár követett el öngyilkosságot; egyesek az „Öngyilkos szikláról” mások a „</a:t>
            </a:r>
            <a:r>
              <a:rPr lang="hu-HU" sz="2400" dirty="0" err="1">
                <a:solidFill>
                  <a:srgbClr val="002060"/>
                </a:solidFill>
              </a:rPr>
              <a:t>Banzai</a:t>
            </a:r>
            <a:r>
              <a:rPr lang="hu-HU" sz="2400" dirty="0">
                <a:solidFill>
                  <a:srgbClr val="002060"/>
                </a:solidFill>
              </a:rPr>
              <a:t> szikláról” ugrottak le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75" y="1124744"/>
            <a:ext cx="5613613" cy="37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88316" y="476672"/>
            <a:ext cx="173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0066"/>
                </a:solidFill>
              </a:rPr>
              <a:t>Banzai</a:t>
            </a:r>
            <a:r>
              <a:rPr lang="hu-HU" sz="2400" dirty="0" smtClean="0">
                <a:solidFill>
                  <a:srgbClr val="000066"/>
                </a:solidFill>
              </a:rPr>
              <a:t> szikla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twork.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16531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91680" y="1772816"/>
            <a:ext cx="5507384" cy="16411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b="1" dirty="0">
                <a:solidFill>
                  <a:srgbClr val="0000CC"/>
                </a:solidFill>
              </a:rPr>
              <a:t>A művész öngyilkossága, </a:t>
            </a:r>
            <a:endParaRPr lang="hu-HU" sz="2800" b="1" dirty="0" smtClean="0">
              <a:solidFill>
                <a:srgbClr val="0000CC"/>
              </a:solidFill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b="1" dirty="0" smtClean="0">
                <a:solidFill>
                  <a:srgbClr val="0000CC"/>
                </a:solidFill>
              </a:rPr>
              <a:t>az </a:t>
            </a:r>
            <a:r>
              <a:rPr lang="hu-HU" sz="2800" b="1" dirty="0">
                <a:solidFill>
                  <a:srgbClr val="0000CC"/>
                </a:solidFill>
              </a:rPr>
              <a:t>öngyilkosság </a:t>
            </a:r>
            <a:r>
              <a:rPr lang="hu-HU" sz="2800" b="1" dirty="0" smtClean="0">
                <a:solidFill>
                  <a:srgbClr val="0000CC"/>
                </a:solidFill>
              </a:rPr>
              <a:t>művészete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</a:rPr>
              <a:t>Rosivall</a:t>
            </a:r>
            <a:r>
              <a:rPr lang="hu-HU" sz="2800" dirty="0" smtClean="0">
                <a:solidFill>
                  <a:srgbClr val="0000FF"/>
                </a:solidFill>
              </a:rPr>
              <a:t> László</a:t>
            </a:r>
            <a:endParaRPr lang="hu-HU" sz="2800" dirty="0">
              <a:solidFill>
                <a:srgbClr val="0000FF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0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5036983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BMC Public Health.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2016 Oct 31;16(</a:t>
            </a:r>
            <a:r>
              <a:rPr lang="en-US" dirty="0" err="1" smtClean="0">
                <a:solidFill>
                  <a:srgbClr val="002060"/>
                </a:solidFill>
              </a:rPr>
              <a:t>Suppl</a:t>
            </a:r>
            <a:r>
              <a:rPr lang="en-US" dirty="0" smtClean="0">
                <a:solidFill>
                  <a:srgbClr val="002060"/>
                </a:solidFill>
              </a:rPr>
              <a:t> 3):1031. </a:t>
            </a:r>
            <a:r>
              <a:rPr lang="en-US" dirty="0" err="1" smtClean="0">
                <a:solidFill>
                  <a:srgbClr val="002060"/>
                </a:solidFill>
              </a:rPr>
              <a:t>doi</a:t>
            </a:r>
            <a:r>
              <a:rPr lang="en-US" dirty="0" smtClean="0">
                <a:solidFill>
                  <a:srgbClr val="002060"/>
                </a:solidFill>
              </a:rPr>
              <a:t>: 10.1186/s12889-016-3702-9.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Life stress and suicidal ideation in Australian men - cross-sectional analysis of the Australian longitudinal study on male health baseline data.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Currier D</a:t>
            </a:r>
            <a:r>
              <a:rPr lang="hu-HU" baseline="30000" dirty="0">
                <a:solidFill>
                  <a:srgbClr val="002060"/>
                </a:solidFill>
              </a:rPr>
              <a:t>,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Spittal</a:t>
            </a:r>
            <a:r>
              <a:rPr lang="en-US" dirty="0" smtClean="0">
                <a:solidFill>
                  <a:srgbClr val="002060"/>
                </a:solidFill>
              </a:rPr>
              <a:t> MJ</a:t>
            </a:r>
            <a:r>
              <a:rPr lang="hu-HU" baseline="30000" dirty="0">
                <a:solidFill>
                  <a:srgbClr val="002060"/>
                </a:solidFill>
              </a:rPr>
              <a:t>,</a:t>
            </a:r>
            <a:r>
              <a:rPr lang="en-US" dirty="0" smtClean="0">
                <a:solidFill>
                  <a:srgbClr val="002060"/>
                </a:solidFill>
              </a:rPr>
              <a:t> Patton G</a:t>
            </a:r>
            <a:r>
              <a:rPr lang="hu-HU" baseline="30000" dirty="0">
                <a:solidFill>
                  <a:srgbClr val="002060"/>
                </a:solidFill>
              </a:rPr>
              <a:t>,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Pirkis</a:t>
            </a:r>
            <a:r>
              <a:rPr lang="en-US" dirty="0" smtClean="0">
                <a:solidFill>
                  <a:srgbClr val="002060"/>
                </a:solidFill>
              </a:rPr>
              <a:t> J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23528" y="308347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„</a:t>
            </a:r>
            <a:r>
              <a:rPr lang="hu-HU" sz="2400" dirty="0" smtClean="0">
                <a:solidFill>
                  <a:srgbClr val="002060"/>
                </a:solidFill>
              </a:rPr>
              <a:t>Felnőtt férfiakban 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az élet eseményei összefüggést mutatnak az öngyilkosság gondolatának felmerülésével a depressziótól, a szorongástól, az alkoholizmustól függetlenül, de ez utóbbiak  fokozzák az öngyilkosság rizikóját.” (2016)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3528" y="550128"/>
            <a:ext cx="770485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b="1" dirty="0" smtClean="0">
                <a:solidFill>
                  <a:srgbClr val="002060"/>
                </a:solidFill>
              </a:rPr>
              <a:t>            Nagy kérdések</a:t>
            </a:r>
            <a:endParaRPr lang="hu-HU" sz="2400" b="1" dirty="0">
              <a:solidFill>
                <a:srgbClr val="002060"/>
              </a:solidFill>
            </a:endParaRPr>
          </a:p>
          <a:p>
            <a:r>
              <a:rPr lang="hu-HU" sz="2400" b="1" dirty="0" smtClean="0">
                <a:solidFill>
                  <a:srgbClr val="002060"/>
                </a:solidFill>
              </a:rPr>
              <a:t>Lennénk-e öngyilkosok, ha a sors úgy hozná?</a:t>
            </a:r>
          </a:p>
          <a:p>
            <a:r>
              <a:rPr lang="hu-HU" sz="2400" b="1" dirty="0" smtClean="0">
                <a:solidFill>
                  <a:srgbClr val="002060"/>
                </a:solidFill>
              </a:rPr>
              <a:t>Van-e öngyilkos alkat, genetikai típus?</a:t>
            </a:r>
          </a:p>
          <a:p>
            <a:r>
              <a:rPr lang="hu-HU" sz="2400" b="1" dirty="0" smtClean="0">
                <a:solidFill>
                  <a:srgbClr val="002060"/>
                </a:solidFill>
              </a:rPr>
              <a:t>Mi a </a:t>
            </a:r>
            <a:r>
              <a:rPr lang="hu-HU" sz="2400" b="1" dirty="0" err="1" smtClean="0">
                <a:solidFill>
                  <a:srgbClr val="002060"/>
                </a:solidFill>
              </a:rPr>
              <a:t>pathomechanizmus</a:t>
            </a:r>
            <a:r>
              <a:rPr lang="hu-HU" sz="24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hu-HU" sz="2400" b="1" dirty="0" smtClean="0">
                <a:solidFill>
                  <a:srgbClr val="002060"/>
                </a:solidFill>
              </a:rPr>
              <a:t>Gyilkosság-öngyilkosság?</a:t>
            </a:r>
          </a:p>
          <a:p>
            <a:r>
              <a:rPr lang="hu-HU" sz="2400" b="1" dirty="0" smtClean="0">
                <a:solidFill>
                  <a:srgbClr val="002060"/>
                </a:solidFill>
              </a:rPr>
              <a:t>Pillanatnyi elhatározás, előkészített tudatos cselekvés?</a:t>
            </a:r>
            <a:endParaRPr lang="hu-H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00688"/>
            <a:ext cx="2116857" cy="162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2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11560" y="5480064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Multimodal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Neuroimaging</a:t>
            </a:r>
            <a:r>
              <a:rPr lang="hu-HU" b="1" dirty="0" smtClean="0">
                <a:solidFill>
                  <a:srgbClr val="002060"/>
                </a:solidFill>
              </a:rPr>
              <a:t> of </a:t>
            </a:r>
            <a:r>
              <a:rPr lang="hu-HU" b="1" dirty="0" err="1" smtClean="0">
                <a:solidFill>
                  <a:srgbClr val="002060"/>
                </a:solidFill>
              </a:rPr>
              <a:t>Frontolimbic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Structure</a:t>
            </a:r>
            <a:r>
              <a:rPr lang="hu-HU" b="1" dirty="0" smtClean="0">
                <a:solidFill>
                  <a:srgbClr val="002060"/>
                </a:solidFill>
              </a:rPr>
              <a:t> and </a:t>
            </a:r>
            <a:r>
              <a:rPr lang="hu-HU" b="1" dirty="0" err="1" smtClean="0">
                <a:solidFill>
                  <a:srgbClr val="002060"/>
                </a:solidFill>
              </a:rPr>
              <a:t>Function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Associated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With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Suicide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Attempts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in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Adolescents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and</a:t>
            </a:r>
            <a:r>
              <a:rPr lang="hu-HU" b="1" dirty="0" smtClean="0">
                <a:solidFill>
                  <a:srgbClr val="002060"/>
                </a:solidFill>
              </a:rPr>
              <a:t> Young </a:t>
            </a:r>
            <a:r>
              <a:rPr lang="hu-HU" b="1" dirty="0" err="1" smtClean="0">
                <a:solidFill>
                  <a:srgbClr val="002060"/>
                </a:solidFill>
              </a:rPr>
              <a:t>Adults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With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Bipolar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Disorder</a:t>
            </a:r>
            <a:r>
              <a:rPr lang="hu-H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Am J </a:t>
            </a:r>
            <a:r>
              <a:rPr lang="hu-HU" dirty="0" err="1" smtClean="0">
                <a:solidFill>
                  <a:srgbClr val="002060"/>
                </a:solidFill>
              </a:rPr>
              <a:t>Psychiatry</a:t>
            </a:r>
            <a:r>
              <a:rPr lang="hu-HU" dirty="0" smtClean="0">
                <a:solidFill>
                  <a:srgbClr val="002060"/>
                </a:solidFill>
              </a:rPr>
              <a:t>., 2017 Jan 31:appiajp201615050652. </a:t>
            </a:r>
            <a:r>
              <a:rPr lang="hu-HU" dirty="0" err="1" smtClean="0">
                <a:solidFill>
                  <a:srgbClr val="002060"/>
                </a:solidFill>
              </a:rPr>
              <a:t>doi</a:t>
            </a:r>
            <a:r>
              <a:rPr lang="hu-HU" dirty="0" smtClean="0">
                <a:solidFill>
                  <a:srgbClr val="002060"/>
                </a:solidFill>
              </a:rPr>
              <a:t>: 10.1176/appi.ajp.2016.15050652. [</a:t>
            </a:r>
            <a:r>
              <a:rPr lang="hu-HU" dirty="0" err="1" smtClean="0">
                <a:solidFill>
                  <a:srgbClr val="002060"/>
                </a:solidFill>
              </a:rPr>
              <a:t>Epub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ahead</a:t>
            </a:r>
            <a:r>
              <a:rPr lang="hu-HU" dirty="0" smtClean="0">
                <a:solidFill>
                  <a:srgbClr val="002060"/>
                </a:solidFill>
              </a:rPr>
              <a:t> of print]</a:t>
            </a:r>
          </a:p>
          <a:p>
            <a:endParaRPr lang="hu-HU" b="1" dirty="0" smtClean="0">
              <a:solidFill>
                <a:prstClr val="black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11560" y="1844824"/>
            <a:ext cx="82089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smtClean="0">
                <a:solidFill>
                  <a:prstClr val="black"/>
                </a:solidFill>
              </a:rPr>
              <a:t>                                </a:t>
            </a:r>
            <a:r>
              <a:rPr lang="hu-HU" sz="2600" dirty="0" err="1" smtClean="0">
                <a:solidFill>
                  <a:srgbClr val="002060"/>
                </a:solidFill>
              </a:rPr>
              <a:t>Neuroimaging</a:t>
            </a:r>
            <a:endParaRPr lang="hu-HU" sz="2600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  <a:p>
            <a:r>
              <a:rPr lang="hu-HU" sz="2000" dirty="0" smtClean="0">
                <a:solidFill>
                  <a:srgbClr val="002060"/>
                </a:solidFill>
              </a:rPr>
              <a:t>Öngyilkossági kísérletet elkövető bipoláris serdűlők és fiatal felnőttek az érzelmi regulációban szerepet játszó </a:t>
            </a:r>
            <a:r>
              <a:rPr lang="hu-HU" sz="2000" dirty="0" err="1" smtClean="0">
                <a:solidFill>
                  <a:srgbClr val="002060"/>
                </a:solidFill>
              </a:rPr>
              <a:t>ventrális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frontolimbikus</a:t>
            </a:r>
            <a:r>
              <a:rPr lang="hu-HU" sz="2000" dirty="0" smtClean="0">
                <a:solidFill>
                  <a:srgbClr val="002060"/>
                </a:solidFill>
              </a:rPr>
              <a:t> rendszerében kevesebb a szürke állomány térfogata és strukturális és funkcionális összekötöttsége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r>
              <a:rPr lang="hu-HU" sz="2000" dirty="0" smtClean="0">
                <a:solidFill>
                  <a:srgbClr val="002060"/>
                </a:solidFill>
              </a:rPr>
              <a:t>Öngyilkossági kísérletet tevőkben az </a:t>
            </a:r>
            <a:r>
              <a:rPr lang="hu-HU" sz="2000" dirty="0" err="1" smtClean="0">
                <a:solidFill>
                  <a:srgbClr val="002060"/>
                </a:solidFill>
              </a:rPr>
              <a:t>amygdala-prefrontális</a:t>
            </a:r>
            <a:r>
              <a:rPr lang="hu-HU" sz="2000" dirty="0" smtClean="0">
                <a:solidFill>
                  <a:srgbClr val="002060"/>
                </a:solidFill>
              </a:rPr>
              <a:t> csökkent funkcionális összeköttetés kapcsolatba hozható az öngyilkossági szándék súlyosságával és kísérlet halálos kimenetelével.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41060" y="620688"/>
            <a:ext cx="74921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Lesz-e valaha egyszerű megoldás?!</a:t>
            </a:r>
          </a:p>
          <a:p>
            <a:pPr algn="ctr"/>
            <a:r>
              <a:rPr lang="hu-HU" sz="2800" dirty="0">
                <a:solidFill>
                  <a:srgbClr val="002060"/>
                </a:solidFill>
              </a:rPr>
              <a:t>L</a:t>
            </a:r>
            <a:r>
              <a:rPr lang="hu-HU" sz="2800" dirty="0" smtClean="0">
                <a:solidFill>
                  <a:srgbClr val="002060"/>
                </a:solidFill>
              </a:rPr>
              <a:t>esz-e ok, melyet megváltoztatva megelőzhetjük?!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3528" y="476672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22 </a:t>
            </a:r>
            <a:r>
              <a:rPr lang="hu-HU" sz="2400" dirty="0" smtClean="0">
                <a:solidFill>
                  <a:srgbClr val="002060"/>
                </a:solidFill>
              </a:rPr>
              <a:t>tanulmány analízise </a:t>
            </a:r>
            <a:r>
              <a:rPr lang="hu-HU" sz="2400" b="1" dirty="0" smtClean="0">
                <a:solidFill>
                  <a:srgbClr val="002060"/>
                </a:solidFill>
              </a:rPr>
              <a:t>a </a:t>
            </a:r>
            <a:r>
              <a:rPr lang="hu-HU" sz="2400" b="1" dirty="0" err="1" smtClean="0">
                <a:solidFill>
                  <a:srgbClr val="002060"/>
                </a:solidFill>
              </a:rPr>
              <a:t>citokinek</a:t>
            </a:r>
            <a:r>
              <a:rPr lang="hu-HU" sz="2400" b="1" dirty="0" smtClean="0">
                <a:solidFill>
                  <a:srgbClr val="002060"/>
                </a:solidFill>
              </a:rPr>
              <a:t> és öngyilkosság </a:t>
            </a:r>
            <a:r>
              <a:rPr lang="hu-HU" sz="2400" dirty="0" smtClean="0">
                <a:solidFill>
                  <a:srgbClr val="002060"/>
                </a:solidFill>
              </a:rPr>
              <a:t>összefüggéséről: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</a:rPr>
              <a:t>Legkövetkezetesebb eredmény:  </a:t>
            </a:r>
            <a:r>
              <a:rPr lang="hu-HU" sz="2000" b="1" dirty="0" smtClean="0">
                <a:solidFill>
                  <a:srgbClr val="002060"/>
                </a:solidFill>
              </a:rPr>
              <a:t>megnövekedett </a:t>
            </a:r>
            <a:r>
              <a:rPr lang="en-US" sz="2000" b="1" dirty="0" smtClean="0">
                <a:solidFill>
                  <a:srgbClr val="002060"/>
                </a:solidFill>
              </a:rPr>
              <a:t>interleukin </a:t>
            </a:r>
            <a:r>
              <a:rPr lang="en-US" sz="2000" dirty="0" smtClean="0">
                <a:solidFill>
                  <a:srgbClr val="002060"/>
                </a:solidFill>
              </a:rPr>
              <a:t>(IL)-6, </a:t>
            </a:r>
            <a:r>
              <a:rPr lang="hu-HU" sz="2000" dirty="0" smtClean="0">
                <a:solidFill>
                  <a:srgbClr val="002060"/>
                </a:solidFill>
              </a:rPr>
              <a:t>8/14 a CSF, vér és az agy szövetben </a:t>
            </a:r>
            <a:r>
              <a:rPr lang="hu-HU" sz="2000" dirty="0" err="1" smtClean="0">
                <a:solidFill>
                  <a:srgbClr val="002060"/>
                </a:solidFill>
              </a:rPr>
              <a:t>postmortem</a:t>
            </a:r>
            <a:endParaRPr lang="hu-HU" sz="20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hu-HU" sz="20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000" b="1" dirty="0" smtClean="0">
                <a:solidFill>
                  <a:srgbClr val="002060"/>
                </a:solidFill>
              </a:rPr>
              <a:t>Alacsony </a:t>
            </a:r>
            <a:r>
              <a:rPr lang="en-US" sz="2000" b="1" dirty="0" smtClean="0">
                <a:solidFill>
                  <a:srgbClr val="002060"/>
                </a:solidFill>
              </a:rPr>
              <a:t>plasma IL-2 </a:t>
            </a:r>
            <a:r>
              <a:rPr lang="hu-HU" sz="2000" b="1" dirty="0" smtClean="0">
                <a:solidFill>
                  <a:srgbClr val="002060"/>
                </a:solidFill>
              </a:rPr>
              <a:t> </a:t>
            </a:r>
            <a:r>
              <a:rPr lang="hu-HU" sz="2000" dirty="0" smtClean="0">
                <a:solidFill>
                  <a:srgbClr val="002060"/>
                </a:solidFill>
              </a:rPr>
              <a:t>(2 tanulmány)</a:t>
            </a:r>
          </a:p>
          <a:p>
            <a:pPr marL="285750" indent="-285750">
              <a:buFontTx/>
              <a:buChar char="-"/>
            </a:pPr>
            <a:endParaRPr lang="hu-HU" sz="20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</a:rPr>
              <a:t>Következetlen adatok:</a:t>
            </a:r>
            <a:r>
              <a:rPr lang="en-US" sz="2000" dirty="0" smtClean="0">
                <a:solidFill>
                  <a:srgbClr val="002060"/>
                </a:solidFill>
              </a:rPr>
              <a:t> tumor necrosis factor </a:t>
            </a:r>
            <a:r>
              <a:rPr lang="en-US" sz="2000" b="1" dirty="0" smtClean="0">
                <a:solidFill>
                  <a:srgbClr val="002060"/>
                </a:solidFill>
              </a:rPr>
              <a:t>(TNF)-α</a:t>
            </a:r>
            <a:r>
              <a:rPr lang="en-US" sz="2000" dirty="0" smtClean="0">
                <a:solidFill>
                  <a:srgbClr val="002060"/>
                </a:solidFill>
              </a:rPr>
              <a:t>, interferon </a:t>
            </a:r>
            <a:r>
              <a:rPr lang="en-US" sz="2000" b="1" dirty="0" smtClean="0">
                <a:solidFill>
                  <a:srgbClr val="002060"/>
                </a:solidFill>
              </a:rPr>
              <a:t>(IFN)-γ</a:t>
            </a:r>
            <a:r>
              <a:rPr lang="en-US" sz="2000" dirty="0" smtClean="0">
                <a:solidFill>
                  <a:srgbClr val="002060"/>
                </a:solidFill>
              </a:rPr>
              <a:t>, transforming growth factor </a:t>
            </a:r>
            <a:r>
              <a:rPr lang="en-US" sz="2000" b="1" dirty="0" smtClean="0">
                <a:solidFill>
                  <a:srgbClr val="002060"/>
                </a:solidFill>
              </a:rPr>
              <a:t>(TGF)-β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b="1" dirty="0" smtClean="0">
                <a:solidFill>
                  <a:srgbClr val="002060"/>
                </a:solidFill>
              </a:rPr>
              <a:t>IL-4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hu-HU" sz="2000" dirty="0" smtClean="0">
                <a:solidFill>
                  <a:srgbClr val="002060"/>
                </a:solidFill>
              </a:rPr>
              <a:t>és</a:t>
            </a:r>
            <a:r>
              <a:rPr lang="en-US" sz="2000" dirty="0" smtClean="0">
                <a:solidFill>
                  <a:srgbClr val="002060"/>
                </a:solidFill>
              </a:rPr>
              <a:t> soluble </a:t>
            </a:r>
            <a:r>
              <a:rPr lang="en-US" sz="2000" b="1" dirty="0" smtClean="0">
                <a:solidFill>
                  <a:srgbClr val="002060"/>
                </a:solidFill>
              </a:rPr>
              <a:t>Il-2 </a:t>
            </a:r>
            <a:r>
              <a:rPr lang="en-US" sz="2000" b="1" dirty="0" err="1" smtClean="0">
                <a:solidFill>
                  <a:srgbClr val="002060"/>
                </a:solidFill>
              </a:rPr>
              <a:t>recepto</a:t>
            </a:r>
            <a:r>
              <a:rPr lang="hu-HU" sz="2000" b="1" dirty="0" err="1" smtClean="0">
                <a:solidFill>
                  <a:srgbClr val="002060"/>
                </a:solidFill>
              </a:rPr>
              <a:t>rok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hu-HU" sz="20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hu-HU" sz="2000" dirty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                                        </a:t>
            </a:r>
          </a:p>
          <a:p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smtClean="0">
                <a:solidFill>
                  <a:srgbClr val="002060"/>
                </a:solidFill>
              </a:rPr>
              <a:t>                                               </a:t>
            </a:r>
          </a:p>
          <a:p>
            <a:endParaRPr lang="hu-HU" sz="1600" dirty="0">
              <a:solidFill>
                <a:srgbClr val="002060"/>
              </a:solidFill>
            </a:endParaRPr>
          </a:p>
          <a:p>
            <a:endParaRPr lang="hu-HU" sz="1600" dirty="0" smtClean="0">
              <a:solidFill>
                <a:srgbClr val="002060"/>
              </a:solidFill>
            </a:endParaRPr>
          </a:p>
          <a:p>
            <a:endParaRPr lang="hu-HU" sz="1600" dirty="0">
              <a:solidFill>
                <a:srgbClr val="002060"/>
              </a:solidFill>
            </a:endParaRPr>
          </a:p>
          <a:p>
            <a:endParaRPr lang="hu-HU" sz="1600" dirty="0" smtClean="0">
              <a:solidFill>
                <a:srgbClr val="002060"/>
              </a:solidFill>
            </a:endParaRPr>
          </a:p>
          <a:p>
            <a:endParaRPr lang="hu-HU" sz="1600" dirty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               </a:t>
            </a:r>
          </a:p>
          <a:p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smtClean="0">
                <a:solidFill>
                  <a:srgbClr val="002060"/>
                </a:solidFill>
              </a:rPr>
              <a:t>                                         </a:t>
            </a:r>
          </a:p>
          <a:p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smtClean="0">
                <a:solidFill>
                  <a:srgbClr val="002060"/>
                </a:solidFill>
              </a:rPr>
              <a:t>                                                       </a:t>
            </a:r>
          </a:p>
          <a:p>
            <a:r>
              <a:rPr lang="hu-HU" sz="1600" dirty="0" smtClean="0">
                <a:solidFill>
                  <a:srgbClr val="002060"/>
                </a:solidFill>
              </a:rPr>
              <a:t>                                                        </a:t>
            </a:r>
            <a:r>
              <a:rPr lang="hu-HU" sz="1600" dirty="0" err="1" smtClean="0">
                <a:solidFill>
                  <a:srgbClr val="002060"/>
                </a:solidFill>
              </a:rPr>
              <a:t>Psychoneuroendocrinilogy</a:t>
            </a:r>
            <a:r>
              <a:rPr lang="hu-HU" sz="1600" dirty="0" smtClean="0">
                <a:solidFill>
                  <a:srgbClr val="002060"/>
                </a:solidFill>
              </a:rPr>
              <a:t>, </a:t>
            </a:r>
            <a:r>
              <a:rPr lang="hu-HU" sz="1600" dirty="0" err="1" smtClean="0">
                <a:solidFill>
                  <a:srgbClr val="002060"/>
                </a:solidFill>
              </a:rPr>
              <a:t>January</a:t>
            </a:r>
            <a:r>
              <a:rPr lang="hu-HU" sz="1600" dirty="0" smtClean="0">
                <a:solidFill>
                  <a:srgbClr val="002060"/>
                </a:solidFill>
              </a:rPr>
              <a:t> 2016, </a:t>
            </a:r>
            <a:r>
              <a:rPr lang="hu-HU" sz="1600" dirty="0" err="1" smtClean="0">
                <a:solidFill>
                  <a:srgbClr val="002060"/>
                </a:solidFill>
              </a:rPr>
              <a:t>Volume</a:t>
            </a:r>
            <a:r>
              <a:rPr lang="hu-HU" sz="1600" dirty="0" smtClean="0">
                <a:solidFill>
                  <a:srgbClr val="002060"/>
                </a:solidFill>
              </a:rPr>
              <a:t> 63, </a:t>
            </a:r>
            <a:r>
              <a:rPr lang="hu-HU" sz="1600" dirty="0" err="1" smtClean="0">
                <a:solidFill>
                  <a:srgbClr val="002060"/>
                </a:solidFill>
              </a:rPr>
              <a:t>Pages</a:t>
            </a:r>
            <a:r>
              <a:rPr lang="hu-HU" sz="1600" dirty="0" smtClean="0">
                <a:solidFill>
                  <a:srgbClr val="002060"/>
                </a:solidFill>
              </a:rPr>
              <a:t> 296–310</a:t>
            </a:r>
            <a:endParaRPr lang="hu-HU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645024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1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11560" y="652621"/>
            <a:ext cx="856895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     </a:t>
            </a:r>
            <a:r>
              <a:rPr lang="hu-HU" sz="2800" b="1" dirty="0" smtClean="0">
                <a:solidFill>
                  <a:srgbClr val="002060"/>
                </a:solidFill>
              </a:rPr>
              <a:t>Nincs ismert, meghatározó  </a:t>
            </a:r>
            <a:r>
              <a:rPr lang="hu-HU" sz="2800" b="1" dirty="0" err="1" smtClean="0">
                <a:solidFill>
                  <a:srgbClr val="002060"/>
                </a:solidFill>
              </a:rPr>
              <a:t>patofiziológia</a:t>
            </a:r>
            <a:endParaRPr lang="hu-HU" sz="2800" b="1" dirty="0" smtClean="0">
              <a:solidFill>
                <a:srgbClr val="002060"/>
              </a:solidFill>
            </a:endParaRPr>
          </a:p>
          <a:p>
            <a:endParaRPr lang="hu-HU" sz="2400" b="1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-    </a:t>
            </a:r>
            <a:r>
              <a:rPr lang="hu-HU" sz="2400" b="1" dirty="0" smtClean="0">
                <a:solidFill>
                  <a:srgbClr val="002060"/>
                </a:solidFill>
              </a:rPr>
              <a:t>Agyi </a:t>
            </a:r>
            <a:r>
              <a:rPr lang="hu-HU" sz="2400" b="1" dirty="0" err="1" smtClean="0">
                <a:solidFill>
                  <a:srgbClr val="002060"/>
                </a:solidFill>
              </a:rPr>
              <a:t>neurotrofikus</a:t>
            </a:r>
            <a:r>
              <a:rPr lang="hu-HU" sz="2400" b="1" dirty="0" smtClean="0">
                <a:solidFill>
                  <a:srgbClr val="002060"/>
                </a:solidFill>
              </a:rPr>
              <a:t> faktor </a:t>
            </a:r>
            <a:r>
              <a:rPr lang="hu-HU" sz="2400" dirty="0" smtClean="0">
                <a:solidFill>
                  <a:srgbClr val="002060"/>
                </a:solidFill>
              </a:rPr>
              <a:t>(BDNF) alacsony szint</a:t>
            </a:r>
            <a:endParaRPr lang="hu-HU" sz="2400" b="1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b="1" dirty="0" smtClean="0">
                <a:solidFill>
                  <a:srgbClr val="002060"/>
                </a:solidFill>
              </a:rPr>
              <a:t>-    </a:t>
            </a:r>
            <a:r>
              <a:rPr lang="hu-HU" sz="2400" b="1" dirty="0" err="1" smtClean="0">
                <a:solidFill>
                  <a:srgbClr val="002060"/>
                </a:solidFill>
              </a:rPr>
              <a:t>Hippocampus</a:t>
            </a:r>
            <a:r>
              <a:rPr lang="hu-HU" sz="2400" b="1" dirty="0" smtClean="0">
                <a:solidFill>
                  <a:srgbClr val="002060"/>
                </a:solidFill>
              </a:rPr>
              <a:t> és a </a:t>
            </a:r>
            <a:r>
              <a:rPr lang="hu-HU" sz="2400" b="1" dirty="0" err="1" smtClean="0">
                <a:solidFill>
                  <a:srgbClr val="002060"/>
                </a:solidFill>
              </a:rPr>
              <a:t>prefrontális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kortex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érintett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-   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</a:rPr>
              <a:t>Szerotonin</a:t>
            </a:r>
            <a:r>
              <a:rPr lang="hu-HU" sz="2400" dirty="0">
                <a:solidFill>
                  <a:srgbClr val="002060"/>
                </a:solidFill>
              </a:rPr>
              <a:t>,</a:t>
            </a:r>
            <a:r>
              <a:rPr lang="hu-HU" sz="2400" dirty="0" smtClean="0">
                <a:solidFill>
                  <a:srgbClr val="002060"/>
                </a:solidFill>
              </a:rPr>
              <a:t> az agyi </a:t>
            </a:r>
            <a:r>
              <a:rPr lang="hu-HU" sz="2400" b="1" dirty="0" err="1" smtClean="0">
                <a:solidFill>
                  <a:srgbClr val="002060"/>
                </a:solidFill>
              </a:rPr>
              <a:t>neurotranszmitter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értékek alacsonyak</a:t>
            </a:r>
            <a:endParaRPr lang="hu-HU" sz="24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b="1" dirty="0" err="1" smtClean="0">
                <a:solidFill>
                  <a:srgbClr val="002060"/>
                </a:solidFill>
              </a:rPr>
              <a:t>Epigenetika</a:t>
            </a:r>
            <a:r>
              <a:rPr lang="hu-HU" sz="2400" dirty="0" err="1" smtClean="0">
                <a:solidFill>
                  <a:srgbClr val="002060"/>
                </a:solidFill>
              </a:rPr>
              <a:t>i</a:t>
            </a:r>
            <a:r>
              <a:rPr lang="hu-HU" sz="2400" dirty="0" smtClean="0">
                <a:solidFill>
                  <a:srgbClr val="002060"/>
                </a:solidFill>
              </a:rPr>
              <a:t> hatások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Egyebek?!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27715"/>
            <a:ext cx="3729042" cy="322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31309" y="5581689"/>
            <a:ext cx="1860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0066"/>
                </a:solidFill>
              </a:rPr>
              <a:t>Öngyilkos</a:t>
            </a:r>
            <a:endParaRPr lang="hu-HU" sz="2000" dirty="0" smtClean="0">
              <a:solidFill>
                <a:srgbClr val="000066"/>
              </a:solidFill>
            </a:endParaRPr>
          </a:p>
          <a:p>
            <a:r>
              <a:rPr lang="hu-HU" sz="2000" dirty="0" err="1" smtClean="0">
                <a:solidFill>
                  <a:srgbClr val="000066"/>
                </a:solidFill>
              </a:rPr>
              <a:t>Édouard</a:t>
            </a:r>
            <a:r>
              <a:rPr lang="hu-HU" sz="2000" dirty="0" smtClean="0">
                <a:solidFill>
                  <a:srgbClr val="000066"/>
                </a:solidFill>
              </a:rPr>
              <a:t> Manet </a:t>
            </a:r>
          </a:p>
          <a:p>
            <a:r>
              <a:rPr lang="hu-HU" sz="2000" dirty="0" smtClean="0">
                <a:solidFill>
                  <a:srgbClr val="000066"/>
                </a:solidFill>
              </a:rPr>
              <a:t>1877-1881</a:t>
            </a:r>
            <a:endParaRPr lang="hu-HU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71600" y="548680"/>
            <a:ext cx="4170372" cy="533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b="1" dirty="0" smtClean="0">
                <a:solidFill>
                  <a:srgbClr val="000066"/>
                </a:solidFill>
              </a:rPr>
              <a:t>Mi az öngyilkosság</a:t>
            </a:r>
            <a:r>
              <a:rPr lang="hu-HU" sz="2800" dirty="0" smtClean="0">
                <a:solidFill>
                  <a:srgbClr val="000066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Bolondság?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Úri huncutság?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Elegáns megoldás?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Szociokulturális örökség?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Betegség?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Elmebaj?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Öröklött zavar?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Hősiesség?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Végelszámolás?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Elveszett életösztön?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Gyógyszer, alkohol hatás?</a:t>
            </a:r>
            <a:endParaRPr lang="hu-HU" sz="2800" dirty="0">
              <a:solidFill>
                <a:srgbClr val="000066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372200" y="5517232"/>
            <a:ext cx="93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Harakiri</a:t>
            </a:r>
            <a:endParaRPr lang="hu-HU" b="1" dirty="0"/>
          </a:p>
        </p:txBody>
      </p:sp>
      <p:pic>
        <p:nvPicPr>
          <p:cNvPr id="3076" name="Picture 4" descr="https://upload.wikimedia.org/wikipedia/commons/e/ec/Seppuku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93" y="1268760"/>
            <a:ext cx="2896223" cy="40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364088" y="5229200"/>
            <a:ext cx="3062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Kunikazu</a:t>
            </a:r>
            <a:r>
              <a:rPr lang="hu-HU" dirty="0"/>
              <a:t> </a:t>
            </a:r>
            <a:r>
              <a:rPr lang="hu-HU" dirty="0" err="1"/>
              <a:t>Utagawa</a:t>
            </a:r>
            <a:r>
              <a:rPr lang="hu-HU" dirty="0"/>
              <a:t> (</a:t>
            </a:r>
            <a:r>
              <a:rPr lang="ja-JP" altLang="en-US" dirty="0"/>
              <a:t>歌川 国員</a:t>
            </a:r>
            <a:r>
              <a:rPr lang="en-US" altLang="ja-JP" dirty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84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1526</Words>
  <Application>Microsoft Office PowerPoint</Application>
  <PresentationFormat>Diavetítés a képernyőre (4:3 oldalarány)</PresentationFormat>
  <Paragraphs>252</Paragraphs>
  <Slides>26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28" baseType="lpstr">
      <vt:lpstr>1_Alapértelmezett terv</vt:lpstr>
      <vt:lpstr>1_Office-téma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132</cp:revision>
  <dcterms:created xsi:type="dcterms:W3CDTF">2016-02-20T12:21:00Z</dcterms:created>
  <dcterms:modified xsi:type="dcterms:W3CDTF">2017-02-14T22:01:55Z</dcterms:modified>
</cp:coreProperties>
</file>