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31"/>
  </p:notesMasterIdLst>
  <p:sldIdLst>
    <p:sldId id="302" r:id="rId5"/>
    <p:sldId id="303" r:id="rId6"/>
    <p:sldId id="292" r:id="rId7"/>
    <p:sldId id="273" r:id="rId8"/>
    <p:sldId id="298" r:id="rId9"/>
    <p:sldId id="291" r:id="rId10"/>
    <p:sldId id="283" r:id="rId11"/>
    <p:sldId id="284" r:id="rId12"/>
    <p:sldId id="285" r:id="rId13"/>
    <p:sldId id="288" r:id="rId14"/>
    <p:sldId id="289" r:id="rId15"/>
    <p:sldId id="290" r:id="rId16"/>
    <p:sldId id="286" r:id="rId17"/>
    <p:sldId id="294" r:id="rId18"/>
    <p:sldId id="287" r:id="rId19"/>
    <p:sldId id="297" r:id="rId20"/>
    <p:sldId id="293" r:id="rId21"/>
    <p:sldId id="295" r:id="rId22"/>
    <p:sldId id="296" r:id="rId23"/>
    <p:sldId id="275" r:id="rId24"/>
    <p:sldId id="259" r:id="rId25"/>
    <p:sldId id="256" r:id="rId26"/>
    <p:sldId id="299" r:id="rId27"/>
    <p:sldId id="300" r:id="rId28"/>
    <p:sldId id="301" r:id="rId29"/>
    <p:sldId id="276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  <a:srgbClr val="0000FF"/>
    <a:srgbClr val="996633"/>
    <a:srgbClr val="6633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>
        <p:scale>
          <a:sx n="110" d="100"/>
          <a:sy n="11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AC4F8-03B5-4DCD-B662-066907C66FBB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4326B-5BE2-45FB-AD6F-481AB467E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3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98438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4326B-5BE2-45FB-AD6F-481AB467EB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7C786-3914-406D-9806-F5ED0427DEBD}" type="slidenum">
              <a:rPr lang="hu-HU" smtClean="0">
                <a:solidFill>
                  <a:prstClr val="black"/>
                </a:solidFill>
              </a:rPr>
              <a:pPr/>
              <a:t>18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1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21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98438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7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3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7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B6C9-F770-4C1C-9934-0CAA6D80AC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0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FD1D-C8AA-43F3-A614-C059661F46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12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6F96-05C6-4612-963F-0FBCA5806B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55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52E0-CAF9-4082-BC33-D159BFF4ABE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4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EEC6-2853-4EB7-A121-B27C0DF06BE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31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9428-264C-4037-BF15-84FC2D33D8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85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698-D534-4005-86C7-756F2CEB7D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3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0C81-4A2A-450D-803F-C37C36FC22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42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BF5A-7F5D-4479-BEBD-670DCCB2C42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58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DAD6-D54E-4401-B7AC-3351CEBE3C0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35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41D3-44BE-489E-956F-47634861BC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39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086F-D32E-4103-B4B6-74BD355363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3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50606-50ED-40C0-A842-8CD67671FD5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67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7C345-1A1B-4F51-B317-EAD1DD78971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07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4047B-C358-4926-A905-493C3FA0DED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34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4D660-6F5F-4896-8718-D084F6E80C9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00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A5E55-1097-47A5-8B00-27648D4EA42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63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92AD2-08CE-49CF-BAA6-6B65C966B7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3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46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57619-33BE-44D8-8948-43844719A3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93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4FE9-3C61-407D-A00C-EE64C62929B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419E-47FF-4F02-9503-2414EB4FADC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40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028C5-4037-406F-8795-18EC8B390A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45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28CBD-E228-4982-82E8-A84AA4E3EC4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92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12390-6A63-4263-B1D7-615471ED07A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3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4C757F-2B64-45B5-B430-18E4D337834A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B0313E-B2EB-4E4B-8D7D-A39B1399BF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085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4C72B0-3C12-4EA9-BF8B-D24ED3E7587C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8F36494-C6F7-4D0E-B182-245F8725D2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914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16568B9-1C54-44B6-AF57-4820321B942A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DD4342-6645-4231-8C40-2012EB9AF1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9364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87A96E-5980-4251-8A9C-8F3EF2D90BFF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5D04D6-1ED5-4986-9323-33DB9FC183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708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3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1E16F9-918E-4B64-966D-80930AF2D2BE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635BCA2-AFCC-4DBF-838D-95F5FF5D37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9360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FC6FD3A-D762-4C99-8C99-6BE1E999090C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CA55A9C-C7D4-4D04-B6E0-0581D0126B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785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D96BF2-6E02-4FE2-B7E4-4A75A19D29CB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B9E0D48-8399-469E-8421-C6CE444D7C9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330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5F396E3-D6F3-402C-BA94-6EE28B5286B8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1E374F7-ABDE-4ADC-8E51-0AF22C73E5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2224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F61911-AE77-4F0A-BC17-8243465C4651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C854B8B-6B63-4BAD-9C58-0977FC1A78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2399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5EFD25-AB81-44F2-A0C9-0A87C9DF0470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87CE2E-6E33-45CE-B523-C1D0B73513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5915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54401AB-2CA3-4EBD-A660-B535AF9898DD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EF61A44-3FB6-4A56-B7CA-CE2B1A9F51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50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0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6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2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EA5E-A29F-4A94-A4F0-B6BA2D507F6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4CC9-AAE6-49C1-91E3-63D2722F6458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7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0B639F-BF5C-444B-A918-9A21B50DAD8B}" type="slidenum">
              <a:rPr lang="hu-H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7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4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E200769-8DE5-4D95-992A-6D977D4CD188}" type="datetimeFigureOut">
              <a:rPr lang="hu-HU"/>
              <a:pPr>
                <a:defRPr/>
              </a:pPr>
              <a:t>2017.03.01.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67B979F-45DB-4ACA-8F64-7FFB6066EFA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79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hyperlink" Target="http://www.google.hu/url?sa=i&amp;rct=j&amp;q=&amp;esrc=s&amp;frm=1&amp;source=images&amp;cd=&amp;cad=rja&amp;uact=8&amp;ved=0CAcQjRw&amp;url=http://www.havasok.hu/cikk/uj-rekord-szuletett-a-nagy-hadronutkoztetoben&amp;ei=ieSGVdnkK6KM7Abs4Y_ACw&amp;bvm=bv.96339352,d.bGg&amp;psig=AFQjCNG0ZUPrw-GplOs74xCsB0LQnHWHLg&amp;ust=1434990074239606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hyperlink" Target="http://www.google.hu/url?sa=i&amp;rct=j&amp;q=&amp;esrc=s&amp;frm=1&amp;source=images&amp;cd=&amp;cad=rja&amp;uact=8&amp;ved=0ahUKEwjcwLqAn5PLAhXpd5oKHRfxDssQjRwIBw&amp;url=http://thirddime.com/blog/salvador-dali-life-quotes-and-painting/&amp;bvm=bv.115277099,d.d2s&amp;psig=AFQjCNFoRboIa4La5WhhBCS5dx_wdRaa6w&amp;ust=145650093036140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hyperlink" Target="http://www.google.hu/url?sa=i&amp;rct=j&amp;q=&amp;esrc=s&amp;frm=1&amp;source=images&amp;cd=&amp;cad=rja&amp;uact=8&amp;ved=0ahUKEwi3kuv6sY7MAhXDbhQKHULrDxgQjRwIBw&amp;url=http://www.otvenentul.hu/page.php?PageID%3D85487&amp;bvm=bv.119408272,d.bGs&amp;psig=AFQjCNF1GYKZYQQoxi_3IQ-8DTPcNAD1mw&amp;ust=1460732261597837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115616" y="3703672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0000CC"/>
                </a:solidFill>
              </a:rPr>
              <a:t>                              </a:t>
            </a:r>
            <a:r>
              <a:rPr lang="hu-HU" sz="2000" b="1" dirty="0" smtClean="0">
                <a:solidFill>
                  <a:srgbClr val="0000CC"/>
                </a:solidFill>
              </a:rPr>
              <a:t>Lehet másképpen is nézni?!</a:t>
            </a:r>
          </a:p>
          <a:p>
            <a:r>
              <a:rPr lang="hu-HU" sz="2000" dirty="0" smtClean="0">
                <a:solidFill>
                  <a:srgbClr val="002060"/>
                </a:solidFill>
              </a:rPr>
              <a:t>"... </a:t>
            </a:r>
            <a:r>
              <a:rPr lang="hu-HU" sz="2000" dirty="0">
                <a:solidFill>
                  <a:srgbClr val="002060"/>
                </a:solidFill>
              </a:rPr>
              <a:t>A racionalizmus, </a:t>
            </a:r>
            <a:r>
              <a:rPr lang="hu-HU" sz="2000" dirty="0" smtClean="0">
                <a:solidFill>
                  <a:srgbClr val="002060"/>
                </a:solidFill>
              </a:rPr>
              <a:t>e 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>
                <a:solidFill>
                  <a:srgbClr val="002060"/>
                </a:solidFill>
              </a:rPr>
              <a:t>lidércfénye a valóságnak, merőben önkényesen csak azokat a részeit világítja meg és hagyja érvényesülni, melyek nem mondanak ellent a "tapasztalatnak" és </a:t>
            </a:r>
            <a:endParaRPr lang="hu-HU" sz="2000" dirty="0" smtClean="0">
              <a:solidFill>
                <a:srgbClr val="002060"/>
              </a:solidFill>
            </a:endParaRPr>
          </a:p>
          <a:p>
            <a:r>
              <a:rPr lang="hu-HU" sz="2000" dirty="0" smtClean="0">
                <a:solidFill>
                  <a:srgbClr val="002060"/>
                </a:solidFill>
              </a:rPr>
              <a:t>a </a:t>
            </a:r>
            <a:r>
              <a:rPr lang="hu-HU" sz="2000" dirty="0">
                <a:solidFill>
                  <a:srgbClr val="002060"/>
                </a:solidFill>
              </a:rPr>
              <a:t>"gondolkodás törvényeinek", azaz a nyers, érzéki benyomásoknak és egy hozzájuk alkalmazkodó hiányos logikának</a:t>
            </a:r>
            <a:r>
              <a:rPr lang="hu-HU" sz="2000" dirty="0" smtClean="0">
                <a:solidFill>
                  <a:srgbClr val="002060"/>
                </a:solidFill>
              </a:rPr>
              <a:t>,…                                             </a:t>
            </a:r>
          </a:p>
          <a:p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smtClean="0">
                <a:solidFill>
                  <a:srgbClr val="002060"/>
                </a:solidFill>
              </a:rPr>
              <a:t>                                                                             </a:t>
            </a:r>
          </a:p>
          <a:p>
            <a:r>
              <a:rPr lang="hu-HU" sz="1400" dirty="0">
                <a:solidFill>
                  <a:srgbClr val="002060"/>
                </a:solidFill>
              </a:rPr>
              <a:t> </a:t>
            </a:r>
            <a:r>
              <a:rPr lang="hu-HU" sz="1400" dirty="0" smtClean="0">
                <a:solidFill>
                  <a:srgbClr val="002060"/>
                </a:solidFill>
              </a:rPr>
              <a:t>                                                          </a:t>
            </a:r>
            <a:r>
              <a:rPr lang="hu-HU" sz="1400" b="1" dirty="0" smtClean="0">
                <a:solidFill>
                  <a:srgbClr val="002060"/>
                </a:solidFill>
              </a:rPr>
              <a:t>Egon </a:t>
            </a:r>
            <a:r>
              <a:rPr lang="hu-HU" sz="1400" b="1" dirty="0" err="1">
                <a:solidFill>
                  <a:srgbClr val="002060"/>
                </a:solidFill>
              </a:rPr>
              <a:t>Friedell</a:t>
            </a:r>
            <a:r>
              <a:rPr lang="hu-HU" sz="1400" b="1" dirty="0">
                <a:solidFill>
                  <a:srgbClr val="002060"/>
                </a:solidFill>
              </a:rPr>
              <a:t>: Az újkori kultúra </a:t>
            </a:r>
            <a:r>
              <a:rPr lang="hu-HU" sz="1400" b="1" dirty="0" smtClean="0">
                <a:solidFill>
                  <a:srgbClr val="002060"/>
                </a:solidFill>
              </a:rPr>
              <a:t>története (1927-31) </a:t>
            </a:r>
          </a:p>
          <a:p>
            <a:r>
              <a:rPr lang="hu-HU" sz="1400" b="1" dirty="0">
                <a:solidFill>
                  <a:srgbClr val="002060"/>
                </a:solidFill>
              </a:rPr>
              <a:t> </a:t>
            </a:r>
            <a:r>
              <a:rPr lang="hu-HU" sz="1400" b="1" dirty="0" smtClean="0">
                <a:solidFill>
                  <a:srgbClr val="002060"/>
                </a:solidFill>
              </a:rPr>
              <a:t>                                                          </a:t>
            </a:r>
            <a:r>
              <a:rPr lang="hu-HU" sz="1400" dirty="0" smtClean="0">
                <a:solidFill>
                  <a:srgbClr val="002060"/>
                </a:solidFill>
              </a:rPr>
              <a:t>eredeti </a:t>
            </a:r>
            <a:r>
              <a:rPr lang="hu-HU" sz="1400" dirty="0">
                <a:solidFill>
                  <a:srgbClr val="002060"/>
                </a:solidFill>
              </a:rPr>
              <a:t>nevén: </a:t>
            </a:r>
            <a:r>
              <a:rPr lang="hu-HU" sz="1400" i="1" dirty="0">
                <a:solidFill>
                  <a:srgbClr val="002060"/>
                </a:solidFill>
              </a:rPr>
              <a:t>Friedmann</a:t>
            </a:r>
            <a:r>
              <a:rPr lang="hu-HU" sz="1400" dirty="0">
                <a:solidFill>
                  <a:srgbClr val="002060"/>
                </a:solidFill>
              </a:rPr>
              <a:t> (1878–1938) osztrák drámaíró, színész </a:t>
            </a:r>
          </a:p>
        </p:txBody>
      </p:sp>
      <p:pic>
        <p:nvPicPr>
          <p:cNvPr id="2050" name="Picture 2" descr="https://upload.wikimedia.org/wikipedia/commons/5/5e/Meditationes_de_prima_philosophia_-_Renatus_Cartesi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02" y="1033555"/>
            <a:ext cx="1398034" cy="21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957942" y="1681064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„Gondolkodom, tehát vagyok.”</a:t>
            </a:r>
            <a:endParaRPr lang="hu-HU" b="1" dirty="0">
              <a:solidFill>
                <a:srgbClr val="0000CC"/>
              </a:solidFill>
            </a:endParaRPr>
          </a:p>
        </p:txBody>
      </p:sp>
      <p:pic>
        <p:nvPicPr>
          <p:cNvPr id="2052" name="Picture 4" descr="https://upload.wikimedia.org/wikipedia/commons/8/83/Descarte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8" y="1032992"/>
            <a:ext cx="1517486" cy="21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570258" y="2053878"/>
            <a:ext cx="1433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-    Descartes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Leibniz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2060"/>
                </a:solidFill>
              </a:rPr>
              <a:t>S</a:t>
            </a:r>
            <a:r>
              <a:rPr lang="hu-HU" dirty="0" smtClean="0">
                <a:solidFill>
                  <a:srgbClr val="002060"/>
                </a:solidFill>
              </a:rPr>
              <a:t>pinoza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635896" y="1167716"/>
            <a:ext cx="138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-  Szókratész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59632" y="456928"/>
            <a:ext cx="640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Egykor büszkén ifjúi hévvel vallottuk, hogy az ész mindenek felett</a:t>
            </a:r>
            <a:endParaRPr lang="hu-H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54" y="548680"/>
            <a:ext cx="3628712" cy="48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95736" y="5445224"/>
            <a:ext cx="5112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0000"/>
                </a:solidFill>
              </a:rPr>
              <a:t>Barcsay </a:t>
            </a:r>
            <a:r>
              <a:rPr lang="hu-HU" sz="2000" b="1" dirty="0">
                <a:solidFill>
                  <a:srgbClr val="000000"/>
                </a:solidFill>
              </a:rPr>
              <a:t>Jenő </a:t>
            </a:r>
            <a:endParaRPr lang="hu-HU" sz="2000" b="1" dirty="0" smtClean="0">
              <a:solidFill>
                <a:srgbClr val="000000"/>
              </a:solidFill>
            </a:endParaRP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(1900 – 1988)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Kossuth-díjas festő</a:t>
            </a:r>
            <a:r>
              <a:rPr lang="hu-HU" sz="1400" dirty="0">
                <a:solidFill>
                  <a:srgbClr val="000000"/>
                </a:solidFill>
              </a:rPr>
              <a:t>, grafikus, művészpedagógus, </a:t>
            </a:r>
            <a:r>
              <a:rPr lang="hu-HU" sz="1400" dirty="0" smtClean="0">
                <a:solidFill>
                  <a:srgbClr val="000000"/>
                </a:solidFill>
              </a:rPr>
              <a:t>tanár</a:t>
            </a:r>
            <a:endParaRPr lang="hu-HU" sz="1400" dirty="0">
              <a:solidFill>
                <a:srgbClr val="000000"/>
              </a:solidFill>
            </a:endParaRPr>
          </a:p>
          <a:p>
            <a:pPr algn="ctr"/>
            <a:r>
              <a:rPr lang="hu-HU" sz="2000" dirty="0" smtClean="0">
                <a:solidFill>
                  <a:srgbClr val="000000"/>
                </a:solidFill>
              </a:rPr>
              <a:t>Az anatómiától a konstruktivizmusig</a:t>
            </a:r>
            <a:endParaRPr lang="hu-HU" sz="2000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2304256" cy="15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12199"/>
            <a:ext cx="2304256" cy="164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76711"/>
            <a:ext cx="2304256" cy="16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81" y="5453195"/>
            <a:ext cx="884287" cy="12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9" y="5453195"/>
            <a:ext cx="1834111" cy="12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6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3518091" cy="465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5301208"/>
            <a:ext cx="6480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000000"/>
                </a:solidFill>
              </a:rPr>
              <a:t> </a:t>
            </a:r>
            <a:r>
              <a:rPr lang="hu-HU" b="1" dirty="0" err="1" smtClean="0">
                <a:solidFill>
                  <a:srgbClr val="000000"/>
                </a:solidFill>
              </a:rPr>
              <a:t>Szunyoghy</a:t>
            </a:r>
            <a:r>
              <a:rPr lang="hu-HU" b="1" dirty="0" smtClean="0">
                <a:solidFill>
                  <a:srgbClr val="000000"/>
                </a:solidFill>
              </a:rPr>
              <a:t> András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(1946-)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grafikus- </a:t>
            </a:r>
            <a:r>
              <a:rPr lang="hu-HU" sz="1400" dirty="0">
                <a:solidFill>
                  <a:srgbClr val="000000"/>
                </a:solidFill>
              </a:rPr>
              <a:t>és </a:t>
            </a:r>
            <a:r>
              <a:rPr lang="hu-HU" sz="1400" dirty="0" smtClean="0">
                <a:solidFill>
                  <a:srgbClr val="000000"/>
                </a:solidFill>
              </a:rPr>
              <a:t>festőművész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A </a:t>
            </a:r>
            <a:r>
              <a:rPr lang="hu-HU" sz="1400" dirty="0">
                <a:solidFill>
                  <a:srgbClr val="000000"/>
                </a:solidFill>
              </a:rPr>
              <a:t>Magyar Művészeti Akadémia rendes tagja (2013).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A </a:t>
            </a:r>
            <a:r>
              <a:rPr lang="hu-HU" sz="1400" dirty="0">
                <a:solidFill>
                  <a:srgbClr val="000000"/>
                </a:solidFill>
              </a:rPr>
              <a:t>rajztechnika és a művészeti anatómia nélkülözhetetlen </a:t>
            </a:r>
            <a:r>
              <a:rPr lang="hu-HU" sz="1400" dirty="0" smtClean="0">
                <a:solidFill>
                  <a:srgbClr val="000000"/>
                </a:solidFill>
              </a:rPr>
              <a:t>kézikönyve (2009)</a:t>
            </a:r>
            <a:endParaRPr lang="hu-HU" sz="14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95" y="332656"/>
            <a:ext cx="3396281" cy="465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1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046589" cy="56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483768" y="5949280"/>
            <a:ext cx="44644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000000"/>
                </a:solidFill>
              </a:rPr>
              <a:t>Kőnig Frigyes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1955</a:t>
            </a:r>
            <a:r>
              <a:rPr lang="hu-HU" sz="1400" dirty="0">
                <a:solidFill>
                  <a:srgbClr val="000000"/>
                </a:solidFill>
              </a:rPr>
              <a:t>. március 30</a:t>
            </a:r>
            <a:r>
              <a:rPr lang="hu-HU" sz="1400" dirty="0" smtClean="0">
                <a:solidFill>
                  <a:srgbClr val="000000"/>
                </a:solidFill>
              </a:rPr>
              <a:t>.-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Munkácsy </a:t>
            </a:r>
            <a:r>
              <a:rPr lang="hu-HU" sz="1400" dirty="0">
                <a:solidFill>
                  <a:srgbClr val="000000"/>
                </a:solidFill>
              </a:rPr>
              <a:t>Mihály-díjas </a:t>
            </a:r>
            <a:r>
              <a:rPr lang="hu-HU" sz="1400" dirty="0" smtClean="0">
                <a:solidFill>
                  <a:srgbClr val="000000"/>
                </a:solidFill>
              </a:rPr>
              <a:t>festő- </a:t>
            </a:r>
            <a:r>
              <a:rPr lang="hu-HU" sz="1400" dirty="0">
                <a:solidFill>
                  <a:srgbClr val="000000"/>
                </a:solidFill>
              </a:rPr>
              <a:t>és grafikusművész</a:t>
            </a:r>
          </a:p>
        </p:txBody>
      </p:sp>
    </p:spTree>
    <p:extLst>
      <p:ext uri="{BB962C8B-B14F-4D97-AF65-F5344CB8AC3E}">
        <p14:creationId xmlns:p14="http://schemas.microsoft.com/office/powerpoint/2010/main" val="259850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07" y="1368602"/>
            <a:ext cx="1345913" cy="135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" r="55706" b="72920"/>
          <a:stretch/>
        </p:blipFill>
        <p:spPr bwMode="auto">
          <a:xfrm>
            <a:off x="6012160" y="510199"/>
            <a:ext cx="1080120" cy="97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7524" r="22112" b="14873"/>
          <a:stretch/>
        </p:blipFill>
        <p:spPr bwMode="auto">
          <a:xfrm>
            <a:off x="899592" y="1340768"/>
            <a:ext cx="4161828" cy="283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11" y="3717805"/>
            <a:ext cx="1375360" cy="124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1168"/>
            <a:ext cx="1336927" cy="139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11" y="2461952"/>
            <a:ext cx="1184493" cy="120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164288" y="755412"/>
            <a:ext cx="17107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0"/>
            <a:r>
              <a:rPr lang="hu-HU" dirty="0" smtClean="0">
                <a:solidFill>
                  <a:srgbClr val="002060"/>
                </a:solidFill>
              </a:rPr>
              <a:t>Mi ez, </a:t>
            </a:r>
            <a:r>
              <a:rPr lang="hu-HU" dirty="0">
                <a:solidFill>
                  <a:srgbClr val="002060"/>
                </a:solidFill>
              </a:rPr>
              <a:t>madár</a:t>
            </a:r>
            <a:r>
              <a:rPr lang="hu-HU" dirty="0" smtClean="0">
                <a:solidFill>
                  <a:srgbClr val="002060"/>
                </a:solidFill>
              </a:rPr>
              <a:t>?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160076" y="1844824"/>
            <a:ext cx="176202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/>
            <a:r>
              <a:rPr lang="hu-HU" dirty="0">
                <a:solidFill>
                  <a:srgbClr val="002060"/>
                </a:solidFill>
              </a:rPr>
              <a:t>Ez </a:t>
            </a:r>
            <a:r>
              <a:rPr lang="hu-HU" dirty="0" smtClean="0">
                <a:solidFill>
                  <a:srgbClr val="002060"/>
                </a:solidFill>
              </a:rPr>
              <a:t>már madár</a:t>
            </a:r>
            <a:r>
              <a:rPr lang="hu-HU" dirty="0">
                <a:solidFill>
                  <a:srgbClr val="002060"/>
                </a:solidFill>
              </a:rPr>
              <a:t>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7236296" y="2852936"/>
            <a:ext cx="169790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/>
            <a:r>
              <a:rPr lang="hu-HU" dirty="0">
                <a:solidFill>
                  <a:srgbClr val="002060"/>
                </a:solidFill>
              </a:rPr>
              <a:t>Ez </a:t>
            </a:r>
            <a:r>
              <a:rPr lang="hu-HU" dirty="0" smtClean="0">
                <a:solidFill>
                  <a:srgbClr val="002060"/>
                </a:solidFill>
              </a:rPr>
              <a:t>már madár!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67598" y="4283804"/>
            <a:ext cx="43524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Ábrázolás racionálisan absztrakcióval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23728" y="591071"/>
            <a:ext cx="140596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A madár</a:t>
            </a:r>
            <a:endParaRPr lang="hu-HU" sz="2400" b="1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23068" y="400506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Még inkább!</a:t>
            </a: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23205" y="52292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Igazán!</a:t>
            </a:r>
            <a:endParaRPr lang="hu-H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4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004048" y="3068960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„Az 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testben két lélek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az áldott állapotra, a nő szíve alatt hordott áldott teherre utal. A terhes hasfal metszetét kirajzoló lágy ívű, aranyszínű rátétlemez szinte uralja, és harmóniával tölti el a képet.”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934072" y="6551766"/>
            <a:ext cx="6030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sz="11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E:\Élettenú KÉPEK\GEL_0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5" y="313826"/>
            <a:ext cx="325827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355976" y="764704"/>
            <a:ext cx="41127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0066"/>
                </a:solidFill>
              </a:rPr>
              <a:t>Terhesség absztrakt ábrázolása</a:t>
            </a:r>
          </a:p>
          <a:p>
            <a:pPr algn="ctr"/>
            <a:r>
              <a:rPr lang="hu-HU" sz="2400" dirty="0" err="1" smtClean="0">
                <a:solidFill>
                  <a:srgbClr val="000066"/>
                </a:solidFill>
              </a:rPr>
              <a:t>Madarassy</a:t>
            </a:r>
            <a:r>
              <a:rPr lang="hu-HU" sz="2400" dirty="0" smtClean="0">
                <a:solidFill>
                  <a:srgbClr val="000066"/>
                </a:solidFill>
              </a:rPr>
              <a:t> István, </a:t>
            </a:r>
          </a:p>
          <a:p>
            <a:pPr algn="ctr"/>
            <a:r>
              <a:rPr lang="hu-HU" sz="2400" dirty="0" smtClean="0">
                <a:solidFill>
                  <a:srgbClr val="000066"/>
                </a:solidFill>
              </a:rPr>
              <a:t>lángecsettel festett réztáblája</a:t>
            </a:r>
          </a:p>
          <a:p>
            <a:pPr algn="ctr"/>
            <a:r>
              <a:rPr lang="hu-HU" sz="2000" dirty="0" smtClean="0">
                <a:solidFill>
                  <a:srgbClr val="000066"/>
                </a:solidFill>
              </a:rPr>
              <a:t>Magyar </a:t>
            </a:r>
            <a:r>
              <a:rPr lang="hu-HU" sz="2000" dirty="0" err="1" smtClean="0">
                <a:solidFill>
                  <a:srgbClr val="000066"/>
                </a:solidFill>
              </a:rPr>
              <a:t>Vese-Alapítvány</a:t>
            </a:r>
            <a:r>
              <a:rPr lang="hu-HU" sz="2000" dirty="0" smtClean="0">
                <a:solidFill>
                  <a:srgbClr val="000066"/>
                </a:solidFill>
              </a:rPr>
              <a:t> tulajdona</a:t>
            </a:r>
          </a:p>
          <a:p>
            <a:pPr algn="ctr"/>
            <a:r>
              <a:rPr lang="hu-HU" sz="2000" dirty="0" smtClean="0">
                <a:solidFill>
                  <a:srgbClr val="000066"/>
                </a:solidFill>
              </a:rPr>
              <a:t>SE </a:t>
            </a:r>
            <a:r>
              <a:rPr lang="hu-HU" sz="2000" dirty="0">
                <a:solidFill>
                  <a:srgbClr val="000066"/>
                </a:solidFill>
              </a:rPr>
              <a:t>NET, 2009</a:t>
            </a:r>
          </a:p>
          <a:p>
            <a:pPr algn="ctr"/>
            <a:endParaRPr lang="hu-HU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4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42" y="1293396"/>
            <a:ext cx="2952328" cy="227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42" y="3665875"/>
            <a:ext cx="2952328" cy="22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62" y="1293396"/>
            <a:ext cx="3096344" cy="45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03648" y="476672"/>
            <a:ext cx="632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Amikor a valóságból, az anatómiából kiindulva irracionális, 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                              víziószerű alkotás születik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PTKJ~1\AppData\Local\Temp\XPgrpwise\Tancos_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4097591" cy="57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IPTKJ~1\AppData\Local\Temp\XPgrpwise\Tancos_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6532"/>
            <a:ext cx="4146083" cy="58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51720" y="6309320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Játék, irracionális kép, művészet vagy mindegyik?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3024336" cy="21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345265" y="2996952"/>
            <a:ext cx="1975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663300"/>
                </a:solidFill>
              </a:rPr>
              <a:t>Andrea Joseph </a:t>
            </a:r>
            <a:r>
              <a:rPr lang="hu-HU" sz="1400" dirty="0" smtClean="0">
                <a:solidFill>
                  <a:srgbClr val="663300"/>
                </a:solidFill>
              </a:rPr>
              <a:t>grafika</a:t>
            </a:r>
            <a:endParaRPr lang="hu-HU" sz="1400" dirty="0">
              <a:solidFill>
                <a:srgbClr val="6633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5616" y="260648"/>
            <a:ext cx="7090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663300"/>
                </a:solidFill>
              </a:rPr>
              <a:t>Racionális anatómiától az irracionális alkotásig</a:t>
            </a:r>
            <a:endParaRPr lang="hu-HU" sz="2400" b="1" dirty="0">
              <a:solidFill>
                <a:srgbClr val="6633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2817972" cy="211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417681" y="2996952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663300"/>
                </a:solidFill>
              </a:rPr>
              <a:t>Salvador Dali</a:t>
            </a:r>
            <a:endParaRPr lang="hu-HU" sz="1400" dirty="0">
              <a:solidFill>
                <a:srgbClr val="6633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225401" y="6073551"/>
            <a:ext cx="1241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663300"/>
                </a:solidFill>
              </a:rPr>
              <a:t>Egon </a:t>
            </a:r>
            <a:r>
              <a:rPr lang="hu-HU" sz="1400" dirty="0" err="1">
                <a:solidFill>
                  <a:srgbClr val="663300"/>
                </a:solidFill>
              </a:rPr>
              <a:t>Schiele</a:t>
            </a:r>
            <a:endParaRPr lang="hu-HU" sz="1400" dirty="0">
              <a:solidFill>
                <a:srgbClr val="6633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60" y="3532661"/>
            <a:ext cx="1902118" cy="25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190283" y="3645024"/>
            <a:ext cx="19415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663300"/>
                </a:solidFill>
              </a:rPr>
              <a:t>Mi irracionális?</a:t>
            </a:r>
          </a:p>
          <a:p>
            <a:r>
              <a:rPr lang="hu-HU" b="1" dirty="0" smtClean="0">
                <a:solidFill>
                  <a:srgbClr val="663300"/>
                </a:solidFill>
              </a:rPr>
              <a:t>A: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663300"/>
                </a:solidFill>
              </a:rPr>
              <a:t>T</a:t>
            </a:r>
            <a:r>
              <a:rPr lang="hu-HU" dirty="0" smtClean="0">
                <a:solidFill>
                  <a:srgbClr val="663300"/>
                </a:solidFill>
              </a:rPr>
              <a:t>éma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Forma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Színek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Üzenet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Anatómia</a:t>
            </a:r>
            <a:r>
              <a:rPr lang="hu-HU" b="1" dirty="0" smtClean="0">
                <a:solidFill>
                  <a:srgbClr val="663300"/>
                </a:solidFill>
              </a:rPr>
              <a:t>?</a:t>
            </a:r>
          </a:p>
        </p:txBody>
      </p:sp>
      <p:sp>
        <p:nvSpPr>
          <p:cNvPr id="7" name="Téglalap 6"/>
          <p:cNvSpPr/>
          <p:nvPr/>
        </p:nvSpPr>
        <p:spPr>
          <a:xfrm>
            <a:off x="6228184" y="3758227"/>
            <a:ext cx="29523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663300"/>
                </a:solidFill>
              </a:rPr>
              <a:t>Mi </a:t>
            </a:r>
            <a:r>
              <a:rPr lang="hu-HU" b="1" dirty="0" smtClean="0">
                <a:solidFill>
                  <a:srgbClr val="663300"/>
                </a:solidFill>
              </a:rPr>
              <a:t>irracionális?</a:t>
            </a:r>
          </a:p>
          <a:p>
            <a:r>
              <a:rPr lang="hu-HU" b="1" dirty="0" smtClean="0">
                <a:solidFill>
                  <a:srgbClr val="663300"/>
                </a:solidFill>
              </a:rPr>
              <a:t>Az alkotó:</a:t>
            </a:r>
          </a:p>
          <a:p>
            <a:r>
              <a:rPr lang="hu-HU" dirty="0" smtClean="0">
                <a:solidFill>
                  <a:srgbClr val="663300"/>
                </a:solidFill>
              </a:rPr>
              <a:t> -  Gondolkodása</a:t>
            </a:r>
          </a:p>
          <a:p>
            <a:r>
              <a:rPr lang="hu-HU" dirty="0" smtClean="0">
                <a:solidFill>
                  <a:srgbClr val="663300"/>
                </a:solidFill>
              </a:rPr>
              <a:t>-   Logikája</a:t>
            </a:r>
          </a:p>
          <a:p>
            <a:r>
              <a:rPr lang="hu-HU" dirty="0" smtClean="0">
                <a:solidFill>
                  <a:srgbClr val="663300"/>
                </a:solidFill>
              </a:rPr>
              <a:t>-   Lelke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Életvitele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Erkölcse</a:t>
            </a:r>
            <a:r>
              <a:rPr lang="hu-HU" b="1" dirty="0" smtClean="0">
                <a:solidFill>
                  <a:srgbClr val="663300"/>
                </a:solidFill>
              </a:rPr>
              <a:t>?</a:t>
            </a:r>
            <a:endParaRPr lang="hu-HU" b="1" dirty="0">
              <a:solidFill>
                <a:srgbClr val="6633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014192" y="836712"/>
            <a:ext cx="185395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800" b="1" dirty="0" smtClean="0">
                <a:solidFill>
                  <a:srgbClr val="0000CC"/>
                </a:solidFill>
              </a:rPr>
              <a:t>    Vajon igaz, hogy:</a:t>
            </a:r>
          </a:p>
          <a:p>
            <a:r>
              <a:rPr lang="hu-HU" sz="800" dirty="0" smtClean="0"/>
              <a:t>Hol </a:t>
            </a:r>
            <a:r>
              <a:rPr lang="hu-HU" sz="800" dirty="0" smtClean="0"/>
              <a:t>irracionalizmus van</a:t>
            </a:r>
            <a:r>
              <a:rPr lang="hu-HU" sz="800" dirty="0"/>
              <a:t>,</a:t>
            </a:r>
            <a:br>
              <a:rPr lang="hu-HU" sz="800" dirty="0"/>
            </a:br>
            <a:r>
              <a:rPr lang="hu-HU" sz="800" dirty="0"/>
              <a:t>ott </a:t>
            </a:r>
            <a:r>
              <a:rPr lang="hu-HU" sz="800" dirty="0" smtClean="0"/>
              <a:t>irracionalizmus </a:t>
            </a:r>
            <a:r>
              <a:rPr lang="hu-HU" sz="800" dirty="0"/>
              <a:t>van</a:t>
            </a:r>
            <a:br>
              <a:rPr lang="hu-HU" sz="800" dirty="0"/>
            </a:br>
            <a:r>
              <a:rPr lang="hu-HU" sz="800" dirty="0"/>
              <a:t>nemcsak a </a:t>
            </a:r>
            <a:r>
              <a:rPr lang="hu-HU" sz="800" dirty="0" err="1"/>
              <a:t>puskacsõben</a:t>
            </a:r>
            <a:r>
              <a:rPr lang="hu-HU" sz="800" dirty="0"/>
              <a:t>,</a:t>
            </a:r>
            <a:br>
              <a:rPr lang="hu-HU" sz="800" dirty="0"/>
            </a:br>
            <a:r>
              <a:rPr lang="hu-HU" sz="800" dirty="0"/>
              <a:t>nemcsak a börtönökben,</a:t>
            </a:r>
            <a:br>
              <a:rPr lang="hu-HU" sz="800" dirty="0"/>
            </a:br>
            <a:r>
              <a:rPr lang="hu-HU" sz="800" dirty="0"/>
              <a:t/>
            </a:r>
            <a:br>
              <a:rPr lang="hu-HU" sz="800" dirty="0"/>
            </a:br>
            <a:r>
              <a:rPr lang="hu-HU" sz="800" dirty="0"/>
              <a:t>nemcsak a vallató szobákban,</a:t>
            </a:r>
            <a:br>
              <a:rPr lang="hu-HU" sz="800" dirty="0"/>
            </a:br>
            <a:r>
              <a:rPr lang="hu-HU" sz="800" dirty="0"/>
              <a:t>nemcsak az éjszakában</a:t>
            </a:r>
            <a:br>
              <a:rPr lang="hu-HU" sz="800" dirty="0"/>
            </a:br>
            <a:r>
              <a:rPr lang="hu-HU" sz="800" dirty="0"/>
              <a:t>kiáltó </a:t>
            </a:r>
            <a:r>
              <a:rPr lang="hu-HU" sz="800" dirty="0" err="1"/>
              <a:t>õr</a:t>
            </a:r>
            <a:r>
              <a:rPr lang="hu-HU" sz="800" dirty="0"/>
              <a:t> szavában,</a:t>
            </a:r>
            <a:br>
              <a:rPr lang="hu-HU" sz="800" dirty="0"/>
            </a:br>
            <a:r>
              <a:rPr lang="hu-HU" sz="800" dirty="0"/>
              <a:t>ott irracionalizmus</a:t>
            </a:r>
            <a:r>
              <a:rPr lang="hu-HU" sz="800" dirty="0" smtClean="0"/>
              <a:t> </a:t>
            </a:r>
            <a:r>
              <a:rPr lang="hu-HU" sz="800" dirty="0"/>
              <a:t>van</a:t>
            </a:r>
            <a:br>
              <a:rPr lang="hu-HU" sz="800" dirty="0"/>
            </a:br>
            <a:r>
              <a:rPr lang="hu-HU" sz="800" dirty="0"/>
              <a:t/>
            </a:r>
            <a:br>
              <a:rPr lang="hu-HU" sz="800" dirty="0"/>
            </a:br>
            <a:r>
              <a:rPr lang="hu-HU" sz="800" dirty="0"/>
              <a:t>nemcsak a füst-sötéten</a:t>
            </a:r>
            <a:br>
              <a:rPr lang="hu-HU" sz="800" dirty="0"/>
            </a:br>
            <a:r>
              <a:rPr lang="hu-HU" sz="800" dirty="0"/>
              <a:t>lobogó vádbeszédben,</a:t>
            </a:r>
            <a:br>
              <a:rPr lang="hu-HU" sz="800" dirty="0"/>
            </a:br>
            <a:r>
              <a:rPr lang="hu-HU" sz="800" dirty="0"/>
              <a:t>beismerésben,</a:t>
            </a:r>
            <a:br>
              <a:rPr lang="hu-HU" sz="800" dirty="0"/>
            </a:br>
            <a:r>
              <a:rPr lang="hu-HU" sz="800" dirty="0"/>
              <a:t>rabok </a:t>
            </a:r>
            <a:r>
              <a:rPr lang="hu-HU" sz="800" dirty="0" err="1" smtClean="0"/>
              <a:t>fal-morse-jében</a:t>
            </a:r>
            <a:endParaRPr lang="hu-HU" sz="800" dirty="0" smtClean="0"/>
          </a:p>
          <a:p>
            <a:r>
              <a:rPr lang="hu-HU" sz="800" dirty="0" smtClean="0"/>
              <a:t>…………………………</a:t>
            </a:r>
          </a:p>
          <a:p>
            <a:r>
              <a:rPr lang="hu-HU" sz="800" dirty="0"/>
              <a:t>hol irracionalizmus</a:t>
            </a:r>
            <a:r>
              <a:rPr lang="hu-HU" sz="800" dirty="0" smtClean="0"/>
              <a:t> </a:t>
            </a:r>
            <a:r>
              <a:rPr lang="hu-HU" sz="800" dirty="0"/>
              <a:t>van,</a:t>
            </a:r>
            <a:br>
              <a:rPr lang="hu-HU" sz="800" dirty="0"/>
            </a:br>
            <a:r>
              <a:rPr lang="hu-HU" sz="800" dirty="0"/>
              <a:t>ott irracionalizmus </a:t>
            </a:r>
            <a:r>
              <a:rPr lang="hu-HU" sz="800" dirty="0" smtClean="0"/>
              <a:t>van…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422338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6169AA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6" y="4994275"/>
            <a:ext cx="1778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8" descr="http://www.havasok.hu/images/1312/peterhiggsmay30th2008-small_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1" y="2890838"/>
            <a:ext cx="314801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2963"/>
            <a:ext cx="2444750" cy="23749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58" y="3055938"/>
            <a:ext cx="4043363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146" y="4498975"/>
            <a:ext cx="20605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83" y="4506913"/>
            <a:ext cx="25876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46" y="2220913"/>
            <a:ext cx="2773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71" y="4506913"/>
            <a:ext cx="345916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08" y="842963"/>
            <a:ext cx="27733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9" name="Szövegdoboz 4"/>
          <p:cNvSpPr txBox="1">
            <a:spLocks noChangeArrowheads="1"/>
          </p:cNvSpPr>
          <p:nvPr/>
        </p:nvSpPr>
        <p:spPr bwMode="auto">
          <a:xfrm>
            <a:off x="549846" y="2835275"/>
            <a:ext cx="2798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err="1">
                <a:solidFill>
                  <a:srgbClr val="FFFF00"/>
                </a:solidFill>
              </a:rPr>
              <a:t>Large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Hadron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Collider</a:t>
            </a:r>
            <a:r>
              <a:rPr lang="hu-HU" altLang="hu-HU" sz="1400" b="1" dirty="0">
                <a:solidFill>
                  <a:srgbClr val="FFFF00"/>
                </a:solidFill>
              </a:rPr>
              <a:t> –</a:t>
            </a:r>
            <a:r>
              <a:rPr lang="hu-HU" altLang="hu-HU" sz="1400" b="1" dirty="0" err="1">
                <a:solidFill>
                  <a:srgbClr val="FFFF00"/>
                </a:solidFill>
              </a:rPr>
              <a:t>higgs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bozon</a:t>
            </a:r>
            <a:endParaRPr lang="hu-HU" altLang="hu-HU" sz="1400" b="1" dirty="0">
              <a:solidFill>
                <a:srgbClr val="FFFF00"/>
              </a:solidFill>
            </a:endParaRPr>
          </a:p>
        </p:txBody>
      </p:sp>
      <p:sp>
        <p:nvSpPr>
          <p:cNvPr id="130060" name="Szövegdoboz 1"/>
          <p:cNvSpPr txBox="1">
            <a:spLocks noChangeArrowheads="1"/>
          </p:cNvSpPr>
          <p:nvPr/>
        </p:nvSpPr>
        <p:spPr bwMode="auto">
          <a:xfrm>
            <a:off x="3851846" y="2259013"/>
            <a:ext cx="1658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</a:rPr>
              <a:t>Hubble </a:t>
            </a:r>
            <a:r>
              <a:rPr lang="hu-HU" altLang="hu-HU" sz="1600" b="1" dirty="0" err="1">
                <a:solidFill>
                  <a:srgbClr val="FFFF00"/>
                </a:solidFill>
              </a:rPr>
              <a:t>telescope</a:t>
            </a:r>
            <a:endParaRPr lang="hu-HU" altLang="hu-HU" sz="1600" b="1" dirty="0">
              <a:solidFill>
                <a:srgbClr val="FFFF00"/>
              </a:solidFill>
            </a:endParaRPr>
          </a:p>
        </p:txBody>
      </p:sp>
      <p:pic>
        <p:nvPicPr>
          <p:cNvPr id="13006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8" y="831850"/>
            <a:ext cx="31384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62" name="Szövegdoboz 2"/>
          <p:cNvSpPr txBox="1">
            <a:spLocks noChangeArrowheads="1"/>
          </p:cNvSpPr>
          <p:nvPr/>
        </p:nvSpPr>
        <p:spPr bwMode="auto">
          <a:xfrm>
            <a:off x="1330896" y="798513"/>
            <a:ext cx="1889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err="1">
                <a:solidFill>
                  <a:srgbClr val="FFFF00"/>
                </a:solidFill>
              </a:rPr>
              <a:t>Nanaopeptides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kill</a:t>
            </a:r>
            <a:r>
              <a:rPr lang="hu-HU" altLang="hu-HU" sz="1400" b="1" dirty="0">
                <a:solidFill>
                  <a:srgbClr val="FFFF00"/>
                </a:solidFill>
              </a:rPr>
              <a:t> HIV</a:t>
            </a:r>
          </a:p>
        </p:txBody>
      </p:sp>
      <p:sp>
        <p:nvSpPr>
          <p:cNvPr id="130063" name="Szövegdoboz 3"/>
          <p:cNvSpPr txBox="1">
            <a:spLocks noChangeArrowheads="1"/>
          </p:cNvSpPr>
          <p:nvPr/>
        </p:nvSpPr>
        <p:spPr bwMode="auto">
          <a:xfrm>
            <a:off x="6299771" y="819150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dirty="0" err="1">
                <a:solidFill>
                  <a:srgbClr val="FFFF00"/>
                </a:solidFill>
              </a:rPr>
              <a:t>Imaging</a:t>
            </a:r>
            <a:endParaRPr lang="hu-HU" altLang="hu-HU" sz="1600" b="1" dirty="0">
              <a:solidFill>
                <a:srgbClr val="FFFF00"/>
              </a:solidFill>
            </a:endParaRPr>
          </a:p>
        </p:txBody>
      </p:sp>
      <p:sp>
        <p:nvSpPr>
          <p:cNvPr id="130064" name="Szövegdoboz 5"/>
          <p:cNvSpPr txBox="1">
            <a:spLocks noChangeArrowheads="1"/>
          </p:cNvSpPr>
          <p:nvPr/>
        </p:nvSpPr>
        <p:spPr bwMode="auto">
          <a:xfrm>
            <a:off x="251520" y="223838"/>
            <a:ext cx="9073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dirty="0" smtClean="0">
                <a:solidFill>
                  <a:srgbClr val="FFFF00"/>
                </a:solidFill>
              </a:rPr>
              <a:t> De  a XXI. </a:t>
            </a:r>
            <a:r>
              <a:rPr lang="hu-HU" altLang="hu-HU" sz="2400" b="1" dirty="0">
                <a:solidFill>
                  <a:srgbClr val="FFFF00"/>
                </a:solidFill>
              </a:rPr>
              <a:t>s</a:t>
            </a:r>
            <a:r>
              <a:rPr lang="hu-HU" altLang="hu-HU" sz="2400" b="1" dirty="0" smtClean="0">
                <a:solidFill>
                  <a:srgbClr val="FFFF00"/>
                </a:solidFill>
              </a:rPr>
              <a:t>zázad                                                      a tudomány százada!     </a:t>
            </a:r>
            <a:endParaRPr lang="hu-HU" altLang="hu-HU" sz="2400" b="1" dirty="0">
              <a:solidFill>
                <a:srgbClr val="FFFF00"/>
              </a:solidFill>
            </a:endParaRPr>
          </a:p>
        </p:txBody>
      </p:sp>
      <p:pic>
        <p:nvPicPr>
          <p:cNvPr id="130065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4956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51144" y="6453336"/>
            <a:ext cx="3997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FF00"/>
                </a:solidFill>
              </a:rPr>
              <a:t>A ráció érvénysülése, hatalma</a:t>
            </a:r>
            <a:endParaRPr lang="en-US" sz="2400" b="1" dirty="0">
              <a:solidFill>
                <a:srgbClr val="00FF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444266" y="44624"/>
            <a:ext cx="16642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hu-HU" sz="800" dirty="0" err="1" smtClean="0">
                <a:solidFill>
                  <a:srgbClr val="FFFF00"/>
                </a:solidFill>
              </a:rPr>
              <a:t>Rosivall</a:t>
            </a:r>
            <a:r>
              <a:rPr lang="hu-HU" sz="800" dirty="0" smtClean="0">
                <a:solidFill>
                  <a:srgbClr val="FFFF00"/>
                </a:solidFill>
              </a:rPr>
              <a:t>, </a:t>
            </a:r>
            <a:r>
              <a:rPr lang="hu-HU" sz="800" dirty="0" err="1" smtClean="0">
                <a:solidFill>
                  <a:srgbClr val="FFFF00"/>
                </a:solidFill>
              </a:rPr>
              <a:t>Hypertonia</a:t>
            </a:r>
            <a:r>
              <a:rPr lang="hu-HU" sz="800" dirty="0" smtClean="0">
                <a:solidFill>
                  <a:srgbClr val="FFFF00"/>
                </a:solidFill>
              </a:rPr>
              <a:t>, Korányi, 2016.</a:t>
            </a:r>
            <a:endParaRPr lang="en-US" sz="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5116041"/>
            <a:ext cx="257333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096741"/>
            <a:ext cx="30051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464791"/>
            <a:ext cx="20288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6666"/>
            <a:ext cx="14938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490191"/>
            <a:ext cx="14922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73003"/>
            <a:ext cx="149383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4704878"/>
            <a:ext cx="15001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3416"/>
            <a:ext cx="14954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64653"/>
            <a:ext cx="15144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28278"/>
            <a:ext cx="14938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31316"/>
            <a:ext cx="14970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7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723678"/>
            <a:ext cx="369728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8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366241"/>
            <a:ext cx="143986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45603"/>
            <a:ext cx="1592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321791"/>
            <a:ext cx="202882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490191"/>
            <a:ext cx="162083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2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5116041"/>
            <a:ext cx="22082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3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2493491"/>
            <a:ext cx="14271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5116041"/>
            <a:ext cx="2465388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5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499716"/>
            <a:ext cx="143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7" name="Picture 2" descr="http://www.unhcr-centraleurope.org/_assets/images/_en_shared/articles/2015/global_trend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4098453"/>
            <a:ext cx="16335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07504" y="-29036"/>
            <a:ext cx="8856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162925" algn="l"/>
              </a:tabLst>
            </a:pPr>
            <a:r>
              <a:rPr lang="hu-HU" sz="2000" b="1" dirty="0" smtClean="0">
                <a:solidFill>
                  <a:srgbClr val="002060"/>
                </a:solidFill>
              </a:rPr>
              <a:t>Íme a XXI. </a:t>
            </a:r>
            <a:r>
              <a:rPr lang="hu-HU" sz="2000" b="1" dirty="0">
                <a:solidFill>
                  <a:srgbClr val="002060"/>
                </a:solidFill>
              </a:rPr>
              <a:t>s</a:t>
            </a:r>
            <a:r>
              <a:rPr lang="hu-HU" sz="2000" b="1" dirty="0" smtClean="0">
                <a:solidFill>
                  <a:srgbClr val="002060"/>
                </a:solidFill>
              </a:rPr>
              <a:t>zázad  -  A totális irracionalizmus százada </a:t>
            </a:r>
            <a:r>
              <a:rPr lang="hu-HU" sz="2000" b="1" dirty="0">
                <a:solidFill>
                  <a:srgbClr val="002060"/>
                </a:solidFill>
              </a:rPr>
              <a:t> </a:t>
            </a:r>
            <a:r>
              <a:rPr lang="hu-HU" sz="2000" b="1" dirty="0" smtClean="0">
                <a:solidFill>
                  <a:srgbClr val="002060"/>
                </a:solidFill>
              </a:rPr>
              <a:t>-  Az érem másik oldala!</a:t>
            </a:r>
            <a:endParaRPr lang="hu-HU" sz="2000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prstClr val="black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94356" y="6516052"/>
            <a:ext cx="8598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Globális terrorizmus! Lehet, hogy sok a halál, de kimagasló művészeti alkotások várhatók?!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7355974" y="6669940"/>
            <a:ext cx="2103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hu-HU" sz="800" dirty="0" smtClean="0">
                <a:solidFill>
                  <a:srgbClr val="000099"/>
                </a:solidFill>
              </a:rPr>
              <a:t>.</a:t>
            </a:r>
            <a:endParaRPr lang="en-US" sz="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mi.elte.hu/szabadbolcseszet/mmi.elte.hu/szabadbolcseszet/mediatar/emberi_termeszet_noi_termeszet/image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888432" cy="48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665679" y="5877272"/>
            <a:ext cx="211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/>
              <a:t>E. </a:t>
            </a:r>
            <a:r>
              <a:rPr lang="hu-HU" b="1" dirty="0" err="1"/>
              <a:t>Munch</a:t>
            </a:r>
            <a:r>
              <a:rPr lang="hu-HU" b="1" dirty="0"/>
              <a:t>: </a:t>
            </a:r>
            <a:r>
              <a:rPr lang="hu-HU" b="1" dirty="0" smtClean="0"/>
              <a:t>Nietzsche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322147" y="1772816"/>
            <a:ext cx="335430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Irracionális filozófia kezdete ( XIX. </a:t>
            </a:r>
            <a:r>
              <a:rPr lang="hu-HU" sz="2400" b="1" dirty="0">
                <a:solidFill>
                  <a:srgbClr val="002060"/>
                </a:solidFill>
              </a:rPr>
              <a:t>s</a:t>
            </a:r>
            <a:r>
              <a:rPr lang="hu-HU" sz="2400" b="1" dirty="0" smtClean="0">
                <a:solidFill>
                  <a:srgbClr val="002060"/>
                </a:solidFill>
              </a:rPr>
              <a:t>z.):</a:t>
            </a:r>
          </a:p>
          <a:p>
            <a:endParaRPr lang="hu-HU" sz="2400" b="1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b="1" dirty="0" smtClean="0">
                <a:solidFill>
                  <a:srgbClr val="002060"/>
                </a:solidFill>
              </a:rPr>
              <a:t>Schopenhauer</a:t>
            </a:r>
            <a:r>
              <a:rPr lang="hu-HU" sz="2400" dirty="0">
                <a:solidFill>
                  <a:srgbClr val="002060"/>
                </a:solidFill>
              </a:rPr>
              <a:t>, </a:t>
            </a:r>
            <a:endParaRPr lang="hu-HU" sz="2400" dirty="0" smtClean="0">
              <a:solidFill>
                <a:srgbClr val="002060"/>
              </a:solidFill>
            </a:endParaRPr>
          </a:p>
          <a:p>
            <a:r>
              <a:rPr lang="hu-HU" sz="2000" dirty="0">
                <a:solidFill>
                  <a:srgbClr val="002060"/>
                </a:solidFill>
              </a:rPr>
              <a:t>„A világ mint akarat és </a:t>
            </a:r>
            <a:r>
              <a:rPr lang="hu-HU" sz="2000" dirty="0" smtClean="0">
                <a:solidFill>
                  <a:srgbClr val="002060"/>
                </a:solidFill>
              </a:rPr>
              <a:t>képzet”</a:t>
            </a:r>
            <a:endParaRPr lang="hu-HU" sz="20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b="1" dirty="0" smtClean="0">
                <a:solidFill>
                  <a:srgbClr val="002060"/>
                </a:solidFill>
              </a:rPr>
              <a:t>Nietzsche</a:t>
            </a:r>
            <a:r>
              <a:rPr lang="hu-HU" sz="24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hu-HU" sz="2000" dirty="0">
                <a:solidFill>
                  <a:srgbClr val="002060"/>
                </a:solidFill>
              </a:rPr>
              <a:t>(</a:t>
            </a:r>
            <a:r>
              <a:rPr lang="hu-HU" sz="2000" dirty="0" smtClean="0">
                <a:solidFill>
                  <a:srgbClr val="002060"/>
                </a:solidFill>
              </a:rPr>
              <a:t>nihilizmus</a:t>
            </a:r>
            <a:r>
              <a:rPr lang="hu-HU" sz="2000" dirty="0">
                <a:solidFill>
                  <a:srgbClr val="002060"/>
                </a:solidFill>
              </a:rPr>
              <a:t>, a kereszténység kritikája, az emberfölötti ember, Isten </a:t>
            </a:r>
            <a:r>
              <a:rPr lang="hu-HU" sz="2000" dirty="0" smtClean="0">
                <a:solidFill>
                  <a:srgbClr val="002060"/>
                </a:solidFill>
              </a:rPr>
              <a:t>halála, </a:t>
            </a:r>
            <a:r>
              <a:rPr lang="hu-HU" sz="2000" dirty="0" err="1" smtClean="0">
                <a:solidFill>
                  <a:srgbClr val="002060"/>
                </a:solidFill>
              </a:rPr>
              <a:t>stb</a:t>
            </a:r>
            <a:r>
              <a:rPr lang="hu-HU" sz="2000" dirty="0" smtClean="0">
                <a:solidFill>
                  <a:srgbClr val="002060"/>
                </a:solidFill>
              </a:rPr>
              <a:t>)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endParaRPr lang="hu-HU" sz="20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b="1" dirty="0" smtClean="0">
                <a:solidFill>
                  <a:srgbClr val="002060"/>
                </a:solidFill>
              </a:rPr>
              <a:t>Bergson</a:t>
            </a:r>
            <a:r>
              <a:rPr lang="hu-HU" sz="24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hu-HU" sz="2000" dirty="0" smtClean="0">
                <a:solidFill>
                  <a:srgbClr val="002060"/>
                </a:solidFill>
              </a:rPr>
              <a:t> „a tudat ezernyi síkja”</a:t>
            </a:r>
            <a:endParaRPr lang="hu-H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9975" y="1893600"/>
            <a:ext cx="8037713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00FF"/>
                </a:solidFill>
              </a:rPr>
              <a:t>Nagy kérdések</a:t>
            </a:r>
          </a:p>
          <a:p>
            <a:pPr algn="ctr">
              <a:spcBef>
                <a:spcPts val="1200"/>
              </a:spcBef>
            </a:pPr>
            <a:r>
              <a:rPr lang="hu-HU" sz="2800" dirty="0" smtClean="0">
                <a:solidFill>
                  <a:srgbClr val="0000FF"/>
                </a:solidFill>
              </a:rPr>
              <a:t>A </a:t>
            </a:r>
            <a:r>
              <a:rPr lang="hu-HU" sz="2800" dirty="0">
                <a:solidFill>
                  <a:srgbClr val="0000FF"/>
                </a:solidFill>
              </a:rPr>
              <a:t>r</a:t>
            </a:r>
            <a:r>
              <a:rPr lang="hu-HU" sz="2800" dirty="0" smtClean="0">
                <a:solidFill>
                  <a:srgbClr val="0000FF"/>
                </a:solidFill>
              </a:rPr>
              <a:t>acionális, vagy az irracionális alkotás hat-e jobban?</a:t>
            </a:r>
            <a:endParaRPr lang="hu-HU" sz="2800" dirty="0" smtClean="0">
              <a:solidFill>
                <a:srgbClr val="002060"/>
              </a:solidFill>
            </a:endParaRPr>
          </a:p>
          <a:p>
            <a:pPr algn="ctr"/>
            <a:r>
              <a:rPr lang="hu-HU" sz="2800" dirty="0" smtClean="0">
                <a:solidFill>
                  <a:srgbClr val="0000FF"/>
                </a:solidFill>
              </a:rPr>
              <a:t>Ki a művész, a realista festő, vagy az absztrakt készítő?</a:t>
            </a:r>
            <a:endParaRPr lang="hu-HU" sz="2800" dirty="0">
              <a:solidFill>
                <a:srgbClr val="0000FF"/>
              </a:solidFill>
            </a:endParaRPr>
          </a:p>
          <a:p>
            <a:pPr algn="ctr"/>
            <a:r>
              <a:rPr lang="hu-HU" sz="2800" dirty="0" smtClean="0">
                <a:solidFill>
                  <a:srgbClr val="0000FF"/>
                </a:solidFill>
              </a:rPr>
              <a:t>Mi az értékhatározó?!</a:t>
            </a:r>
          </a:p>
          <a:p>
            <a:pPr algn="ctr"/>
            <a:r>
              <a:rPr lang="hu-HU" sz="2800" dirty="0" smtClean="0">
                <a:solidFill>
                  <a:srgbClr val="0000FF"/>
                </a:solidFill>
              </a:rPr>
              <a:t>Mi a cél?</a:t>
            </a:r>
          </a:p>
          <a:p>
            <a:pPr algn="ctr"/>
            <a:r>
              <a:rPr lang="hu-HU" sz="2800" dirty="0" smtClean="0">
                <a:solidFill>
                  <a:srgbClr val="0000FF"/>
                </a:solidFill>
              </a:rPr>
              <a:t>Mi a feladat?</a:t>
            </a:r>
          </a:p>
          <a:p>
            <a:pPr algn="ctr"/>
            <a:r>
              <a:rPr lang="hu-HU" sz="2800" dirty="0" smtClean="0">
                <a:solidFill>
                  <a:srgbClr val="0000FF"/>
                </a:solidFill>
              </a:rPr>
              <a:t>Hol az igazság?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://thirddime.com/media/1/salvador-dali/salvador-dali_the-elephants_thirddim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8" y="90929"/>
            <a:ext cx="2011730" cy="20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44068" y="2060848"/>
            <a:ext cx="1795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Élet és Művészet, Salvador Dali</a:t>
            </a:r>
            <a:endParaRPr lang="en-US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4541"/>
            <a:ext cx="2260647" cy="28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83568" y="6567155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Ülő nő, </a:t>
            </a:r>
            <a:r>
              <a:rPr lang="hu-HU" sz="1000" dirty="0" err="1" smtClean="0"/>
              <a:t>Joan</a:t>
            </a:r>
            <a:r>
              <a:rPr lang="hu-HU" sz="1000" dirty="0" smtClean="0"/>
              <a:t> </a:t>
            </a:r>
            <a:r>
              <a:rPr lang="hu-HU" sz="1000" dirty="0" err="1" smtClean="0"/>
              <a:t>Miró</a:t>
            </a:r>
            <a:endParaRPr lang="en-US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0929"/>
            <a:ext cx="1816634" cy="20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092280" y="2060848"/>
            <a:ext cx="1364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Patak-árok Tenk László</a:t>
            </a:r>
            <a:endParaRPr lang="en-US" sz="1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63" y="3850581"/>
            <a:ext cx="2403825" cy="274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026645" y="6525344"/>
            <a:ext cx="1649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err="1" smtClean="0"/>
              <a:t>Hetedhéthatár</a:t>
            </a:r>
            <a:r>
              <a:rPr lang="hu-HU" sz="1000" dirty="0" smtClean="0"/>
              <a:t>, </a:t>
            </a:r>
            <a:r>
              <a:rPr lang="hu-HU" sz="1000" dirty="0" err="1" smtClean="0"/>
              <a:t>Aknay</a:t>
            </a:r>
            <a:r>
              <a:rPr lang="hu-HU" sz="1000" dirty="0" smtClean="0"/>
              <a:t> János</a:t>
            </a:r>
            <a:endParaRPr lang="en-US" sz="10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62" y="5315841"/>
            <a:ext cx="1852083" cy="126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4211960" y="6525344"/>
            <a:ext cx="939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err="1" smtClean="0"/>
              <a:t>Szurcsik</a:t>
            </a:r>
            <a:r>
              <a:rPr lang="hu-HU" sz="1000" dirty="0" smtClean="0"/>
              <a:t> József</a:t>
            </a:r>
            <a:endParaRPr lang="en-US" sz="1000" dirty="0"/>
          </a:p>
        </p:txBody>
      </p:sp>
      <p:pic>
        <p:nvPicPr>
          <p:cNvPr id="9" name="Picture 2" descr="Képtalálat a következ&amp;odblac;re: „K&amp;odblac;nig frigyes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62" y="102017"/>
            <a:ext cx="2902076" cy="15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030019" y="1670611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Kőnig Frigyes, Bunker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3221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545013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24915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83568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és művészet </a:t>
            </a:r>
            <a:r>
              <a:rPr lang="hu-H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2015/2016.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99220" y="1700808"/>
            <a:ext cx="7290568" cy="2136638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b="1" dirty="0">
                <a:solidFill>
                  <a:srgbClr val="0000CC"/>
                </a:solidFill>
                <a:ea typeface="Calibri"/>
                <a:cs typeface="Times New Roman"/>
              </a:rPr>
              <a:t>Művészet és </a:t>
            </a:r>
            <a:r>
              <a:rPr lang="hu-HU" sz="2800" b="1" dirty="0" smtClean="0">
                <a:solidFill>
                  <a:srgbClr val="0000CC"/>
                </a:solidFill>
                <a:ea typeface="Calibri"/>
                <a:cs typeface="Times New Roman"/>
              </a:rPr>
              <a:t>anatómia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dirty="0">
                <a:solidFill>
                  <a:srgbClr val="0000CC"/>
                </a:solidFill>
                <a:ea typeface="Calibri"/>
                <a:cs typeface="Times New Roman"/>
              </a:rPr>
              <a:t>A</a:t>
            </a:r>
            <a:r>
              <a:rPr lang="hu-HU" sz="2800" dirty="0" smtClean="0">
                <a:solidFill>
                  <a:srgbClr val="0000CC"/>
                </a:solidFill>
                <a:ea typeface="Calibri"/>
                <a:cs typeface="Times New Roman"/>
              </a:rPr>
              <a:t> </a:t>
            </a:r>
            <a:r>
              <a:rPr lang="hu-HU" sz="2800" dirty="0">
                <a:solidFill>
                  <a:srgbClr val="0000CC"/>
                </a:solidFill>
                <a:ea typeface="Calibri"/>
                <a:cs typeface="Times New Roman"/>
              </a:rPr>
              <a:t>racionális és az irracionális viszonya a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dirty="0" smtClean="0">
                <a:solidFill>
                  <a:srgbClr val="0000CC"/>
                </a:solidFill>
                <a:ea typeface="Calibri"/>
                <a:cs typeface="Times New Roman"/>
              </a:rPr>
              <a:t>képzőművészetben</a:t>
            </a:r>
            <a:endParaRPr lang="hu-H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hu-HU" sz="2800" i="1" dirty="0" smtClean="0">
                <a:solidFill>
                  <a:srgbClr val="0000FF"/>
                </a:solidFill>
                <a:ea typeface="Calibri"/>
                <a:cs typeface="Times New Roman"/>
              </a:rPr>
              <a:t>Prof. Dr. Kőnig </a:t>
            </a:r>
            <a:r>
              <a:rPr lang="hu-HU" sz="2800" i="1" dirty="0">
                <a:solidFill>
                  <a:srgbClr val="0000FF"/>
                </a:solidFill>
                <a:ea typeface="Calibri"/>
                <a:cs typeface="Times New Roman"/>
              </a:rPr>
              <a:t>Frigyes </a:t>
            </a:r>
            <a:r>
              <a:rPr lang="hu-HU" sz="2800" i="1" dirty="0" smtClean="0">
                <a:solidFill>
                  <a:srgbClr val="0000FF"/>
                </a:solidFill>
                <a:ea typeface="Calibri"/>
                <a:cs typeface="Times New Roman"/>
              </a:rPr>
              <a:t>DLA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8119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0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dTB10F-CHl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0032"/>
            <a:ext cx="511818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&amp;odblac;re: „könig frigye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24" y="2633397"/>
            <a:ext cx="2687144" cy="19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95536" y="4596804"/>
            <a:ext cx="46805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2060"/>
                </a:solidFill>
              </a:rPr>
              <a:t>Prof. Dr. Kőnig Frigyes, DLA</a:t>
            </a:r>
          </a:p>
          <a:p>
            <a:r>
              <a:rPr lang="hu-HU" sz="2000" dirty="0" smtClean="0">
                <a:solidFill>
                  <a:srgbClr val="002060"/>
                </a:solidFill>
              </a:rPr>
              <a:t>Munkácsy </a:t>
            </a:r>
            <a:r>
              <a:rPr lang="hu-HU" sz="2000" dirty="0">
                <a:solidFill>
                  <a:srgbClr val="002060"/>
                </a:solidFill>
              </a:rPr>
              <a:t>Mihály-díjas </a:t>
            </a:r>
            <a:r>
              <a:rPr lang="hu-HU" sz="2000" dirty="0" smtClean="0">
                <a:solidFill>
                  <a:srgbClr val="002060"/>
                </a:solidFill>
              </a:rPr>
              <a:t>festő- </a:t>
            </a:r>
            <a:r>
              <a:rPr lang="hu-HU" sz="2000" dirty="0">
                <a:solidFill>
                  <a:srgbClr val="002060"/>
                </a:solidFill>
              </a:rPr>
              <a:t>és grafikusművész, habilitált egyetemi tanár, tanszékvezető, rektor. A Magyar Képzőművészeti Egyetem Doktori Iskolájának törzstagja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292080" y="277480"/>
            <a:ext cx="40324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1400" b="1" dirty="0">
                <a:solidFill>
                  <a:srgbClr val="002060"/>
                </a:solidFill>
              </a:rPr>
              <a:t> </a:t>
            </a:r>
            <a:r>
              <a:rPr lang="hu-HU" sz="2000" b="1" dirty="0">
                <a:solidFill>
                  <a:srgbClr val="002060"/>
                </a:solidFill>
              </a:rPr>
              <a:t>Művek közgyűjteményekben</a:t>
            </a:r>
          </a:p>
          <a:p>
            <a:pPr lvl="0"/>
            <a:r>
              <a:rPr lang="hu-HU" sz="2000" dirty="0" err="1">
                <a:solidFill>
                  <a:srgbClr val="002060"/>
                </a:solidFill>
              </a:rPr>
              <a:t>Columna</a:t>
            </a:r>
            <a:r>
              <a:rPr lang="hu-HU" sz="2000" dirty="0">
                <a:solidFill>
                  <a:srgbClr val="002060"/>
                </a:solidFill>
              </a:rPr>
              <a:t>, </a:t>
            </a:r>
            <a:r>
              <a:rPr lang="hu-HU" sz="2000" dirty="0" err="1">
                <a:solidFill>
                  <a:srgbClr val="002060"/>
                </a:solidFill>
              </a:rPr>
              <a:t>Hvar-Jelsa</a:t>
            </a:r>
            <a:r>
              <a:rPr lang="hu-HU" sz="2000" dirty="0">
                <a:solidFill>
                  <a:srgbClr val="002060"/>
                </a:solidFill>
              </a:rPr>
              <a:t> Kikötő, Horvátország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Fővárosi Képtár, Kiscelli Múzeum, Budapest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Janus Pannonius Múzeum, Pécs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József Attila Múzeum, Makó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Kortárs Művészeti Múzeum–Ludwig Múzeum, Budapest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Magyar Nemzeti Galéria, Budapest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Miskolci Galéria, Miskolc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Paksi Képtár, Paks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Somogyi Múzeum, Kaposvár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Szent István Király Múzeum, Székesfehérvár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 err="1">
                <a:solidFill>
                  <a:srgbClr val="002060"/>
                </a:solidFill>
              </a:rPr>
              <a:t>Tragor</a:t>
            </a:r>
            <a:r>
              <a:rPr lang="hu-HU" sz="2000" dirty="0">
                <a:solidFill>
                  <a:srgbClr val="002060"/>
                </a:solidFill>
              </a:rPr>
              <a:t> Ignác Múzeum, Vác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Magyar Köztársaság Külügyminisztériuma, Budapest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 err="1">
                <a:solidFill>
                  <a:srgbClr val="002060"/>
                </a:solidFill>
              </a:rPr>
              <a:t>Kogart</a:t>
            </a:r>
            <a:r>
              <a:rPr lang="hu-HU" sz="2000" dirty="0">
                <a:solidFill>
                  <a:srgbClr val="002060"/>
                </a:solidFill>
              </a:rPr>
              <a:t> Kortársművészeti Gyűjtemény, Budapest</a:t>
            </a:r>
          </a:p>
        </p:txBody>
      </p:sp>
      <p:pic>
        <p:nvPicPr>
          <p:cNvPr id="3" name="Picture 2" descr="Képtalálat a következ&amp;odblac;re: „k&amp;odblac;nig frigyes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41759"/>
            <a:ext cx="2585824" cy="193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0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79512" y="422076"/>
            <a:ext cx="403244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dirty="0" smtClean="0">
                <a:solidFill>
                  <a:srgbClr val="002060"/>
                </a:solidFill>
              </a:rPr>
              <a:t>OTDT </a:t>
            </a:r>
            <a:r>
              <a:rPr lang="hu-HU" dirty="0">
                <a:solidFill>
                  <a:srgbClr val="002060"/>
                </a:solidFill>
              </a:rPr>
              <a:t>Arany Kitűző kitüntetés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Mednyánszky László díj</a:t>
            </a:r>
          </a:p>
          <a:p>
            <a:pPr lvl="0"/>
            <a:r>
              <a:rPr lang="hu-HU" dirty="0" err="1">
                <a:solidFill>
                  <a:srgbClr val="002060"/>
                </a:solidFill>
              </a:rPr>
              <a:t>In</a:t>
            </a:r>
            <a:r>
              <a:rPr lang="hu-HU" dirty="0">
                <a:solidFill>
                  <a:srgbClr val="002060"/>
                </a:solidFill>
              </a:rPr>
              <a:t> memoriam Csontváry Kosztka Tivadar  - A napút festője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Országos képzőművészeti és iparművészeti tárlaton a Pécsi Janus Pannonius Múzeum díjazottja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 err="1">
                <a:solidFill>
                  <a:srgbClr val="002060"/>
                </a:solidFill>
              </a:rPr>
              <a:t>Schönwiesner</a:t>
            </a:r>
            <a:r>
              <a:rPr lang="hu-HU" dirty="0">
                <a:solidFill>
                  <a:srgbClr val="002060"/>
                </a:solidFill>
              </a:rPr>
              <a:t> Érem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MAOE díj (</a:t>
            </a:r>
            <a:r>
              <a:rPr lang="hu-HU" dirty="0" err="1">
                <a:solidFill>
                  <a:srgbClr val="002060"/>
                </a:solidFill>
              </a:rPr>
              <a:t>Hommage</a:t>
            </a:r>
            <a:r>
              <a:rPr lang="hu-HU" dirty="0">
                <a:solidFill>
                  <a:srgbClr val="002060"/>
                </a:solidFill>
              </a:rPr>
              <a:t> a' Salvador Dali)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Deák Dénes díj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Szép Magyar Könyv Verseny, Nemzeti Kulturális Örökség Minisztériumának Alkotói Különdíja, Köztársasági Elnök Különdíja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"Élmény és Eszmény" c. kiállítás MAOE díja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Széchenyi ösztöndíj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EMERGÉ díj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Mozgó Világ díj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Munkácsy Mihály díj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Nemzeti Kulturális Alap ösztöndíja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Soros </a:t>
            </a:r>
            <a:r>
              <a:rPr lang="hu-HU" dirty="0" smtClean="0">
                <a:solidFill>
                  <a:srgbClr val="002060"/>
                </a:solidFill>
              </a:rPr>
              <a:t>ösztöndíj</a:t>
            </a:r>
          </a:p>
          <a:p>
            <a:r>
              <a:rPr lang="hu-HU" dirty="0">
                <a:solidFill>
                  <a:srgbClr val="002060"/>
                </a:solidFill>
              </a:rPr>
              <a:t>Eötvös Ösztöndíj</a:t>
            </a:r>
          </a:p>
          <a:p>
            <a:pPr lvl="0"/>
            <a:endParaRPr lang="hu-HU" dirty="0" smtClean="0">
              <a:solidFill>
                <a:srgbClr val="002060"/>
              </a:solidFill>
            </a:endParaRPr>
          </a:p>
          <a:p>
            <a:pPr lvl="0"/>
            <a:r>
              <a:rPr lang="hu-HU" dirty="0" smtClean="0">
                <a:solidFill>
                  <a:srgbClr val="002060"/>
                </a:solidFill>
              </a:rPr>
              <a:t/>
            </a:r>
            <a:br>
              <a:rPr lang="hu-HU" dirty="0" smtClean="0">
                <a:solidFill>
                  <a:srgbClr val="002060"/>
                </a:solidFill>
              </a:rPr>
            </a:b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923928" y="422076"/>
            <a:ext cx="55446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dirty="0">
                <a:solidFill>
                  <a:srgbClr val="002060"/>
                </a:solidFill>
              </a:rPr>
              <a:t>Országos Akvarell Biennále, Miskolc Polgármesterének 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Miskolci Téli Tárlat, Miskolc Város 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"Életünk tárgyai - Tárgyaink csendéletei" c. kiállítás nagydíja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Eötvös Ösztöndíj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Barcsay díj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Művelődési Minisztérium Nívódíja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Művelődési Minisztérium Római Magyar Akadémia ösztöndíja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Országos Akvarell Biennále Művészeti Alap 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II. Nagykőrösi Grafikai Biennále nagydíja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"Stúdió '86" alkotói díj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Országos Akvarell Biennále, Eger Város Művelődési Osztály 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Makó, alkotói díj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Derkovits ösztöndíj nívódíja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Derkovits ösztöndíj nívódíja</a:t>
            </a:r>
          </a:p>
          <a:p>
            <a:pPr lvl="0"/>
            <a:r>
              <a:rPr lang="hu-HU" dirty="0">
                <a:solidFill>
                  <a:srgbClr val="002060"/>
                </a:solidFill>
              </a:rPr>
              <a:t>Babits Mihály pályázat, Képzőművészeti Alap díja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Derkovits ösztöndíj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Fiatal Művészek Stúdiójának Pályadíja</a:t>
            </a:r>
          </a:p>
          <a:p>
            <a:pPr lvl="0"/>
            <a:r>
              <a:rPr lang="hu-HU" dirty="0" err="1">
                <a:solidFill>
                  <a:srgbClr val="002060"/>
                </a:solidFill>
              </a:rPr>
              <a:t>Smohay</a:t>
            </a:r>
            <a:r>
              <a:rPr lang="hu-HU" dirty="0">
                <a:solidFill>
                  <a:srgbClr val="002060"/>
                </a:solidFill>
              </a:rPr>
              <a:t> Alapítvány ösztöndíja</a:t>
            </a:r>
            <a:r>
              <a:rPr lang="hu-HU" sz="1200" dirty="0">
                <a:solidFill>
                  <a:srgbClr val="002060"/>
                </a:solidFill>
              </a:rPr>
              <a:t/>
            </a:r>
            <a:br>
              <a:rPr lang="hu-HU" sz="1200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Kondor Béla díj</a:t>
            </a:r>
          </a:p>
        </p:txBody>
      </p:sp>
      <p:sp>
        <p:nvSpPr>
          <p:cNvPr id="6" name="Téglalap 5"/>
          <p:cNvSpPr/>
          <p:nvPr/>
        </p:nvSpPr>
        <p:spPr>
          <a:xfrm>
            <a:off x="3491880" y="44624"/>
            <a:ext cx="196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b="1" dirty="0">
                <a:solidFill>
                  <a:srgbClr val="002060"/>
                </a:solidFill>
              </a:rPr>
              <a:t>Díjak / ösztöndíjak</a:t>
            </a:r>
          </a:p>
        </p:txBody>
      </p:sp>
    </p:spTree>
    <p:extLst>
      <p:ext uri="{BB962C8B-B14F-4D97-AF65-F5344CB8AC3E}">
        <p14:creationId xmlns:p14="http://schemas.microsoft.com/office/powerpoint/2010/main" val="28239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23528" y="476672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hu-HU" sz="2400" b="1" dirty="0" smtClean="0">
                <a:solidFill>
                  <a:srgbClr val="002060"/>
                </a:solidFill>
              </a:rPr>
              <a:t>                Tudományos </a:t>
            </a:r>
            <a:r>
              <a:rPr lang="hu-HU" sz="2400" b="1" dirty="0">
                <a:solidFill>
                  <a:srgbClr val="002060"/>
                </a:solidFill>
              </a:rPr>
              <a:t>/szakmai közéleti tevékenység</a:t>
            </a:r>
          </a:p>
          <a:p>
            <a:pPr lvl="0">
              <a:spcAft>
                <a:spcPts val="300"/>
              </a:spcAft>
            </a:pPr>
            <a:r>
              <a:rPr lang="hu-HU" sz="2000" dirty="0">
                <a:solidFill>
                  <a:srgbClr val="002060"/>
                </a:solidFill>
              </a:rPr>
              <a:t>2016 Humánmorfológiai és fejlődéstani Intézet szoborpályázatának zsűri elnöke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2015 Országos Rajzverseny, Miskolc, zsűri elnök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2015- Semmelweis Képzőművészeti Pályázat zsűri elnök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2015- MKE Habilitációs Tanács Elnöke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2014- MKE Doktori Tanács Elnöke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2014- Kárpát-medencei Tehetségkutatási Alapítvány kurátor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2014- Semmelweis Emlékbizottsági Tagság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2013- Országos Doktori Tanács Alelnök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2010 - Magyar Rektori Konferencia – Tehetséggondozási Állandó Bizottság tagja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2008 - Várak, kastélyok, templomok történelmi és örökségvédelmi turisztikai folyóirat Szerkesztő bizottsági tagság, valamint honlapjának társszerkesztője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2006 - 2008 Művészképzési Bizottság elnökség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2006 - 2008 MERSZ (Művészeti Egyetemek Rektori Széke) elnökség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2005 - 2008 MRK Egyetemi Tagozatának elnökségi tagság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2005 - 2008 Nemzeti Kulturális Alapprogram, Képzőművészeti Szakmai kollégiumi tagság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2004 - 2007 CEEPUS magyarországi bizottsági tagság</a:t>
            </a:r>
            <a:br>
              <a:rPr lang="hu-HU" sz="2000" dirty="0">
                <a:solidFill>
                  <a:srgbClr val="002060"/>
                </a:solidFill>
              </a:rPr>
            </a:br>
            <a:r>
              <a:rPr lang="hu-HU" sz="2000" dirty="0">
                <a:solidFill>
                  <a:srgbClr val="002060"/>
                </a:solidFill>
              </a:rPr>
              <a:t>2001 - 2007 Derkovits Ösztöndíj bizottsági tagság</a:t>
            </a:r>
          </a:p>
        </p:txBody>
      </p:sp>
    </p:spTree>
    <p:extLst>
      <p:ext uri="{BB962C8B-B14F-4D97-AF65-F5344CB8AC3E}">
        <p14:creationId xmlns:p14="http://schemas.microsoft.com/office/powerpoint/2010/main" val="42666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971600" y="747276"/>
            <a:ext cx="7343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400" b="1" dirty="0" smtClean="0">
                <a:solidFill>
                  <a:srgbClr val="002060"/>
                </a:solidFill>
              </a:rPr>
              <a:t>                                        Kurzusok</a:t>
            </a:r>
          </a:p>
          <a:p>
            <a:pPr lvl="0"/>
            <a:endParaRPr lang="hu-HU" sz="2400" b="1" dirty="0">
              <a:solidFill>
                <a:srgbClr val="002060"/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002060"/>
                </a:solidFill>
              </a:rPr>
              <a:t>Life </a:t>
            </a:r>
            <a:r>
              <a:rPr lang="hu-HU" sz="2000" b="1" dirty="0" err="1">
                <a:solidFill>
                  <a:srgbClr val="002060"/>
                </a:solidFill>
              </a:rPr>
              <a:t>Studies</a:t>
            </a:r>
            <a:r>
              <a:rPr lang="hu-HU" sz="2000" dirty="0">
                <a:solidFill>
                  <a:srgbClr val="002060"/>
                </a:solidFill>
              </a:rPr>
              <a:t>, Texas Christian University </a:t>
            </a:r>
            <a:r>
              <a:rPr lang="hu-HU" sz="2000" dirty="0" err="1">
                <a:solidFill>
                  <a:srgbClr val="002060"/>
                </a:solidFill>
              </a:rPr>
              <a:t>Summer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Course</a:t>
            </a:r>
            <a:r>
              <a:rPr lang="hu-HU" sz="2000" dirty="0">
                <a:solidFill>
                  <a:srgbClr val="002060"/>
                </a:solidFill>
              </a:rPr>
              <a:t>, Budapest, (1999-2011</a:t>
            </a:r>
            <a:r>
              <a:rPr lang="hu-HU" sz="2000" dirty="0" smtClean="0">
                <a:solidFill>
                  <a:srgbClr val="002060"/>
                </a:solidFill>
              </a:rPr>
              <a:t>)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002060"/>
                </a:solidFill>
              </a:rPr>
              <a:t>Rajz</a:t>
            </a:r>
            <a:r>
              <a:rPr lang="hu-HU" sz="2000" b="1" dirty="0">
                <a:solidFill>
                  <a:srgbClr val="002060"/>
                </a:solidFill>
              </a:rPr>
              <a:t>, Művészettörténet</a:t>
            </a:r>
            <a:r>
              <a:rPr lang="hu-HU" sz="2000" dirty="0">
                <a:solidFill>
                  <a:srgbClr val="002060"/>
                </a:solidFill>
              </a:rPr>
              <a:t>, Texas Christian University, Fort- </a:t>
            </a:r>
            <a:r>
              <a:rPr lang="hu-HU" sz="2000" dirty="0" err="1">
                <a:solidFill>
                  <a:srgbClr val="002060"/>
                </a:solidFill>
              </a:rPr>
              <a:t>Worth</a:t>
            </a:r>
            <a:r>
              <a:rPr lang="hu-HU" sz="2000" dirty="0">
                <a:solidFill>
                  <a:srgbClr val="002060"/>
                </a:solidFill>
              </a:rPr>
              <a:t>, Texas, USA, </a:t>
            </a:r>
            <a:r>
              <a:rPr lang="hu-HU" sz="2000" dirty="0" smtClean="0">
                <a:solidFill>
                  <a:srgbClr val="002060"/>
                </a:solidFill>
              </a:rPr>
              <a:t>1998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002060"/>
                </a:solidFill>
              </a:rPr>
              <a:t>Life </a:t>
            </a:r>
            <a:r>
              <a:rPr lang="hu-HU" sz="2000" b="1" dirty="0" err="1">
                <a:solidFill>
                  <a:srgbClr val="002060"/>
                </a:solidFill>
              </a:rPr>
              <a:t>Studies</a:t>
            </a:r>
            <a:r>
              <a:rPr lang="hu-HU" sz="2000" dirty="0">
                <a:solidFill>
                  <a:srgbClr val="002060"/>
                </a:solidFill>
              </a:rPr>
              <a:t>, Texas Christian University </a:t>
            </a:r>
            <a:r>
              <a:rPr lang="hu-HU" sz="2000" dirty="0" err="1">
                <a:solidFill>
                  <a:srgbClr val="002060"/>
                </a:solidFill>
              </a:rPr>
              <a:t>Summer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Course</a:t>
            </a:r>
            <a:r>
              <a:rPr lang="hu-HU" sz="2000" dirty="0">
                <a:solidFill>
                  <a:srgbClr val="002060"/>
                </a:solidFill>
              </a:rPr>
              <a:t>, Budapest, </a:t>
            </a:r>
            <a:r>
              <a:rPr lang="hu-HU" sz="2000" dirty="0" smtClean="0">
                <a:solidFill>
                  <a:srgbClr val="002060"/>
                </a:solidFill>
              </a:rPr>
              <a:t>1997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002060"/>
                </a:solidFill>
              </a:rPr>
              <a:t>Művészettörténet</a:t>
            </a:r>
            <a:r>
              <a:rPr lang="hu-HU" sz="2000" dirty="0">
                <a:solidFill>
                  <a:srgbClr val="002060"/>
                </a:solidFill>
              </a:rPr>
              <a:t>, </a:t>
            </a:r>
            <a:r>
              <a:rPr lang="hu-HU" sz="2000" dirty="0" err="1">
                <a:solidFill>
                  <a:srgbClr val="002060"/>
                </a:solidFill>
              </a:rPr>
              <a:t>Teleschola</a:t>
            </a:r>
            <a:r>
              <a:rPr lang="hu-HU" sz="2000" dirty="0">
                <a:solidFill>
                  <a:srgbClr val="002060"/>
                </a:solidFill>
              </a:rPr>
              <a:t>, Budapest, </a:t>
            </a:r>
            <a:r>
              <a:rPr lang="hu-HU" sz="2000" dirty="0" smtClean="0">
                <a:solidFill>
                  <a:srgbClr val="002060"/>
                </a:solidFill>
              </a:rPr>
              <a:t>1995-1997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002060"/>
                </a:solidFill>
              </a:rPr>
              <a:t>Művészettörténet</a:t>
            </a:r>
            <a:r>
              <a:rPr lang="hu-HU" sz="2000" dirty="0">
                <a:solidFill>
                  <a:srgbClr val="002060"/>
                </a:solidFill>
              </a:rPr>
              <a:t>, Károli Gáspár Református Egyetem, Budapest, </a:t>
            </a:r>
            <a:r>
              <a:rPr lang="hu-HU" sz="2000" dirty="0" smtClean="0">
                <a:solidFill>
                  <a:srgbClr val="002060"/>
                </a:solidFill>
              </a:rPr>
              <a:t>1996-1997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002060"/>
                </a:solidFill>
              </a:rPr>
              <a:t>Rajz</a:t>
            </a:r>
            <a:r>
              <a:rPr lang="hu-HU" sz="2000" b="1" dirty="0">
                <a:solidFill>
                  <a:srgbClr val="002060"/>
                </a:solidFill>
              </a:rPr>
              <a:t>, Grafika, Festészet</a:t>
            </a:r>
            <a:r>
              <a:rPr lang="hu-HU" sz="2000" dirty="0">
                <a:solidFill>
                  <a:srgbClr val="002060"/>
                </a:solidFill>
              </a:rPr>
              <a:t>, Nyári Szabadiskola, Miskolc, </a:t>
            </a:r>
            <a:r>
              <a:rPr lang="hu-HU" sz="2000" dirty="0" smtClean="0">
                <a:solidFill>
                  <a:srgbClr val="002060"/>
                </a:solidFill>
              </a:rPr>
              <a:t>1994-1996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002060"/>
                </a:solidFill>
              </a:rPr>
              <a:t>Művészettörténet</a:t>
            </a:r>
            <a:r>
              <a:rPr lang="hu-HU" sz="2000" b="1" dirty="0">
                <a:solidFill>
                  <a:srgbClr val="002060"/>
                </a:solidFill>
              </a:rPr>
              <a:t>,</a:t>
            </a:r>
            <a:r>
              <a:rPr lang="hu-HU" sz="2000" dirty="0">
                <a:solidFill>
                  <a:srgbClr val="002060"/>
                </a:solidFill>
              </a:rPr>
              <a:t> MUOSZ Bálint György Újságíró Akadémia, Budapest, </a:t>
            </a:r>
            <a:r>
              <a:rPr lang="hu-HU" sz="2000" dirty="0" smtClean="0">
                <a:solidFill>
                  <a:srgbClr val="002060"/>
                </a:solidFill>
              </a:rPr>
              <a:t>1994- </a:t>
            </a:r>
            <a:r>
              <a:rPr lang="hu-HU" sz="2000" dirty="0">
                <a:solidFill>
                  <a:srgbClr val="002060"/>
                </a:solidFill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29872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512168" y="107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                                            Előadások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79512" y="535315"/>
            <a:ext cx="44999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002060"/>
                </a:solidFill>
              </a:rPr>
              <a:t>Az </a:t>
            </a:r>
            <a:r>
              <a:rPr lang="hu-HU" sz="1600" i="1" dirty="0">
                <a:solidFill>
                  <a:srgbClr val="002060"/>
                </a:solidFill>
              </a:rPr>
              <a:t>MKE Anatómia Tanszékének Arcrekonstrukciós programjai</a:t>
            </a:r>
            <a:r>
              <a:rPr lang="hu-HU" sz="1600" dirty="0">
                <a:solidFill>
                  <a:srgbClr val="002060"/>
                </a:solidFill>
              </a:rPr>
              <a:t>, Antropológia Tanszék, Szegedi Tudományegyetem, Szeged, 2015.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Semmelweis Pályázat</a:t>
            </a:r>
            <a:r>
              <a:rPr lang="hu-HU" sz="1600" dirty="0">
                <a:solidFill>
                  <a:srgbClr val="002060"/>
                </a:solidFill>
              </a:rPr>
              <a:t>, Semmelweis Szalon, Budapest, 2015.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A művészi arcrekonstrukcióról</a:t>
            </a:r>
            <a:r>
              <a:rPr lang="hu-HU" sz="1600" dirty="0">
                <a:solidFill>
                  <a:srgbClr val="002060"/>
                </a:solidFill>
              </a:rPr>
              <a:t>, József Attila </a:t>
            </a:r>
            <a:r>
              <a:rPr lang="hu-HU" sz="1600" dirty="0" err="1">
                <a:solidFill>
                  <a:srgbClr val="002060"/>
                </a:solidFill>
              </a:rPr>
              <a:t>Műzeum</a:t>
            </a:r>
            <a:r>
              <a:rPr lang="hu-HU" sz="1600" dirty="0">
                <a:solidFill>
                  <a:srgbClr val="002060"/>
                </a:solidFill>
              </a:rPr>
              <a:t>, Makó, 2015</a:t>
            </a:r>
            <a:r>
              <a:rPr lang="hu-HU" sz="1600" i="1" dirty="0">
                <a:solidFill>
                  <a:srgbClr val="002060"/>
                </a:solidFill>
              </a:rPr>
              <a:t>.</a:t>
            </a:r>
            <a:br>
              <a:rPr lang="hu-HU" sz="1600" i="1" dirty="0">
                <a:solidFill>
                  <a:srgbClr val="002060"/>
                </a:solidFill>
              </a:rPr>
            </a:br>
            <a:r>
              <a:rPr lang="hu-HU" sz="1600" i="1" dirty="0" err="1">
                <a:solidFill>
                  <a:srgbClr val="002060"/>
                </a:solidFill>
              </a:rPr>
              <a:t>Facial</a:t>
            </a:r>
            <a:r>
              <a:rPr lang="hu-HU" sz="1600" i="1" dirty="0">
                <a:solidFill>
                  <a:srgbClr val="002060"/>
                </a:solidFill>
              </a:rPr>
              <a:t> </a:t>
            </a:r>
            <a:r>
              <a:rPr lang="hu-HU" sz="1600" i="1" dirty="0" err="1">
                <a:solidFill>
                  <a:srgbClr val="002060"/>
                </a:solidFill>
              </a:rPr>
              <a:t>Reconstruction</a:t>
            </a:r>
            <a:r>
              <a:rPr lang="hu-HU" sz="1600" dirty="0">
                <a:solidFill>
                  <a:srgbClr val="002060"/>
                </a:solidFill>
              </a:rPr>
              <a:t>, </a:t>
            </a:r>
            <a:r>
              <a:rPr lang="hu-HU" sz="1600" dirty="0" err="1">
                <a:solidFill>
                  <a:srgbClr val="002060"/>
                </a:solidFill>
              </a:rPr>
              <a:t>Figurama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600" dirty="0" err="1">
                <a:solidFill>
                  <a:srgbClr val="002060"/>
                </a:solidFill>
              </a:rPr>
              <a:t>symposium</a:t>
            </a:r>
            <a:r>
              <a:rPr lang="hu-HU" sz="1600" dirty="0">
                <a:solidFill>
                  <a:srgbClr val="002060"/>
                </a:solidFill>
              </a:rPr>
              <a:t>, </a:t>
            </a:r>
            <a:r>
              <a:rPr lang="hu-HU" sz="1600" dirty="0" err="1">
                <a:solidFill>
                  <a:srgbClr val="002060"/>
                </a:solidFill>
              </a:rPr>
              <a:t>Pilzen</a:t>
            </a:r>
            <a:r>
              <a:rPr lang="hu-HU" sz="1600" dirty="0">
                <a:solidFill>
                  <a:srgbClr val="002060"/>
                </a:solidFill>
              </a:rPr>
              <a:t>, 2015</a:t>
            </a:r>
            <a:r>
              <a:rPr lang="hu-HU" sz="1600" i="1" dirty="0">
                <a:solidFill>
                  <a:srgbClr val="002060"/>
                </a:solidFill>
              </a:rPr>
              <a:t>.</a:t>
            </a:r>
            <a:br>
              <a:rPr lang="hu-HU" sz="1600" i="1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Erődítmények grafikai rekonstrukciója</a:t>
            </a:r>
            <a:r>
              <a:rPr lang="hu-HU" sz="1600" dirty="0">
                <a:solidFill>
                  <a:srgbClr val="002060"/>
                </a:solidFill>
              </a:rPr>
              <a:t>, Gyula Vár, 2014</a:t>
            </a:r>
            <a:r>
              <a:rPr lang="hu-HU" sz="1600" i="1" dirty="0">
                <a:solidFill>
                  <a:srgbClr val="002060"/>
                </a:solidFill>
              </a:rPr>
              <a:t>.</a:t>
            </a:r>
            <a:br>
              <a:rPr lang="hu-HU" sz="1600" i="1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Kortárs Műtárgy-kereskedelem. Szenvedély? Spekuláció?</a:t>
            </a:r>
            <a:r>
              <a:rPr lang="hu-HU" sz="1600" dirty="0">
                <a:solidFill>
                  <a:srgbClr val="002060"/>
                </a:solidFill>
              </a:rPr>
              <a:t>, Károlyi Kastély, Nemzetközi konferencia, Fehérvárcsurgó, 2012.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 err="1">
                <a:solidFill>
                  <a:srgbClr val="002060"/>
                </a:solidFill>
              </a:rPr>
              <a:t>Castles</a:t>
            </a:r>
            <a:r>
              <a:rPr lang="hu-HU" sz="1600" i="1" dirty="0">
                <a:solidFill>
                  <a:srgbClr val="002060"/>
                </a:solidFill>
              </a:rPr>
              <a:t> </a:t>
            </a:r>
            <a:r>
              <a:rPr lang="hu-HU" sz="1600" i="1" dirty="0" err="1">
                <a:solidFill>
                  <a:srgbClr val="002060"/>
                </a:solidFill>
              </a:rPr>
              <a:t>from</a:t>
            </a:r>
            <a:r>
              <a:rPr lang="hu-HU" sz="1600" i="1" dirty="0">
                <a:solidFill>
                  <a:srgbClr val="002060"/>
                </a:solidFill>
              </a:rPr>
              <a:t> </a:t>
            </a:r>
            <a:r>
              <a:rPr lang="hu-HU" sz="1600" i="1" dirty="0" err="1">
                <a:solidFill>
                  <a:srgbClr val="002060"/>
                </a:solidFill>
              </a:rPr>
              <a:t>the</a:t>
            </a:r>
            <a:r>
              <a:rPr lang="hu-HU" sz="1600" i="1" dirty="0">
                <a:solidFill>
                  <a:srgbClr val="002060"/>
                </a:solidFill>
              </a:rPr>
              <a:t> Time of Balassi</a:t>
            </a:r>
            <a:r>
              <a:rPr lang="hu-HU" sz="1600" dirty="0">
                <a:solidFill>
                  <a:srgbClr val="002060"/>
                </a:solidFill>
              </a:rPr>
              <a:t>, Nemzetközi Balassi konferencia, Kékkő (</a:t>
            </a:r>
            <a:r>
              <a:rPr lang="hu-HU" sz="1600" dirty="0" err="1">
                <a:solidFill>
                  <a:srgbClr val="002060"/>
                </a:solidFill>
              </a:rPr>
              <a:t>Modrý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600" dirty="0" err="1">
                <a:solidFill>
                  <a:srgbClr val="002060"/>
                </a:solidFill>
              </a:rPr>
              <a:t>Kameň</a:t>
            </a:r>
            <a:r>
              <a:rPr lang="hu-HU" sz="1600" dirty="0">
                <a:solidFill>
                  <a:srgbClr val="002060"/>
                </a:solidFill>
              </a:rPr>
              <a:t>), Szlovákia, 2012.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Művészet és tudomány</a:t>
            </a:r>
            <a:r>
              <a:rPr lang="hu-HU" sz="1600" dirty="0">
                <a:solidFill>
                  <a:srgbClr val="002060"/>
                </a:solidFill>
              </a:rPr>
              <a:t>, MKB Bank, Professzori Klub, Tisztelgés </a:t>
            </a:r>
            <a:r>
              <a:rPr lang="hu-HU" sz="1600" dirty="0" err="1">
                <a:solidFill>
                  <a:srgbClr val="002060"/>
                </a:solidFill>
              </a:rPr>
              <a:t>Szentágothai</a:t>
            </a:r>
            <a:r>
              <a:rPr lang="hu-HU" sz="1600" dirty="0">
                <a:solidFill>
                  <a:srgbClr val="002060"/>
                </a:solidFill>
              </a:rPr>
              <a:t> János emléke előtt, </a:t>
            </a:r>
            <a:r>
              <a:rPr lang="hu-HU" sz="1600" dirty="0" err="1">
                <a:solidFill>
                  <a:srgbClr val="002060"/>
                </a:solidFill>
              </a:rPr>
              <a:t>Domonyvölgy</a:t>
            </a:r>
            <a:r>
              <a:rPr lang="hu-HU" sz="1600" dirty="0">
                <a:solidFill>
                  <a:srgbClr val="002060"/>
                </a:solidFill>
              </a:rPr>
              <a:t> , 2012.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 err="1">
                <a:solidFill>
                  <a:srgbClr val="002060"/>
                </a:solidFill>
              </a:rPr>
              <a:t>Historia</a:t>
            </a:r>
            <a:r>
              <a:rPr lang="hu-HU" sz="1600" i="1" dirty="0">
                <a:solidFill>
                  <a:srgbClr val="002060"/>
                </a:solidFill>
              </a:rPr>
              <a:t> </a:t>
            </a:r>
            <a:r>
              <a:rPr lang="hu-HU" sz="1600" i="1" dirty="0" err="1">
                <a:solidFill>
                  <a:srgbClr val="002060"/>
                </a:solidFill>
              </a:rPr>
              <a:t>Picta</a:t>
            </a:r>
            <a:r>
              <a:rPr lang="hu-HU" sz="1600" i="1" dirty="0">
                <a:solidFill>
                  <a:srgbClr val="002060"/>
                </a:solidFill>
              </a:rPr>
              <a:t> </a:t>
            </a:r>
            <a:r>
              <a:rPr lang="hu-HU" sz="1600" i="1" dirty="0" err="1">
                <a:solidFill>
                  <a:srgbClr val="002060"/>
                </a:solidFill>
              </a:rPr>
              <a:t>Castellorum</a:t>
            </a:r>
            <a:r>
              <a:rPr lang="hu-HU" sz="1600" dirty="0">
                <a:solidFill>
                  <a:srgbClr val="002060"/>
                </a:solidFill>
              </a:rPr>
              <a:t>, Budavári </a:t>
            </a:r>
            <a:r>
              <a:rPr lang="hu-HU" sz="1600" dirty="0" err="1">
                <a:solidFill>
                  <a:srgbClr val="002060"/>
                </a:solidFill>
              </a:rPr>
              <a:t>Művelődási</a:t>
            </a:r>
            <a:r>
              <a:rPr lang="hu-HU" sz="1600" dirty="0">
                <a:solidFill>
                  <a:srgbClr val="002060"/>
                </a:solidFill>
              </a:rPr>
              <a:t> Ház, Sebő Klub, Budapest 2010.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Művészeti és Anatómia, Művészeti Anatómia –</a:t>
            </a:r>
            <a:r>
              <a:rPr lang="hu-HU" sz="1600" dirty="0">
                <a:solidFill>
                  <a:srgbClr val="002060"/>
                </a:solidFill>
              </a:rPr>
              <a:t>Semmelweis Egyetem Humánmorfológiai Tanszék, Budapest 2007.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dirty="0">
                <a:solidFill>
                  <a:srgbClr val="002060"/>
                </a:solidFill>
              </a:rPr>
              <a:t/>
            </a:r>
            <a:br>
              <a:rPr lang="hu-HU" sz="1600" dirty="0">
                <a:solidFill>
                  <a:srgbClr val="002060"/>
                </a:solidFill>
              </a:rPr>
            </a:b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716016" y="476672"/>
            <a:ext cx="4211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1600" i="1" dirty="0">
                <a:solidFill>
                  <a:srgbClr val="002060"/>
                </a:solidFill>
              </a:rPr>
              <a:t>Művészet  mint kutatáskonferencia </a:t>
            </a:r>
            <a:r>
              <a:rPr lang="hu-HU" sz="1600" dirty="0">
                <a:solidFill>
                  <a:srgbClr val="002060"/>
                </a:solidFill>
              </a:rPr>
              <a:t>(Tudomány, vizuális megjelenítés, művészi alkotás) Magyar Képzőművészeti Egyetem, Budapest 2006. </a:t>
            </a:r>
            <a:r>
              <a:rPr lang="hu-HU" sz="1600" i="1" dirty="0" smtClean="0">
                <a:solidFill>
                  <a:srgbClr val="002060"/>
                </a:solidFill>
              </a:rPr>
              <a:t>Korabeli </a:t>
            </a:r>
            <a:r>
              <a:rPr lang="hu-HU" sz="1600" i="1" dirty="0">
                <a:solidFill>
                  <a:srgbClr val="002060"/>
                </a:solidFill>
              </a:rPr>
              <a:t>ábrázolások értelmezése építészeti emlékek kutatásában</a:t>
            </a:r>
            <a:r>
              <a:rPr lang="hu-HU" sz="1600" dirty="0">
                <a:solidFill>
                  <a:srgbClr val="002060"/>
                </a:solidFill>
              </a:rPr>
              <a:t>, BME Térinformatika Tanszék 2005-2006.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A magyar művészet 1945-től a 80-as évekig (előadás a </a:t>
            </a:r>
            <a:r>
              <a:rPr lang="hu-HU" sz="1600" i="1" dirty="0" err="1">
                <a:solidFill>
                  <a:srgbClr val="002060"/>
                </a:solidFill>
              </a:rPr>
              <a:t>Conference</a:t>
            </a:r>
            <a:r>
              <a:rPr lang="hu-HU" sz="1600" i="1" dirty="0">
                <a:solidFill>
                  <a:srgbClr val="002060"/>
                </a:solidFill>
              </a:rPr>
              <a:t> </a:t>
            </a:r>
            <a:r>
              <a:rPr lang="hu-HU" sz="1600" i="1" dirty="0" err="1">
                <a:solidFill>
                  <a:srgbClr val="002060"/>
                </a:solidFill>
              </a:rPr>
              <a:t>Olivaint</a:t>
            </a:r>
            <a:r>
              <a:rPr lang="hu-HU" sz="1600" i="1" dirty="0">
                <a:solidFill>
                  <a:srgbClr val="002060"/>
                </a:solidFill>
              </a:rPr>
              <a:t> de </a:t>
            </a:r>
            <a:r>
              <a:rPr lang="hu-HU" sz="1600" i="1" dirty="0" err="1">
                <a:solidFill>
                  <a:srgbClr val="002060"/>
                </a:solidFill>
              </a:rPr>
              <a:t>Belgique</a:t>
            </a:r>
            <a:r>
              <a:rPr lang="hu-HU" sz="1600" i="1" dirty="0">
                <a:solidFill>
                  <a:srgbClr val="002060"/>
                </a:solidFill>
              </a:rPr>
              <a:t> delegációjának részére) </a:t>
            </a:r>
            <a:r>
              <a:rPr lang="hu-HU" sz="1600" dirty="0">
                <a:solidFill>
                  <a:srgbClr val="002060"/>
                </a:solidFill>
              </a:rPr>
              <a:t>Magyar Képzőművészeti Egyetem, 2004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Művészet és Anatómia,</a:t>
            </a:r>
            <a:r>
              <a:rPr lang="hu-HU" sz="1600" dirty="0">
                <a:solidFill>
                  <a:srgbClr val="002060"/>
                </a:solidFill>
              </a:rPr>
              <a:t>Mindentudás Egyeteme Klub, Budapest, 2008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Rajzoktatás a MKE Anatómia–Térábrázolás Tanszékén</a:t>
            </a:r>
            <a:r>
              <a:rPr lang="hu-HU" sz="1600" dirty="0">
                <a:solidFill>
                  <a:srgbClr val="002060"/>
                </a:solidFill>
              </a:rPr>
              <a:t>, Székely Bertalan Napok, Szada, 2002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Várak és Erődítések a </a:t>
            </a:r>
            <a:r>
              <a:rPr lang="hu-HU" sz="1600" i="1" dirty="0" err="1">
                <a:solidFill>
                  <a:srgbClr val="002060"/>
                </a:solidFill>
              </a:rPr>
              <a:t>Kárpát</a:t>
            </a:r>
            <a:r>
              <a:rPr lang="hu-HU" sz="1600" i="1" dirty="0">
                <a:solidFill>
                  <a:srgbClr val="002060"/>
                </a:solidFill>
              </a:rPr>
              <a:t>–medencében</a:t>
            </a:r>
            <a:r>
              <a:rPr lang="hu-HU" sz="1600" dirty="0">
                <a:solidFill>
                  <a:srgbClr val="002060"/>
                </a:solidFill>
              </a:rPr>
              <a:t>, </a:t>
            </a:r>
            <a:r>
              <a:rPr lang="hu-HU" sz="1600" dirty="0" err="1">
                <a:solidFill>
                  <a:srgbClr val="002060"/>
                </a:solidFill>
              </a:rPr>
              <a:t>Tragor</a:t>
            </a:r>
            <a:r>
              <a:rPr lang="hu-HU" sz="1600" dirty="0">
                <a:solidFill>
                  <a:srgbClr val="002060"/>
                </a:solidFill>
              </a:rPr>
              <a:t> Ignác Múzeum, Vác. 2002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Pszichiátria és művészet,</a:t>
            </a:r>
            <a:r>
              <a:rPr lang="hu-HU" sz="1600" dirty="0">
                <a:solidFill>
                  <a:srgbClr val="002060"/>
                </a:solidFill>
              </a:rPr>
              <a:t>ELTE Kulturális Antropológia Szak, Budapest, 1996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A csendélet története,</a:t>
            </a:r>
            <a:r>
              <a:rPr lang="hu-HU" sz="1600" dirty="0">
                <a:solidFill>
                  <a:srgbClr val="002060"/>
                </a:solidFill>
              </a:rPr>
              <a:t>vendégoktatóként, Texas Christian University, </a:t>
            </a:r>
            <a:r>
              <a:rPr lang="hu-HU" sz="1600" dirty="0" err="1">
                <a:solidFill>
                  <a:srgbClr val="002060"/>
                </a:solidFill>
              </a:rPr>
              <a:t>Fort-Worth</a:t>
            </a:r>
            <a:r>
              <a:rPr lang="hu-HU" sz="1600" dirty="0">
                <a:solidFill>
                  <a:srgbClr val="002060"/>
                </a:solidFill>
              </a:rPr>
              <a:t>, USA, 1998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Vizuális Felsőoktatás Magyarországon,</a:t>
            </a:r>
            <a:r>
              <a:rPr lang="hu-HU" sz="1600" dirty="0" err="1">
                <a:solidFill>
                  <a:srgbClr val="002060"/>
                </a:solidFill>
              </a:rPr>
              <a:t>Hungarian</a:t>
            </a:r>
            <a:r>
              <a:rPr lang="hu-HU" sz="1600" dirty="0">
                <a:solidFill>
                  <a:srgbClr val="002060"/>
                </a:solidFill>
              </a:rPr>
              <a:t> Science Day, Helsinki, 1998     </a:t>
            </a:r>
            <a:br>
              <a:rPr lang="hu-HU" sz="1600" dirty="0">
                <a:solidFill>
                  <a:srgbClr val="002060"/>
                </a:solidFill>
              </a:rPr>
            </a:br>
            <a:r>
              <a:rPr lang="hu-HU" sz="1600" i="1" dirty="0">
                <a:solidFill>
                  <a:srgbClr val="002060"/>
                </a:solidFill>
              </a:rPr>
              <a:t>Térábrázolás a képzőművészetben és annak oktatása,</a:t>
            </a:r>
            <a:r>
              <a:rPr lang="hu-HU" sz="1600" dirty="0">
                <a:solidFill>
                  <a:srgbClr val="002060"/>
                </a:solidFill>
              </a:rPr>
              <a:t>" ISTROART '96" Bratislava</a:t>
            </a:r>
          </a:p>
        </p:txBody>
      </p:sp>
    </p:spTree>
    <p:extLst>
      <p:ext uri="{BB962C8B-B14F-4D97-AF65-F5344CB8AC3E}">
        <p14:creationId xmlns:p14="http://schemas.microsoft.com/office/powerpoint/2010/main" val="37130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473005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04224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206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002060"/>
              </a:solidFill>
              <a:ea typeface="MS PGothic" pitchFamily="34" charset="-128"/>
            </a:endParaRPr>
          </a:p>
        </p:txBody>
      </p:sp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28160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és művészet 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órélettana</a:t>
            </a:r>
            <a:endParaRPr lang="hu-H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2016/2017.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04224" y="1999456"/>
            <a:ext cx="6768752" cy="1718062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hu-HU" sz="2800" b="1" dirty="0" smtClean="0">
                <a:solidFill>
                  <a:srgbClr val="0000FF"/>
                </a:solidFill>
                <a:ea typeface="Calibri"/>
                <a:cs typeface="Times New Roman"/>
              </a:rPr>
              <a:t>A valóságtól az absztrakción át az irracionalizmusig </a:t>
            </a:r>
            <a:endParaRPr lang="hu-HU" sz="2800" b="1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hu-HU" sz="2800" dirty="0" smtClean="0">
                <a:solidFill>
                  <a:srgbClr val="0000FF"/>
                </a:solidFill>
                <a:ea typeface="Calibri"/>
                <a:cs typeface="Times New Roman"/>
              </a:rPr>
              <a:t>Prof. Dr. </a:t>
            </a:r>
            <a:r>
              <a:rPr lang="hu-HU" sz="2800" dirty="0" err="1" smtClean="0">
                <a:solidFill>
                  <a:srgbClr val="0000FF"/>
                </a:solidFill>
                <a:ea typeface="Calibri"/>
                <a:cs typeface="Times New Roman"/>
              </a:rPr>
              <a:t>Rosivall</a:t>
            </a:r>
            <a:r>
              <a:rPr lang="hu-HU" sz="2800" dirty="0" smtClean="0">
                <a:solidFill>
                  <a:srgbClr val="0000FF"/>
                </a:solidFill>
                <a:ea typeface="Calibri"/>
                <a:cs typeface="Times New Roman"/>
              </a:rPr>
              <a:t> László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09182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6" y="1988840"/>
            <a:ext cx="1210074" cy="17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354752" y="3718098"/>
            <a:ext cx="16674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/>
              <a:t>„Nincs minden adva” (</a:t>
            </a:r>
            <a:r>
              <a:rPr lang="hu-HU" sz="800" dirty="0" smtClean="0"/>
              <a:t>Bergson)</a:t>
            </a:r>
            <a:endParaRPr lang="en-US" sz="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1" y="2002934"/>
            <a:ext cx="1285937" cy="171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3718098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 smtClean="0"/>
              <a:t>Cézanne, önarckép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034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/>
      <p:bldP spid="8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17167"/>
            <a:ext cx="2520280" cy="161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4306450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Franciaország: Altamira, </a:t>
            </a:r>
            <a:r>
              <a:rPr lang="hu-HU" sz="1400" dirty="0" err="1" smtClean="0">
                <a:solidFill>
                  <a:srgbClr val="002060"/>
                </a:solidFill>
              </a:rPr>
              <a:t>Lascaux</a:t>
            </a:r>
            <a:r>
              <a:rPr lang="hu-HU" sz="1400" dirty="0" smtClean="0">
                <a:solidFill>
                  <a:srgbClr val="002060"/>
                </a:solidFill>
              </a:rPr>
              <a:t> Barlang, bölények, bikák, mamutok, szarvasok  vaddisznók,  </a:t>
            </a:r>
          </a:p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akár 4m magas, 15000 éves rajzok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noiportal.hu/images/cikkek/22345_oskor_altamir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59" y="2617167"/>
            <a:ext cx="2520280" cy="16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oiportal.hu/images/cikkek/22350_oskor_tassi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65" y="4833239"/>
            <a:ext cx="2415019" cy="15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3358420" y="6433591"/>
            <a:ext cx="2653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 smtClean="0">
                <a:solidFill>
                  <a:srgbClr val="002060"/>
                </a:solidFill>
              </a:rPr>
              <a:t>Tassili-n-Ajjer</a:t>
            </a:r>
            <a:r>
              <a:rPr lang="hu-HU" sz="1400" dirty="0" smtClean="0">
                <a:solidFill>
                  <a:srgbClr val="002060"/>
                </a:solidFill>
              </a:rPr>
              <a:t>, Algéria, </a:t>
            </a:r>
            <a:r>
              <a:rPr lang="hu-HU" sz="1400" dirty="0">
                <a:solidFill>
                  <a:srgbClr val="002060"/>
                </a:solidFill>
              </a:rPr>
              <a:t>S</a:t>
            </a:r>
            <a:r>
              <a:rPr lang="hu-HU" sz="1400" dirty="0" smtClean="0">
                <a:solidFill>
                  <a:srgbClr val="002060"/>
                </a:solidFill>
              </a:rPr>
              <a:t>zahara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23528" y="116632"/>
            <a:ext cx="8424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4</a:t>
            </a:r>
            <a:r>
              <a:rPr lang="hu-HU" b="1" dirty="0" smtClean="0">
                <a:solidFill>
                  <a:srgbClr val="002060"/>
                </a:solidFill>
              </a:rPr>
              <a:t>0 000 - 200 éves barlang rajzok / festmények Indonéziától Európáig</a:t>
            </a:r>
          </a:p>
          <a:p>
            <a:pPr algn="ctr"/>
            <a:r>
              <a:rPr lang="hu-HU" sz="1600" dirty="0" smtClean="0">
                <a:solidFill>
                  <a:srgbClr val="002060"/>
                </a:solidFill>
              </a:rPr>
              <a:t>(racionális, vagy irracionális?</a:t>
            </a:r>
          </a:p>
          <a:p>
            <a:pPr algn="ctr"/>
            <a:r>
              <a:rPr lang="hu-HU" sz="1600" dirty="0" smtClean="0">
                <a:solidFill>
                  <a:srgbClr val="002060"/>
                </a:solidFill>
              </a:rPr>
              <a:t>Realista képek képek vagy absztrakciók?! 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://3.bp.blogspot.com/-773XuahK5fI/Tse1hqUN2pI/AAAAAAAAAQA/RTm52B0WON0/s1600/CAVE+PAINTINGS+SOU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60985"/>
            <a:ext cx="1696472" cy="12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ve-art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60984"/>
            <a:ext cx="1909284" cy="12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ndazione Passaré V1 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29671"/>
            <a:ext cx="2289527" cy="155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123355" y="2257127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2060"/>
                </a:solidFill>
              </a:rPr>
              <a:t>Legrégebbi rajzok, Indonézia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37" y="260648"/>
            <a:ext cx="5267327" cy="311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2" y="3412631"/>
            <a:ext cx="5784152" cy="325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 rot="10800000" flipV="1">
            <a:off x="588049" y="606166"/>
            <a:ext cx="2759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C00000"/>
                </a:solidFill>
              </a:rPr>
              <a:t>Almedani</a:t>
            </a:r>
            <a:r>
              <a:rPr lang="hu-HU" sz="2000" b="1" dirty="0" smtClean="0">
                <a:solidFill>
                  <a:srgbClr val="C00000"/>
                </a:solidFill>
              </a:rPr>
              <a:t> barlang </a:t>
            </a:r>
            <a:r>
              <a:rPr lang="hu-HU" sz="2000" dirty="0" smtClean="0">
                <a:solidFill>
                  <a:srgbClr val="C00000"/>
                </a:solidFill>
              </a:rPr>
              <a:t>festményeken, az újkorszak során a </a:t>
            </a:r>
            <a:r>
              <a:rPr lang="hu-HU" sz="2000" b="1" dirty="0" smtClean="0">
                <a:solidFill>
                  <a:srgbClr val="C00000"/>
                </a:solidFill>
              </a:rPr>
              <a:t>spanyol harcosok </a:t>
            </a:r>
            <a:r>
              <a:rPr lang="hu-HU" sz="2000" dirty="0" smtClean="0">
                <a:solidFill>
                  <a:srgbClr val="C00000"/>
                </a:solidFill>
              </a:rPr>
              <a:t>jelekké változtak?</a:t>
            </a:r>
          </a:p>
          <a:p>
            <a:r>
              <a:rPr lang="hu-HU" sz="2000" b="1" dirty="0" err="1" smtClean="0">
                <a:solidFill>
                  <a:srgbClr val="C00000"/>
                </a:solidFill>
              </a:rPr>
              <a:t>Absztakció</a:t>
            </a:r>
            <a:r>
              <a:rPr lang="hu-HU" sz="2000" b="1" dirty="0" smtClean="0">
                <a:solidFill>
                  <a:srgbClr val="C00000"/>
                </a:solidFill>
              </a:rPr>
              <a:t> – vagy a rajztudás hiánya?!</a:t>
            </a:r>
            <a:endParaRPr lang="hu-HU" sz="2000" b="1" dirty="0">
              <a:solidFill>
                <a:srgbClr val="C0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372200" y="3846527"/>
            <a:ext cx="2544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996633"/>
                </a:solidFill>
                <a:latin typeface="+mj-lt"/>
              </a:rPr>
              <a:t>Több </a:t>
            </a:r>
            <a:r>
              <a:rPr lang="hu-HU" sz="2000" dirty="0">
                <a:solidFill>
                  <a:srgbClr val="996633"/>
                </a:solidFill>
                <a:latin typeface="+mj-lt"/>
              </a:rPr>
              <a:t>mint 100 ősi </a:t>
            </a:r>
            <a:endParaRPr lang="hu-HU" sz="2000" dirty="0" smtClean="0">
              <a:solidFill>
                <a:srgbClr val="996633"/>
              </a:solidFill>
              <a:latin typeface="+mj-lt"/>
            </a:endParaRPr>
          </a:p>
          <a:p>
            <a:r>
              <a:rPr lang="hu-HU" sz="2000" b="1" dirty="0" smtClean="0">
                <a:solidFill>
                  <a:srgbClr val="996633"/>
                </a:solidFill>
                <a:latin typeface="+mj-lt"/>
              </a:rPr>
              <a:t>emberi </a:t>
            </a:r>
            <a:r>
              <a:rPr lang="hu-HU" sz="2000" b="1" dirty="0">
                <a:solidFill>
                  <a:srgbClr val="996633"/>
                </a:solidFill>
                <a:latin typeface="+mj-lt"/>
              </a:rPr>
              <a:t>kézről és állatokról</a:t>
            </a:r>
            <a:r>
              <a:rPr lang="hu-HU" sz="2000" dirty="0">
                <a:solidFill>
                  <a:srgbClr val="996633"/>
                </a:solidFill>
                <a:latin typeface="+mj-lt"/>
              </a:rPr>
              <a:t> készült </a:t>
            </a:r>
            <a:r>
              <a:rPr lang="hu-HU" sz="2000" dirty="0" smtClean="0">
                <a:solidFill>
                  <a:srgbClr val="996633"/>
                </a:solidFill>
                <a:latin typeface="+mj-lt"/>
              </a:rPr>
              <a:t>festmény az </a:t>
            </a:r>
            <a:r>
              <a:rPr lang="hu-HU" sz="2000" b="1" dirty="0">
                <a:solidFill>
                  <a:srgbClr val="996633"/>
                </a:solidFill>
                <a:latin typeface="+mj-lt"/>
              </a:rPr>
              <a:t>Indonézia Celebesz </a:t>
            </a:r>
            <a:r>
              <a:rPr lang="hu-HU" sz="2000" dirty="0" smtClean="0">
                <a:solidFill>
                  <a:srgbClr val="996633"/>
                </a:solidFill>
                <a:latin typeface="+mj-lt"/>
              </a:rPr>
              <a:t>szigetén (40 000 éves)</a:t>
            </a:r>
            <a:endParaRPr lang="hu-HU" sz="2000" dirty="0">
              <a:solidFill>
                <a:srgbClr val="9966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5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476672"/>
            <a:ext cx="77048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rgbClr val="000000"/>
              </a:solidFill>
            </a:endParaRPr>
          </a:p>
          <a:p>
            <a:pPr algn="ctr"/>
            <a:endParaRPr lang="hu-HU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hu-H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Leonardo </a:t>
            </a:r>
            <a:r>
              <a:rPr lang="hu-H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Vinci </a:t>
            </a:r>
          </a:p>
          <a:p>
            <a:pPr>
              <a:spcAft>
                <a:spcPts val="300"/>
              </a:spcAft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(1452-1519)</a:t>
            </a:r>
          </a:p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Ahhoz, hogy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festő 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testtartásban és helyzetben ábrázolni tudja a végtagokat, szükséges, hogy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jól ismerje az idegek, a csontok, az izmok és az inak felépítését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tudja, hogy a sokféle mozgás és erőkifejtés során, melyik izom okozza a mozgást.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csak ezeket kell kiemelnie és megerősítenie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nem pedig mindegyiket, ahogy ezt teszik, akik ügyes rajzolónak akarnak látszani.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Ezeknek meztelen figurái nehézkesek és minden báj nélkül valók. Inkább tűnnek dióval teli zsáknak, mint emberi alaknak, inkább egy köteg reteknek, mint izmos, meztelen testnek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 </a:t>
            </a:r>
            <a:endParaRPr lang="hu-HU" sz="20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Realista ábrázolás vagy a lényeg kiemelése!?</a:t>
            </a:r>
            <a:endParaRPr lang="hu-HU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419872" y="6495147"/>
            <a:ext cx="5616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err="1" smtClean="0">
                <a:solidFill>
                  <a:srgbClr val="000066"/>
                </a:solidFill>
                <a:latin typeface="Arial,Helvetica"/>
              </a:rPr>
              <a:t>Rosivall</a:t>
            </a:r>
            <a:r>
              <a:rPr lang="hu-HU" sz="1000" dirty="0" smtClean="0">
                <a:solidFill>
                  <a:srgbClr val="000066"/>
                </a:solidFill>
                <a:latin typeface="Arial,Helvetica"/>
              </a:rPr>
              <a:t> L.: Tudomány és Művészet, Természet </a:t>
            </a:r>
            <a:r>
              <a:rPr lang="hu-HU" sz="1000" dirty="0">
                <a:solidFill>
                  <a:srgbClr val="000066"/>
                </a:solidFill>
                <a:latin typeface="Arial,Helvetica"/>
              </a:rPr>
              <a:t>Világa,143. évfolyam, 3. szám, 2012. március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83768" y="620688"/>
            <a:ext cx="3993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vagy művészet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tvenentul.hu/generated/thumbnails/uploaded/pages/85487/gallery/leonardo_g3_m400xm3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75856" y="4870901"/>
            <a:ext cx="218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Leonardo da Vinci</a:t>
            </a:r>
          </a:p>
          <a:p>
            <a:pPr algn="ctr"/>
            <a:r>
              <a:rPr lang="hu-HU" dirty="0"/>
              <a:t>(1452-1519)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23" y="273199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199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22365"/>
            <a:ext cx="17335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47" y="3645024"/>
            <a:ext cx="2038335" cy="25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184482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Az utolsó vacsora 1498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0203" y="6170315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Anatómiai felépítés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156176" y="1844824"/>
            <a:ext cx="2649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 </a:t>
            </a:r>
            <a:r>
              <a:rPr lang="hu-HU" sz="1400" dirty="0" smtClean="0"/>
              <a:t>                  Önarckép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276255" y="616530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Harcos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70249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18649" y="6453336"/>
            <a:ext cx="6293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chemeClr val="bg1"/>
                </a:solidFill>
              </a:rPr>
              <a:t>Sixtus-kápolna</a:t>
            </a:r>
            <a:r>
              <a:rPr lang="hu-HU" sz="2000" b="1" dirty="0" smtClean="0">
                <a:solidFill>
                  <a:schemeClr val="bg1"/>
                </a:solidFill>
              </a:rPr>
              <a:t>, Michelangelo (1475-1564) freskója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20" y="980728"/>
            <a:ext cx="2369713" cy="327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220072" y="4365104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Pietà</a:t>
            </a:r>
            <a:r>
              <a:rPr lang="hu-HU" b="1" dirty="0" smtClean="0"/>
              <a:t> </a:t>
            </a:r>
          </a:p>
          <a:p>
            <a:pPr algn="ctr"/>
            <a:r>
              <a:rPr lang="hu-HU" dirty="0" smtClean="0"/>
              <a:t>Michelangelo, 1499</a:t>
            </a:r>
          </a:p>
          <a:p>
            <a:pPr algn="ctr"/>
            <a:r>
              <a:rPr lang="hu-HU" dirty="0" smtClean="0"/>
              <a:t>Szent Péter-bazilika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7740352" y="65363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/>
              <a:t>Stanislav </a:t>
            </a:r>
            <a:r>
              <a:rPr lang="en-US" sz="1200" dirty="0" err="1"/>
              <a:t>Traykov</a:t>
            </a:r>
            <a:r>
              <a:rPr lang="en-US" sz="12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9049"/>
            <a:ext cx="5853304" cy="61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1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1085</Words>
  <Application>Microsoft Office PowerPoint</Application>
  <PresentationFormat>Diavetítés a képernyőre (4:3 oldalarány)</PresentationFormat>
  <Paragraphs>197</Paragraphs>
  <Slides>26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26</vt:i4>
      </vt:variant>
    </vt:vector>
  </HeadingPairs>
  <TitlesOfParts>
    <vt:vector size="30" baseType="lpstr">
      <vt:lpstr>Office-téma</vt:lpstr>
      <vt:lpstr>1_Alapértelmezett terv</vt:lpstr>
      <vt:lpstr>2_Alapértelmezett terv</vt:lpstr>
      <vt:lpstr>10_Office-téma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Rosivall László</cp:lastModifiedBy>
  <cp:revision>107</cp:revision>
  <dcterms:created xsi:type="dcterms:W3CDTF">2016-02-20T12:21:00Z</dcterms:created>
  <dcterms:modified xsi:type="dcterms:W3CDTF">2017-03-01T11:39:50Z</dcterms:modified>
</cp:coreProperties>
</file>