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8" r:id="rId4"/>
    <p:sldMasterId id="2147483711" r:id="rId5"/>
  </p:sldMasterIdLst>
  <p:notesMasterIdLst>
    <p:notesMasterId r:id="rId40"/>
  </p:notesMasterIdLst>
  <p:sldIdLst>
    <p:sldId id="333" r:id="rId6"/>
    <p:sldId id="292" r:id="rId7"/>
    <p:sldId id="332" r:id="rId8"/>
    <p:sldId id="328" r:id="rId9"/>
    <p:sldId id="310" r:id="rId10"/>
    <p:sldId id="311" r:id="rId11"/>
    <p:sldId id="313" r:id="rId12"/>
    <p:sldId id="295" r:id="rId13"/>
    <p:sldId id="302" r:id="rId14"/>
    <p:sldId id="303" r:id="rId15"/>
    <p:sldId id="314" r:id="rId16"/>
    <p:sldId id="315" r:id="rId17"/>
    <p:sldId id="316" r:id="rId18"/>
    <p:sldId id="305" r:id="rId19"/>
    <p:sldId id="330" r:id="rId20"/>
    <p:sldId id="317" r:id="rId21"/>
    <p:sldId id="331" r:id="rId22"/>
    <p:sldId id="299" r:id="rId23"/>
    <p:sldId id="300" r:id="rId24"/>
    <p:sldId id="301" r:id="rId25"/>
    <p:sldId id="329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12" r:id="rId36"/>
    <p:sldId id="307" r:id="rId37"/>
    <p:sldId id="308" r:id="rId38"/>
    <p:sldId id="309" r:id="rId3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00FF"/>
    <a:srgbClr val="000066"/>
    <a:srgbClr val="0000FF"/>
    <a:srgbClr val="3333FF"/>
    <a:srgbClr val="663300"/>
    <a:srgbClr val="993300"/>
    <a:srgbClr val="808000"/>
    <a:srgbClr val="9966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>
        <p:scale>
          <a:sx n="66" d="100"/>
          <a:sy n="66" d="100"/>
        </p:scale>
        <p:origin x="-1524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AC4F8-03B5-4DCD-B662-066907C66FBB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4326B-5BE2-45FB-AD6F-481AB467E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95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7DFA4B9-8A61-40E6-963A-C9E8ABBFBC41}" type="slidenum">
              <a:rPr lang="hu-HU" altLang="hu-HU" sz="1200">
                <a:solidFill>
                  <a:prstClr val="black"/>
                </a:solidFill>
              </a:rPr>
              <a:pPr/>
              <a:t>2</a:t>
            </a:fld>
            <a:endParaRPr lang="hu-HU" altLang="hu-HU" sz="1200">
              <a:solidFill>
                <a:prstClr val="black"/>
              </a:solidFill>
            </a:endParaRPr>
          </a:p>
        </p:txBody>
      </p:sp>
      <p:sp>
        <p:nvSpPr>
          <p:cNvPr id="296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709613"/>
            <a:ext cx="4545012" cy="3409950"/>
          </a:xfrm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376" y="4331369"/>
            <a:ext cx="4972285" cy="41197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3984387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257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hu-HU" smtClean="0"/>
          </a:p>
        </p:txBody>
      </p:sp>
      <p:sp>
        <p:nvSpPr>
          <p:cNvPr id="79258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E6AF45-1529-4DDC-AED9-9A8DB02B4B72}" type="slidenum">
              <a:rPr lang="hu-HU" altLang="hu-HU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hu-HU" altLang="hu-HU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7DFA4B9-8A61-40E6-963A-C9E8ABBFBC41}" type="slidenum">
              <a:rPr lang="hu-HU" altLang="hu-HU" sz="1200">
                <a:solidFill>
                  <a:prstClr val="black"/>
                </a:solidFill>
              </a:rPr>
              <a:pPr/>
              <a:t>31</a:t>
            </a:fld>
            <a:endParaRPr lang="hu-HU" altLang="hu-HU" sz="1200">
              <a:solidFill>
                <a:prstClr val="black"/>
              </a:solidFill>
            </a:endParaRPr>
          </a:p>
        </p:txBody>
      </p:sp>
      <p:sp>
        <p:nvSpPr>
          <p:cNvPr id="296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709613"/>
            <a:ext cx="4545012" cy="3409950"/>
          </a:xfrm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376" y="4331369"/>
            <a:ext cx="4972285" cy="41197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398438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8" y="2130428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8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246" indent="0" algn="ctr">
              <a:buNone/>
              <a:defRPr/>
            </a:lvl2pPr>
            <a:lvl3pPr marL="910499" indent="0" algn="ctr">
              <a:buNone/>
              <a:defRPr/>
            </a:lvl3pPr>
            <a:lvl4pPr marL="1365743" indent="0" algn="ctr">
              <a:buNone/>
              <a:defRPr/>
            </a:lvl4pPr>
            <a:lvl5pPr marL="1820990" indent="0" algn="ctr">
              <a:buNone/>
              <a:defRPr/>
            </a:lvl5pPr>
            <a:lvl6pPr marL="2276237" indent="0" algn="ctr">
              <a:buNone/>
              <a:defRPr/>
            </a:lvl6pPr>
            <a:lvl7pPr marL="2731491" indent="0" algn="ctr">
              <a:buNone/>
              <a:defRPr/>
            </a:lvl7pPr>
            <a:lvl8pPr marL="3186732" indent="0" algn="ctr">
              <a:buNone/>
              <a:defRPr/>
            </a:lvl8pPr>
            <a:lvl9pPr marL="3641981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CB6C9-F770-4C1C-9934-0CAA6D80ACCD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02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9DAD6-D54E-4401-B7AC-3351CEBE3C0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35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041D3-44BE-489E-956F-47634861BC0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439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8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7" y="1600234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600234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A086F-D32E-4103-B4B6-74BD355363E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83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2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82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07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03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92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56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182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CFD1D-C8AA-43F3-A614-C059661F464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12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94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543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905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EA5E-A29F-4A94-A4F0-B6BA2D507F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2E2-63C7-4E82-B099-C6F73366A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104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360" y="2130275"/>
            <a:ext cx="7773296" cy="1469571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2198" y="3885605"/>
            <a:ext cx="6399605" cy="1753810"/>
          </a:xfrm>
        </p:spPr>
        <p:txBody>
          <a:bodyPr/>
          <a:lstStyle>
            <a:lvl1pPr marL="0" indent="0" algn="ctr">
              <a:buNone/>
              <a:defRPr/>
            </a:lvl1pPr>
            <a:lvl2pPr marL="431301" indent="0" algn="ctr">
              <a:buNone/>
              <a:defRPr/>
            </a:lvl2pPr>
            <a:lvl3pPr marL="862600" indent="0" algn="ctr">
              <a:buNone/>
              <a:defRPr/>
            </a:lvl3pPr>
            <a:lvl4pPr marL="1293904" indent="0" algn="ctr">
              <a:buNone/>
              <a:defRPr/>
            </a:lvl4pPr>
            <a:lvl5pPr marL="1725203" indent="0" algn="ctr">
              <a:buNone/>
              <a:defRPr/>
            </a:lvl5pPr>
            <a:lvl6pPr marL="2156504" indent="0" algn="ctr">
              <a:buNone/>
              <a:defRPr/>
            </a:lvl6pPr>
            <a:lvl7pPr marL="2587799" indent="0" algn="ctr">
              <a:buNone/>
              <a:defRPr/>
            </a:lvl7pPr>
            <a:lvl8pPr marL="3019105" indent="0" algn="ctr">
              <a:buNone/>
              <a:defRPr/>
            </a:lvl8pPr>
            <a:lvl9pPr marL="3450405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BDEB5-4192-4F31-B8E4-9D8C4CEE227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65086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12761-588E-4D86-9FA9-BE78272B4E2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4330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684" y="4407203"/>
            <a:ext cx="7771803" cy="1362226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684" y="2907393"/>
            <a:ext cx="7771803" cy="1499810"/>
          </a:xfrm>
        </p:spPr>
        <p:txBody>
          <a:bodyPr anchor="b"/>
          <a:lstStyle>
            <a:lvl1pPr marL="0" indent="0">
              <a:buNone/>
              <a:defRPr sz="1900"/>
            </a:lvl1pPr>
            <a:lvl2pPr marL="431301" indent="0">
              <a:buNone/>
              <a:defRPr sz="1700"/>
            </a:lvl2pPr>
            <a:lvl3pPr marL="862600" indent="0">
              <a:buNone/>
              <a:defRPr sz="1500"/>
            </a:lvl3pPr>
            <a:lvl4pPr marL="1293904" indent="0">
              <a:buNone/>
              <a:defRPr sz="1300"/>
            </a:lvl4pPr>
            <a:lvl5pPr marL="1725203" indent="0">
              <a:buNone/>
              <a:defRPr sz="1300"/>
            </a:lvl5pPr>
            <a:lvl6pPr marL="2156504" indent="0">
              <a:buNone/>
              <a:defRPr sz="1300"/>
            </a:lvl6pPr>
            <a:lvl7pPr marL="2587799" indent="0">
              <a:buNone/>
              <a:defRPr sz="1300"/>
            </a:lvl7pPr>
            <a:lvl8pPr marL="3019105" indent="0">
              <a:buNone/>
              <a:defRPr sz="1300"/>
            </a:lvl8pPr>
            <a:lvl9pPr marL="3450405" indent="0">
              <a:buNone/>
              <a:defRPr sz="13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5302E-01D9-4821-8CCD-5CFC906EE91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24417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6901" y="1601108"/>
            <a:ext cx="4043428" cy="4525130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3671" y="1601108"/>
            <a:ext cx="4043428" cy="4525130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1E11D-A706-4626-990C-A332909D195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199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6903" y="1534584"/>
            <a:ext cx="4040442" cy="641048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1301" indent="0">
              <a:buNone/>
              <a:defRPr sz="1900" b="1"/>
            </a:lvl2pPr>
            <a:lvl3pPr marL="862600" indent="0">
              <a:buNone/>
              <a:defRPr sz="1700" b="1"/>
            </a:lvl3pPr>
            <a:lvl4pPr marL="1293904" indent="0">
              <a:buNone/>
              <a:defRPr sz="1500" b="1"/>
            </a:lvl4pPr>
            <a:lvl5pPr marL="1725203" indent="0">
              <a:buNone/>
              <a:defRPr sz="1500" b="1"/>
            </a:lvl5pPr>
            <a:lvl6pPr marL="2156504" indent="0">
              <a:buNone/>
              <a:defRPr sz="1500" b="1"/>
            </a:lvl6pPr>
            <a:lvl7pPr marL="2587799" indent="0">
              <a:buNone/>
              <a:defRPr sz="1500" b="1"/>
            </a:lvl7pPr>
            <a:lvl8pPr marL="3019105" indent="0">
              <a:buNone/>
              <a:defRPr sz="1500" b="1"/>
            </a:lvl8pPr>
            <a:lvl9pPr marL="3450405" indent="0">
              <a:buNone/>
              <a:defRPr sz="15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6903" y="2175649"/>
            <a:ext cx="4040442" cy="395060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165" y="1534584"/>
            <a:ext cx="4041934" cy="641048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1301" indent="0">
              <a:buNone/>
              <a:defRPr sz="1900" b="1"/>
            </a:lvl2pPr>
            <a:lvl3pPr marL="862600" indent="0">
              <a:buNone/>
              <a:defRPr sz="1700" b="1"/>
            </a:lvl3pPr>
            <a:lvl4pPr marL="1293904" indent="0">
              <a:buNone/>
              <a:defRPr sz="1500" b="1"/>
            </a:lvl4pPr>
            <a:lvl5pPr marL="1725203" indent="0">
              <a:buNone/>
              <a:defRPr sz="1500" b="1"/>
            </a:lvl5pPr>
            <a:lvl6pPr marL="2156504" indent="0">
              <a:buNone/>
              <a:defRPr sz="1500" b="1"/>
            </a:lvl6pPr>
            <a:lvl7pPr marL="2587799" indent="0">
              <a:buNone/>
              <a:defRPr sz="1500" b="1"/>
            </a:lvl7pPr>
            <a:lvl8pPr marL="3019105" indent="0">
              <a:buNone/>
              <a:defRPr sz="1500" b="1"/>
            </a:lvl8pPr>
            <a:lvl9pPr marL="3450405" indent="0">
              <a:buNone/>
              <a:defRPr sz="15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165" y="2175649"/>
            <a:ext cx="4041934" cy="395060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DF612-28B1-44EC-82D0-3A23DF88974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774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4B8CC-4962-44AF-8CA8-289151CF077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76271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4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246" indent="0">
              <a:buNone/>
              <a:defRPr sz="1800"/>
            </a:lvl2pPr>
            <a:lvl3pPr marL="910499" indent="0">
              <a:buNone/>
              <a:defRPr sz="1600"/>
            </a:lvl3pPr>
            <a:lvl4pPr marL="1365743" indent="0">
              <a:buNone/>
              <a:defRPr sz="1400"/>
            </a:lvl4pPr>
            <a:lvl5pPr marL="1820990" indent="0">
              <a:buNone/>
              <a:defRPr sz="1400"/>
            </a:lvl5pPr>
            <a:lvl6pPr marL="2276237" indent="0">
              <a:buNone/>
              <a:defRPr sz="1400"/>
            </a:lvl6pPr>
            <a:lvl7pPr marL="2731491" indent="0">
              <a:buNone/>
              <a:defRPr sz="1400"/>
            </a:lvl7pPr>
            <a:lvl8pPr marL="3186732" indent="0">
              <a:buNone/>
              <a:defRPr sz="1400"/>
            </a:lvl8pPr>
            <a:lvl9pPr marL="3641981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86F96-05C6-4612-963F-0FBCA5806B0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555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A9A64-DF5D-4E43-B7AD-D08EEC2B52A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5317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6919" y="273655"/>
            <a:ext cx="3008681" cy="1161143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4581" y="273655"/>
            <a:ext cx="5112517" cy="585258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6919" y="1434798"/>
            <a:ext cx="3008681" cy="4691440"/>
          </a:xfrm>
        </p:spPr>
        <p:txBody>
          <a:bodyPr/>
          <a:lstStyle>
            <a:lvl1pPr marL="0" indent="0">
              <a:buNone/>
              <a:defRPr sz="1300"/>
            </a:lvl1pPr>
            <a:lvl2pPr marL="431301" indent="0">
              <a:buNone/>
              <a:defRPr sz="1100"/>
            </a:lvl2pPr>
            <a:lvl3pPr marL="862600" indent="0">
              <a:buNone/>
              <a:defRPr sz="900"/>
            </a:lvl3pPr>
            <a:lvl4pPr marL="1293904" indent="0">
              <a:buNone/>
              <a:defRPr sz="900"/>
            </a:lvl4pPr>
            <a:lvl5pPr marL="1725203" indent="0">
              <a:buNone/>
              <a:defRPr sz="900"/>
            </a:lvl5pPr>
            <a:lvl6pPr marL="2156504" indent="0">
              <a:buNone/>
              <a:defRPr sz="900"/>
            </a:lvl6pPr>
            <a:lvl7pPr marL="2587799" indent="0">
              <a:buNone/>
              <a:defRPr sz="900"/>
            </a:lvl7pPr>
            <a:lvl8pPr marL="3019105" indent="0">
              <a:buNone/>
              <a:defRPr sz="900"/>
            </a:lvl8pPr>
            <a:lvl9pPr marL="3450405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A7D77-7DAD-4598-B11A-F767CB09795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93039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1774" y="4800298"/>
            <a:ext cx="5487296" cy="566964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1774" y="612339"/>
            <a:ext cx="5487296" cy="4115405"/>
          </a:xfrm>
        </p:spPr>
        <p:txBody>
          <a:bodyPr/>
          <a:lstStyle>
            <a:lvl1pPr marL="0" indent="0">
              <a:buNone/>
              <a:defRPr sz="3000"/>
            </a:lvl1pPr>
            <a:lvl2pPr marL="431301" indent="0">
              <a:buNone/>
              <a:defRPr sz="2600"/>
            </a:lvl2pPr>
            <a:lvl3pPr marL="862600" indent="0">
              <a:buNone/>
              <a:defRPr sz="2300"/>
            </a:lvl3pPr>
            <a:lvl4pPr marL="1293904" indent="0">
              <a:buNone/>
              <a:defRPr sz="1900"/>
            </a:lvl4pPr>
            <a:lvl5pPr marL="1725203" indent="0">
              <a:buNone/>
              <a:defRPr sz="1900"/>
            </a:lvl5pPr>
            <a:lvl6pPr marL="2156504" indent="0">
              <a:buNone/>
              <a:defRPr sz="1900"/>
            </a:lvl6pPr>
            <a:lvl7pPr marL="2587799" indent="0">
              <a:buNone/>
              <a:defRPr sz="1900"/>
            </a:lvl7pPr>
            <a:lvl8pPr marL="3019105" indent="0">
              <a:buNone/>
              <a:defRPr sz="1900"/>
            </a:lvl8pPr>
            <a:lvl9pPr marL="3450405" indent="0">
              <a:buNone/>
              <a:defRPr sz="19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1774" y="5367262"/>
            <a:ext cx="5487296" cy="804333"/>
          </a:xfrm>
        </p:spPr>
        <p:txBody>
          <a:bodyPr/>
          <a:lstStyle>
            <a:lvl1pPr marL="0" indent="0">
              <a:buNone/>
              <a:defRPr sz="1300"/>
            </a:lvl1pPr>
            <a:lvl2pPr marL="431301" indent="0">
              <a:buNone/>
              <a:defRPr sz="1100"/>
            </a:lvl2pPr>
            <a:lvl3pPr marL="862600" indent="0">
              <a:buNone/>
              <a:defRPr sz="900"/>
            </a:lvl3pPr>
            <a:lvl4pPr marL="1293904" indent="0">
              <a:buNone/>
              <a:defRPr sz="900"/>
            </a:lvl4pPr>
            <a:lvl5pPr marL="1725203" indent="0">
              <a:buNone/>
              <a:defRPr sz="900"/>
            </a:lvl5pPr>
            <a:lvl6pPr marL="2156504" indent="0">
              <a:buNone/>
              <a:defRPr sz="900"/>
            </a:lvl6pPr>
            <a:lvl7pPr marL="2587799" indent="0">
              <a:buNone/>
              <a:defRPr sz="900"/>
            </a:lvl7pPr>
            <a:lvl8pPr marL="3019105" indent="0">
              <a:buNone/>
              <a:defRPr sz="900"/>
            </a:lvl8pPr>
            <a:lvl9pPr marL="3450405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B427D-473C-412F-B14E-77481D35FE2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807569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1AE86-8AFA-481E-916E-84C7F931A23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35252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567" y="275184"/>
            <a:ext cx="2057549" cy="5851071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6902" y="275184"/>
            <a:ext cx="6029306" cy="5851071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5172A-5A65-403C-88EE-4225C5D3A11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82111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6902" y="275184"/>
            <a:ext cx="8230197" cy="585107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B31D0-EBE1-49EE-ABF7-B89C621C48F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93038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353" y="2130275"/>
            <a:ext cx="7773296" cy="1469571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2198" y="3885595"/>
            <a:ext cx="6399605" cy="1753810"/>
          </a:xfrm>
        </p:spPr>
        <p:txBody>
          <a:bodyPr/>
          <a:lstStyle>
            <a:lvl1pPr marL="0" indent="0" algn="ctr">
              <a:buNone/>
              <a:defRPr/>
            </a:lvl1pPr>
            <a:lvl2pPr marL="432283" indent="0" algn="ctr">
              <a:buNone/>
              <a:defRPr/>
            </a:lvl2pPr>
            <a:lvl3pPr marL="864565" indent="0" algn="ctr">
              <a:buNone/>
              <a:defRPr/>
            </a:lvl3pPr>
            <a:lvl4pPr marL="1296848" indent="0" algn="ctr">
              <a:buNone/>
              <a:defRPr/>
            </a:lvl4pPr>
            <a:lvl5pPr marL="1729130" indent="0" algn="ctr">
              <a:buNone/>
              <a:defRPr/>
            </a:lvl5pPr>
            <a:lvl6pPr marL="2161413" indent="0" algn="ctr">
              <a:buNone/>
              <a:defRPr/>
            </a:lvl6pPr>
            <a:lvl7pPr marL="2593696" indent="0" algn="ctr">
              <a:buNone/>
              <a:defRPr/>
            </a:lvl7pPr>
            <a:lvl8pPr marL="3025978" indent="0" algn="ctr">
              <a:buNone/>
              <a:defRPr/>
            </a:lvl8pPr>
            <a:lvl9pPr marL="3458261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DFDDF-4824-477D-9E69-BD2D2FB65DA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07054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EC7BC-2011-4DB2-A983-C4EB112C181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994335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681" y="4407203"/>
            <a:ext cx="7771803" cy="1362226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681" y="2907393"/>
            <a:ext cx="7771803" cy="1499810"/>
          </a:xfrm>
        </p:spPr>
        <p:txBody>
          <a:bodyPr anchor="b"/>
          <a:lstStyle>
            <a:lvl1pPr marL="0" indent="0">
              <a:buNone/>
              <a:defRPr sz="1900"/>
            </a:lvl1pPr>
            <a:lvl2pPr marL="432283" indent="0">
              <a:buNone/>
              <a:defRPr sz="1700"/>
            </a:lvl2pPr>
            <a:lvl3pPr marL="864565" indent="0">
              <a:buNone/>
              <a:defRPr sz="1500"/>
            </a:lvl3pPr>
            <a:lvl4pPr marL="1296848" indent="0">
              <a:buNone/>
              <a:defRPr sz="1300"/>
            </a:lvl4pPr>
            <a:lvl5pPr marL="1729130" indent="0">
              <a:buNone/>
              <a:defRPr sz="1300"/>
            </a:lvl5pPr>
            <a:lvl6pPr marL="2161413" indent="0">
              <a:buNone/>
              <a:defRPr sz="1300"/>
            </a:lvl6pPr>
            <a:lvl7pPr marL="2593696" indent="0">
              <a:buNone/>
              <a:defRPr sz="1300"/>
            </a:lvl7pPr>
            <a:lvl8pPr marL="3025978" indent="0">
              <a:buNone/>
              <a:defRPr sz="1300"/>
            </a:lvl8pPr>
            <a:lvl9pPr marL="3458261" indent="0">
              <a:buNone/>
              <a:defRPr sz="13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BEC61-FAEF-48BF-A892-B9C0EBD9510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49062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6901" y="1601108"/>
            <a:ext cx="4043428" cy="4525130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3671" y="1601108"/>
            <a:ext cx="4043428" cy="4525130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777C-65D7-4683-9DB3-D8C51CE1069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38276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7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D52E0-CAF9-4082-BC33-D159BFF4ABE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044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6902" y="1534584"/>
            <a:ext cx="4040442" cy="641048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2283" indent="0">
              <a:buNone/>
              <a:defRPr sz="1900" b="1"/>
            </a:lvl2pPr>
            <a:lvl3pPr marL="864565" indent="0">
              <a:buNone/>
              <a:defRPr sz="1700" b="1"/>
            </a:lvl3pPr>
            <a:lvl4pPr marL="1296848" indent="0">
              <a:buNone/>
              <a:defRPr sz="1500" b="1"/>
            </a:lvl4pPr>
            <a:lvl5pPr marL="1729130" indent="0">
              <a:buNone/>
              <a:defRPr sz="1500" b="1"/>
            </a:lvl5pPr>
            <a:lvl6pPr marL="2161413" indent="0">
              <a:buNone/>
              <a:defRPr sz="1500" b="1"/>
            </a:lvl6pPr>
            <a:lvl7pPr marL="2593696" indent="0">
              <a:buNone/>
              <a:defRPr sz="1500" b="1"/>
            </a:lvl7pPr>
            <a:lvl8pPr marL="3025978" indent="0">
              <a:buNone/>
              <a:defRPr sz="1500" b="1"/>
            </a:lvl8pPr>
            <a:lvl9pPr marL="3458261" indent="0">
              <a:buNone/>
              <a:defRPr sz="15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6902" y="2175632"/>
            <a:ext cx="4040442" cy="395060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165" y="1534584"/>
            <a:ext cx="4041934" cy="641048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2283" indent="0">
              <a:buNone/>
              <a:defRPr sz="1900" b="1"/>
            </a:lvl2pPr>
            <a:lvl3pPr marL="864565" indent="0">
              <a:buNone/>
              <a:defRPr sz="1700" b="1"/>
            </a:lvl3pPr>
            <a:lvl4pPr marL="1296848" indent="0">
              <a:buNone/>
              <a:defRPr sz="1500" b="1"/>
            </a:lvl4pPr>
            <a:lvl5pPr marL="1729130" indent="0">
              <a:buNone/>
              <a:defRPr sz="1500" b="1"/>
            </a:lvl5pPr>
            <a:lvl6pPr marL="2161413" indent="0">
              <a:buNone/>
              <a:defRPr sz="1500" b="1"/>
            </a:lvl6pPr>
            <a:lvl7pPr marL="2593696" indent="0">
              <a:buNone/>
              <a:defRPr sz="1500" b="1"/>
            </a:lvl7pPr>
            <a:lvl8pPr marL="3025978" indent="0">
              <a:buNone/>
              <a:defRPr sz="1500" b="1"/>
            </a:lvl8pPr>
            <a:lvl9pPr marL="3458261" indent="0">
              <a:buNone/>
              <a:defRPr sz="15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165" y="2175632"/>
            <a:ext cx="4041934" cy="395060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278F0-0C56-41A6-860C-3BF608E547F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25994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A5E80-BCD2-4C43-91CC-4BA636ECBAC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440427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3C552-07E6-45AB-AA3E-6A05341F683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0756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6902" y="273655"/>
            <a:ext cx="3008681" cy="1161143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4581" y="273655"/>
            <a:ext cx="5112517" cy="585258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6902" y="1434798"/>
            <a:ext cx="3008681" cy="4691440"/>
          </a:xfrm>
        </p:spPr>
        <p:txBody>
          <a:bodyPr/>
          <a:lstStyle>
            <a:lvl1pPr marL="0" indent="0">
              <a:buNone/>
              <a:defRPr sz="1300"/>
            </a:lvl1pPr>
            <a:lvl2pPr marL="432283" indent="0">
              <a:buNone/>
              <a:defRPr sz="1100"/>
            </a:lvl2pPr>
            <a:lvl3pPr marL="864565" indent="0">
              <a:buNone/>
              <a:defRPr sz="900"/>
            </a:lvl3pPr>
            <a:lvl4pPr marL="1296848" indent="0">
              <a:buNone/>
              <a:defRPr sz="900"/>
            </a:lvl4pPr>
            <a:lvl5pPr marL="1729130" indent="0">
              <a:buNone/>
              <a:defRPr sz="900"/>
            </a:lvl5pPr>
            <a:lvl6pPr marL="2161413" indent="0">
              <a:buNone/>
              <a:defRPr sz="900"/>
            </a:lvl6pPr>
            <a:lvl7pPr marL="2593696" indent="0">
              <a:buNone/>
              <a:defRPr sz="900"/>
            </a:lvl7pPr>
            <a:lvl8pPr marL="3025978" indent="0">
              <a:buNone/>
              <a:defRPr sz="900"/>
            </a:lvl8pPr>
            <a:lvl9pPr marL="345826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C5FD4-35B7-43EF-997B-68AF2BEC9D6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197930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1771" y="4800298"/>
            <a:ext cx="5487296" cy="566964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1771" y="612322"/>
            <a:ext cx="5487296" cy="4115405"/>
          </a:xfrm>
        </p:spPr>
        <p:txBody>
          <a:bodyPr/>
          <a:lstStyle>
            <a:lvl1pPr marL="0" indent="0">
              <a:buNone/>
              <a:defRPr sz="3000"/>
            </a:lvl1pPr>
            <a:lvl2pPr marL="432283" indent="0">
              <a:buNone/>
              <a:defRPr sz="2600"/>
            </a:lvl2pPr>
            <a:lvl3pPr marL="864565" indent="0">
              <a:buNone/>
              <a:defRPr sz="2300"/>
            </a:lvl3pPr>
            <a:lvl4pPr marL="1296848" indent="0">
              <a:buNone/>
              <a:defRPr sz="1900"/>
            </a:lvl4pPr>
            <a:lvl5pPr marL="1729130" indent="0">
              <a:buNone/>
              <a:defRPr sz="1900"/>
            </a:lvl5pPr>
            <a:lvl6pPr marL="2161413" indent="0">
              <a:buNone/>
              <a:defRPr sz="1900"/>
            </a:lvl6pPr>
            <a:lvl7pPr marL="2593696" indent="0">
              <a:buNone/>
              <a:defRPr sz="1900"/>
            </a:lvl7pPr>
            <a:lvl8pPr marL="3025978" indent="0">
              <a:buNone/>
              <a:defRPr sz="1900"/>
            </a:lvl8pPr>
            <a:lvl9pPr marL="3458261" indent="0">
              <a:buNone/>
              <a:defRPr sz="19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1771" y="5367262"/>
            <a:ext cx="5487296" cy="804333"/>
          </a:xfrm>
        </p:spPr>
        <p:txBody>
          <a:bodyPr/>
          <a:lstStyle>
            <a:lvl1pPr marL="0" indent="0">
              <a:buNone/>
              <a:defRPr sz="1300"/>
            </a:lvl1pPr>
            <a:lvl2pPr marL="432283" indent="0">
              <a:buNone/>
              <a:defRPr sz="1100"/>
            </a:lvl2pPr>
            <a:lvl3pPr marL="864565" indent="0">
              <a:buNone/>
              <a:defRPr sz="900"/>
            </a:lvl3pPr>
            <a:lvl4pPr marL="1296848" indent="0">
              <a:buNone/>
              <a:defRPr sz="900"/>
            </a:lvl4pPr>
            <a:lvl5pPr marL="1729130" indent="0">
              <a:buNone/>
              <a:defRPr sz="900"/>
            </a:lvl5pPr>
            <a:lvl6pPr marL="2161413" indent="0">
              <a:buNone/>
              <a:defRPr sz="900"/>
            </a:lvl6pPr>
            <a:lvl7pPr marL="2593696" indent="0">
              <a:buNone/>
              <a:defRPr sz="900"/>
            </a:lvl7pPr>
            <a:lvl8pPr marL="3025978" indent="0">
              <a:buNone/>
              <a:defRPr sz="900"/>
            </a:lvl8pPr>
            <a:lvl9pPr marL="345826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B2B92-46C3-432E-BB3F-F66BBDBB2B4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039988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9F96-B66A-4676-9957-6F49103DF09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288344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550" y="275167"/>
            <a:ext cx="2057549" cy="5851071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6902" y="275167"/>
            <a:ext cx="6029306" cy="5851071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54F17-C1D6-4267-89C0-02646F816A6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528051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6902" y="275167"/>
            <a:ext cx="8230197" cy="585107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F950A-23EC-47F9-A9A6-D946DE9D69B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994777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8" y="2130448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8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246" indent="0" algn="ctr">
              <a:buNone/>
              <a:defRPr/>
            </a:lvl2pPr>
            <a:lvl3pPr marL="910499" indent="0" algn="ctr">
              <a:buNone/>
              <a:defRPr/>
            </a:lvl3pPr>
            <a:lvl4pPr marL="1365743" indent="0" algn="ctr">
              <a:buNone/>
              <a:defRPr/>
            </a:lvl4pPr>
            <a:lvl5pPr marL="1820990" indent="0" algn="ctr">
              <a:buNone/>
              <a:defRPr/>
            </a:lvl5pPr>
            <a:lvl6pPr marL="2276237" indent="0" algn="ctr">
              <a:buNone/>
              <a:defRPr/>
            </a:lvl6pPr>
            <a:lvl7pPr marL="2731491" indent="0" algn="ctr">
              <a:buNone/>
              <a:defRPr/>
            </a:lvl7pPr>
            <a:lvl8pPr marL="3186732" indent="0" algn="ctr">
              <a:buNone/>
              <a:defRPr/>
            </a:lvl8pPr>
            <a:lvl9pPr marL="3641981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2E3D3BA-2CB3-45CE-B7B8-86971878755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973989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D836D4C-B02B-4FA7-A1CD-EEF6F46B590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73386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4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4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5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5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3EEC6-2853-4EB7-A121-B27C0DF06BE5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131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4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4" y="290672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246" indent="0">
              <a:buNone/>
              <a:defRPr sz="1800"/>
            </a:lvl2pPr>
            <a:lvl3pPr marL="910499" indent="0">
              <a:buNone/>
              <a:defRPr sz="1600"/>
            </a:lvl3pPr>
            <a:lvl4pPr marL="1365743" indent="0">
              <a:buNone/>
              <a:defRPr sz="1400"/>
            </a:lvl4pPr>
            <a:lvl5pPr marL="1820990" indent="0">
              <a:buNone/>
              <a:defRPr sz="1400"/>
            </a:lvl5pPr>
            <a:lvl6pPr marL="2276237" indent="0">
              <a:buNone/>
              <a:defRPr sz="1400"/>
            </a:lvl6pPr>
            <a:lvl7pPr marL="2731491" indent="0">
              <a:buNone/>
              <a:defRPr sz="1400"/>
            </a:lvl7pPr>
            <a:lvl8pPr marL="3186732" indent="0">
              <a:buNone/>
              <a:defRPr sz="1400"/>
            </a:lvl8pPr>
            <a:lvl9pPr marL="3641981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FD50801-ADC0-45CA-ACEE-4DAF22FFB09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247596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7" y="160024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4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90DC361-B3B4-4321-BA24-7925A4BF121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419503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4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4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7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7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3FD351E-F4CE-45FD-BB3F-DE3BDE39D3D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352550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3526DAC-A299-4578-B885-B3398168F9A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046508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7B9E75C-6B9B-48AB-A7E2-CFFE372F9BA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771086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1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99" y="273096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18" y="143511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2F7A8CC-8205-4B07-913A-C5A529524E9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954561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46" indent="0">
              <a:buNone/>
              <a:defRPr sz="2800"/>
            </a:lvl2pPr>
            <a:lvl3pPr marL="910499" indent="0">
              <a:buNone/>
              <a:defRPr sz="2400"/>
            </a:lvl3pPr>
            <a:lvl4pPr marL="1365743" indent="0">
              <a:buNone/>
              <a:defRPr sz="2000"/>
            </a:lvl4pPr>
            <a:lvl5pPr marL="1820990" indent="0">
              <a:buNone/>
              <a:defRPr sz="2000"/>
            </a:lvl5pPr>
            <a:lvl6pPr marL="2276237" indent="0">
              <a:buNone/>
              <a:defRPr sz="2000"/>
            </a:lvl6pPr>
            <a:lvl7pPr marL="2731491" indent="0">
              <a:buNone/>
              <a:defRPr sz="2000"/>
            </a:lvl7pPr>
            <a:lvl8pPr marL="3186732" indent="0">
              <a:buNone/>
              <a:defRPr sz="2000"/>
            </a:lvl8pPr>
            <a:lvl9pPr marL="364198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66E1D14-5B77-4A15-82AC-9B9DB4A7ED3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45420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ACF2719-AC14-417F-B46E-236E365D1DE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050049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84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84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0296CC7-1E64-4703-87ED-956F03C856A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791191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8" y="274684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9B0E500-8778-436F-878E-8BB72720D7F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21945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29428-264C-4037-BF15-84FC2D33D81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485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80698-D534-4005-86C7-756F2CEB7DF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23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83" y="27308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3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00C81-4A2A-450D-803F-C37C36FC22E0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6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46" indent="0">
              <a:buNone/>
              <a:defRPr sz="2800"/>
            </a:lvl2pPr>
            <a:lvl3pPr marL="910499" indent="0">
              <a:buNone/>
              <a:defRPr sz="2400"/>
            </a:lvl3pPr>
            <a:lvl4pPr marL="1365743" indent="0">
              <a:buNone/>
              <a:defRPr sz="2000"/>
            </a:lvl4pPr>
            <a:lvl5pPr marL="1820990" indent="0">
              <a:buNone/>
              <a:defRPr sz="2000"/>
            </a:lvl5pPr>
            <a:lvl6pPr marL="2276237" indent="0">
              <a:buNone/>
              <a:defRPr sz="2000"/>
            </a:lvl6pPr>
            <a:lvl7pPr marL="2731491" indent="0">
              <a:buNone/>
              <a:defRPr sz="2000"/>
            </a:lvl7pPr>
            <a:lvl8pPr marL="3186732" indent="0">
              <a:buNone/>
              <a:defRPr sz="2000"/>
            </a:lvl8pPr>
            <a:lvl9pPr marL="3641981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BBF5A-7F5D-4479-BEBD-670DCCB2C425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58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8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8" y="160023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934CC9-AAE6-49C1-91E3-63D2722F6458}" type="slidenum">
              <a:rPr lang="hu-H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7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2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04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57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09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435" indent="-34143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77" indent="-28453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8118" indent="-22762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3364" indent="-22762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8613" indent="-22762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3862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59107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4355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69601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46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99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743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9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237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49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732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98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4EA5E-A29F-4A94-A4F0-B6BA2D507F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882E2-63C7-4E82-B099-C6F73366A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0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00" tIns="45600" rIns="91200" bIns="456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1788"/>
            <a:ext cx="822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00" tIns="45600" rIns="91200" bIns="456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00" tIns="45600" rIns="91200" bIns="45600" numCol="1" anchor="t" anchorCtr="0" compatLnSpc="1">
            <a:prstTxWarp prst="textNoShape">
              <a:avLst/>
            </a:prstTxWarp>
          </a:bodyPr>
          <a:lstStyle>
            <a:lvl1pPr defTabSz="912023">
              <a:lnSpc>
                <a:spcPct val="100000"/>
              </a:lnSpc>
              <a:defRPr sz="1300" b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5788" y="6245225"/>
            <a:ext cx="28924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00" tIns="45600" rIns="91200" bIns="45600" numCol="1" anchor="t" anchorCtr="0" compatLnSpc="1">
            <a:prstTxWarp prst="textNoShape">
              <a:avLst/>
            </a:prstTxWarp>
          </a:bodyPr>
          <a:lstStyle>
            <a:lvl1pPr algn="ctr" defTabSz="912023">
              <a:lnSpc>
                <a:spcPct val="100000"/>
              </a:lnSpc>
              <a:defRPr sz="1300" b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00" tIns="45600" rIns="91200" bIns="45600" numCol="1" anchor="t" anchorCtr="0" compatLnSpc="1">
            <a:prstTxWarp prst="textNoShape">
              <a:avLst/>
            </a:prstTxWarp>
          </a:bodyPr>
          <a:lstStyle>
            <a:lvl1pPr algn="r" defTabSz="912023">
              <a:lnSpc>
                <a:spcPct val="100000"/>
              </a:lnSpc>
              <a:defRPr sz="1300" b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9EDC92-ABBF-4FD7-9CB5-CB3BAF559FF9}" type="slidenum">
              <a:rPr lang="hu-HU" alt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8309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5pPr>
      <a:lvl6pPr marL="431301" algn="ctr" defTabSz="912023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6pPr>
      <a:lvl7pPr marL="862600" algn="ctr" defTabSz="912023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7pPr>
      <a:lvl8pPr marL="1293904" algn="ctr" defTabSz="912023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8pPr>
      <a:lvl9pPr marL="1725203" algn="ctr" defTabSz="912023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9pPr>
    </p:titleStyle>
    <p:bodyStyle>
      <a:lvl1pPr marL="341313" indent="-341313" algn="l" defTabSz="911225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defTabSz="911225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8238" indent="-227013" algn="l" defTabSz="911225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593850" indent="-227013" algn="l" defTabSz="911225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052638" indent="-228600" algn="l" defTabSz="91122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484473" indent="-229129" algn="l" defTabSz="91202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2915775" indent="-229129" algn="l" defTabSz="91202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347073" indent="-229129" algn="l" defTabSz="91202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3778376" indent="-229129" algn="l" defTabSz="91202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862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01" algn="l" defTabSz="862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2600" algn="l" defTabSz="862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3904" algn="l" defTabSz="862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203" algn="l" defTabSz="862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504" algn="l" defTabSz="862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87799" algn="l" defTabSz="862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105" algn="l" defTabSz="862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405" algn="l" defTabSz="862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7" tIns="45703" rIns="91407" bIns="4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1788"/>
            <a:ext cx="822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>
            <a:lvl1pPr defTabSz="914098">
              <a:lnSpc>
                <a:spcPct val="100000"/>
              </a:lnSpc>
              <a:defRPr sz="1300" b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5788" y="6245225"/>
            <a:ext cx="28924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>
            <a:lvl1pPr algn="ctr" defTabSz="914098">
              <a:lnSpc>
                <a:spcPct val="100000"/>
              </a:lnSpc>
              <a:defRPr sz="1300" b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>
            <a:lvl1pPr algn="r" defTabSz="914098">
              <a:lnSpc>
                <a:spcPct val="100000"/>
              </a:lnSpc>
              <a:defRPr sz="1300" b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5FE2A8-0A67-4055-9897-0D3433A36EAB}" type="slidenum">
              <a:rPr lang="hu-HU" alt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8488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5pPr>
      <a:lvl6pPr marL="432283" algn="ctr" defTabSz="914098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6pPr>
      <a:lvl7pPr marL="864565" algn="ctr" defTabSz="914098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7pPr>
      <a:lvl8pPr marL="1296848" algn="ctr" defTabSz="914098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8pPr>
      <a:lvl9pPr marL="1729130" algn="ctr" defTabSz="914098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597025" indent="-227013" algn="l" defTabSz="91281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057400" indent="-228600" algn="l" defTabSz="91281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490128" indent="-229651" algn="l" defTabSz="91409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2922411" indent="-229651" algn="l" defTabSz="91409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354694" indent="-229651" algn="l" defTabSz="91409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3786976" indent="-229651" algn="l" defTabSz="91409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283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565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848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9130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1413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3696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5978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8261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l" defTabSz="914400" eaLnBrk="1" hangingPunct="1">
              <a:defRPr sz="1400" baseline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 baseline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AAEE98-783D-471E-B446-2943BF4A1E9A}" type="slidenum">
              <a:rPr lang="hu-HU" alt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2009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52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04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657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09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36650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226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4787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03862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59107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14355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69601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46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99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743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9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237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49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732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98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control" Target="../activeX/activeX2.xml"/><Relationship Id="rId7" Type="http://schemas.openxmlformats.org/officeDocument/2006/relationships/image" Target="../media/image25.jpe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jpeg"/><Relationship Id="rId5" Type="http://schemas.openxmlformats.org/officeDocument/2006/relationships/hyperlink" Target="https://maps.google.com/maps?ll=48.864124,2.332461&amp;z=13&amp;t=m&amp;hl=hu-HU&amp;gl=US&amp;mapclient=apiv3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hu/url?sa=i&amp;rct=j&amp;q=&amp;esrc=s&amp;frm=1&amp;source=images&amp;cd=&amp;cad=rja&amp;uact=8&amp;ved=0ahUKEwjl293lo4HTAhXJuRoKHb8SCJ0QjRwIBw&amp;url=http://rnpc-rekos.ru/isfahan-iran/&amp;psig=AFQjCNGKWgRMjBVZ94DZXuR7jdAkYd7UIA&amp;ust=1491068111366717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google.hu/url?sa=i&amp;rct=j&amp;q=&amp;esrc=s&amp;frm=1&amp;source=images&amp;cd=&amp;ved=0ahUKEwi7grucqoHTAhWCchoKHc6FBy8QjRwIBw&amp;url=http://szallashelyek-utazas.info/athen/&amp;psig=AFQjCNGyaxtmU9DEpuki36tdbi8CUWLS4g&amp;ust=1491069838658267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hyperlink" Target="http://www.google.hu/url?sa=i&amp;rct=j&amp;q=&amp;esrc=s&amp;frm=1&amp;source=images&amp;cd=&amp;cad=rja&amp;uact=8&amp;ved=0ahUKEwj1noiCq4HTAhWJShQKHRoFBCQQjRwIBw&amp;url=http://proaktivdirekt.com/magazin/cikk/stockholm-a-szigetekre-epult-fovaros&amp;psig=AFQjCNH2LKriiC2p1s0fbKqyaJubkViFVw&amp;ust=1491070031510578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9.jpeg"/><Relationship Id="rId4" Type="http://schemas.openxmlformats.org/officeDocument/2006/relationships/hyperlink" Target="http://hu.wikipedia.org/wiki/F%C3%A1jl:Nagyv%C3%A1radt%C3%A9ri_Elm%C3%A9leti_T%C3%B6mb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hu/url?sa=i&amp;rct=j&amp;q=&amp;esrc=s&amp;frm=1&amp;source=images&amp;cd=&amp;cad=rja&amp;uact=8&amp;ved=0ahUKEwj886_0loHTAhUHthQKHaFkAHMQjRwIBw&amp;url=https://utazom.com/cikk/borvidek-becsben-a-hires-grinzing&amp;psig=AFQjCNHltVWnur-1zosLKkEh9nV3y5Misw&amp;ust=1491064530002954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hyperlink" Target="https://www.google.hu/url?sa=i&amp;rct=j&amp;q=&amp;esrc=s&amp;frm=1&amp;source=images&amp;cd=&amp;cad=rja&amp;uact=8&amp;ved=0ahUKEwj-kYm1loHTAhWIPRQKHXETCI4QjRwIBw&amp;url=https://www.wien.info/hu/shopping-wining-dining/wine&amp;psig=AFQjCNHltVWnur-1zosLKkEh9nV3y5Misw&amp;ust=149106453000295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hu/url?sa=i&amp;rct=j&amp;q=&amp;esrc=s&amp;frm=1&amp;source=images&amp;cd=&amp;cad=rja&amp;uact=8&amp;ved=0ahUKEwjx-YHfloHTAhVFtRQKHfj5CCQQjRwIBw&amp;url=https://utazom.com/cikk/borvidek-becsben-a-hires-grinzing&amp;psig=AFQjCNHltVWnur-1zosLKkEh9nV3y5Misw&amp;ust=1491064530002954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s://www.google.hu/url?sa=i&amp;rct=j&amp;q=&amp;esrc=s&amp;frm=1&amp;source=images&amp;cd=&amp;cad=rja&amp;uact=8&amp;ved=0ahUKEwj9i53GloHTAhVIWBQKHSlpBjwQjRwIBw&amp;url=https://www.wien.info/hu/shopping-wining-dining/wine&amp;psig=AFQjCNHltVWnur-1zosLKkEh9nV3y5Misw&amp;ust=1491064530002954" TargetMode="External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hyperlink" Target="http://www.google.hu/url?sa=i&amp;rct=j&amp;q=&amp;esrc=s&amp;frm=1&amp;source=images&amp;cd=&amp;cad=rja&amp;uact=8&amp;ved=0ahUKEwjfufmDmYHTAhVCXBQKHSJdChMQjRwIBw&amp;url=http://somfaliget.hu/kertepites/novenyfa-zold-fal/&amp;bvm=bv.151426398,d.d24&amp;psig=AFQjCNHz5KyjnIGpaABuwLakolfW7lHUBw&amp;ust=149106521583683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hu/url?sa=i&amp;rct=j&amp;q=&amp;esrc=s&amp;frm=1&amp;source=images&amp;cd=&amp;cad=rja&amp;uact=8&amp;ved=0ahUKEwjK2oDimYHTAhXFxxQKHfnHAKUQjRwIBw&amp;url=http://www.designlakas.hu/hirek/innovacio-belsoepiteszetben-novenyfal&amp;bvm=bv.151426398,d.d24&amp;psig=AFQjCNHz5KyjnIGpaABuwLakolfW7lHUBw&amp;ust=1491065215836833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://www.google.hu/url?sa=i&amp;rct=j&amp;q=&amp;esrc=s&amp;frm=1&amp;source=images&amp;cd=&amp;cad=rja&amp;uact=8&amp;ved=0ahUKEwiNpYjImYHTAhUMOhQKHaLbCkwQjRwIBw&amp;url=http://tartosnovenyfalak.hupont.hu/1/tartositott-novenyek-novenyfalak&amp;bvm=bv.151426398,d.d24&amp;psig=AFQjCNHz5KyjnIGpaABuwLakolfW7lHUBw&amp;ust=1491065215836833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39552" y="1844824"/>
            <a:ext cx="8316416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rgbClr val="002060"/>
                </a:solidFill>
                <a:latin typeface="+mj-lt"/>
              </a:rPr>
              <a:t>16:40 -16:50 </a:t>
            </a:r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   </a:t>
            </a:r>
            <a:r>
              <a:rPr lang="hu-HU" sz="2000" i="1" dirty="0" smtClean="0">
                <a:solidFill>
                  <a:srgbClr val="002060"/>
                </a:solidFill>
                <a:latin typeface="+mj-lt"/>
              </a:rPr>
              <a:t>Városi </a:t>
            </a:r>
            <a:r>
              <a:rPr lang="hu-HU" sz="2000" i="1" dirty="0">
                <a:solidFill>
                  <a:srgbClr val="002060"/>
                </a:solidFill>
                <a:latin typeface="+mj-lt"/>
              </a:rPr>
              <a:t>zöldségek, haszna, kára, pszichológiája,</a:t>
            </a:r>
            <a:r>
              <a:rPr lang="hu-HU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  </a:t>
            </a:r>
          </a:p>
          <a:p>
            <a:pPr>
              <a:spcAft>
                <a:spcPts val="600"/>
              </a:spcAft>
            </a:pPr>
            <a:r>
              <a:rPr lang="hu-HU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                        </a:t>
            </a:r>
            <a:r>
              <a:rPr lang="hu-HU" sz="2000" dirty="0" err="1" smtClean="0">
                <a:solidFill>
                  <a:srgbClr val="002060"/>
                </a:solidFill>
                <a:latin typeface="+mj-lt"/>
              </a:rPr>
              <a:t>Rosivall</a:t>
            </a:r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hu-HU" sz="2000" dirty="0">
                <a:solidFill>
                  <a:srgbClr val="002060"/>
                </a:solidFill>
                <a:latin typeface="+mj-lt"/>
              </a:rPr>
              <a:t>László</a:t>
            </a:r>
          </a:p>
          <a:p>
            <a:r>
              <a:rPr lang="hu-HU" sz="2000" b="1" dirty="0">
                <a:solidFill>
                  <a:srgbClr val="002060"/>
                </a:solidFill>
                <a:latin typeface="+mj-lt"/>
              </a:rPr>
              <a:t>16:50 - </a:t>
            </a:r>
            <a:r>
              <a:rPr lang="hu-HU" sz="2000" b="1" i="1" dirty="0">
                <a:solidFill>
                  <a:srgbClr val="002060"/>
                </a:solidFill>
                <a:latin typeface="+mj-lt"/>
              </a:rPr>
              <a:t>17:30</a:t>
            </a:r>
            <a:r>
              <a:rPr lang="hu-HU" sz="20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hu-HU" sz="2000" i="1" dirty="0" smtClean="0">
                <a:solidFill>
                  <a:srgbClr val="002060"/>
                </a:solidFill>
                <a:latin typeface="+mj-lt"/>
              </a:rPr>
              <a:t>  </a:t>
            </a:r>
            <a:r>
              <a:rPr lang="hu-HU" sz="2000" b="1" i="1" dirty="0" smtClean="0">
                <a:solidFill>
                  <a:srgbClr val="002060"/>
                </a:solidFill>
                <a:latin typeface="+mj-lt"/>
              </a:rPr>
              <a:t>Kertek</a:t>
            </a:r>
            <a:r>
              <a:rPr lang="hu-HU" sz="2000" b="1" i="1" dirty="0">
                <a:solidFill>
                  <a:srgbClr val="002060"/>
                </a:solidFill>
                <a:latin typeface="+mj-lt"/>
              </a:rPr>
              <a:t>, parkok, s mindenféle zöldek a gyógyítás és </a:t>
            </a:r>
            <a:r>
              <a:rPr lang="hu-HU" sz="2000" b="1" i="1" dirty="0" smtClean="0">
                <a:solidFill>
                  <a:srgbClr val="002060"/>
                </a:solidFill>
                <a:latin typeface="+mj-lt"/>
              </a:rPr>
              <a:t> </a:t>
            </a:r>
          </a:p>
          <a:p>
            <a:r>
              <a:rPr lang="hu-HU" sz="20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hu-HU" sz="2000" b="1" i="1" dirty="0" smtClean="0">
                <a:solidFill>
                  <a:srgbClr val="002060"/>
                </a:solidFill>
                <a:latin typeface="+mj-lt"/>
              </a:rPr>
              <a:t>                        egészségmegőrzés </a:t>
            </a:r>
            <a:r>
              <a:rPr lang="hu-HU" sz="2000" b="1" i="1" dirty="0">
                <a:solidFill>
                  <a:srgbClr val="002060"/>
                </a:solidFill>
                <a:latin typeface="+mj-lt"/>
              </a:rPr>
              <a:t>szolgálatába</a:t>
            </a:r>
            <a:r>
              <a:rPr lang="hu-HU" sz="2000" b="1" dirty="0">
                <a:solidFill>
                  <a:srgbClr val="002060"/>
                </a:solidFill>
                <a:latin typeface="+mj-lt"/>
              </a:rPr>
              <a:t>n</a:t>
            </a:r>
            <a:r>
              <a:rPr lang="hu-HU" sz="2000" dirty="0">
                <a:solidFill>
                  <a:srgbClr val="002060"/>
                </a:solidFill>
                <a:latin typeface="+mj-lt"/>
              </a:rPr>
              <a:t>, </a:t>
            </a:r>
            <a:endParaRPr lang="hu-HU" sz="2000" dirty="0" smtClean="0">
              <a:solidFill>
                <a:srgbClr val="002060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hu-HU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                        </a:t>
            </a:r>
            <a:r>
              <a:rPr lang="hu-HU" sz="2000" dirty="0" err="1" smtClean="0">
                <a:solidFill>
                  <a:srgbClr val="002060"/>
                </a:solidFill>
                <a:latin typeface="+mj-lt"/>
              </a:rPr>
              <a:t>Mezősné</a:t>
            </a:r>
            <a:r>
              <a:rPr lang="hu-HU" sz="20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Szilágyi </a:t>
            </a:r>
            <a:r>
              <a:rPr lang="hu-HU" sz="2000" dirty="0">
                <a:solidFill>
                  <a:srgbClr val="002060"/>
                </a:solidFill>
                <a:latin typeface="+mj-lt"/>
              </a:rPr>
              <a:t>Kinga, (</a:t>
            </a:r>
            <a:r>
              <a:rPr lang="hu-HU" sz="2000" dirty="0" err="1">
                <a:solidFill>
                  <a:srgbClr val="002060"/>
                </a:solidFill>
                <a:latin typeface="+mj-lt"/>
              </a:rPr>
              <a:t>SzIE</a:t>
            </a:r>
            <a:r>
              <a:rPr lang="hu-HU" sz="2000" dirty="0">
                <a:solidFill>
                  <a:srgbClr val="002060"/>
                </a:solidFill>
                <a:latin typeface="+mj-lt"/>
              </a:rPr>
              <a:t>) </a:t>
            </a:r>
          </a:p>
          <a:p>
            <a:r>
              <a:rPr lang="hu-HU" sz="2000" dirty="0">
                <a:solidFill>
                  <a:srgbClr val="002060"/>
                </a:solidFill>
                <a:latin typeface="+mj-lt"/>
              </a:rPr>
              <a:t>17:30 -17:40 </a:t>
            </a:r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    </a:t>
            </a:r>
            <a:r>
              <a:rPr lang="hu-HU" sz="2000" i="1" dirty="0" smtClean="0">
                <a:solidFill>
                  <a:srgbClr val="002060"/>
                </a:solidFill>
                <a:latin typeface="+mj-lt"/>
              </a:rPr>
              <a:t>Hová </a:t>
            </a:r>
            <a:r>
              <a:rPr lang="hu-HU" sz="2000" i="1" dirty="0">
                <a:solidFill>
                  <a:srgbClr val="002060"/>
                </a:solidFill>
                <a:latin typeface="+mj-lt"/>
              </a:rPr>
              <a:t>ül a kutya és hová a medikus? </a:t>
            </a:r>
            <a:endParaRPr lang="hu-HU" sz="2000" i="1" dirty="0" smtClean="0">
              <a:solidFill>
                <a:srgbClr val="002060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                          </a:t>
            </a:r>
            <a:r>
              <a:rPr lang="hu-HU" sz="2000" dirty="0" err="1" smtClean="0">
                <a:solidFill>
                  <a:srgbClr val="002060"/>
                </a:solidFill>
                <a:latin typeface="+mj-lt"/>
              </a:rPr>
              <a:t>Rosivall</a:t>
            </a:r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hu-HU" sz="2000" dirty="0">
                <a:solidFill>
                  <a:srgbClr val="002060"/>
                </a:solidFill>
                <a:latin typeface="+mj-lt"/>
              </a:rPr>
              <a:t>László</a:t>
            </a:r>
          </a:p>
          <a:p>
            <a:r>
              <a:rPr lang="hu-HU" sz="2000" b="1" dirty="0">
                <a:solidFill>
                  <a:srgbClr val="002060"/>
                </a:solidFill>
                <a:latin typeface="+mj-lt"/>
              </a:rPr>
              <a:t>17:40 - 18:20</a:t>
            </a:r>
            <a:r>
              <a:rPr lang="hu-HU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   </a:t>
            </a:r>
            <a:r>
              <a:rPr lang="hu-HU" sz="2000" b="1" i="1" dirty="0" smtClean="0">
                <a:solidFill>
                  <a:srgbClr val="002060"/>
                </a:solidFill>
                <a:latin typeface="+mj-lt"/>
              </a:rPr>
              <a:t>Az </a:t>
            </a:r>
            <a:r>
              <a:rPr lang="hu-HU" sz="2000" b="1" i="1" dirty="0">
                <a:solidFill>
                  <a:srgbClr val="002060"/>
                </a:solidFill>
                <a:latin typeface="+mj-lt"/>
              </a:rPr>
              <a:t>épített környezet pszichológiája</a:t>
            </a:r>
            <a:r>
              <a:rPr lang="hu-HU" sz="20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                          </a:t>
            </a:r>
          </a:p>
          <a:p>
            <a:r>
              <a:rPr lang="hu-HU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                         </a:t>
            </a:r>
            <a:r>
              <a:rPr lang="hu-HU" sz="2000" dirty="0" err="1" smtClean="0">
                <a:solidFill>
                  <a:srgbClr val="002060"/>
                </a:solidFill>
                <a:latin typeface="+mj-lt"/>
              </a:rPr>
              <a:t>Dúll</a:t>
            </a:r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hu-HU" sz="2000" dirty="0">
                <a:solidFill>
                  <a:srgbClr val="002060"/>
                </a:solidFill>
                <a:latin typeface="+mj-lt"/>
              </a:rPr>
              <a:t>Andrea </a:t>
            </a:r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(ELTE</a:t>
            </a:r>
            <a:r>
              <a:rPr lang="hu-HU" sz="2000" dirty="0">
                <a:solidFill>
                  <a:srgbClr val="002060"/>
                </a:solidFill>
                <a:latin typeface="+mj-lt"/>
              </a:rPr>
              <a:t>, BME)</a:t>
            </a:r>
            <a:endParaRPr lang="hu-HU" sz="2000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699792" y="1052736"/>
            <a:ext cx="368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2060"/>
                </a:solidFill>
              </a:rPr>
              <a:t>Mai rendhagyó program</a:t>
            </a:r>
            <a:endParaRPr lang="hu-H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83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84585" y="5693186"/>
            <a:ext cx="4795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663300"/>
                </a:solidFill>
              </a:rPr>
              <a:t>Paradicsom,</a:t>
            </a:r>
            <a:r>
              <a:rPr lang="hu-HU" sz="2000" dirty="0" smtClean="0">
                <a:solidFill>
                  <a:srgbClr val="663300"/>
                </a:solidFill>
              </a:rPr>
              <a:t> </a:t>
            </a:r>
            <a:r>
              <a:rPr lang="hu-HU" sz="2000" b="1" dirty="0" err="1" smtClean="0">
                <a:solidFill>
                  <a:srgbClr val="663300"/>
                </a:solidFill>
              </a:rPr>
              <a:t>Tintoretto</a:t>
            </a:r>
            <a:r>
              <a:rPr lang="hu-HU" sz="2000" b="1" dirty="0" smtClean="0">
                <a:solidFill>
                  <a:srgbClr val="663300"/>
                </a:solidFill>
              </a:rPr>
              <a:t> </a:t>
            </a:r>
            <a:r>
              <a:rPr lang="hu-HU" sz="2000" dirty="0" smtClean="0">
                <a:solidFill>
                  <a:srgbClr val="663300"/>
                </a:solidFill>
              </a:rPr>
              <a:t>(</a:t>
            </a:r>
            <a:r>
              <a:rPr lang="hu-HU" dirty="0" smtClean="0">
                <a:solidFill>
                  <a:srgbClr val="663300"/>
                </a:solidFill>
              </a:rPr>
              <a:t>1519-1594)</a:t>
            </a:r>
            <a:endParaRPr lang="en-US" dirty="0">
              <a:solidFill>
                <a:srgbClr val="663300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251520" y="6023029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663300"/>
                </a:solidFill>
              </a:rPr>
              <a:t>Velence, Dózse Palota, Nagy Tanácsterem (53 </a:t>
            </a:r>
            <a:r>
              <a:rPr lang="hu-HU" dirty="0">
                <a:solidFill>
                  <a:srgbClr val="663300"/>
                </a:solidFill>
              </a:rPr>
              <a:t>méter hosszú, 25 méter széles és 12 méter </a:t>
            </a:r>
            <a:r>
              <a:rPr lang="hu-HU" dirty="0" smtClean="0">
                <a:solidFill>
                  <a:srgbClr val="663300"/>
                </a:solidFill>
              </a:rPr>
              <a:t>magas), </a:t>
            </a:r>
            <a:r>
              <a:rPr lang="hu-HU" dirty="0">
                <a:solidFill>
                  <a:srgbClr val="663300"/>
                </a:solidFill>
              </a:rPr>
              <a:t>nem kevésbé impozáns díszítésével</a:t>
            </a:r>
            <a:endParaRPr lang="en-US" dirty="0">
              <a:solidFill>
                <a:srgbClr val="663300"/>
              </a:solidFill>
            </a:endParaRPr>
          </a:p>
        </p:txBody>
      </p:sp>
      <p:pic>
        <p:nvPicPr>
          <p:cNvPr id="9222" name="Picture 6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847" y="3717032"/>
            <a:ext cx="2569180" cy="192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Képtalálat a következ&amp;odblac;re: „tintoretto dózse palota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9376"/>
            <a:ext cx="9053469" cy="345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Képtalálat a következ&amp;odblac;re: „tintoretto dózse palota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17032"/>
            <a:ext cx="4768394" cy="192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47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yoanji_2-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8799"/>
            <a:ext cx="6552728" cy="522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811907" y="5674022"/>
            <a:ext cx="77925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808000"/>
                </a:solidFill>
              </a:rPr>
              <a:t>Minden zen kertek atyja a </a:t>
            </a:r>
            <a:r>
              <a:rPr lang="hu-HU" b="1" dirty="0">
                <a:solidFill>
                  <a:srgbClr val="808000"/>
                </a:solidFill>
              </a:rPr>
              <a:t>Kiotói </a:t>
            </a:r>
            <a:r>
              <a:rPr lang="hu-HU" b="1" dirty="0" err="1">
                <a:solidFill>
                  <a:srgbClr val="808000"/>
                </a:solidFill>
              </a:rPr>
              <a:t>Ryoanji</a:t>
            </a:r>
            <a:r>
              <a:rPr lang="hu-HU" b="1" dirty="0">
                <a:solidFill>
                  <a:srgbClr val="808000"/>
                </a:solidFill>
              </a:rPr>
              <a:t> </a:t>
            </a:r>
            <a:r>
              <a:rPr lang="hu-HU" dirty="0">
                <a:solidFill>
                  <a:srgbClr val="808000"/>
                </a:solidFill>
              </a:rPr>
              <a:t>(Békés Sárkány) </a:t>
            </a:r>
            <a:r>
              <a:rPr lang="hu-HU" b="1" dirty="0">
                <a:solidFill>
                  <a:srgbClr val="808000"/>
                </a:solidFill>
              </a:rPr>
              <a:t>templom zen kőkertje</a:t>
            </a:r>
            <a:r>
              <a:rPr lang="hu-HU" dirty="0">
                <a:solidFill>
                  <a:srgbClr val="808000"/>
                </a:solidFill>
              </a:rPr>
              <a:t>, melyet a </a:t>
            </a:r>
            <a:r>
              <a:rPr lang="hu-HU" b="1" dirty="0">
                <a:solidFill>
                  <a:srgbClr val="808000"/>
                </a:solidFill>
              </a:rPr>
              <a:t>XV</a:t>
            </a:r>
            <a:r>
              <a:rPr lang="hu-HU" dirty="0">
                <a:solidFill>
                  <a:srgbClr val="808000"/>
                </a:solidFill>
              </a:rPr>
              <a:t>. században hoztak létre. A kert csupán </a:t>
            </a:r>
            <a:r>
              <a:rPr lang="hu-HU" b="1" dirty="0">
                <a:solidFill>
                  <a:srgbClr val="808000"/>
                </a:solidFill>
              </a:rPr>
              <a:t>14 sziklából </a:t>
            </a:r>
            <a:r>
              <a:rPr lang="hu-HU" dirty="0">
                <a:solidFill>
                  <a:srgbClr val="808000"/>
                </a:solidFill>
              </a:rPr>
              <a:t>(a </a:t>
            </a:r>
            <a:r>
              <a:rPr lang="hu-HU" b="1" dirty="0">
                <a:solidFill>
                  <a:srgbClr val="808000"/>
                </a:solidFill>
              </a:rPr>
              <a:t>15.-et a teljes elmélyülés </a:t>
            </a:r>
            <a:r>
              <a:rPr lang="hu-HU" dirty="0">
                <a:solidFill>
                  <a:srgbClr val="808000"/>
                </a:solidFill>
              </a:rPr>
              <a:t>állapotában lehet megpillantani)</a:t>
            </a:r>
            <a:endParaRPr lang="en-US" dirty="0">
              <a:solidFill>
                <a:srgbClr val="8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engar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908720"/>
            <a:ext cx="6240693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707904" y="5733256"/>
            <a:ext cx="1734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663300"/>
                </a:solidFill>
              </a:rPr>
              <a:t>Mini zen kert</a:t>
            </a:r>
            <a:endParaRPr lang="en-US" sz="20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6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hlinkClick r:id="rId5" tooltip="Kattintson a terület Google Térképen való megjelenítéséhez."/>
          </p:cNvPr>
          <p:cNvSpPr>
            <a:spLocks noChangeArrowheads="1"/>
          </p:cNvSpPr>
          <p:nvPr/>
        </p:nvSpPr>
        <p:spPr bwMode="auto">
          <a:xfrm>
            <a:off x="0" y="27874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2303" name="Picture 15" descr="Képtalálat a következ&amp;odblac;re: „versailles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753" y="3691716"/>
            <a:ext cx="3428493" cy="25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5" name="Picture 17" descr="Képtalálat a következ&amp;odblac;re: „schönbrunn”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74" y="638352"/>
            <a:ext cx="3716412" cy="241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780881" y="3050376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0000"/>
                </a:solidFill>
              </a:rPr>
              <a:t>Schönbrunni</a:t>
            </a:r>
            <a:r>
              <a:rPr lang="hu-HU" dirty="0" smtClean="0">
                <a:solidFill>
                  <a:srgbClr val="000000"/>
                </a:solidFill>
              </a:rPr>
              <a:t> kastély kert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635896" y="6300028"/>
            <a:ext cx="2339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0000"/>
                </a:solidFill>
              </a:rPr>
              <a:t>Veraillesi</a:t>
            </a:r>
            <a:r>
              <a:rPr lang="hu-HU" dirty="0" smtClean="0">
                <a:solidFill>
                  <a:srgbClr val="000000"/>
                </a:solidFill>
              </a:rPr>
              <a:t> kastély kert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307" name="Picture 19" descr="https://www.bien.hu/userfiles/cikkek/113970/15293/origina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615" y="635027"/>
            <a:ext cx="3783836" cy="241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5004048" y="3059668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00"/>
                </a:solidFill>
              </a:rPr>
              <a:t>Szentpétervári nyári palota</a:t>
            </a:r>
            <a:endParaRPr lang="en-US" dirty="0">
              <a:solidFill>
                <a:srgbClr val="000000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7426" name="DefaultOcx" r:id="rId2" imgW="914400" imgH="228600"/>
        </mc:Choice>
        <mc:Fallback>
          <p:control name="DefaultOcx" r:id="rId2" imgW="914400" imgH="228600">
            <p:pic>
              <p:nvPicPr>
                <p:cNvPr id="0" name="DefaultOcx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2860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427" name="HTMLText1" r:id="rId3" imgW="914400" imgH="228600"/>
        </mc:Choice>
        <mc:Fallback>
          <p:control name="HTMLText1" r:id="rId3" imgW="914400" imgH="228600">
            <p:pic>
              <p:nvPicPr>
                <p:cNvPr id="0" name="HTMLText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2860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1219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060457" y="3491716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808000"/>
                </a:solidFill>
              </a:rPr>
              <a:t>Isfahan</a:t>
            </a:r>
            <a:r>
              <a:rPr lang="hu-HU" b="1" dirty="0" smtClean="0">
                <a:solidFill>
                  <a:srgbClr val="808000"/>
                </a:solidFill>
              </a:rPr>
              <a:t> Nagymecset és tér</a:t>
            </a:r>
            <a:endParaRPr lang="hu-HU" b="1" dirty="0">
              <a:solidFill>
                <a:srgbClr val="808000"/>
              </a:solidFill>
            </a:endParaRPr>
          </a:p>
        </p:txBody>
      </p:sp>
      <p:pic>
        <p:nvPicPr>
          <p:cNvPr id="15366" name="Picture 6" descr="Képtalálat a következőre: „isfahan iran”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31" y="44624"/>
            <a:ext cx="8265825" cy="342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Iran Shiraz gard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96204"/>
            <a:ext cx="3106684" cy="20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331640" y="615601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663300"/>
                </a:solidFill>
              </a:rPr>
              <a:t>Eram</a:t>
            </a:r>
            <a:r>
              <a:rPr lang="hu-HU" b="1" dirty="0" smtClean="0">
                <a:solidFill>
                  <a:srgbClr val="663300"/>
                </a:solidFill>
              </a:rPr>
              <a:t> kertje, </a:t>
            </a:r>
            <a:r>
              <a:rPr lang="hu-HU" b="1" dirty="0" err="1" smtClean="0">
                <a:solidFill>
                  <a:srgbClr val="663300"/>
                </a:solidFill>
              </a:rPr>
              <a:t>Shiráz</a:t>
            </a:r>
            <a:endParaRPr lang="hu-HU" b="1" dirty="0">
              <a:solidFill>
                <a:srgbClr val="663300"/>
              </a:solidFill>
            </a:endParaRPr>
          </a:p>
        </p:txBody>
      </p:sp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49080"/>
            <a:ext cx="3587122" cy="203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651187" y="6165304"/>
            <a:ext cx="187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663300"/>
                </a:solidFill>
              </a:rPr>
              <a:t>Teheráni palota</a:t>
            </a:r>
            <a:endParaRPr lang="hu-HU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97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456384" cy="271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060848"/>
            <a:ext cx="3456384" cy="272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89040"/>
            <a:ext cx="3455396" cy="272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95536" y="47667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FFFFFF"/>
                </a:solidFill>
              </a:rPr>
              <a:t>1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843808" y="219557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FFFF"/>
                </a:solidFill>
              </a:rPr>
              <a:t>2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364088" y="39237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FFFF"/>
                </a:solidFill>
              </a:rPr>
              <a:t>3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336174" y="620688"/>
            <a:ext cx="2108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66"/>
                </a:solidFill>
              </a:rPr>
              <a:t>1. Dél - Európa</a:t>
            </a:r>
          </a:p>
          <a:p>
            <a:r>
              <a:rPr lang="hu-HU" dirty="0" smtClean="0">
                <a:solidFill>
                  <a:srgbClr val="000066"/>
                </a:solidFill>
              </a:rPr>
              <a:t>2. Közép - Európa</a:t>
            </a:r>
          </a:p>
          <a:p>
            <a:r>
              <a:rPr lang="hu-HU" dirty="0" smtClean="0">
                <a:solidFill>
                  <a:srgbClr val="000066"/>
                </a:solidFill>
              </a:rPr>
              <a:t>3. Észak - Európa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95536" y="524197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solidFill>
                  <a:srgbClr val="000066"/>
                </a:solidFill>
              </a:rPr>
              <a:t>Dél – Európa: dús zöld</a:t>
            </a:r>
            <a:endParaRPr lang="hu-HU" dirty="0">
              <a:solidFill>
                <a:srgbClr val="000066"/>
              </a:solidFill>
            </a:endParaRPr>
          </a:p>
          <a:p>
            <a:r>
              <a:rPr lang="hu-HU" dirty="0" smtClean="0">
                <a:solidFill>
                  <a:srgbClr val="000066"/>
                </a:solidFill>
              </a:rPr>
              <a:t>Közép – Európa: száraz nyár</a:t>
            </a:r>
            <a:endParaRPr lang="hu-HU" dirty="0">
              <a:solidFill>
                <a:srgbClr val="000066"/>
              </a:solidFill>
            </a:endParaRPr>
          </a:p>
          <a:p>
            <a:r>
              <a:rPr lang="hu-HU" dirty="0" smtClean="0">
                <a:solidFill>
                  <a:srgbClr val="000066"/>
                </a:solidFill>
              </a:rPr>
              <a:t>Észak – Európa: hideg, rövid nyár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11560" y="3356992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2060"/>
                </a:solidFill>
              </a:rPr>
              <a:t>1. Athén</a:t>
            </a:r>
          </a:p>
          <a:p>
            <a:r>
              <a:rPr lang="hu-HU" b="1" dirty="0" smtClean="0">
                <a:solidFill>
                  <a:srgbClr val="002060"/>
                </a:solidFill>
              </a:rPr>
              <a:t>2. Budapest</a:t>
            </a:r>
          </a:p>
          <a:p>
            <a:r>
              <a:rPr lang="hu-HU" b="1" dirty="0" smtClean="0">
                <a:solidFill>
                  <a:srgbClr val="002060"/>
                </a:solidFill>
              </a:rPr>
              <a:t>3. Stockholm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7444443" y="476672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600" dirty="0">
                <a:solidFill>
                  <a:srgbClr val="002060"/>
                </a:solidFill>
              </a:rPr>
              <a:t>?</a:t>
            </a:r>
            <a:endParaRPr lang="en-US" sz="6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0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Képtalálat a következőre: „Athen zold terulete”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6"/>
            <a:ext cx="4124953" cy="309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Képtalálat a következőre: „stockholm zöldterület”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80727"/>
            <a:ext cx="4645087" cy="309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691680" y="4149080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rgbClr val="002060"/>
                </a:solidFill>
              </a:rPr>
              <a:t>Athén</a:t>
            </a:r>
            <a:endParaRPr lang="hu-HU" sz="2000" dirty="0">
              <a:solidFill>
                <a:srgbClr val="00206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998202" y="4109010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rgbClr val="002060"/>
                </a:solidFill>
              </a:rPr>
              <a:t>Stockholm</a:t>
            </a:r>
            <a:endParaRPr lang="hu-HU" sz="2000" dirty="0">
              <a:solidFill>
                <a:srgbClr val="00206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53526" y="4653136"/>
            <a:ext cx="4102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</a:rPr>
              <a:t>Ki felel Budapesten a bűnökért?</a:t>
            </a:r>
            <a:endParaRPr lang="hu-HU" sz="2000" b="1" dirty="0">
              <a:solidFill>
                <a:srgbClr val="00206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259632" y="395372"/>
            <a:ext cx="678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2060"/>
                </a:solidFill>
              </a:rPr>
              <a:t>Különböző emberek, különböző szükséglet vagy erkölcsök?</a:t>
            </a:r>
            <a:endParaRPr lang="hu-HU" b="1" dirty="0">
              <a:solidFill>
                <a:srgbClr val="00206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086425" y="5157192"/>
            <a:ext cx="73019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A fővárosi légfolyosók beépítésért?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A Sas hegy, Gellérthegy, Szabadság hegy, Mátyáshegy beépítéséért?</a:t>
            </a:r>
            <a:endParaRPr lang="hu-HU" dirty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Orczy kert beépítésért?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A fák pusztulásáért? A zöld terület csökkenésért? A Jövő eladásáért?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0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1.bp.blogspot.com/-o6fBD0d387w/VVG2zuJ8SHI/AAAAAAAAI8w/qShlgU4ZPRM/s1600/Gell%C3%A9rt-hegyi%2Bj%C3%A1tsz%C3%B3t%C3%A9r%2Bt%C3%BA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1598"/>
            <a:ext cx="9154570" cy="461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123610" y="558924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Gellért hegyi beépítések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Ellipszis 2"/>
          <p:cNvSpPr/>
          <p:nvPr/>
        </p:nvSpPr>
        <p:spPr bwMode="auto">
          <a:xfrm>
            <a:off x="5076056" y="2847387"/>
            <a:ext cx="720080" cy="94165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Ellipszis 4"/>
          <p:cNvSpPr/>
          <p:nvPr/>
        </p:nvSpPr>
        <p:spPr bwMode="auto">
          <a:xfrm>
            <a:off x="2411760" y="4005064"/>
            <a:ext cx="2304256" cy="108012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47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rund_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10" y="692696"/>
            <a:ext cx="7328308" cy="461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902924" y="5518973"/>
            <a:ext cx="7763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>
                <a:solidFill>
                  <a:srgbClr val="663300"/>
                </a:solidFill>
              </a:rPr>
              <a:t>Uborka, eper a városi kiskertben?</a:t>
            </a:r>
          </a:p>
          <a:p>
            <a:pPr algn="ctr"/>
            <a:r>
              <a:rPr lang="hu-HU" dirty="0" smtClean="0">
                <a:solidFill>
                  <a:srgbClr val="663300"/>
                </a:solidFill>
              </a:rPr>
              <a:t>Közösségi tér? Kényszer? Egészséges?</a:t>
            </a:r>
          </a:p>
          <a:p>
            <a:pPr algn="ctr"/>
            <a:r>
              <a:rPr lang="hu-HU" dirty="0" smtClean="0">
                <a:solidFill>
                  <a:srgbClr val="663300"/>
                </a:solidFill>
              </a:rPr>
              <a:t>A zsúfolt házakban van a legtöbb gyilkosság. Igaz ez a zsúfolt kertekre is?</a:t>
            </a:r>
            <a:endParaRPr lang="en-US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1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balkonada.cafeblog.hu/files/2016/01/z%C3%B6l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91727"/>
            <a:ext cx="3459328" cy="208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55576" y="5271591"/>
            <a:ext cx="2738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B050"/>
                </a:solidFill>
              </a:rPr>
              <a:t>Zöldfal Londonban</a:t>
            </a:r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6146" name="Picture 2" descr="zöld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78989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balkonada.cafeblog.hu/files/2016/01/z%C3%B6ld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863" y="2185638"/>
            <a:ext cx="3471478" cy="23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639212" y="980728"/>
            <a:ext cx="1023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B050"/>
                </a:solidFill>
              </a:rPr>
              <a:t>A jövő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32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5" name="Picture 6" descr="so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088" y="4869160"/>
            <a:ext cx="15494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7" name="Picture 12" descr="A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85184"/>
            <a:ext cx="12954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2" name="Text Box 2"/>
          <p:cNvSpPr txBox="1">
            <a:spLocks noChangeArrowheads="1"/>
          </p:cNvSpPr>
          <p:nvPr/>
        </p:nvSpPr>
        <p:spPr bwMode="auto">
          <a:xfrm>
            <a:off x="4473005" y="697037"/>
            <a:ext cx="184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600">
              <a:solidFill>
                <a:srgbClr val="FFFF00"/>
              </a:solidFill>
              <a:ea typeface="MS PGothic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800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1204224" y="5459740"/>
            <a:ext cx="67217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Kórélettani </a:t>
            </a:r>
            <a:r>
              <a:rPr lang="hu-HU" altLang="hu-HU" sz="2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Intézet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err="1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Nephrológiai</a:t>
            </a:r>
            <a:r>
              <a:rPr lang="hu-HU" altLang="hu-HU" sz="2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Kutató </a:t>
            </a:r>
            <a:r>
              <a:rPr lang="hu-HU" altLang="hu-HU" sz="2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és Képző Központ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Elméleti Doktori Iskola  -  Semmelweis </a:t>
            </a:r>
            <a:r>
              <a:rPr lang="hu-HU" altLang="hu-HU" sz="2400" dirty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Egyetem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400" b="1" dirty="0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215046" name="Text Box 7"/>
          <p:cNvSpPr txBox="1">
            <a:spLocks noChangeArrowheads="1"/>
          </p:cNvSpPr>
          <p:nvPr/>
        </p:nvSpPr>
        <p:spPr bwMode="auto">
          <a:xfrm>
            <a:off x="628160" y="188640"/>
            <a:ext cx="7776863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hu-HU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Tudomány és Művészet Kórélettana</a:t>
            </a:r>
            <a:endParaRPr 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Választható kreditpontos graduális és posztgraduális tantárgy </a:t>
            </a:r>
          </a:p>
          <a:p>
            <a:pPr algn="ctr">
              <a:buFontTx/>
              <a:buNone/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2016/2017. II. félév </a:t>
            </a:r>
          </a:p>
          <a:p>
            <a:pPr>
              <a:buFontTx/>
              <a:buNone/>
            </a:pPr>
            <a:endParaRPr 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474912" y="1999456"/>
            <a:ext cx="6451024" cy="1718062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6C6C6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52" tIns="107536" rIns="91052" bIns="4552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hu-HU" sz="2800" b="1" dirty="0">
                <a:solidFill>
                  <a:srgbClr val="3333FF"/>
                </a:solidFill>
              </a:rPr>
              <a:t>Városi zöldségek, haszna, kára, pszichológiája</a:t>
            </a:r>
            <a:r>
              <a:rPr lang="hu-HU" sz="2800" i="1" dirty="0">
                <a:solidFill>
                  <a:srgbClr val="3333FF"/>
                </a:solidFill>
              </a:rPr>
              <a:t>, </a:t>
            </a:r>
            <a:endParaRPr lang="hu-HU" sz="2800" i="1" dirty="0" smtClean="0">
              <a:solidFill>
                <a:srgbClr val="3333FF"/>
              </a:solidFill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hu-HU" sz="2800" dirty="0" smtClean="0">
                <a:solidFill>
                  <a:srgbClr val="0000FF"/>
                </a:solidFill>
                <a:ea typeface="Calibri"/>
                <a:cs typeface="Times New Roman"/>
              </a:rPr>
              <a:t>Prof. Dr. </a:t>
            </a:r>
            <a:r>
              <a:rPr lang="hu-HU" sz="2800" dirty="0" err="1" smtClean="0">
                <a:solidFill>
                  <a:srgbClr val="0000FF"/>
                </a:solidFill>
                <a:ea typeface="Calibri"/>
                <a:cs typeface="Times New Roman"/>
              </a:rPr>
              <a:t>Rosivall</a:t>
            </a:r>
            <a:r>
              <a:rPr lang="hu-HU" sz="2800" dirty="0" smtClean="0">
                <a:solidFill>
                  <a:srgbClr val="0000FF"/>
                </a:solidFill>
                <a:ea typeface="Calibri"/>
                <a:cs typeface="Times New Roman"/>
              </a:rPr>
              <a:t> László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209182" y="2780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344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rbanfarm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21995" cy="24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éptalálat a következ&amp;odblac;re: „kertek az erkélyen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997" y="2204864"/>
            <a:ext cx="3553469" cy="236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http://static.propeller.hu/images/bigpicture/316/3169732/szmog_mti_budai_campus_norm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82" y="4036495"/>
            <a:ext cx="4235672" cy="282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508104" y="476672"/>
            <a:ext cx="1415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 megnyerő</a:t>
            </a:r>
          </a:p>
          <a:p>
            <a:r>
              <a:rPr lang="hu-HU" dirty="0" smtClean="0"/>
              <a:t>látványterv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1122244" y="3068960"/>
            <a:ext cx="15055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dirty="0" smtClean="0"/>
              <a:t>A biztató, </a:t>
            </a:r>
          </a:p>
          <a:p>
            <a:pPr algn="r"/>
            <a:r>
              <a:rPr lang="hu-HU" dirty="0" smtClean="0"/>
              <a:t>de kérdéses </a:t>
            </a:r>
          </a:p>
          <a:p>
            <a:pPr algn="r"/>
            <a:r>
              <a:rPr lang="hu-HU" dirty="0" smtClean="0"/>
              <a:t>valóság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3617191" y="5530006"/>
            <a:ext cx="11708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dirty="0" smtClean="0"/>
              <a:t>Az illúzió </a:t>
            </a:r>
          </a:p>
          <a:p>
            <a:pPr algn="r"/>
            <a:r>
              <a:rPr lang="hu-HU" dirty="0" smtClean="0"/>
              <a:t>romboló </a:t>
            </a:r>
          </a:p>
          <a:p>
            <a:pPr algn="r"/>
            <a:r>
              <a:rPr lang="hu-HU" dirty="0" smtClean="0"/>
              <a:t>élet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17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-108520" y="902325"/>
            <a:ext cx="91805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000066"/>
                </a:solidFill>
              </a:rPr>
              <a:t>          A város magok szükségszerűen tönkre mennek?!</a:t>
            </a:r>
          </a:p>
          <a:p>
            <a:r>
              <a:rPr lang="hu-HU" sz="2400" b="1" dirty="0" smtClean="0">
                <a:solidFill>
                  <a:srgbClr val="000066"/>
                </a:solidFill>
              </a:rPr>
              <a:t>          A város az emberi gyarlóság melegágya!?</a:t>
            </a:r>
          </a:p>
          <a:p>
            <a:r>
              <a:rPr lang="hu-HU" sz="2400" b="1" dirty="0">
                <a:solidFill>
                  <a:srgbClr val="000066"/>
                </a:solidFill>
              </a:rPr>
              <a:t> </a:t>
            </a:r>
            <a:r>
              <a:rPr lang="hu-HU" sz="2400" b="1" dirty="0" smtClean="0">
                <a:solidFill>
                  <a:srgbClr val="000066"/>
                </a:solidFill>
              </a:rPr>
              <a:t>         Hogyan előzhető meg az alábbi folyamat?</a:t>
            </a:r>
          </a:p>
          <a:p>
            <a:endParaRPr lang="hu-HU" sz="2400" dirty="0">
              <a:solidFill>
                <a:srgbClr val="000066"/>
              </a:solidFill>
            </a:endParaRPr>
          </a:p>
          <a:p>
            <a:r>
              <a:rPr lang="hu-HU" sz="2400" dirty="0">
                <a:solidFill>
                  <a:srgbClr val="000066"/>
                </a:solidFill>
              </a:rPr>
              <a:t> </a:t>
            </a:r>
            <a:r>
              <a:rPr lang="hu-HU" sz="2400" dirty="0" smtClean="0">
                <a:solidFill>
                  <a:srgbClr val="000066"/>
                </a:solidFill>
              </a:rPr>
              <a:t>      1.  A drága terület egyre drágább, egyre „vonzóbb” </a:t>
            </a:r>
          </a:p>
          <a:p>
            <a:r>
              <a:rPr lang="hu-HU" sz="2400" dirty="0">
                <a:solidFill>
                  <a:srgbClr val="000066"/>
                </a:solidFill>
              </a:rPr>
              <a:t> </a:t>
            </a:r>
            <a:r>
              <a:rPr lang="hu-HU" sz="2400" dirty="0" smtClean="0">
                <a:solidFill>
                  <a:srgbClr val="000066"/>
                </a:solidFill>
              </a:rPr>
              <a:t>      2.  Az „üzlet” a gazdagság koncentrálódik egyre kisebb helyen</a:t>
            </a:r>
          </a:p>
          <a:p>
            <a:r>
              <a:rPr lang="hu-HU" sz="2400" dirty="0">
                <a:solidFill>
                  <a:srgbClr val="000066"/>
                </a:solidFill>
              </a:rPr>
              <a:t> </a:t>
            </a:r>
            <a:r>
              <a:rPr lang="hu-HU" sz="2400" dirty="0" smtClean="0">
                <a:solidFill>
                  <a:srgbClr val="000066"/>
                </a:solidFill>
              </a:rPr>
              <a:t>      3.  A terület felértékelődése korrumpál, kiszorítja a zöldet</a:t>
            </a:r>
          </a:p>
          <a:p>
            <a:r>
              <a:rPr lang="hu-HU" sz="2400" dirty="0">
                <a:solidFill>
                  <a:srgbClr val="000066"/>
                </a:solidFill>
              </a:rPr>
              <a:t> </a:t>
            </a:r>
            <a:r>
              <a:rPr lang="hu-HU" sz="2400" dirty="0" smtClean="0">
                <a:solidFill>
                  <a:srgbClr val="000066"/>
                </a:solidFill>
              </a:rPr>
              <a:t>           és egyre sűrűbben válik lakottá</a:t>
            </a:r>
          </a:p>
          <a:p>
            <a:r>
              <a:rPr lang="hu-HU" sz="2400" dirty="0">
                <a:solidFill>
                  <a:srgbClr val="000066"/>
                </a:solidFill>
              </a:rPr>
              <a:t> </a:t>
            </a:r>
            <a:r>
              <a:rPr lang="hu-HU" sz="2400" dirty="0" smtClean="0">
                <a:solidFill>
                  <a:srgbClr val="000066"/>
                </a:solidFill>
              </a:rPr>
              <a:t>      4.  A terület egyre magasabbra és mélyre is tőr</a:t>
            </a:r>
          </a:p>
          <a:p>
            <a:r>
              <a:rPr lang="hu-HU" sz="2400" dirty="0">
                <a:solidFill>
                  <a:srgbClr val="000066"/>
                </a:solidFill>
              </a:rPr>
              <a:t> </a:t>
            </a:r>
            <a:r>
              <a:rPr lang="hu-HU" sz="2400" dirty="0" smtClean="0">
                <a:solidFill>
                  <a:srgbClr val="000066"/>
                </a:solidFill>
              </a:rPr>
              <a:t>      5.  Egyre inkább függőleges betontömbbé válik</a:t>
            </a:r>
          </a:p>
          <a:p>
            <a:r>
              <a:rPr lang="hu-HU" sz="2400" dirty="0">
                <a:solidFill>
                  <a:srgbClr val="000066"/>
                </a:solidFill>
              </a:rPr>
              <a:t> </a:t>
            </a:r>
            <a:r>
              <a:rPr lang="hu-HU" sz="2400" dirty="0" smtClean="0">
                <a:solidFill>
                  <a:srgbClr val="000066"/>
                </a:solidFill>
              </a:rPr>
              <a:t>      6.  Várhatóan egyszer csak összeomlik</a:t>
            </a:r>
          </a:p>
          <a:p>
            <a:endParaRPr lang="hu-HU" sz="2400" dirty="0">
              <a:solidFill>
                <a:srgbClr val="000066"/>
              </a:solidFill>
            </a:endParaRPr>
          </a:p>
          <a:p>
            <a:r>
              <a:rPr lang="hu-HU" sz="2400" dirty="0" smtClean="0">
                <a:solidFill>
                  <a:srgbClr val="000066"/>
                </a:solidFill>
              </a:rPr>
              <a:t>            </a:t>
            </a:r>
            <a:r>
              <a:rPr lang="hu-HU" sz="2400" b="1" dirty="0" smtClean="0">
                <a:solidFill>
                  <a:srgbClr val="000066"/>
                </a:solidFill>
              </a:rPr>
              <a:t>A megelőzés legfőbb eszköze az erkölcsi és etika</a:t>
            </a:r>
          </a:p>
          <a:p>
            <a:r>
              <a:rPr lang="hu-HU" sz="2400" b="1" dirty="0">
                <a:solidFill>
                  <a:srgbClr val="000066"/>
                </a:solidFill>
              </a:rPr>
              <a:t> </a:t>
            </a:r>
            <a:r>
              <a:rPr lang="hu-HU" sz="2400" b="1" dirty="0" smtClean="0">
                <a:solidFill>
                  <a:srgbClr val="000066"/>
                </a:solidFill>
              </a:rPr>
              <a:t>           szabályok betartása, betartatása.</a:t>
            </a:r>
            <a:endParaRPr lang="hu-HU" sz="2400" b="1" dirty="0">
              <a:solidFill>
                <a:srgbClr val="000066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987824" y="241484"/>
            <a:ext cx="2962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000066"/>
                </a:solidFill>
              </a:rPr>
              <a:t>A Nagy Kérdések</a:t>
            </a:r>
            <a:endParaRPr lang="en-US" sz="28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Text Box 2"/>
          <p:cNvSpPr txBox="1">
            <a:spLocks noChangeArrowheads="1"/>
          </p:cNvSpPr>
          <p:nvPr/>
        </p:nvSpPr>
        <p:spPr bwMode="auto">
          <a:xfrm>
            <a:off x="238125" y="486916"/>
            <a:ext cx="8818563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92" tIns="44144" rIns="84892" bIns="44144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85813" indent="-303213" defTabSz="9667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08088" indent="-2413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pitchFamily="34" charset="0"/>
              </a:defRPr>
            </a:lvl3pPr>
            <a:lvl4pPr marL="1690688" indent="-2413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176463" indent="-242888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633663" indent="-242888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3090863" indent="-242888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548063" indent="-242888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4005263" indent="-242888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300" b="1" smtClean="0">
                <a:solidFill>
                  <a:srgbClr val="FFFF00"/>
                </a:solidFill>
              </a:rPr>
              <a:t>Dél-budapesti Egyetemváros, nyitott campus koncepció, 1991</a:t>
            </a:r>
          </a:p>
        </p:txBody>
      </p:sp>
      <p:sp>
        <p:nvSpPr>
          <p:cNvPr id="590851" name="Text Box 3"/>
          <p:cNvSpPr txBox="1">
            <a:spLocks noChangeArrowheads="1"/>
          </p:cNvSpPr>
          <p:nvPr/>
        </p:nvSpPr>
        <p:spPr bwMode="auto">
          <a:xfrm>
            <a:off x="461963" y="1058416"/>
            <a:ext cx="8389937" cy="155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92" tIns="44144" rIns="84892" bIns="44144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85813" indent="-303213" defTabSz="9667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08088" indent="-2413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pitchFamily="34" charset="0"/>
              </a:defRPr>
            </a:lvl3pPr>
            <a:lvl4pPr marL="1690688" indent="-2413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176463" indent="-242888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633663" indent="-242888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3090863" indent="-242888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548063" indent="-242888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4005263" indent="-242888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900" dirty="0" smtClean="0">
                <a:solidFill>
                  <a:srgbClr val="FFFFFF"/>
                </a:solidFill>
              </a:rPr>
              <a:t>- </a:t>
            </a:r>
            <a:r>
              <a:rPr lang="hu-HU" altLang="hu-HU" sz="1900" dirty="0" err="1" smtClean="0">
                <a:solidFill>
                  <a:srgbClr val="FFFFFF"/>
                </a:solidFill>
              </a:rPr>
              <a:t>Dél-budapesten</a:t>
            </a:r>
            <a:r>
              <a:rPr lang="hu-HU" altLang="hu-HU" sz="1900" dirty="0" smtClean="0">
                <a:solidFill>
                  <a:srgbClr val="FFFFFF"/>
                </a:solidFill>
              </a:rPr>
              <a:t> (V, VII, VIII, IX, XI ker.) kb. 6 km</a:t>
            </a:r>
            <a:r>
              <a:rPr lang="hu-HU" altLang="hu-HU" sz="1900" baseline="30000" dirty="0" smtClean="0">
                <a:solidFill>
                  <a:srgbClr val="FFFFFF"/>
                </a:solidFill>
              </a:rPr>
              <a:t>2</a:t>
            </a:r>
            <a:r>
              <a:rPr lang="hu-HU" altLang="hu-HU" sz="1900" dirty="0" smtClean="0">
                <a:solidFill>
                  <a:srgbClr val="FFFFFF"/>
                </a:solidFill>
              </a:rPr>
              <a:t>-es területén </a:t>
            </a:r>
            <a:br>
              <a:rPr lang="hu-HU" altLang="hu-HU" sz="1900" dirty="0" smtClean="0">
                <a:solidFill>
                  <a:srgbClr val="FFFFFF"/>
                </a:solidFill>
              </a:rPr>
            </a:br>
            <a:r>
              <a:rPr lang="hu-HU" altLang="hu-HU" sz="1900" dirty="0" smtClean="0">
                <a:solidFill>
                  <a:srgbClr val="FFFFFF"/>
                </a:solidFill>
              </a:rPr>
              <a:t>  mintegy 100 000 oktató és hallgató dolgozik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u-HU" altLang="hu-HU" sz="1900" dirty="0" smtClean="0">
                <a:solidFill>
                  <a:srgbClr val="FFFFFF"/>
                </a:solidFill>
              </a:rPr>
              <a:t> egyetemvárosi funkció kijelöléssel automatikus </a:t>
            </a:r>
            <a:r>
              <a:rPr lang="hu-HU" altLang="hu-HU" sz="1900" dirty="0" err="1" smtClean="0">
                <a:solidFill>
                  <a:srgbClr val="FFFFFF"/>
                </a:solidFill>
              </a:rPr>
              <a:t>revitalizáció</a:t>
            </a:r>
            <a:r>
              <a:rPr lang="hu-HU" altLang="hu-HU" sz="1900" dirty="0" smtClean="0">
                <a:solidFill>
                  <a:srgbClr val="FFFFFF"/>
                </a:solidFill>
              </a:rPr>
              <a:t>, felértékelődés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u-HU" altLang="hu-HU" sz="1900" dirty="0" smtClean="0">
                <a:solidFill>
                  <a:srgbClr val="FFFFFF"/>
                </a:solidFill>
              </a:rPr>
              <a:t> kultúra, művészet és tudomány koncentrálódása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u-HU" altLang="hu-HU" sz="1900" dirty="0" smtClean="0">
                <a:solidFill>
                  <a:srgbClr val="FFFFFF"/>
                </a:solidFill>
              </a:rPr>
              <a:t> lakossági összetétel változása, speciális munkahelyek teremtése</a:t>
            </a:r>
          </a:p>
        </p:txBody>
      </p:sp>
      <p:grpSp>
        <p:nvGrpSpPr>
          <p:cNvPr id="590852" name="Group 4"/>
          <p:cNvGrpSpPr>
            <a:grpSpLocks/>
          </p:cNvGrpSpPr>
          <p:nvPr/>
        </p:nvGrpSpPr>
        <p:grpSpPr bwMode="auto">
          <a:xfrm>
            <a:off x="34925" y="2911029"/>
            <a:ext cx="3890963" cy="3802062"/>
            <a:chOff x="23" y="1814"/>
            <a:chExt cx="2606" cy="2515"/>
          </a:xfrm>
        </p:grpSpPr>
        <p:pic>
          <p:nvPicPr>
            <p:cNvPr id="590860" name="Picture 5" descr="medro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" y="1814"/>
              <a:ext cx="2494" cy="2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0861" name="Text Box 6"/>
            <p:cNvSpPr txBox="1">
              <a:spLocks noChangeArrowheads="1"/>
            </p:cNvSpPr>
            <p:nvPr/>
          </p:nvSpPr>
          <p:spPr bwMode="auto">
            <a:xfrm>
              <a:off x="23" y="4037"/>
              <a:ext cx="2606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966788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85813" indent="-303213" defTabSz="966788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08088" indent="-241300" defTabSz="966788" eaLnBrk="0" hangingPunct="0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</a:defRPr>
              </a:lvl3pPr>
              <a:lvl4pPr marL="1690688" indent="-241300" defTabSz="966788" eaLnBrk="0" hangingPunct="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</a:defRPr>
              </a:lvl4pPr>
              <a:lvl5pPr marL="2176463" indent="-242888" defTabSz="966788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5pPr>
              <a:lvl6pPr marL="2633663" indent="-242888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6pPr>
              <a:lvl7pPr marL="3090863" indent="-242888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7pPr>
              <a:lvl8pPr marL="3548063" indent="-242888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8pPr>
              <a:lvl9pPr marL="4005263" indent="-242888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1100" smtClean="0">
                  <a:solidFill>
                    <a:srgbClr val="FFFFFF"/>
                  </a:solidFill>
                </a:rPr>
                <a:t>Egészségügyi intézmények (kék) Üllői úti koncentrálódása</a:t>
              </a:r>
              <a:br>
                <a:rPr lang="hu-HU" altLang="hu-HU" sz="1100" smtClean="0">
                  <a:solidFill>
                    <a:srgbClr val="FFFFFF"/>
                  </a:solidFill>
                </a:rPr>
              </a:br>
              <a:r>
                <a:rPr lang="hu-HU" altLang="hu-HU" sz="1100" smtClean="0">
                  <a:solidFill>
                    <a:srgbClr val="FFFFFF"/>
                  </a:solidFill>
                </a:rPr>
                <a:t>(1896 Homolka József térképe)</a:t>
              </a:r>
            </a:p>
          </p:txBody>
        </p:sp>
      </p:grpSp>
      <p:grpSp>
        <p:nvGrpSpPr>
          <p:cNvPr id="590853" name="Group 7"/>
          <p:cNvGrpSpPr>
            <a:grpSpLocks/>
          </p:cNvGrpSpPr>
          <p:nvPr/>
        </p:nvGrpSpPr>
        <p:grpSpPr bwMode="auto">
          <a:xfrm>
            <a:off x="3844925" y="2911029"/>
            <a:ext cx="2211388" cy="3627437"/>
            <a:chOff x="2575" y="1814"/>
            <a:chExt cx="1481" cy="2399"/>
          </a:xfrm>
        </p:grpSpPr>
        <p:pic>
          <p:nvPicPr>
            <p:cNvPr id="590857" name="Picture 8" descr="medro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5" y="1814"/>
              <a:ext cx="1481" cy="2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0858" name="Oval 9"/>
            <p:cNvSpPr>
              <a:spLocks noChangeArrowheads="1"/>
            </p:cNvSpPr>
            <p:nvPr/>
          </p:nvSpPr>
          <p:spPr bwMode="auto">
            <a:xfrm>
              <a:off x="2699" y="2638"/>
              <a:ext cx="1316" cy="44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hu-HU" sz="1900" b="1" smtClean="0">
                <a:solidFill>
                  <a:srgbClr val="FFFFFF"/>
                </a:solidFill>
              </a:endParaRPr>
            </a:p>
          </p:txBody>
        </p:sp>
        <p:sp>
          <p:nvSpPr>
            <p:cNvPr id="590859" name="Text Box 10"/>
            <p:cNvSpPr txBox="1">
              <a:spLocks noChangeArrowheads="1"/>
            </p:cNvSpPr>
            <p:nvPr/>
          </p:nvSpPr>
          <p:spPr bwMode="auto">
            <a:xfrm>
              <a:off x="2699" y="4037"/>
              <a:ext cx="1038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966788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85813" indent="-303213" defTabSz="966788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08088" indent="-241300" defTabSz="966788" eaLnBrk="0" hangingPunct="0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</a:defRPr>
              </a:lvl3pPr>
              <a:lvl4pPr marL="1690688" indent="-241300" defTabSz="966788" eaLnBrk="0" hangingPunct="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</a:defRPr>
              </a:lvl4pPr>
              <a:lvl5pPr marL="2176463" indent="-242888" defTabSz="966788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5pPr>
              <a:lvl6pPr marL="2633663" indent="-242888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6pPr>
              <a:lvl7pPr marL="3090863" indent="-242888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7pPr>
              <a:lvl8pPr marL="3548063" indent="-242888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8pPr>
              <a:lvl9pPr marL="4005263" indent="-242888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1100" smtClean="0">
                  <a:solidFill>
                    <a:srgbClr val="FFFFFF"/>
                  </a:solidFill>
                </a:rPr>
                <a:t>egyetemvárosi terület</a:t>
              </a:r>
            </a:p>
          </p:txBody>
        </p:sp>
      </p:grpSp>
      <p:grpSp>
        <p:nvGrpSpPr>
          <p:cNvPr id="590854" name="Group 11"/>
          <p:cNvGrpSpPr>
            <a:grpSpLocks/>
          </p:cNvGrpSpPr>
          <p:nvPr/>
        </p:nvGrpSpPr>
        <p:grpSpPr bwMode="auto">
          <a:xfrm>
            <a:off x="6115050" y="2911029"/>
            <a:ext cx="2925763" cy="3627437"/>
            <a:chOff x="4095" y="1814"/>
            <a:chExt cx="1960" cy="2399"/>
          </a:xfrm>
        </p:grpSpPr>
        <p:pic>
          <p:nvPicPr>
            <p:cNvPr id="590855" name="Picture 12" descr="med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" y="1814"/>
              <a:ext cx="1960" cy="2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0856" name="Text Box 13"/>
            <p:cNvSpPr txBox="1">
              <a:spLocks noChangeArrowheads="1"/>
            </p:cNvSpPr>
            <p:nvPr/>
          </p:nvSpPr>
          <p:spPr bwMode="auto">
            <a:xfrm>
              <a:off x="4287" y="4037"/>
              <a:ext cx="1705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966788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85813" indent="-303213" defTabSz="966788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208088" indent="-241300" defTabSz="966788" eaLnBrk="0" hangingPunct="0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</a:defRPr>
              </a:lvl3pPr>
              <a:lvl4pPr marL="1690688" indent="-241300" defTabSz="966788" eaLnBrk="0" hangingPunct="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</a:defRPr>
              </a:lvl4pPr>
              <a:lvl5pPr marL="2176463" indent="-242888" defTabSz="966788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5pPr>
              <a:lvl6pPr marL="2633663" indent="-242888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6pPr>
              <a:lvl7pPr marL="3090863" indent="-242888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7pPr>
              <a:lvl8pPr marL="3548063" indent="-242888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8pPr>
              <a:lvl9pPr marL="4005263" indent="-242888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1100" smtClean="0">
                  <a:solidFill>
                    <a:srgbClr val="FFFFFF"/>
                  </a:solidFill>
                </a:rPr>
                <a:t>egyes kiemelt részek rendezési terve</a:t>
              </a:r>
            </a:p>
          </p:txBody>
        </p:sp>
      </p:grpSp>
      <p:sp>
        <p:nvSpPr>
          <p:cNvPr id="2" name="Szövegdoboz 1"/>
          <p:cNvSpPr txBox="1"/>
          <p:nvPr/>
        </p:nvSpPr>
        <p:spPr>
          <a:xfrm>
            <a:off x="2195736" y="116632"/>
            <a:ext cx="4828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</a:rPr>
              <a:t>Egy példa a városvezetés értetlenségére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0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08" rIns="91416" bIns="45708" anchor="ctr"/>
          <a:lstStyle>
            <a:lvl1pPr defTabSz="9667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484188" defTabSz="9667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966788" defTabSz="9667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50975" defTabSz="9667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33575" defTabSz="9667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907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479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051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62375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 b="1">
              <a:solidFill>
                <a:srgbClr val="FF0066"/>
              </a:solidFill>
            </a:endParaRPr>
          </a:p>
        </p:txBody>
      </p:sp>
      <p:pic>
        <p:nvPicPr>
          <p:cNvPr id="591875" name="Picture 3" descr="Zrumeczky-f%C3%A9le_nyugati_kapu_pa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8101012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1876" name="Text Box 4"/>
          <p:cNvSpPr txBox="1">
            <a:spLocks noChangeArrowheads="1"/>
          </p:cNvSpPr>
          <p:nvPr/>
        </p:nvSpPr>
        <p:spPr bwMode="auto">
          <a:xfrm>
            <a:off x="1259632" y="211311"/>
            <a:ext cx="6991033" cy="76941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08" rIns="91416" bIns="45708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484188" indent="-303213" defTabSz="9667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966788" indent="-2413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pitchFamily="34" charset="0"/>
              </a:defRPr>
            </a:lvl3pPr>
            <a:lvl4pPr marL="1450975" indent="-2413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1933575" indent="-242888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390775" indent="-242888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847975" indent="-242888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305175" indent="-242888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762375" indent="-242888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000" dirty="0" smtClean="0">
                <a:solidFill>
                  <a:srgbClr val="00FF00"/>
                </a:solidFill>
              </a:rPr>
              <a:t>Egy példa a z értelmes építkezésre</a:t>
            </a:r>
            <a:endParaRPr lang="fr-FR" altLang="hu-HU" sz="2000" dirty="0" smtClean="0">
              <a:solidFill>
                <a:srgbClr val="00FF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hu-HU" sz="2400" b="1" dirty="0" smtClean="0">
                <a:solidFill>
                  <a:srgbClr val="00FF00"/>
                </a:solidFill>
              </a:rPr>
              <a:t>Wekerle Garden City, Budapest, Hungary</a:t>
            </a:r>
            <a:r>
              <a:rPr lang="hu-HU" altLang="hu-HU" sz="2400" b="1" dirty="0" smtClean="0">
                <a:solidFill>
                  <a:srgbClr val="00FF00"/>
                </a:solidFill>
              </a:rPr>
              <a:t>, </a:t>
            </a:r>
            <a:r>
              <a:rPr lang="fr-FR" altLang="hu-HU" sz="2400" b="1" dirty="0" smtClean="0">
                <a:solidFill>
                  <a:srgbClr val="00FF00"/>
                </a:solidFill>
              </a:rPr>
              <a:t>1908</a:t>
            </a:r>
          </a:p>
        </p:txBody>
      </p:sp>
      <p:sp>
        <p:nvSpPr>
          <p:cNvPr id="591877" name="Text Box 5"/>
          <p:cNvSpPr txBox="1">
            <a:spLocks noChangeArrowheads="1"/>
          </p:cNvSpPr>
          <p:nvPr/>
        </p:nvSpPr>
        <p:spPr bwMode="auto">
          <a:xfrm>
            <a:off x="2332038" y="6216650"/>
            <a:ext cx="4797425" cy="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08" rIns="91416" bIns="45708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484188" indent="-303213" defTabSz="9667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966788" indent="-2413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pitchFamily="34" charset="0"/>
              </a:defRPr>
            </a:lvl3pPr>
            <a:lvl4pPr marL="1450975" indent="-2413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1933575" indent="-242888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390775" indent="-242888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847975" indent="-242888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305175" indent="-242888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762375" indent="-242888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hu-HU" sz="1800" b="1" smtClean="0">
                <a:solidFill>
                  <a:srgbClr val="00FF00"/>
                </a:solidFill>
              </a:rPr>
              <a:t>Laszlo Rosivall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smtClean="0">
                <a:solidFill>
                  <a:srgbClr val="00FF00"/>
                </a:solidFill>
              </a:rPr>
              <a:t>Vice-president</a:t>
            </a:r>
            <a:r>
              <a:rPr lang="fr-FR" altLang="hu-HU" sz="1800" smtClean="0">
                <a:solidFill>
                  <a:srgbClr val="00FF00"/>
                </a:solidFill>
              </a:rPr>
              <a:t>  of Wekerle Civic Organization</a:t>
            </a:r>
          </a:p>
        </p:txBody>
      </p:sp>
    </p:spTree>
    <p:extLst>
      <p:ext uri="{BB962C8B-B14F-4D97-AF65-F5344CB8AC3E}">
        <p14:creationId xmlns:p14="http://schemas.microsoft.com/office/powerpoint/2010/main" val="298590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8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9" t="30812" r="6487" b="11763"/>
          <a:stretch>
            <a:fillRect/>
          </a:stretch>
        </p:blipFill>
        <p:spPr bwMode="auto">
          <a:xfrm>
            <a:off x="33338" y="477838"/>
            <a:ext cx="9144000" cy="638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2899" name="Freeform 5"/>
          <p:cNvSpPr>
            <a:spLocks/>
          </p:cNvSpPr>
          <p:nvPr/>
        </p:nvSpPr>
        <p:spPr bwMode="auto">
          <a:xfrm>
            <a:off x="3421063" y="2468563"/>
            <a:ext cx="3116262" cy="3086100"/>
          </a:xfrm>
          <a:custGeom>
            <a:avLst/>
            <a:gdLst>
              <a:gd name="T0" fmla="*/ 2147483647 w 1724"/>
              <a:gd name="T1" fmla="*/ 0 h 1678"/>
              <a:gd name="T2" fmla="*/ 0 w 1724"/>
              <a:gd name="T3" fmla="*/ 2147483647 h 1678"/>
              <a:gd name="T4" fmla="*/ 2147483647 w 1724"/>
              <a:gd name="T5" fmla="*/ 2147483647 h 1678"/>
              <a:gd name="T6" fmla="*/ 2147483647 w 1724"/>
              <a:gd name="T7" fmla="*/ 2147483647 h 1678"/>
              <a:gd name="T8" fmla="*/ 2147483647 w 1724"/>
              <a:gd name="T9" fmla="*/ 0 h 16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24" h="1678">
                <a:moveTo>
                  <a:pt x="907" y="0"/>
                </a:moveTo>
                <a:lnTo>
                  <a:pt x="0" y="861"/>
                </a:lnTo>
                <a:lnTo>
                  <a:pt x="816" y="1678"/>
                </a:lnTo>
                <a:lnTo>
                  <a:pt x="1724" y="771"/>
                </a:lnTo>
                <a:lnTo>
                  <a:pt x="907" y="0"/>
                </a:lnTo>
                <a:close/>
              </a:path>
            </a:pathLst>
          </a:custGeom>
          <a:noFill/>
          <a:ln w="381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45" tIns="43223" rIns="86445" bIns="43223"/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592900" name="Text Box 7"/>
          <p:cNvSpPr txBox="1">
            <a:spLocks noChangeArrowheads="1"/>
          </p:cNvSpPr>
          <p:nvPr/>
        </p:nvSpPr>
        <p:spPr bwMode="auto">
          <a:xfrm>
            <a:off x="3491880" y="-596"/>
            <a:ext cx="2073275" cy="54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900" tIns="44450" rIns="88900" bIns="44450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85813" indent="-303213" defTabSz="9667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08088" indent="-2413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pitchFamily="34" charset="0"/>
              </a:defRPr>
            </a:lvl3pPr>
            <a:lvl4pPr marL="1690688" indent="-2413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176463" indent="-242888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633663" indent="-242888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3090863" indent="-242888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548063" indent="-242888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4005263" indent="-242888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2300" b="1" dirty="0" smtClean="0">
                <a:solidFill>
                  <a:srgbClr val="00FF00"/>
                </a:solidFill>
              </a:rPr>
              <a:t>Wekerle </a:t>
            </a:r>
            <a:r>
              <a:rPr lang="en-US" altLang="hu-HU" sz="2300" b="1" dirty="0" err="1" smtClean="0">
                <a:solidFill>
                  <a:srgbClr val="00FF00"/>
                </a:solidFill>
              </a:rPr>
              <a:t>telep</a:t>
            </a:r>
            <a:endParaRPr lang="hu-HU" altLang="hu-HU" sz="2300" b="1" dirty="0" smtClean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1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ChangeArrowheads="1"/>
          </p:cNvSpPr>
          <p:nvPr/>
        </p:nvSpPr>
        <p:spPr bwMode="auto">
          <a:xfrm>
            <a:off x="-180975" y="-242888"/>
            <a:ext cx="9432925" cy="720090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45" tIns="43223" rIns="86445" bIns="43223" anchor="ctr"/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900" b="1" dirty="0" smtClean="0">
                <a:solidFill>
                  <a:srgbClr val="FFFFFF"/>
                </a:solidFill>
              </a:rPr>
              <a:t>Gondos</a:t>
            </a:r>
            <a:endParaRPr lang="en-US" sz="1900" b="1" dirty="0">
              <a:solidFill>
                <a:srgbClr val="FFFFFF"/>
              </a:solidFill>
            </a:endParaRPr>
          </a:p>
        </p:txBody>
      </p:sp>
      <p:pic>
        <p:nvPicPr>
          <p:cNvPr id="593923" name="Picture 3" descr="IMG_0435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20713"/>
            <a:ext cx="4310063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24" name="Picture 4" descr="S5IMG_213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20713"/>
            <a:ext cx="4310062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915816" y="0"/>
            <a:ext cx="3018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rgbClr val="FFC000"/>
                </a:solidFill>
              </a:rPr>
              <a:t>Gondos, egyedi tervezés</a:t>
            </a:r>
            <a:endParaRPr lang="en-US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57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-180975" y="-242888"/>
            <a:ext cx="9432925" cy="720090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45" tIns="43223" rIns="86445" bIns="43223" anchor="ctr"/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900" b="1" dirty="0" smtClean="0">
                <a:solidFill>
                  <a:srgbClr val="FFFFFF"/>
                </a:solidFill>
              </a:rPr>
              <a:t>Kós</a:t>
            </a:r>
            <a:endParaRPr lang="en-US" sz="1900" b="1" dirty="0">
              <a:solidFill>
                <a:srgbClr val="FFFFFF"/>
              </a:solidFill>
            </a:endParaRPr>
          </a:p>
        </p:txBody>
      </p:sp>
      <p:pic>
        <p:nvPicPr>
          <p:cNvPr id="594947" name="Picture 3" descr="S5IMG_2118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476969"/>
            <a:ext cx="453707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948" name="Picture 4" descr="S5IMG_2125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76969"/>
            <a:ext cx="4473575" cy="596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998321" y="0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C000"/>
                </a:solidFill>
              </a:rPr>
              <a:t>Kós Károly és a kor hatása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1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ChangeArrowheads="1"/>
          </p:cNvSpPr>
          <p:nvPr/>
        </p:nvSpPr>
        <p:spPr bwMode="auto">
          <a:xfrm>
            <a:off x="-180975" y="-242888"/>
            <a:ext cx="9432925" cy="720090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45" tIns="43223" rIns="86445" bIns="43223" anchor="ctr"/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900" b="1" dirty="0">
              <a:solidFill>
                <a:srgbClr val="FFFFFF"/>
              </a:solidFill>
            </a:endParaRPr>
          </a:p>
        </p:txBody>
      </p:sp>
      <p:pic>
        <p:nvPicPr>
          <p:cNvPr id="595971" name="Picture 3" descr="1474734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588664"/>
            <a:ext cx="4506912" cy="60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5972" name="Picture 4" descr="19494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88" y="588664"/>
            <a:ext cx="4505326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216456" y="4554"/>
            <a:ext cx="2651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rgbClr val="92D050"/>
                </a:solidFill>
              </a:rPr>
              <a:t>Ahol kellemes élni…..</a:t>
            </a:r>
            <a:endParaRPr lang="en-US" sz="2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2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-180975" y="-242888"/>
            <a:ext cx="9432925" cy="720090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45" tIns="43223" rIns="86445" bIns="43223" anchor="ctr"/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900" b="1">
              <a:solidFill>
                <a:srgbClr val="FFFFFF"/>
              </a:solidFill>
            </a:endParaRPr>
          </a:p>
        </p:txBody>
      </p:sp>
      <p:pic>
        <p:nvPicPr>
          <p:cNvPr id="596995" name="Picture 3" descr="1474747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23838"/>
            <a:ext cx="9575800" cy="718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714023" y="6309320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Kós Károly tér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12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018" name="Picture 3" descr="19494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445567"/>
            <a:ext cx="2940050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8019" name="Picture 2" descr="http://3.bp.blogspot.com/-p-xMyttCwbw/VVhFHsJYDFI/AAAAAAAAOlg/wQs4TkmjDBo/s400/P12603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420888"/>
            <a:ext cx="528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211960" y="1804754"/>
            <a:ext cx="3943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rgbClr val="FFFF99"/>
                </a:solidFill>
              </a:rPr>
              <a:t>A posta és a postamesteri lakás</a:t>
            </a:r>
            <a:endParaRPr lang="en-US" sz="2000" dirty="0">
              <a:solidFill>
                <a:srgbClr val="FFFF99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51520" y="4509120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92D050"/>
                </a:solidFill>
              </a:rPr>
              <a:t>Összeérő fák különös alagútja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9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95536" y="332656"/>
            <a:ext cx="5895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996600"/>
                </a:solidFill>
              </a:rPr>
              <a:t/>
            </a:r>
            <a:br>
              <a:rPr lang="hu-HU" sz="2400" dirty="0">
                <a:solidFill>
                  <a:srgbClr val="996600"/>
                </a:solidFill>
              </a:rPr>
            </a:br>
            <a:r>
              <a:rPr lang="hu-HU" sz="2400" b="1" dirty="0" smtClean="0">
                <a:solidFill>
                  <a:srgbClr val="996600"/>
                </a:solidFill>
              </a:rPr>
              <a:t>Voltaire</a:t>
            </a:r>
            <a:r>
              <a:rPr lang="hu-HU" sz="2400" dirty="0" smtClean="0">
                <a:solidFill>
                  <a:srgbClr val="996600"/>
                </a:solidFill>
              </a:rPr>
              <a:t>: „Műveljük kertjeinket!” (</a:t>
            </a:r>
            <a:r>
              <a:rPr lang="hu-HU" sz="2400" dirty="0" err="1">
                <a:solidFill>
                  <a:srgbClr val="996600"/>
                </a:solidFill>
              </a:rPr>
              <a:t>C</a:t>
            </a:r>
            <a:r>
              <a:rPr lang="hu-HU" sz="2400" dirty="0" err="1" smtClean="0">
                <a:solidFill>
                  <a:srgbClr val="996600"/>
                </a:solidFill>
              </a:rPr>
              <a:t>andide</a:t>
            </a:r>
            <a:r>
              <a:rPr lang="hu-HU" sz="2400" dirty="0" smtClean="0">
                <a:solidFill>
                  <a:srgbClr val="996600"/>
                </a:solidFill>
              </a:rPr>
              <a:t>)</a:t>
            </a:r>
            <a:r>
              <a:rPr lang="hu-HU" sz="2400" dirty="0">
                <a:solidFill>
                  <a:srgbClr val="996600"/>
                </a:solidFill>
              </a:rPr>
              <a:t/>
            </a:r>
            <a:br>
              <a:rPr lang="hu-HU" sz="2400" dirty="0">
                <a:solidFill>
                  <a:srgbClr val="996600"/>
                </a:solidFill>
              </a:rPr>
            </a:br>
            <a:endParaRPr lang="en-US" sz="2400" dirty="0">
              <a:solidFill>
                <a:srgbClr val="9966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50790" y="371703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996600"/>
                </a:solidFill>
              </a:rPr>
              <a:t>1694-1778</a:t>
            </a:r>
            <a:endParaRPr lang="en-US" dirty="0">
              <a:solidFill>
                <a:srgbClr val="996600"/>
              </a:solidFill>
            </a:endParaRPr>
          </a:p>
        </p:txBody>
      </p:sp>
      <p:pic>
        <p:nvPicPr>
          <p:cNvPr id="1028" name="Picture 4" descr="https://upload.wikimedia.org/wikipedia/commons/thumb/7/79/10_FRANCS_A.jpg/1280px-10_FRANCS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86" y="1244390"/>
            <a:ext cx="4747542" cy="254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ean-Jacques Rousseau (painted portrait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44" y="3284984"/>
            <a:ext cx="2124271" cy="295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6588224" y="6300028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996600"/>
                </a:solidFill>
              </a:rPr>
              <a:t>1712-1778</a:t>
            </a:r>
            <a:endParaRPr lang="en-US" dirty="0">
              <a:solidFill>
                <a:srgbClr val="996600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043608" y="4830251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996600"/>
                </a:solidFill>
              </a:rPr>
              <a:t>Rousseau</a:t>
            </a:r>
            <a:r>
              <a:rPr lang="hu-HU" sz="2400" dirty="0">
                <a:solidFill>
                  <a:srgbClr val="996600"/>
                </a:solidFill>
              </a:rPr>
              <a:t>: „Vissza a természethez</a:t>
            </a:r>
            <a:endParaRPr lang="hu-H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44488"/>
            <a:ext cx="432435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9043" name="Picture 10" descr="Nagyváradtéri Elméleti Közpon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1659360"/>
            <a:ext cx="2714625" cy="40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859338" y="476672"/>
            <a:ext cx="3763962" cy="969963"/>
          </a:xfrm>
          <a:prstGeom prst="rect">
            <a:avLst/>
          </a:prstGeom>
          <a:noFill/>
        </p:spPr>
        <p:txBody>
          <a:bodyPr wrap="none" lIns="91052" tIns="45526" rIns="91052" bIns="45526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hu-HU" sz="2000" b="1" dirty="0">
                <a:solidFill>
                  <a:srgbClr val="FF00FF"/>
                </a:solidFill>
              </a:rPr>
              <a:t>Budapest Eiffel Tower</a:t>
            </a:r>
          </a:p>
          <a:p>
            <a:pPr marL="284530" indent="-28453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1600" dirty="0">
                <a:solidFill>
                  <a:srgbClr val="002060"/>
                </a:solidFill>
              </a:rPr>
              <a:t>New initiative</a:t>
            </a:r>
          </a:p>
          <a:p>
            <a:pPr marL="284530" indent="-28453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hu-HU" sz="1600" dirty="0">
                <a:solidFill>
                  <a:srgbClr val="002060"/>
                </a:solidFill>
              </a:rPr>
              <a:t>No </a:t>
            </a:r>
            <a:r>
              <a:rPr lang="en-GB" sz="1600" dirty="0">
                <a:solidFill>
                  <a:srgbClr val="002060"/>
                </a:solidFill>
              </a:rPr>
              <a:t>similar</a:t>
            </a:r>
            <a:r>
              <a:rPr lang="hu-HU" sz="1600" dirty="0">
                <a:solidFill>
                  <a:srgbClr val="002060"/>
                </a:solidFill>
              </a:rPr>
              <a:t> </a:t>
            </a:r>
            <a:r>
              <a:rPr lang="en-GB" sz="1600" dirty="0">
                <a:solidFill>
                  <a:srgbClr val="002060"/>
                </a:solidFill>
              </a:rPr>
              <a:t>view</a:t>
            </a:r>
            <a:r>
              <a:rPr lang="hu-HU" sz="1600" dirty="0">
                <a:solidFill>
                  <a:srgbClr val="002060"/>
                </a:solidFill>
              </a:rPr>
              <a:t>ing </a:t>
            </a:r>
            <a:r>
              <a:rPr lang="en-GB" sz="1600" dirty="0">
                <a:solidFill>
                  <a:srgbClr val="002060"/>
                </a:solidFill>
              </a:rPr>
              <a:t>point in </a:t>
            </a:r>
            <a:r>
              <a:rPr lang="hu-HU" sz="1600" dirty="0">
                <a:solidFill>
                  <a:srgbClr val="002060"/>
                </a:solidFill>
              </a:rPr>
              <a:t>Budapest</a:t>
            </a:r>
          </a:p>
        </p:txBody>
      </p:sp>
      <p:sp>
        <p:nvSpPr>
          <p:cNvPr id="599045" name="Szövegdoboz 2"/>
          <p:cNvSpPr txBox="1">
            <a:spLocks noChangeArrowheads="1"/>
          </p:cNvSpPr>
          <p:nvPr/>
        </p:nvSpPr>
        <p:spPr bwMode="auto">
          <a:xfrm>
            <a:off x="5435600" y="5805910"/>
            <a:ext cx="233203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52" tIns="45526" rIns="91052" bIns="4552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hu-HU" sz="1600" smtClean="0">
                <a:solidFill>
                  <a:srgbClr val="002060"/>
                </a:solidFill>
              </a:rPr>
              <a:t>Project in development </a:t>
            </a:r>
          </a:p>
        </p:txBody>
      </p:sp>
      <p:sp>
        <p:nvSpPr>
          <p:cNvPr id="4" name="Ív 3"/>
          <p:cNvSpPr/>
          <p:nvPr/>
        </p:nvSpPr>
        <p:spPr>
          <a:xfrm>
            <a:off x="5867400" y="2133600"/>
            <a:ext cx="288925" cy="4318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5" name="Egyenes összekötő nyíllal 4"/>
          <p:cNvCxnSpPr/>
          <p:nvPr/>
        </p:nvCxnSpPr>
        <p:spPr>
          <a:xfrm flipH="1">
            <a:off x="3995936" y="5589240"/>
            <a:ext cx="71938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3203848" y="6300028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B050"/>
                </a:solidFill>
              </a:rPr>
              <a:t>Szántóföldnyi zöld!</a:t>
            </a:r>
            <a:endParaRPr lang="hu-HU" b="1" dirty="0">
              <a:solidFill>
                <a:srgbClr val="00B050"/>
              </a:solidFill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2771800" y="5085184"/>
            <a:ext cx="3096344" cy="177281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180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network.h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831" y="3477418"/>
            <a:ext cx="2092513" cy="139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5" name="Picture 6" descr="so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088" y="4869160"/>
            <a:ext cx="15494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7" name="Picture 12" descr="A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12954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2" name="Text Box 2"/>
          <p:cNvSpPr txBox="1">
            <a:spLocks noChangeArrowheads="1"/>
          </p:cNvSpPr>
          <p:nvPr/>
        </p:nvSpPr>
        <p:spPr bwMode="auto">
          <a:xfrm>
            <a:off x="4545013" y="697037"/>
            <a:ext cx="184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600">
              <a:solidFill>
                <a:srgbClr val="FFFF00"/>
              </a:solidFill>
              <a:ea typeface="MS PGothic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800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1224915" y="5459740"/>
            <a:ext cx="67217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Kórélettani </a:t>
            </a:r>
            <a:r>
              <a:rPr lang="hu-HU" altLang="hu-HU" sz="2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Intézet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err="1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Nephrológiai</a:t>
            </a:r>
            <a:r>
              <a:rPr lang="hu-HU" altLang="hu-HU" sz="24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Kutató </a:t>
            </a:r>
            <a:r>
              <a:rPr lang="hu-HU" altLang="hu-HU" sz="2400" dirty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és Képző Központ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Elméleti Doktori Iskola  -  Semmelweis </a:t>
            </a:r>
            <a:r>
              <a:rPr lang="hu-HU" altLang="hu-HU" sz="2400" dirty="0">
                <a:solidFill>
                  <a:srgbClr val="000099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Egyetem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400" b="1" dirty="0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215046" name="Text Box 7"/>
          <p:cNvSpPr txBox="1">
            <a:spLocks noChangeArrowheads="1"/>
          </p:cNvSpPr>
          <p:nvPr/>
        </p:nvSpPr>
        <p:spPr bwMode="auto">
          <a:xfrm>
            <a:off x="683568" y="116632"/>
            <a:ext cx="7776863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hu-HU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Tudomány és Művészet Kórélettana</a:t>
            </a:r>
            <a:endParaRPr 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Választható kreditpontos graduális és posztgraduális tantárgy </a:t>
            </a:r>
          </a:p>
          <a:p>
            <a:pPr algn="ctr">
              <a:buFontTx/>
              <a:buNone/>
            </a:pPr>
            <a:r>
              <a:rPr lang="hu-HU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2016/2017. II. félév </a:t>
            </a:r>
          </a:p>
          <a:p>
            <a:pPr>
              <a:buFontTx/>
              <a:buNone/>
            </a:pPr>
            <a:endParaRPr 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10196" y="1844824"/>
            <a:ext cx="7434212" cy="1336419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6C6C6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52" tIns="107536" rIns="91052" bIns="4552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ctr">
              <a:buNone/>
            </a:pPr>
            <a:r>
              <a:rPr lang="hu-HU" sz="2400" b="1" dirty="0">
                <a:solidFill>
                  <a:srgbClr val="3333FF"/>
                </a:solidFill>
              </a:rPr>
              <a:t>Kertek, parkok, s mindenféle zöldek a gyógyítás és egészségmegőrzés szolgálatában</a:t>
            </a:r>
          </a:p>
          <a:p>
            <a:pPr>
              <a:buNone/>
            </a:pPr>
            <a:r>
              <a:rPr lang="hu-HU" sz="2400" dirty="0" smtClean="0">
                <a:solidFill>
                  <a:srgbClr val="3333FF"/>
                </a:solidFill>
              </a:rPr>
              <a:t>                 Prof. Dr. </a:t>
            </a:r>
            <a:r>
              <a:rPr lang="hu-HU" sz="2400" dirty="0" err="1" smtClean="0">
                <a:solidFill>
                  <a:srgbClr val="3333FF"/>
                </a:solidFill>
              </a:rPr>
              <a:t>Mezősné</a:t>
            </a:r>
            <a:r>
              <a:rPr lang="hu-HU" sz="2400" dirty="0">
                <a:solidFill>
                  <a:srgbClr val="3333FF"/>
                </a:solidFill>
              </a:rPr>
              <a:t>, Szilágyi </a:t>
            </a:r>
            <a:r>
              <a:rPr lang="hu-HU" sz="2400" dirty="0" smtClean="0">
                <a:solidFill>
                  <a:srgbClr val="3333FF"/>
                </a:solidFill>
              </a:rPr>
              <a:t>Kinga</a:t>
            </a:r>
            <a:endParaRPr lang="hu-HU" sz="2400" dirty="0">
              <a:solidFill>
                <a:srgbClr val="3333FF"/>
              </a:solidFill>
              <a:ea typeface="Calibri"/>
              <a:cs typeface="Times New Roman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281190" y="2780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6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5496" y="315374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hu-HU" b="1" dirty="0" err="1">
                <a:solidFill>
                  <a:srgbClr val="002060"/>
                </a:solidFill>
                <a:ea typeface="Calibri"/>
                <a:cs typeface="Times New Roman"/>
              </a:rPr>
              <a:t>Mezősné</a:t>
            </a:r>
            <a:r>
              <a:rPr lang="hu-HU" b="1" dirty="0">
                <a:solidFill>
                  <a:srgbClr val="002060"/>
                </a:solidFill>
                <a:ea typeface="Calibri"/>
                <a:cs typeface="Times New Roman"/>
              </a:rPr>
              <a:t>, Szilágyi </a:t>
            </a:r>
            <a:r>
              <a:rPr lang="hu-HU" b="1" dirty="0" smtClean="0">
                <a:solidFill>
                  <a:srgbClr val="002060"/>
                </a:solidFill>
                <a:ea typeface="Calibri"/>
                <a:cs typeface="Times New Roman"/>
              </a:rPr>
              <a:t>Kinga</a:t>
            </a:r>
            <a:endParaRPr lang="hu-HU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hu-HU" dirty="0">
                <a:solidFill>
                  <a:srgbClr val="002060"/>
                </a:solidFill>
                <a:ea typeface="Calibri"/>
                <a:cs typeface="Times New Roman"/>
              </a:rPr>
              <a:t>t</a:t>
            </a:r>
            <a:r>
              <a:rPr lang="hu-HU" dirty="0" smtClean="0">
                <a:solidFill>
                  <a:srgbClr val="002060"/>
                </a:solidFill>
                <a:ea typeface="Calibri"/>
                <a:cs typeface="Times New Roman"/>
              </a:rPr>
              <a:t>anszékvezető, egyetemi tanár, </a:t>
            </a:r>
          </a:p>
          <a:p>
            <a:pPr>
              <a:spcAft>
                <a:spcPts val="0"/>
              </a:spcAft>
            </a:pPr>
            <a:r>
              <a:rPr lang="hu-HU" dirty="0" smtClean="0">
                <a:solidFill>
                  <a:srgbClr val="002060"/>
                </a:solidFill>
                <a:ea typeface="Calibri"/>
                <a:cs typeface="Times New Roman"/>
              </a:rPr>
              <a:t>korábbi dékán (SZIE)</a:t>
            </a:r>
            <a:r>
              <a:rPr lang="hu-HU" dirty="0" smtClean="0">
                <a:ea typeface="Calibri"/>
                <a:cs typeface="Times New Roman"/>
              </a:rPr>
              <a:t> </a:t>
            </a:r>
            <a:endParaRPr lang="hu-HU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hu-HU" i="1" dirty="0">
                <a:latin typeface="Times New Roman"/>
                <a:ea typeface="Calibri"/>
                <a:cs typeface="Times New Roman"/>
              </a:rPr>
              <a:t> </a:t>
            </a:r>
            <a:endParaRPr lang="hu-HU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3314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484"/>
            <a:ext cx="3094484" cy="309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5496" y="4221086"/>
            <a:ext cx="276017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>
                <a:solidFill>
                  <a:srgbClr val="000066"/>
                </a:solidFill>
              </a:rPr>
              <a:t>Felsőfokú végzettségek: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Kertészeti </a:t>
            </a:r>
            <a:r>
              <a:rPr lang="hu-HU" sz="1600" dirty="0">
                <a:solidFill>
                  <a:srgbClr val="000066"/>
                </a:solidFill>
              </a:rPr>
              <a:t>Egyetem, Táj- és </a:t>
            </a:r>
            <a:endParaRPr lang="hu-HU" sz="1600" dirty="0" smtClean="0">
              <a:solidFill>
                <a:srgbClr val="000066"/>
              </a:solidFill>
            </a:endParaRPr>
          </a:p>
          <a:p>
            <a:r>
              <a:rPr lang="hu-HU" sz="1600" dirty="0" smtClean="0">
                <a:solidFill>
                  <a:srgbClr val="000066"/>
                </a:solidFill>
              </a:rPr>
              <a:t>kertépítészeti szak</a:t>
            </a:r>
          </a:p>
          <a:p>
            <a:endParaRPr lang="hu-HU" sz="1600" dirty="0">
              <a:solidFill>
                <a:srgbClr val="000066"/>
              </a:solidFill>
            </a:endParaRPr>
          </a:p>
          <a:p>
            <a:r>
              <a:rPr lang="hu-HU" sz="1600" b="1" dirty="0" smtClean="0">
                <a:solidFill>
                  <a:srgbClr val="000066"/>
                </a:solidFill>
              </a:rPr>
              <a:t>Tudományos fokozatok: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Kandidátus (1996)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Habilitáció (2003)</a:t>
            </a:r>
            <a:endParaRPr lang="hu-HU" sz="1600" dirty="0">
              <a:solidFill>
                <a:srgbClr val="000066"/>
              </a:solidFill>
            </a:endParaRPr>
          </a:p>
          <a:p>
            <a:r>
              <a:rPr lang="hu-HU" sz="1600" dirty="0" smtClean="0">
                <a:solidFill>
                  <a:srgbClr val="000066"/>
                </a:solidFill>
              </a:rPr>
              <a:t>DLA (2014)</a:t>
            </a:r>
            <a:endParaRPr lang="en-US" sz="1600" dirty="0">
              <a:solidFill>
                <a:srgbClr val="000066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923928" y="1780361"/>
            <a:ext cx="538641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smtClean="0">
                <a:solidFill>
                  <a:srgbClr val="000066"/>
                </a:solidFill>
              </a:rPr>
              <a:t>Egyetemi közéleti tevékenységek, testületi tagságok: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</a:t>
            </a:r>
            <a:r>
              <a:rPr lang="hu-HU" sz="1600" dirty="0" err="1" smtClean="0">
                <a:solidFill>
                  <a:srgbClr val="000066"/>
                </a:solidFill>
              </a:rPr>
              <a:t>Dékánhelyettes</a:t>
            </a:r>
            <a:r>
              <a:rPr lang="hu-HU" sz="1600" dirty="0">
                <a:solidFill>
                  <a:srgbClr val="000066"/>
                </a:solidFill>
              </a:rPr>
              <a:t>, külügyi, majd </a:t>
            </a:r>
            <a:r>
              <a:rPr lang="hu-HU" sz="1600" dirty="0" smtClean="0">
                <a:solidFill>
                  <a:srgbClr val="000066"/>
                </a:solidFill>
              </a:rPr>
              <a:t>oktatási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Habilitációs </a:t>
            </a:r>
            <a:r>
              <a:rPr lang="hu-HU" sz="1600" dirty="0">
                <a:solidFill>
                  <a:srgbClr val="000066"/>
                </a:solidFill>
              </a:rPr>
              <a:t>Bizottság, tag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Tájépítészet </a:t>
            </a:r>
            <a:r>
              <a:rPr lang="hu-HU" sz="1600" dirty="0">
                <a:solidFill>
                  <a:srgbClr val="000066"/>
                </a:solidFill>
              </a:rPr>
              <a:t>és Tájökológia Doktori Iskola </a:t>
            </a:r>
            <a:r>
              <a:rPr lang="hu-HU" sz="1600" dirty="0" smtClean="0">
                <a:solidFill>
                  <a:srgbClr val="000066"/>
                </a:solidFill>
              </a:rPr>
              <a:t>törzstag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Tájépítészeti </a:t>
            </a:r>
            <a:r>
              <a:rPr lang="hu-HU" sz="1600" dirty="0">
                <a:solidFill>
                  <a:srgbClr val="000066"/>
                </a:solidFill>
              </a:rPr>
              <a:t>Kar kari tanács tag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TÁMOP </a:t>
            </a:r>
            <a:r>
              <a:rPr lang="hu-HU" sz="1600" dirty="0">
                <a:solidFill>
                  <a:srgbClr val="000066"/>
                </a:solidFill>
              </a:rPr>
              <a:t>4.2.1 1. </a:t>
            </a:r>
            <a:r>
              <a:rPr lang="hu-HU" sz="1600" dirty="0" err="1">
                <a:solidFill>
                  <a:srgbClr val="000066"/>
                </a:solidFill>
              </a:rPr>
              <a:t>alprojekt</a:t>
            </a:r>
            <a:r>
              <a:rPr lang="hu-HU" sz="1600" dirty="0">
                <a:solidFill>
                  <a:srgbClr val="000066"/>
                </a:solidFill>
              </a:rPr>
              <a:t> szakmai vezető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BCE </a:t>
            </a:r>
            <a:r>
              <a:rPr lang="hu-HU" sz="1600" dirty="0">
                <a:solidFill>
                  <a:srgbClr val="000066"/>
                </a:solidFill>
              </a:rPr>
              <a:t>Szenátus tag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Tájépítészeti </a:t>
            </a:r>
            <a:r>
              <a:rPr lang="hu-HU" sz="1600" dirty="0">
                <a:solidFill>
                  <a:srgbClr val="000066"/>
                </a:solidFill>
              </a:rPr>
              <a:t>Kar, </a:t>
            </a:r>
            <a:r>
              <a:rPr lang="hu-HU" sz="1600" dirty="0" smtClean="0">
                <a:solidFill>
                  <a:srgbClr val="000066"/>
                </a:solidFill>
              </a:rPr>
              <a:t>dékán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- 4D </a:t>
            </a:r>
            <a:r>
              <a:rPr lang="hu-HU" sz="1600" dirty="0">
                <a:solidFill>
                  <a:srgbClr val="000066"/>
                </a:solidFill>
              </a:rPr>
              <a:t>Tájépítészeti és Kertművészeti </a:t>
            </a:r>
            <a:r>
              <a:rPr lang="hu-HU" sz="1600" dirty="0" smtClean="0">
                <a:solidFill>
                  <a:srgbClr val="000066"/>
                </a:solidFill>
              </a:rPr>
              <a:t>tud. folyóirat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  szerkesztő</a:t>
            </a:r>
            <a:r>
              <a:rPr lang="hu-HU" sz="1600" dirty="0">
                <a:solidFill>
                  <a:srgbClr val="000066"/>
                </a:solidFill>
              </a:rPr>
              <a:t>, </a:t>
            </a:r>
            <a:r>
              <a:rPr lang="hu-HU" sz="1600" dirty="0" err="1" smtClean="0">
                <a:solidFill>
                  <a:srgbClr val="000066"/>
                </a:solidFill>
              </a:rPr>
              <a:t>szerkesztő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smtClean="0">
                <a:solidFill>
                  <a:srgbClr val="000066"/>
                </a:solidFill>
              </a:rPr>
              <a:t>bizottság elnöke</a:t>
            </a:r>
          </a:p>
          <a:p>
            <a:endParaRPr lang="en-US" sz="16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3923928" y="377369"/>
            <a:ext cx="50561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smtClean="0">
                <a:solidFill>
                  <a:srgbClr val="000066"/>
                </a:solidFill>
              </a:rPr>
              <a:t>Kutatási terület: 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Települési </a:t>
            </a:r>
            <a:r>
              <a:rPr lang="hu-HU" sz="1600" dirty="0">
                <a:solidFill>
                  <a:srgbClr val="000066"/>
                </a:solidFill>
              </a:rPr>
              <a:t>zöldfelületi rendszer és </a:t>
            </a:r>
            <a:r>
              <a:rPr lang="hu-HU" sz="1600" dirty="0" smtClean="0">
                <a:solidFill>
                  <a:srgbClr val="000066"/>
                </a:solidFill>
              </a:rPr>
              <a:t>zöldhálózat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Élhető </a:t>
            </a:r>
            <a:r>
              <a:rPr lang="hu-HU" sz="1600" dirty="0">
                <a:solidFill>
                  <a:srgbClr val="000066"/>
                </a:solidFill>
              </a:rPr>
              <a:t>település </a:t>
            </a:r>
            <a:r>
              <a:rPr lang="hu-HU" sz="1600" dirty="0" smtClean="0">
                <a:solidFill>
                  <a:srgbClr val="000066"/>
                </a:solidFill>
              </a:rPr>
              <a:t>táj, kertművészet</a:t>
            </a:r>
            <a:r>
              <a:rPr lang="hu-HU" sz="1600" dirty="0">
                <a:solidFill>
                  <a:srgbClr val="000066"/>
                </a:solidFill>
              </a:rPr>
              <a:t>, örökségvédelem </a:t>
            </a:r>
            <a:endParaRPr lang="hu-HU" sz="1600" dirty="0" smtClean="0">
              <a:solidFill>
                <a:srgbClr val="000066"/>
              </a:solidFill>
            </a:endParaRPr>
          </a:p>
          <a:p>
            <a:r>
              <a:rPr lang="hu-HU" sz="1600" dirty="0" smtClean="0">
                <a:solidFill>
                  <a:srgbClr val="000066"/>
                </a:solidFill>
              </a:rPr>
              <a:t>- Településökológia</a:t>
            </a:r>
            <a:r>
              <a:rPr lang="hu-HU" sz="1600" dirty="0">
                <a:solidFill>
                  <a:srgbClr val="000066"/>
                </a:solidFill>
              </a:rPr>
              <a:t>, települési környezetminőség </a:t>
            </a:r>
            <a:endParaRPr lang="hu-HU" sz="1600" dirty="0" smtClean="0">
              <a:solidFill>
                <a:srgbClr val="000066"/>
              </a:solidFill>
            </a:endParaRPr>
          </a:p>
          <a:p>
            <a:r>
              <a:rPr lang="hu-HU" sz="1600" dirty="0" smtClean="0">
                <a:solidFill>
                  <a:srgbClr val="000066"/>
                </a:solidFill>
              </a:rPr>
              <a:t>- Környezetterhelhetőségi </a:t>
            </a:r>
            <a:r>
              <a:rPr lang="hu-HU" sz="1600" dirty="0">
                <a:solidFill>
                  <a:srgbClr val="000066"/>
                </a:solidFill>
              </a:rPr>
              <a:t>vizsgálatok </a:t>
            </a:r>
            <a:r>
              <a:rPr lang="hu-HU" sz="1600" dirty="0" smtClean="0">
                <a:solidFill>
                  <a:srgbClr val="000066"/>
                </a:solidFill>
              </a:rPr>
              <a:t>módszertana</a:t>
            </a:r>
            <a:endParaRPr lang="en-US" sz="1600" dirty="0">
              <a:solidFill>
                <a:srgbClr val="000066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923928" y="4432463"/>
            <a:ext cx="481484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rgbClr val="000066"/>
                </a:solidFill>
              </a:rPr>
              <a:t>Díjak, kitüntetések:</a:t>
            </a:r>
          </a:p>
          <a:p>
            <a:r>
              <a:rPr lang="hu-HU" sz="1600" dirty="0" smtClean="0"/>
              <a:t>- </a:t>
            </a:r>
            <a:r>
              <a:rPr lang="hu-HU" sz="1600" dirty="0" smtClean="0">
                <a:solidFill>
                  <a:srgbClr val="000066"/>
                </a:solidFill>
              </a:rPr>
              <a:t>Érdemes Dolgozó, Kertészeti </a:t>
            </a:r>
            <a:r>
              <a:rPr lang="hu-HU" sz="1600" dirty="0">
                <a:solidFill>
                  <a:srgbClr val="000066"/>
                </a:solidFill>
              </a:rPr>
              <a:t>és </a:t>
            </a:r>
            <a:r>
              <a:rPr lang="hu-HU" sz="1600" dirty="0" smtClean="0">
                <a:solidFill>
                  <a:srgbClr val="000066"/>
                </a:solidFill>
              </a:rPr>
              <a:t>Élelmiszeripari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  Egyetem (1998)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Babérkoszorú </a:t>
            </a:r>
            <a:r>
              <a:rPr lang="hu-HU" sz="1600" dirty="0">
                <a:solidFill>
                  <a:srgbClr val="000066"/>
                </a:solidFill>
              </a:rPr>
              <a:t>Ezüst </a:t>
            </a:r>
            <a:r>
              <a:rPr lang="hu-HU" sz="1600" dirty="0" smtClean="0">
                <a:solidFill>
                  <a:srgbClr val="000066"/>
                </a:solidFill>
              </a:rPr>
              <a:t>fokozat, SZIE (2001)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</a:t>
            </a:r>
            <a:r>
              <a:rPr lang="hu-HU" sz="1600" dirty="0">
                <a:solidFill>
                  <a:srgbClr val="000066"/>
                </a:solidFill>
              </a:rPr>
              <a:t>Széchenyi professzori </a:t>
            </a:r>
            <a:r>
              <a:rPr lang="hu-HU" sz="1600" dirty="0" smtClean="0">
                <a:solidFill>
                  <a:srgbClr val="000066"/>
                </a:solidFill>
              </a:rPr>
              <a:t>Ösztöndíj, OM (2003)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Rektori </a:t>
            </a:r>
            <a:r>
              <a:rPr lang="hu-HU" sz="1600" dirty="0">
                <a:solidFill>
                  <a:srgbClr val="000066"/>
                </a:solidFill>
              </a:rPr>
              <a:t>kitüntető </a:t>
            </a:r>
            <a:r>
              <a:rPr lang="hu-HU" sz="1600" dirty="0" smtClean="0">
                <a:solidFill>
                  <a:srgbClr val="000066"/>
                </a:solidFill>
              </a:rPr>
              <a:t>oklevél, BCE (2004)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Egyetemért Emlékérem, BCE (2008)</a:t>
            </a:r>
            <a:endParaRPr lang="hu-HU" sz="1600" dirty="0">
              <a:solidFill>
                <a:srgbClr val="000066"/>
              </a:solidFill>
            </a:endParaRPr>
          </a:p>
          <a:p>
            <a:endParaRPr lang="en-US" sz="16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03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7504" y="260648"/>
            <a:ext cx="445987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>
                <a:solidFill>
                  <a:srgbClr val="000066"/>
                </a:solidFill>
              </a:rPr>
              <a:t>Fontosabb oktatott tárgyak, </a:t>
            </a:r>
            <a:r>
              <a:rPr lang="hu-HU" sz="1600" b="1" dirty="0" smtClean="0">
                <a:solidFill>
                  <a:srgbClr val="000066"/>
                </a:solidFill>
              </a:rPr>
              <a:t>témakörök: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Zöldfelületi </a:t>
            </a:r>
            <a:r>
              <a:rPr lang="hu-HU" sz="1600" dirty="0">
                <a:solidFill>
                  <a:srgbClr val="000066"/>
                </a:solidFill>
              </a:rPr>
              <a:t>rendszer, </a:t>
            </a:r>
            <a:r>
              <a:rPr lang="hu-HU" sz="1600" dirty="0" smtClean="0">
                <a:solidFill>
                  <a:srgbClr val="000066"/>
                </a:solidFill>
              </a:rPr>
              <a:t>Zöldhálózat</a:t>
            </a:r>
            <a:endParaRPr lang="hu-HU" sz="1600" dirty="0">
              <a:solidFill>
                <a:srgbClr val="000066"/>
              </a:solidFill>
            </a:endParaRPr>
          </a:p>
          <a:p>
            <a:r>
              <a:rPr lang="hu-HU" sz="1600" dirty="0" smtClean="0">
                <a:solidFill>
                  <a:srgbClr val="000066"/>
                </a:solidFill>
              </a:rPr>
              <a:t>- Településökológia</a:t>
            </a:r>
            <a:endParaRPr lang="hu-HU" sz="1600" dirty="0">
              <a:solidFill>
                <a:srgbClr val="000066"/>
              </a:solidFill>
            </a:endParaRPr>
          </a:p>
          <a:p>
            <a:r>
              <a:rPr lang="hu-HU" sz="1600" dirty="0" smtClean="0">
                <a:solidFill>
                  <a:srgbClr val="000066"/>
                </a:solidFill>
              </a:rPr>
              <a:t>- Diplomatervezés</a:t>
            </a:r>
            <a:endParaRPr lang="hu-HU" sz="1600" dirty="0">
              <a:solidFill>
                <a:srgbClr val="000066"/>
              </a:solidFill>
            </a:endParaRPr>
          </a:p>
          <a:p>
            <a:r>
              <a:rPr lang="hu-HU" sz="1600" dirty="0" smtClean="0">
                <a:solidFill>
                  <a:srgbClr val="000066"/>
                </a:solidFill>
              </a:rPr>
              <a:t>- Szakdolgozat készítés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Európai </a:t>
            </a:r>
            <a:r>
              <a:rPr lang="hu-HU" sz="1600" dirty="0">
                <a:solidFill>
                  <a:srgbClr val="000066"/>
                </a:solidFill>
              </a:rPr>
              <a:t>kertépítészeti szeminárium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Történeti </a:t>
            </a:r>
            <a:r>
              <a:rPr lang="hu-HU" sz="1600" dirty="0">
                <a:solidFill>
                  <a:srgbClr val="000066"/>
                </a:solidFill>
              </a:rPr>
              <a:t>fasorok megújítása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Urban </a:t>
            </a:r>
            <a:r>
              <a:rPr lang="hu-HU" sz="1600" dirty="0" err="1">
                <a:solidFill>
                  <a:srgbClr val="000066"/>
                </a:solidFill>
              </a:rPr>
              <a:t>ecology</a:t>
            </a:r>
            <a:endParaRPr lang="hu-HU" sz="1600" dirty="0">
              <a:solidFill>
                <a:srgbClr val="000066"/>
              </a:solidFill>
            </a:endParaRPr>
          </a:p>
          <a:p>
            <a:r>
              <a:rPr lang="hu-HU" sz="1600" dirty="0" smtClean="0">
                <a:solidFill>
                  <a:srgbClr val="000066"/>
                </a:solidFill>
              </a:rPr>
              <a:t>- </a:t>
            </a:r>
            <a:r>
              <a:rPr lang="hu-HU" sz="1600" dirty="0" err="1" smtClean="0">
                <a:solidFill>
                  <a:srgbClr val="000066"/>
                </a:solidFill>
              </a:rPr>
              <a:t>Renewal</a:t>
            </a:r>
            <a:r>
              <a:rPr lang="hu-HU" sz="1600" dirty="0" smtClean="0">
                <a:solidFill>
                  <a:srgbClr val="000066"/>
                </a:solidFill>
              </a:rPr>
              <a:t> </a:t>
            </a:r>
            <a:r>
              <a:rPr lang="hu-HU" sz="1600" dirty="0">
                <a:solidFill>
                  <a:srgbClr val="000066"/>
                </a:solidFill>
              </a:rPr>
              <a:t>of </a:t>
            </a:r>
            <a:r>
              <a:rPr lang="hu-HU" sz="1600" dirty="0" err="1">
                <a:solidFill>
                  <a:srgbClr val="000066"/>
                </a:solidFill>
              </a:rPr>
              <a:t>historic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gardens</a:t>
            </a:r>
            <a:r>
              <a:rPr lang="hu-HU" sz="1600" dirty="0">
                <a:solidFill>
                  <a:srgbClr val="000066"/>
                </a:solidFill>
              </a:rPr>
              <a:t> and </a:t>
            </a:r>
            <a:r>
              <a:rPr lang="hu-HU" sz="1600" dirty="0" err="1">
                <a:solidFill>
                  <a:srgbClr val="000066"/>
                </a:solidFill>
              </a:rPr>
              <a:t>open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spaces</a:t>
            </a:r>
            <a:endParaRPr lang="hu-HU" sz="1600" dirty="0" smtClean="0">
              <a:solidFill>
                <a:srgbClr val="000066"/>
              </a:solidFill>
            </a:endParaRPr>
          </a:p>
          <a:p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107504" y="2708920"/>
            <a:ext cx="90364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000066"/>
                </a:solidFill>
              </a:rPr>
              <a:t>Fontosabb kutatások</a:t>
            </a:r>
            <a:r>
              <a:rPr lang="hu-HU" sz="1600" b="1" dirty="0" smtClean="0">
                <a:solidFill>
                  <a:srgbClr val="000066"/>
                </a:solidFill>
              </a:rPr>
              <a:t>: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Belterületi </a:t>
            </a:r>
            <a:r>
              <a:rPr lang="hu-HU" sz="1600" dirty="0">
                <a:solidFill>
                  <a:srgbClr val="000066"/>
                </a:solidFill>
              </a:rPr>
              <a:t>zöldfelületek </a:t>
            </a:r>
            <a:r>
              <a:rPr lang="hu-HU" sz="1600" dirty="0" smtClean="0">
                <a:solidFill>
                  <a:srgbClr val="000066"/>
                </a:solidFill>
              </a:rPr>
              <a:t>terhelése és </a:t>
            </a:r>
            <a:r>
              <a:rPr lang="hu-HU" sz="1600" dirty="0">
                <a:solidFill>
                  <a:srgbClr val="000066"/>
                </a:solidFill>
              </a:rPr>
              <a:t>a zöldfelületi </a:t>
            </a:r>
            <a:r>
              <a:rPr lang="hu-HU" sz="1600" dirty="0" smtClean="0">
                <a:solidFill>
                  <a:srgbClr val="000066"/>
                </a:solidFill>
              </a:rPr>
              <a:t>tervezés korszerűsítése (1995) 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A </a:t>
            </a:r>
            <a:r>
              <a:rPr lang="hu-HU" sz="1600" dirty="0">
                <a:solidFill>
                  <a:srgbClr val="000066"/>
                </a:solidFill>
              </a:rPr>
              <a:t>holtágak rehabilitációját és hasznosítását megalapozó környezet-terhelhetőségi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  vizsgálatok </a:t>
            </a:r>
            <a:r>
              <a:rPr lang="hu-HU" sz="1600" dirty="0">
                <a:solidFill>
                  <a:srgbClr val="000066"/>
                </a:solidFill>
              </a:rPr>
              <a:t>metodikai javaslata, szakértői tanulmány </a:t>
            </a:r>
            <a:r>
              <a:rPr lang="hu-HU" sz="1600" dirty="0" smtClean="0">
                <a:solidFill>
                  <a:srgbClr val="000066"/>
                </a:solidFill>
              </a:rPr>
              <a:t>(1997)</a:t>
            </a:r>
            <a:endParaRPr lang="hu-HU" sz="1600" b="1" dirty="0" smtClean="0">
              <a:solidFill>
                <a:srgbClr val="000066"/>
              </a:solidFill>
            </a:endParaRPr>
          </a:p>
          <a:p>
            <a:r>
              <a:rPr lang="hu-HU" sz="1600" dirty="0" smtClean="0">
                <a:solidFill>
                  <a:srgbClr val="000066"/>
                </a:solidFill>
              </a:rPr>
              <a:t>- Környezet-terhelhetőségi </a:t>
            </a:r>
            <a:r>
              <a:rPr lang="hu-HU" sz="1600" dirty="0">
                <a:solidFill>
                  <a:srgbClr val="000066"/>
                </a:solidFill>
              </a:rPr>
              <a:t>vizsgálatok módszertani kidolgozása </a:t>
            </a:r>
            <a:r>
              <a:rPr lang="hu-HU" sz="1600" dirty="0" smtClean="0">
                <a:solidFill>
                  <a:srgbClr val="000066"/>
                </a:solidFill>
              </a:rPr>
              <a:t>(1997-2000)</a:t>
            </a:r>
            <a:endParaRPr lang="hu-HU" sz="1600" dirty="0">
              <a:solidFill>
                <a:srgbClr val="000066"/>
              </a:solidFill>
            </a:endParaRPr>
          </a:p>
          <a:p>
            <a:r>
              <a:rPr lang="hu-HU" sz="1600" dirty="0" smtClean="0">
                <a:solidFill>
                  <a:srgbClr val="000066"/>
                </a:solidFill>
              </a:rPr>
              <a:t>- A </a:t>
            </a:r>
            <a:r>
              <a:rPr lang="hu-HU" sz="1600" dirty="0">
                <a:solidFill>
                  <a:srgbClr val="000066"/>
                </a:solidFill>
              </a:rPr>
              <a:t>közparkok terhelhetőségének vizsgálata – különös tekintettel </a:t>
            </a:r>
            <a:r>
              <a:rPr lang="hu-HU" sz="1600" dirty="0" smtClean="0">
                <a:solidFill>
                  <a:srgbClr val="000066"/>
                </a:solidFill>
              </a:rPr>
              <a:t>a rendezvényekre (1998-2000)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The </a:t>
            </a:r>
            <a:r>
              <a:rPr lang="hu-HU" sz="1600" dirty="0" err="1">
                <a:solidFill>
                  <a:srgbClr val="000066"/>
                </a:solidFill>
              </a:rPr>
              <a:t>quantitaive</a:t>
            </a:r>
            <a:r>
              <a:rPr lang="hu-HU" sz="1600" dirty="0">
                <a:solidFill>
                  <a:srgbClr val="000066"/>
                </a:solidFill>
              </a:rPr>
              <a:t> and </a:t>
            </a:r>
            <a:r>
              <a:rPr lang="hu-HU" sz="1600" dirty="0" err="1">
                <a:solidFill>
                  <a:srgbClr val="000066"/>
                </a:solidFill>
              </a:rPr>
              <a:t>qualitative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analyses</a:t>
            </a:r>
            <a:r>
              <a:rPr lang="hu-HU" sz="1600" dirty="0">
                <a:solidFill>
                  <a:srgbClr val="000066"/>
                </a:solidFill>
              </a:rPr>
              <a:t> of </a:t>
            </a:r>
            <a:r>
              <a:rPr lang="hu-HU" sz="1600" dirty="0" err="1">
                <a:solidFill>
                  <a:srgbClr val="000066"/>
                </a:solidFill>
              </a:rPr>
              <a:t>urban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open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spaces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in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various</a:t>
            </a:r>
            <a:endParaRPr lang="hu-HU" sz="1600" dirty="0">
              <a:solidFill>
                <a:srgbClr val="000066"/>
              </a:solidFill>
            </a:endParaRPr>
          </a:p>
          <a:p>
            <a:r>
              <a:rPr lang="hu-HU" sz="1600" dirty="0" smtClean="0">
                <a:solidFill>
                  <a:srgbClr val="000066"/>
                </a:solidFill>
              </a:rPr>
              <a:t>  European </a:t>
            </a:r>
            <a:r>
              <a:rPr lang="hu-HU" sz="1600" dirty="0" err="1">
                <a:solidFill>
                  <a:srgbClr val="000066"/>
                </a:solidFill>
              </a:rPr>
              <a:t>cities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smtClean="0">
                <a:solidFill>
                  <a:srgbClr val="000066"/>
                </a:solidFill>
              </a:rPr>
              <a:t>(1999-2003)</a:t>
            </a:r>
            <a:endParaRPr lang="hu-HU" sz="1600" dirty="0">
              <a:solidFill>
                <a:srgbClr val="000066"/>
              </a:solidFill>
            </a:endParaRPr>
          </a:p>
          <a:p>
            <a:r>
              <a:rPr lang="hu-HU" sz="1600" dirty="0" smtClean="0">
                <a:solidFill>
                  <a:srgbClr val="000066"/>
                </a:solidFill>
              </a:rPr>
              <a:t>- A </a:t>
            </a:r>
            <a:r>
              <a:rPr lang="hu-HU" sz="1600" dirty="0">
                <a:solidFill>
                  <a:srgbClr val="000066"/>
                </a:solidFill>
              </a:rPr>
              <a:t>budapesti természetvédelmi területek látogatottsága és terhelhetősége </a:t>
            </a:r>
            <a:r>
              <a:rPr lang="hu-HU" sz="1600" dirty="0" smtClean="0">
                <a:solidFill>
                  <a:srgbClr val="000066"/>
                </a:solidFill>
              </a:rPr>
              <a:t>(2000)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</a:t>
            </a:r>
            <a:r>
              <a:rPr lang="hu-HU" sz="1600" dirty="0" err="1" smtClean="0">
                <a:solidFill>
                  <a:srgbClr val="000066"/>
                </a:solidFill>
              </a:rPr>
              <a:t>Conservation</a:t>
            </a:r>
            <a:r>
              <a:rPr lang="hu-HU" sz="1600" dirty="0" smtClean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Plan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for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the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Esterháza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Gardens</a:t>
            </a:r>
            <a:r>
              <a:rPr lang="hu-HU" sz="1600" dirty="0">
                <a:solidFill>
                  <a:srgbClr val="000066"/>
                </a:solidFill>
              </a:rPr>
              <a:t>. </a:t>
            </a:r>
            <a:r>
              <a:rPr lang="hu-HU" sz="1600" dirty="0" err="1">
                <a:solidFill>
                  <a:srgbClr val="000066"/>
                </a:solidFill>
              </a:rPr>
              <a:t>Example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for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Adaptation</a:t>
            </a:r>
            <a:r>
              <a:rPr lang="hu-HU" sz="1600" dirty="0">
                <a:solidFill>
                  <a:srgbClr val="000066"/>
                </a:solidFill>
              </a:rPr>
              <a:t> of </a:t>
            </a:r>
            <a:r>
              <a:rPr lang="hu-HU" sz="1600" dirty="0" err="1">
                <a:solidFill>
                  <a:srgbClr val="000066"/>
                </a:solidFill>
              </a:rPr>
              <a:t>the</a:t>
            </a:r>
            <a:r>
              <a:rPr lang="hu-HU" sz="1600" dirty="0">
                <a:solidFill>
                  <a:srgbClr val="000066"/>
                </a:solidFill>
              </a:rPr>
              <a:t> English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 </a:t>
            </a:r>
            <a:r>
              <a:rPr lang="hu-HU" sz="1600" dirty="0" err="1" smtClean="0">
                <a:solidFill>
                  <a:srgbClr val="000066"/>
                </a:solidFill>
              </a:rPr>
              <a:t>Heritage</a:t>
            </a:r>
            <a:r>
              <a:rPr lang="hu-HU" sz="1600" dirty="0" smtClean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Conservation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Plan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Methodology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smtClean="0">
                <a:solidFill>
                  <a:srgbClr val="000066"/>
                </a:solidFill>
              </a:rPr>
              <a:t>(2001)</a:t>
            </a:r>
            <a:endParaRPr lang="hu-HU" sz="1600" dirty="0">
              <a:solidFill>
                <a:srgbClr val="000066"/>
              </a:solidFill>
            </a:endParaRPr>
          </a:p>
          <a:p>
            <a:r>
              <a:rPr lang="hu-HU" sz="1600" dirty="0" smtClean="0">
                <a:solidFill>
                  <a:srgbClr val="000066"/>
                </a:solidFill>
              </a:rPr>
              <a:t>- A </a:t>
            </a:r>
            <a:r>
              <a:rPr lang="hu-HU" sz="1600" dirty="0">
                <a:solidFill>
                  <a:srgbClr val="000066"/>
                </a:solidFill>
              </a:rPr>
              <a:t>hulladékgazdálkodási törvény gyakorlati bevezetéséhez szükséges lakossági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 részvételt </a:t>
            </a:r>
            <a:r>
              <a:rPr lang="hu-HU" sz="1600" dirty="0">
                <a:solidFill>
                  <a:srgbClr val="000066"/>
                </a:solidFill>
              </a:rPr>
              <a:t>erősítő oktatási stratégia alapelveinek meghatározása </a:t>
            </a:r>
            <a:r>
              <a:rPr lang="hu-HU" sz="1600" dirty="0" smtClean="0">
                <a:solidFill>
                  <a:srgbClr val="000066"/>
                </a:solidFill>
              </a:rPr>
              <a:t>(2002-2003)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</a:t>
            </a:r>
            <a:r>
              <a:rPr lang="hu-HU" dirty="0">
                <a:solidFill>
                  <a:srgbClr val="000066"/>
                </a:solidFill>
              </a:rPr>
              <a:t> </a:t>
            </a:r>
            <a:r>
              <a:rPr lang="hu-HU" sz="1600" dirty="0">
                <a:solidFill>
                  <a:srgbClr val="000066"/>
                </a:solidFill>
              </a:rPr>
              <a:t>A fenntartható települési környezet ökológiai, zöldfelületi kritériumai (2004-2006</a:t>
            </a:r>
            <a:r>
              <a:rPr lang="hu-HU" sz="1600" dirty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7210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260648"/>
            <a:ext cx="83529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rgbClr val="000066"/>
                </a:solidFill>
              </a:rPr>
              <a:t>Fontosabb kutatások: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Az </a:t>
            </a:r>
            <a:r>
              <a:rPr lang="hu-HU" sz="1600" dirty="0">
                <a:solidFill>
                  <a:srgbClr val="000066"/>
                </a:solidFill>
              </a:rPr>
              <a:t>újonnan beépítésre szánt területek biológiai aktivitás értékének</a:t>
            </a:r>
          </a:p>
          <a:p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smtClean="0">
                <a:solidFill>
                  <a:srgbClr val="000066"/>
                </a:solidFill>
              </a:rPr>
              <a:t> meghatározása </a:t>
            </a:r>
            <a:r>
              <a:rPr lang="hu-HU" sz="1600" dirty="0">
                <a:solidFill>
                  <a:srgbClr val="000066"/>
                </a:solidFill>
              </a:rPr>
              <a:t>(2005-2007</a:t>
            </a:r>
            <a:r>
              <a:rPr lang="hu-HU" sz="1600" dirty="0" smtClean="0">
                <a:solidFill>
                  <a:srgbClr val="000066"/>
                </a:solidFill>
              </a:rPr>
              <a:t>)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Az </a:t>
            </a:r>
            <a:r>
              <a:rPr lang="hu-HU" sz="1600" dirty="0">
                <a:solidFill>
                  <a:srgbClr val="000066"/>
                </a:solidFill>
              </a:rPr>
              <a:t>angol tájképi kert mozgalom hatása a magyarországi kertépítészetre </a:t>
            </a:r>
            <a:r>
              <a:rPr lang="hu-HU" sz="1600" dirty="0" smtClean="0">
                <a:solidFill>
                  <a:srgbClr val="000066"/>
                </a:solidFill>
              </a:rPr>
              <a:t>(2009-)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Fenntartható </a:t>
            </a:r>
            <a:r>
              <a:rPr lang="hu-HU" sz="1600" dirty="0">
                <a:solidFill>
                  <a:srgbClr val="000066"/>
                </a:solidFill>
              </a:rPr>
              <a:t>fejlődés, élhető települési táj </a:t>
            </a:r>
            <a:r>
              <a:rPr lang="hu-HU" sz="1600" dirty="0" smtClean="0">
                <a:solidFill>
                  <a:srgbClr val="000066"/>
                </a:solidFill>
              </a:rPr>
              <a:t>(2010-2012)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Történeti </a:t>
            </a:r>
            <a:r>
              <a:rPr lang="hu-HU" sz="1600" dirty="0">
                <a:solidFill>
                  <a:srgbClr val="000066"/>
                </a:solidFill>
              </a:rPr>
              <a:t>fasorok megújításának lehetőségei, Nagycenk példáján </a:t>
            </a:r>
            <a:r>
              <a:rPr lang="hu-HU" sz="1600" dirty="0" smtClean="0">
                <a:solidFill>
                  <a:srgbClr val="000066"/>
                </a:solidFill>
              </a:rPr>
              <a:t>(2010-)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</a:t>
            </a:r>
            <a:r>
              <a:rPr lang="hu-HU" sz="1600" dirty="0" err="1" smtClean="0">
                <a:solidFill>
                  <a:srgbClr val="000066"/>
                </a:solidFill>
              </a:rPr>
              <a:t>Renewal</a:t>
            </a:r>
            <a:r>
              <a:rPr lang="hu-HU" sz="1600" dirty="0" smtClean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methods</a:t>
            </a:r>
            <a:r>
              <a:rPr lang="hu-HU" sz="1600" dirty="0">
                <a:solidFill>
                  <a:srgbClr val="000066"/>
                </a:solidFill>
              </a:rPr>
              <a:t> of </a:t>
            </a:r>
            <a:r>
              <a:rPr lang="hu-HU" sz="1600" dirty="0" err="1">
                <a:solidFill>
                  <a:srgbClr val="000066"/>
                </a:solidFill>
              </a:rPr>
              <a:t>historic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parks</a:t>
            </a:r>
            <a:r>
              <a:rPr lang="hu-HU" sz="1600" dirty="0">
                <a:solidFill>
                  <a:srgbClr val="000066"/>
                </a:solidFill>
              </a:rPr>
              <a:t> and </a:t>
            </a:r>
            <a:r>
              <a:rPr lang="hu-HU" sz="1600" dirty="0" err="1">
                <a:solidFill>
                  <a:srgbClr val="000066"/>
                </a:solidFill>
              </a:rPr>
              <a:t>gardens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smtClean="0">
                <a:solidFill>
                  <a:srgbClr val="000066"/>
                </a:solidFill>
              </a:rPr>
              <a:t>(2012-)</a:t>
            </a:r>
            <a:endParaRPr lang="hu-HU" sz="1600" dirty="0"/>
          </a:p>
          <a:p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251520" y="2204864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rgbClr val="000066"/>
                </a:solidFill>
              </a:rPr>
              <a:t>Tudományos társasági tagság: 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</a:t>
            </a:r>
            <a:r>
              <a:rPr lang="hu-HU" sz="1600" dirty="0" err="1" smtClean="0">
                <a:solidFill>
                  <a:srgbClr val="000066"/>
                </a:solidFill>
              </a:rPr>
              <a:t>Working</a:t>
            </a:r>
            <a:r>
              <a:rPr lang="hu-HU" sz="1600" dirty="0" smtClean="0">
                <a:solidFill>
                  <a:srgbClr val="000066"/>
                </a:solidFill>
              </a:rPr>
              <a:t> </a:t>
            </a:r>
            <a:r>
              <a:rPr lang="hu-HU" sz="1600" dirty="0">
                <a:solidFill>
                  <a:srgbClr val="000066"/>
                </a:solidFill>
              </a:rPr>
              <a:t>Group </a:t>
            </a:r>
            <a:r>
              <a:rPr lang="hu-HU" sz="1600" dirty="0" err="1">
                <a:solidFill>
                  <a:srgbClr val="000066"/>
                </a:solidFill>
              </a:rPr>
              <a:t>for</a:t>
            </a:r>
            <a:r>
              <a:rPr lang="hu-HU" sz="1600" dirty="0">
                <a:solidFill>
                  <a:srgbClr val="000066"/>
                </a:solidFill>
              </a:rPr>
              <a:t> European </a:t>
            </a:r>
            <a:r>
              <a:rPr lang="hu-HU" sz="1600" dirty="0" err="1">
                <a:solidFill>
                  <a:srgbClr val="000066"/>
                </a:solidFill>
              </a:rPr>
              <a:t>Landscape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Convention</a:t>
            </a:r>
            <a:r>
              <a:rPr lang="hu-HU" sz="1600" dirty="0">
                <a:solidFill>
                  <a:srgbClr val="000066"/>
                </a:solidFill>
              </a:rPr>
              <a:t>, </a:t>
            </a:r>
            <a:r>
              <a:rPr lang="hu-HU" sz="1600" dirty="0" err="1">
                <a:solidFill>
                  <a:srgbClr val="000066"/>
                </a:solidFill>
              </a:rPr>
              <a:t>Congress</a:t>
            </a:r>
            <a:r>
              <a:rPr lang="hu-HU" sz="1600" dirty="0">
                <a:solidFill>
                  <a:srgbClr val="000066"/>
                </a:solidFill>
              </a:rPr>
              <a:t> of Local and </a:t>
            </a:r>
            <a:r>
              <a:rPr lang="hu-HU" sz="1600" dirty="0" err="1">
                <a:solidFill>
                  <a:srgbClr val="000066"/>
                </a:solidFill>
              </a:rPr>
              <a:t>Regional</a:t>
            </a:r>
            <a:endParaRPr lang="hu-HU" sz="1600" dirty="0">
              <a:solidFill>
                <a:srgbClr val="000066"/>
              </a:solidFill>
            </a:endParaRPr>
          </a:p>
          <a:p>
            <a:r>
              <a:rPr lang="hu-HU" sz="1600" dirty="0" smtClean="0">
                <a:solidFill>
                  <a:srgbClr val="000066"/>
                </a:solidFill>
              </a:rPr>
              <a:t>  </a:t>
            </a:r>
            <a:r>
              <a:rPr lang="hu-HU" sz="1600" dirty="0" err="1" smtClean="0">
                <a:solidFill>
                  <a:srgbClr val="000066"/>
                </a:solidFill>
              </a:rPr>
              <a:t>Authorities</a:t>
            </a:r>
            <a:r>
              <a:rPr lang="hu-HU" sz="1600" dirty="0" smtClean="0">
                <a:solidFill>
                  <a:srgbClr val="000066"/>
                </a:solidFill>
              </a:rPr>
              <a:t> </a:t>
            </a:r>
            <a:r>
              <a:rPr lang="hu-HU" sz="1600" dirty="0">
                <a:solidFill>
                  <a:srgbClr val="000066"/>
                </a:solidFill>
              </a:rPr>
              <a:t>of </a:t>
            </a:r>
            <a:r>
              <a:rPr lang="hu-HU" sz="1600" dirty="0" smtClean="0">
                <a:solidFill>
                  <a:srgbClr val="000066"/>
                </a:solidFill>
              </a:rPr>
              <a:t>Europe, tag (1995-2000)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MTA </a:t>
            </a:r>
            <a:r>
              <a:rPr lang="hu-HU" sz="1600" dirty="0">
                <a:solidFill>
                  <a:srgbClr val="000066"/>
                </a:solidFill>
              </a:rPr>
              <a:t>Kertészeti Bizottság, Tájépítészeti </a:t>
            </a:r>
            <a:r>
              <a:rPr lang="hu-HU" sz="1600" dirty="0" smtClean="0">
                <a:solidFill>
                  <a:srgbClr val="000066"/>
                </a:solidFill>
              </a:rPr>
              <a:t>albizottság, tag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Magyar </a:t>
            </a:r>
            <a:r>
              <a:rPr lang="hu-HU" sz="1600" dirty="0">
                <a:solidFill>
                  <a:srgbClr val="000066"/>
                </a:solidFill>
              </a:rPr>
              <a:t>Építész </a:t>
            </a:r>
            <a:r>
              <a:rPr lang="hu-HU" sz="1600" dirty="0" smtClean="0">
                <a:solidFill>
                  <a:srgbClr val="000066"/>
                </a:solidFill>
              </a:rPr>
              <a:t>Kamara, tag</a:t>
            </a:r>
            <a:endParaRPr lang="hu-HU" sz="1600" dirty="0">
              <a:solidFill>
                <a:srgbClr val="000066"/>
              </a:solidFill>
            </a:endParaRPr>
          </a:p>
          <a:p>
            <a:r>
              <a:rPr lang="hu-HU" sz="1600" dirty="0" smtClean="0">
                <a:solidFill>
                  <a:srgbClr val="000066"/>
                </a:solidFill>
              </a:rPr>
              <a:t>- European </a:t>
            </a:r>
            <a:r>
              <a:rPr lang="hu-HU" sz="1600" dirty="0" err="1">
                <a:solidFill>
                  <a:srgbClr val="000066"/>
                </a:solidFill>
              </a:rPr>
              <a:t>Council</a:t>
            </a:r>
            <a:r>
              <a:rPr lang="hu-HU" sz="1600" dirty="0">
                <a:solidFill>
                  <a:srgbClr val="000066"/>
                </a:solidFill>
              </a:rPr>
              <a:t> of </a:t>
            </a:r>
            <a:r>
              <a:rPr lang="hu-HU" sz="1600" dirty="0" err="1">
                <a:solidFill>
                  <a:srgbClr val="000066"/>
                </a:solidFill>
              </a:rPr>
              <a:t>Landscape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Architecture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 smtClean="0">
                <a:solidFill>
                  <a:srgbClr val="000066"/>
                </a:solidFill>
              </a:rPr>
              <a:t>Schools</a:t>
            </a:r>
            <a:r>
              <a:rPr lang="hu-HU" sz="1600" dirty="0" smtClean="0">
                <a:solidFill>
                  <a:srgbClr val="000066"/>
                </a:solidFill>
              </a:rPr>
              <a:t>, vezetőségi tag</a:t>
            </a:r>
            <a:endParaRPr lang="hu-HU" sz="1600" dirty="0">
              <a:solidFill>
                <a:srgbClr val="000066"/>
              </a:solidFill>
            </a:endParaRPr>
          </a:p>
          <a:p>
            <a:r>
              <a:rPr lang="hu-HU" sz="1600" dirty="0" smtClean="0">
                <a:solidFill>
                  <a:srgbClr val="000066"/>
                </a:solidFill>
              </a:rPr>
              <a:t>- MTA </a:t>
            </a:r>
            <a:r>
              <a:rPr lang="hu-HU" sz="1600" dirty="0">
                <a:solidFill>
                  <a:srgbClr val="000066"/>
                </a:solidFill>
              </a:rPr>
              <a:t>Településtudományi </a:t>
            </a:r>
            <a:r>
              <a:rPr lang="hu-HU" sz="1600" dirty="0" smtClean="0">
                <a:solidFill>
                  <a:srgbClr val="000066"/>
                </a:solidFill>
              </a:rPr>
              <a:t>Bizottság, titkár, tag (2004-2008)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LE:NOTRE </a:t>
            </a:r>
            <a:r>
              <a:rPr lang="hu-HU" sz="1600" dirty="0" err="1">
                <a:solidFill>
                  <a:srgbClr val="000066"/>
                </a:solidFill>
              </a:rPr>
              <a:t>Thematic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smtClean="0">
                <a:solidFill>
                  <a:srgbClr val="000066"/>
                </a:solidFill>
              </a:rPr>
              <a:t>Network, </a:t>
            </a:r>
            <a:r>
              <a:rPr lang="hu-HU" sz="1600" dirty="0" err="1">
                <a:solidFill>
                  <a:srgbClr val="000066"/>
                </a:solidFill>
              </a:rPr>
              <a:t>Steering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Committee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smtClean="0">
                <a:solidFill>
                  <a:srgbClr val="000066"/>
                </a:solidFill>
              </a:rPr>
              <a:t>tag (2002-2010)</a:t>
            </a:r>
            <a:endParaRPr lang="hu-HU" sz="1600" dirty="0">
              <a:solidFill>
                <a:srgbClr val="000066"/>
              </a:solidFill>
            </a:endParaRPr>
          </a:p>
          <a:p>
            <a:r>
              <a:rPr lang="hu-HU" sz="1600" dirty="0" smtClean="0">
                <a:solidFill>
                  <a:srgbClr val="000066"/>
                </a:solidFill>
              </a:rPr>
              <a:t>- MÉK </a:t>
            </a:r>
            <a:r>
              <a:rPr lang="hu-HU" sz="1600" dirty="0">
                <a:solidFill>
                  <a:srgbClr val="000066"/>
                </a:solidFill>
              </a:rPr>
              <a:t>Táj- és kertépítészeti </a:t>
            </a:r>
            <a:r>
              <a:rPr lang="hu-HU" sz="1600" dirty="0" smtClean="0">
                <a:solidFill>
                  <a:srgbClr val="000066"/>
                </a:solidFill>
              </a:rPr>
              <a:t>Tagozat, vezetőségi tag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251520" y="4581128"/>
            <a:ext cx="84249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rgbClr val="000066"/>
                </a:solidFill>
              </a:rPr>
              <a:t>Szerkesztő bizottsági tagság: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Tájépítészet, felelős szerkesztő (2000-2005)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ECLAS </a:t>
            </a:r>
            <a:r>
              <a:rPr lang="hu-HU" sz="1600" dirty="0" err="1">
                <a:solidFill>
                  <a:srgbClr val="000066"/>
                </a:solidFill>
              </a:rPr>
              <a:t>Conference</a:t>
            </a:r>
            <a:r>
              <a:rPr lang="hu-HU" sz="1600" dirty="0">
                <a:solidFill>
                  <a:srgbClr val="000066"/>
                </a:solidFill>
              </a:rPr>
              <a:t> 2008 New </a:t>
            </a:r>
            <a:r>
              <a:rPr lang="hu-HU" sz="1600" dirty="0" err="1">
                <a:solidFill>
                  <a:srgbClr val="000066"/>
                </a:solidFill>
              </a:rPr>
              <a:t>Challenges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in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Landscape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Planning</a:t>
            </a:r>
            <a:r>
              <a:rPr lang="hu-HU" sz="1600" dirty="0">
                <a:solidFill>
                  <a:srgbClr val="000066"/>
                </a:solidFill>
              </a:rPr>
              <a:t>, Design </a:t>
            </a:r>
            <a:r>
              <a:rPr lang="hu-HU" sz="1600" dirty="0" smtClean="0">
                <a:solidFill>
                  <a:srgbClr val="000066"/>
                </a:solidFill>
              </a:rPr>
              <a:t>and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  Management. </a:t>
            </a:r>
            <a:r>
              <a:rPr lang="hu-HU" sz="1600" dirty="0" err="1" smtClean="0">
                <a:solidFill>
                  <a:srgbClr val="000066"/>
                </a:solidFill>
              </a:rPr>
              <a:t>Faculty</a:t>
            </a:r>
            <a:r>
              <a:rPr lang="hu-HU" sz="1600" dirty="0" smtClean="0">
                <a:solidFill>
                  <a:srgbClr val="000066"/>
                </a:solidFill>
              </a:rPr>
              <a:t> </a:t>
            </a:r>
            <a:r>
              <a:rPr lang="hu-HU" sz="1600" dirty="0">
                <a:solidFill>
                  <a:srgbClr val="000066"/>
                </a:solidFill>
              </a:rPr>
              <a:t>of </a:t>
            </a:r>
            <a:r>
              <a:rPr lang="hu-HU" sz="1600" dirty="0" err="1">
                <a:solidFill>
                  <a:srgbClr val="000066"/>
                </a:solidFill>
              </a:rPr>
              <a:t>Landscape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Planning</a:t>
            </a:r>
            <a:r>
              <a:rPr lang="hu-HU" sz="1600" dirty="0">
                <a:solidFill>
                  <a:srgbClr val="000066"/>
                </a:solidFill>
              </a:rPr>
              <a:t>, </a:t>
            </a:r>
            <a:r>
              <a:rPr lang="hu-HU" sz="1600" dirty="0" err="1">
                <a:solidFill>
                  <a:srgbClr val="000066"/>
                </a:solidFill>
              </a:rPr>
              <a:t>Horticulture</a:t>
            </a:r>
            <a:r>
              <a:rPr lang="hu-HU" sz="1600" dirty="0">
                <a:solidFill>
                  <a:srgbClr val="000066"/>
                </a:solidFill>
              </a:rPr>
              <a:t> and </a:t>
            </a:r>
            <a:r>
              <a:rPr lang="hu-HU" sz="1600" dirty="0" err="1">
                <a:solidFill>
                  <a:srgbClr val="000066"/>
                </a:solidFill>
              </a:rPr>
              <a:t>Agricultural</a:t>
            </a:r>
            <a:r>
              <a:rPr lang="hu-HU" sz="1600" dirty="0">
                <a:solidFill>
                  <a:srgbClr val="000066"/>
                </a:solidFill>
              </a:rPr>
              <a:t> Science</a:t>
            </a:r>
            <a:r>
              <a:rPr lang="hu-HU" sz="1600" dirty="0" smtClean="0">
                <a:solidFill>
                  <a:srgbClr val="000066"/>
                </a:solidFill>
              </a:rPr>
              <a:t>,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  </a:t>
            </a:r>
            <a:r>
              <a:rPr lang="hu-HU" sz="1600" dirty="0" err="1" smtClean="0">
                <a:solidFill>
                  <a:srgbClr val="000066"/>
                </a:solidFill>
              </a:rPr>
              <a:t>Swedish</a:t>
            </a:r>
            <a:r>
              <a:rPr lang="hu-HU" sz="1600" dirty="0" smtClean="0">
                <a:solidFill>
                  <a:srgbClr val="000066"/>
                </a:solidFill>
              </a:rPr>
              <a:t> </a:t>
            </a:r>
            <a:r>
              <a:rPr lang="hu-HU" sz="1600" dirty="0">
                <a:solidFill>
                  <a:srgbClr val="000066"/>
                </a:solidFill>
              </a:rPr>
              <a:t>University </a:t>
            </a:r>
            <a:r>
              <a:rPr lang="hu-HU" sz="1600" dirty="0" smtClean="0">
                <a:solidFill>
                  <a:srgbClr val="000066"/>
                </a:solidFill>
              </a:rPr>
              <a:t>of </a:t>
            </a:r>
            <a:r>
              <a:rPr lang="hu-HU" sz="1600" dirty="0" err="1" smtClean="0">
                <a:solidFill>
                  <a:srgbClr val="000066"/>
                </a:solidFill>
              </a:rPr>
              <a:t>Agricultural</a:t>
            </a:r>
            <a:r>
              <a:rPr lang="hu-HU" sz="1600" dirty="0" smtClean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Sciences</a:t>
            </a:r>
            <a:r>
              <a:rPr lang="hu-HU" sz="1600" dirty="0">
                <a:solidFill>
                  <a:srgbClr val="000066"/>
                </a:solidFill>
              </a:rPr>
              <a:t>, </a:t>
            </a:r>
            <a:r>
              <a:rPr lang="hu-HU" sz="1600" dirty="0" err="1">
                <a:solidFill>
                  <a:srgbClr val="000066"/>
                </a:solidFill>
              </a:rPr>
              <a:t>Alnarp</a:t>
            </a:r>
            <a:r>
              <a:rPr lang="hu-HU" sz="1600" dirty="0">
                <a:solidFill>
                  <a:srgbClr val="000066"/>
                </a:solidFill>
              </a:rPr>
              <a:t>, </a:t>
            </a:r>
            <a:r>
              <a:rPr lang="hu-HU" sz="1600" dirty="0" err="1" smtClean="0">
                <a:solidFill>
                  <a:srgbClr val="000066"/>
                </a:solidFill>
              </a:rPr>
              <a:t>Sweden</a:t>
            </a:r>
            <a:r>
              <a:rPr lang="hu-HU" sz="1600" dirty="0" smtClean="0">
                <a:solidFill>
                  <a:srgbClr val="000066"/>
                </a:solidFill>
              </a:rPr>
              <a:t> (2007-2008)</a:t>
            </a:r>
          </a:p>
          <a:p>
            <a:r>
              <a:rPr lang="hu-HU" sz="1600" dirty="0" smtClean="0">
                <a:solidFill>
                  <a:srgbClr val="000066"/>
                </a:solidFill>
              </a:rPr>
              <a:t>- ECLAS </a:t>
            </a:r>
            <a:r>
              <a:rPr lang="hu-HU" sz="1600" dirty="0" err="1">
                <a:solidFill>
                  <a:srgbClr val="000066"/>
                </a:solidFill>
              </a:rPr>
              <a:t>Conference</a:t>
            </a:r>
            <a:r>
              <a:rPr lang="hu-HU" sz="1600" dirty="0">
                <a:solidFill>
                  <a:srgbClr val="000066"/>
                </a:solidFill>
              </a:rPr>
              <a:t> 2010 </a:t>
            </a:r>
            <a:r>
              <a:rPr lang="hu-HU" sz="1600" dirty="0" err="1">
                <a:solidFill>
                  <a:srgbClr val="000066"/>
                </a:solidFill>
              </a:rPr>
              <a:t>Istambul</a:t>
            </a:r>
            <a:r>
              <a:rPr lang="hu-HU" sz="1600" dirty="0">
                <a:solidFill>
                  <a:srgbClr val="000066"/>
                </a:solidFill>
              </a:rPr>
              <a:t>, </a:t>
            </a:r>
            <a:r>
              <a:rPr lang="hu-HU" sz="1600" dirty="0" err="1">
                <a:solidFill>
                  <a:srgbClr val="000066"/>
                </a:solidFill>
              </a:rPr>
              <a:t>Proceedings</a:t>
            </a:r>
            <a:r>
              <a:rPr lang="hu-HU" sz="1600" dirty="0">
                <a:solidFill>
                  <a:srgbClr val="000066"/>
                </a:solidFill>
              </a:rPr>
              <a:t> </a:t>
            </a:r>
            <a:r>
              <a:rPr lang="hu-HU" sz="1600" dirty="0" smtClean="0">
                <a:solidFill>
                  <a:srgbClr val="000066"/>
                </a:solidFill>
              </a:rPr>
              <a:t>(2009-2010)</a:t>
            </a:r>
            <a:endParaRPr lang="hu-HU" sz="1600" dirty="0">
              <a:solidFill>
                <a:srgbClr val="000066"/>
              </a:solidFill>
            </a:endParaRPr>
          </a:p>
          <a:p>
            <a:r>
              <a:rPr lang="hu-HU" sz="1600" dirty="0" smtClean="0">
                <a:solidFill>
                  <a:srgbClr val="000066"/>
                </a:solidFill>
              </a:rPr>
              <a:t>- </a:t>
            </a:r>
            <a:r>
              <a:rPr lang="hu-HU" sz="1600" dirty="0" err="1" smtClean="0">
                <a:solidFill>
                  <a:srgbClr val="000066"/>
                </a:solidFill>
              </a:rPr>
              <a:t>Applied</a:t>
            </a:r>
            <a:r>
              <a:rPr lang="hu-HU" sz="1600" dirty="0" smtClean="0">
                <a:solidFill>
                  <a:srgbClr val="000066"/>
                </a:solidFill>
              </a:rPr>
              <a:t> </a:t>
            </a:r>
            <a:r>
              <a:rPr lang="hu-HU" sz="1600" dirty="0" err="1">
                <a:solidFill>
                  <a:srgbClr val="000066"/>
                </a:solidFill>
              </a:rPr>
              <a:t>Ecology</a:t>
            </a:r>
            <a:r>
              <a:rPr lang="hu-HU" sz="1600" dirty="0">
                <a:solidFill>
                  <a:srgbClr val="000066"/>
                </a:solidFill>
              </a:rPr>
              <a:t> and </a:t>
            </a:r>
            <a:r>
              <a:rPr lang="hu-HU" sz="1600" dirty="0" err="1">
                <a:solidFill>
                  <a:srgbClr val="000066"/>
                </a:solidFill>
              </a:rPr>
              <a:t>Environment</a:t>
            </a:r>
            <a:r>
              <a:rPr lang="hu-HU" sz="1600" dirty="0">
                <a:solidFill>
                  <a:srgbClr val="000066"/>
                </a:solidFill>
              </a:rPr>
              <a:t> Research, TÁMOP </a:t>
            </a:r>
            <a:r>
              <a:rPr lang="hu-HU" sz="1600" dirty="0" smtClean="0">
                <a:solidFill>
                  <a:srgbClr val="000066"/>
                </a:solidFill>
              </a:rPr>
              <a:t>különszám, szerkesztő (2011,2012)</a:t>
            </a:r>
            <a:endParaRPr lang="hu-HU" sz="1600" dirty="0">
              <a:solidFill>
                <a:srgbClr val="000066"/>
              </a:solidFill>
            </a:endParaRPr>
          </a:p>
          <a:p>
            <a:endParaRPr lang="en-US" sz="16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5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AfsAAAA4CAIAAAB14sYrAAAH0klEQVR4nO2dO5LqMBBFvSUSip2QUiyDDVDFEljDBJOyCgKS2cZLiF8AtvW5bcnYBgufqRNMUbL8Ufu61Va7q79/dwAAWALVx48AAADeA4oPALAUUHwAgKWA4gMALAUUHwBgKaD4AABLAcUHAFgKKD4AwFJA8QEAlgKKDwCwFFB8AIClgOIDACwFFB8AYCmg+AAAS6EIxb8d1lW1+w1+P+/8H6+nVVVtf4bt63paVftz700G7/cN+7qeVtXzz+nhdlg/flNnLa/GC5cIZkoz+tXqeBMNGptZny56Q8cSfva1fW0OV7W71gL9Bo5ltjuyGsMwilD8hzEFKvO79bXvvHuX7Pq8c78D9uVcrp99cxc1T83w8VlvIi+7fjxAaZx3tcJeTyshrL/b+klwOW5c8xBm4/Yg7ta7a4GX4yZ8VCjb041hGIUofqTvhlWBwc/ecdNuh/XjYv5um7vU99wvx01VVavdPvkjFIsz+hLPJNzGptl09Wz2dj/vohmG3RgGUorih06oZyXtdNJpcz2t1vvtunZI5SQxnofacYzDcRPNfx8Ob+Dz3g7rzeG4D49HNpYTYT07Vps3J7U71SKeQ/34tO+ry89v7fo5iq9+hFJJjqNlHik5vhw3URTo7vgZsf8RC7rVGIZSjOL7Tn3gcYh4hR/yDto8+nE6aazKVPxa6NvNW6P0TfwR4mx28dhQNlYHoH+0NndnvrmK3/aQ9KSI438xP/tqfTrXfowyHsPAOszm6YJYLnkd/fcU/HdbbVbr2MWRjWEo5Sh+1mM/8ES6vZIoUhS2dH+MujLt/ua6288AaP4BpI+q3ty7CLIrgRcVRfGXzM++8vwYJdP1JHJ1/G2tOmk2dhy/fSvgGaHrvQWuEnH8kSlI8dvXR2Hgz33XL1VeR7HvTqhEWrPbf6SS3k5d98RT/OeuzcbRAZhHFW4eTyySin85bqrQI0Pxl4p5U0h6RHX6xvHFhsTxJ6MkxX/aQaA4oY+g7DLfK+mn+FL4kj6+QrpF3UfV08dXvlLqFRyK/8V445hS/KyYfgOKP1+KUvx/t8O6Wq29hWKuVp531jtYFceX68nyFd+9SaKbJwq1q8bmAcSr3OS++sTx9fK77tWZKP6X086VzThMuIq32TA0G7eH62llvLkVgRq9odEYBlOW4j+Dj760uVkkVrRxhLU6xnRBv3Ha7vb1IcULe1LLchJrdeIXZVW123cvdzvvquAvimuRgdWf8FJY6WydaW6fpL13tLvQmGKo4MJsLvVLYPM0jaQqveF8MrAmH2WVB2fmvsXXp9/L7dIUvwCyQupjEy6Z2MoUShj5mnu3tzVhSkykYNZMPsoqD87MfWsRaWtZoPij8y7Ft7McL8c9cc9JUcloGe82mR4VxVtG+cV3HiJtLQ8Uf3Te5+M70+FPz3y/h9a98v/3r3ycjPZqvpKXPxjG3GA60gM9dJRzRjYdOJWKL9PWsngqfnxk/PH3BX8DtOBkyb2+M19W/DH49GWe6d84Az3pKOs8uOSiDCttLVvxAcDB9O49ZqP48CoZAz214ss8OJn75h1SnLaWBYoPEPBeH5+ozseY2MfPGdl0Hlzy+dHPjUDxAVyy4vhP+qo8b25nRPZATzrKyTy4dG/FKX74CYGM4JRMg3px1x1Xs7Pz66lHcZJejQdfzFFLpty7FhovfMG+f6blrc7MX/QdNIhTRiJ/VgmoUYBFGt5c1+NPsTozyoMzc9+c69+d72YyA8U3ruw4LQf106X4vYqTvK1qyuglU/66THnxJVNC+7HS2TrT3D5GctG30cBeFvzEqF1hFGCRhhe8uvzodZt8lFUenMp9c1dkpvPdDFD8V338L6PrY3NiukrJlOLp9x291JdwvF+sby+rHqTh8brbGLLhmZVFKH708NRRHfWM7a696e5RlFXxv8/cTEXj+eb1tNIlU+RR9SmZIk/hbSVTwkFp7z1KphTPGIofFz8xyqFkWoX6DhUVUdprO0Jm5fwVXxUDEYqfX3JE7lFOLes+vSiH9VE2+VEqeVT5JVPkKciTmqZkSjgo0W2/8Dh+2eQs+rYbPJ2J4DFgT4vTBVhkZSEqoozM7BVfKk6s+FqYUt8Q1trUbH47rKvt0f/qpHk8+V9pzi+ZIk9BnZS1OGxgyRTzFPKHDGZM96LvnAZByL5j6FMFWHzD818hYE7jUYTiu38dih81+3cX1UWsPXo9tNL8dEya2Esy7Gj2WYVTB7dD8/jlKUS/qM1HKJkSDgqK/628vOjb+9387Ne/xMLz3rV64FWKUPyOH6WPr5DrB5qtwsUDgTSnFuF2KX5XnOovv2SKPIXJS6Z0nHvPIYM5kxyyrndsXZ/pNnqIboEuu0Lxx2T2im/WEjHj+FrHuxVfl1WRr4+sOL5UeVnJJLtkijwFfVJTlUz5615ojOIXTGrRt9XAXAyemEfqAiza8KiIMhXzV/y7KAaSWKuTrC4S71GWVXE7vx3WtdEba3UMvz4+qj4lU+QpvLVkitszGVjfhVnwJNHAWAyedMbFwnPT8OaTgfVdzEnxX6HEJfOUTAGAz1C64pcY46NkCgB8hoIV/zm1LG+5LiVTAOAzFKz4AADQCxQfAGApoPgAAEsBxQcAWAooPgDAUkDxAQCWAooPALAUUHwAgKWA4gMALAUUHwBgKaD4AABL4T/6fOUVzoS+4QAAAABJRU5ErkJggg==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48" y="1124744"/>
            <a:ext cx="9433048" cy="104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411760" y="404664"/>
            <a:ext cx="4182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000066"/>
                </a:solidFill>
              </a:rPr>
              <a:t>Városi lakosság aránya</a:t>
            </a:r>
            <a:endParaRPr lang="hu-HU" sz="2800" b="1" dirty="0">
              <a:solidFill>
                <a:srgbClr val="000066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691680" y="2420888"/>
            <a:ext cx="6466835" cy="3185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800" dirty="0" smtClean="0">
                <a:solidFill>
                  <a:srgbClr val="000066"/>
                </a:solidFill>
              </a:rPr>
              <a:t>     </a:t>
            </a:r>
            <a:r>
              <a:rPr lang="hu-HU" sz="2800" b="1" dirty="0" smtClean="0">
                <a:solidFill>
                  <a:srgbClr val="000066"/>
                </a:solidFill>
              </a:rPr>
              <a:t>A városban lakás veszélyei</a:t>
            </a:r>
          </a:p>
          <a:p>
            <a:pPr marL="457200" indent="-457200">
              <a:buFontTx/>
              <a:buChar char="-"/>
            </a:pPr>
            <a:r>
              <a:rPr lang="hu-HU" sz="2800" dirty="0" smtClean="0">
                <a:solidFill>
                  <a:srgbClr val="000066"/>
                </a:solidFill>
              </a:rPr>
              <a:t>Levegő szennyezettség növekedése</a:t>
            </a:r>
          </a:p>
          <a:p>
            <a:pPr marL="457200" indent="-457200">
              <a:buFontTx/>
              <a:buChar char="-"/>
            </a:pPr>
            <a:r>
              <a:rPr lang="hu-HU" sz="2800" dirty="0" smtClean="0">
                <a:solidFill>
                  <a:srgbClr val="000066"/>
                </a:solidFill>
              </a:rPr>
              <a:t>Bűnözés emelkedése</a:t>
            </a:r>
          </a:p>
          <a:p>
            <a:pPr marL="457200" indent="-457200">
              <a:buFontTx/>
              <a:buChar char="-"/>
            </a:pPr>
            <a:r>
              <a:rPr lang="hu-HU" sz="2800" dirty="0" smtClean="0">
                <a:solidFill>
                  <a:srgbClr val="000066"/>
                </a:solidFill>
              </a:rPr>
              <a:t>Zöld terület csökkenése / hiánya</a:t>
            </a:r>
          </a:p>
          <a:p>
            <a:pPr marL="457200" indent="-457200">
              <a:buFontTx/>
              <a:buChar char="-"/>
            </a:pPr>
            <a:r>
              <a:rPr lang="hu-HU" sz="2800" dirty="0" smtClean="0">
                <a:solidFill>
                  <a:srgbClr val="000066"/>
                </a:solidFill>
              </a:rPr>
              <a:t>Zsúfoltság</a:t>
            </a:r>
          </a:p>
          <a:p>
            <a:pPr marL="457200" indent="-457200">
              <a:buFontTx/>
              <a:buChar char="-"/>
            </a:pPr>
            <a:r>
              <a:rPr lang="hu-HU" sz="2800" dirty="0" smtClean="0">
                <a:solidFill>
                  <a:srgbClr val="000066"/>
                </a:solidFill>
              </a:rPr>
              <a:t>Elidegenedés</a:t>
            </a:r>
          </a:p>
          <a:p>
            <a:pPr marL="457200" indent="-457200">
              <a:buFontTx/>
              <a:buChar char="-"/>
            </a:pPr>
            <a:r>
              <a:rPr lang="hu-HU" sz="2800" dirty="0" smtClean="0">
                <a:solidFill>
                  <a:srgbClr val="000066"/>
                </a:solidFill>
              </a:rPr>
              <a:t>Elkényelmesedés, stb.</a:t>
            </a:r>
          </a:p>
        </p:txBody>
      </p:sp>
    </p:spTree>
    <p:extLst>
      <p:ext uri="{BB962C8B-B14F-4D97-AF65-F5344CB8AC3E}">
        <p14:creationId xmlns:p14="http://schemas.microsoft.com/office/powerpoint/2010/main" val="223582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69735" y="404664"/>
            <a:ext cx="54665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996600"/>
                </a:solidFill>
              </a:rPr>
              <a:t>Bécsi élmény, minta</a:t>
            </a:r>
            <a:endParaRPr lang="hu-HU" sz="2400" b="1" dirty="0">
              <a:solidFill>
                <a:srgbClr val="996600"/>
              </a:solidFill>
            </a:endParaRPr>
          </a:p>
          <a:p>
            <a:pPr algn="ctr"/>
            <a:r>
              <a:rPr lang="hu-HU" sz="2400" b="1" dirty="0" smtClean="0">
                <a:solidFill>
                  <a:srgbClr val="996600"/>
                </a:solidFill>
              </a:rPr>
              <a:t>Borvidék </a:t>
            </a:r>
            <a:r>
              <a:rPr lang="hu-HU" sz="2400" b="1" dirty="0">
                <a:solidFill>
                  <a:srgbClr val="996600"/>
                </a:solidFill>
              </a:rPr>
              <a:t>Bécsben - a híres Grinzing</a:t>
            </a:r>
            <a:endParaRPr lang="hu-HU" sz="2400" dirty="0">
              <a:solidFill>
                <a:srgbClr val="996600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67544" y="5397023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996600"/>
                </a:solidFill>
              </a:rPr>
              <a:t>Bécs nem csak a császárváros gyönyörű épületeiről, híres múzeumairól ismert, de itt található a </a:t>
            </a:r>
            <a:r>
              <a:rPr lang="hu-HU" b="1" dirty="0">
                <a:solidFill>
                  <a:srgbClr val="996600"/>
                </a:solidFill>
              </a:rPr>
              <a:t>világ legkisebb borvidéke </a:t>
            </a:r>
            <a:r>
              <a:rPr lang="hu-HU" dirty="0">
                <a:solidFill>
                  <a:srgbClr val="996600"/>
                </a:solidFill>
              </a:rPr>
              <a:t>is. Grinzing városrész abban is egyedülálló, hogy Ausztria fővárosának közigazgatási határain belül, 700 hektáron termelnek </a:t>
            </a:r>
            <a:r>
              <a:rPr lang="hu-HU" dirty="0" smtClean="0">
                <a:solidFill>
                  <a:srgbClr val="996600"/>
                </a:solidFill>
              </a:rPr>
              <a:t>borokat – Kijelölt </a:t>
            </a:r>
            <a:r>
              <a:rPr lang="hu-HU" b="1" dirty="0" smtClean="0">
                <a:solidFill>
                  <a:srgbClr val="996600"/>
                </a:solidFill>
              </a:rPr>
              <a:t>határok működnek </a:t>
            </a:r>
            <a:r>
              <a:rPr lang="hu-HU" dirty="0" smtClean="0">
                <a:solidFill>
                  <a:srgbClr val="996600"/>
                </a:solidFill>
              </a:rPr>
              <a:t>több, mint 100 éve.</a:t>
            </a:r>
            <a:endParaRPr lang="hu-HU" dirty="0">
              <a:solidFill>
                <a:srgbClr val="996600"/>
              </a:solidFill>
            </a:endParaRPr>
          </a:p>
        </p:txBody>
      </p:sp>
      <p:pic>
        <p:nvPicPr>
          <p:cNvPr id="13314" name="Picture 2" descr="Képtalálat a következőre: „bécs határai grinzing”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8105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Képtalálat a következőre: „bécs határai grinzing”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319848" y="3717032"/>
            <a:ext cx="237996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Képtalálat a következőre: „bécs határai grinzing”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35031"/>
            <a:ext cx="237626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Képtalálat a következőre: „bécs határai grinzing”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129" y="3735031"/>
            <a:ext cx="2332271" cy="155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92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48266" y="1052736"/>
            <a:ext cx="5832046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800" b="1" dirty="0" smtClean="0">
                <a:solidFill>
                  <a:srgbClr val="000066"/>
                </a:solidFill>
              </a:rPr>
              <a:t>           A jövő párbeszéde?!</a:t>
            </a:r>
          </a:p>
          <a:p>
            <a:pPr marL="457200" indent="-457200">
              <a:buFontTx/>
              <a:buChar char="-"/>
            </a:pPr>
            <a:r>
              <a:rPr lang="hu-HU" sz="2400" dirty="0" smtClean="0">
                <a:solidFill>
                  <a:srgbClr val="000066"/>
                </a:solidFill>
              </a:rPr>
              <a:t>Kérek egy négyzetméter kertet.</a:t>
            </a:r>
          </a:p>
          <a:p>
            <a:pPr marL="457200" indent="-457200">
              <a:buFontTx/>
              <a:buChar char="-"/>
            </a:pPr>
            <a:r>
              <a:rPr lang="hu-HU" sz="2400" dirty="0" smtClean="0">
                <a:solidFill>
                  <a:srgbClr val="000066"/>
                </a:solidFill>
              </a:rPr>
              <a:t>Virágost vagy füvest?</a:t>
            </a:r>
          </a:p>
          <a:p>
            <a:pPr marL="457200" indent="-457200">
              <a:buFontTx/>
              <a:buChar char="-"/>
            </a:pPr>
            <a:r>
              <a:rPr lang="hu-HU" sz="2400" dirty="0" smtClean="0">
                <a:solidFill>
                  <a:srgbClr val="000066"/>
                </a:solidFill>
              </a:rPr>
              <a:t>Tavaszi és nyári virágosat.</a:t>
            </a:r>
          </a:p>
          <a:p>
            <a:pPr marL="457200" indent="-457200">
              <a:buFontTx/>
              <a:buChar char="-"/>
            </a:pPr>
            <a:r>
              <a:rPr lang="hu-HU" sz="2400" dirty="0" smtClean="0">
                <a:solidFill>
                  <a:srgbClr val="000066"/>
                </a:solidFill>
              </a:rPr>
              <a:t>Falra akasztósat? Külsőt vagy belsőt?</a:t>
            </a:r>
            <a:endParaRPr lang="hu-HU" sz="2400" dirty="0">
              <a:solidFill>
                <a:srgbClr val="000066"/>
              </a:solidFill>
            </a:endParaRPr>
          </a:p>
        </p:txBody>
      </p:sp>
      <p:pic>
        <p:nvPicPr>
          <p:cNvPr id="14338" name="Picture 2" descr="Képtalálat a következőre: „falra akasztható kert, zöld fal”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01" y="3611437"/>
            <a:ext cx="2448272" cy="186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Képtalálat a következőre: „falra akasztható kert, zöld fal”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45025"/>
            <a:ext cx="2103341" cy="183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Kapcsolódó kép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645025"/>
            <a:ext cx="2476893" cy="183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9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83568" y="782702"/>
            <a:ext cx="81369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hu-HU" sz="2000" b="1" dirty="0" smtClean="0">
                <a:solidFill>
                  <a:srgbClr val="3333FF"/>
                </a:solidFill>
              </a:rPr>
              <a:t>Kert: </a:t>
            </a:r>
            <a:r>
              <a:rPr lang="hu-HU" sz="2000" dirty="0" smtClean="0">
                <a:solidFill>
                  <a:srgbClr val="3333FF"/>
                </a:solidFill>
              </a:rPr>
              <a:t>bekerített, lehatárolt terület </a:t>
            </a:r>
          </a:p>
          <a:p>
            <a:pPr>
              <a:spcBef>
                <a:spcPts val="1200"/>
              </a:spcBef>
            </a:pPr>
            <a:r>
              <a:rPr lang="hu-HU" sz="2000" b="1" dirty="0" smtClean="0">
                <a:solidFill>
                  <a:srgbClr val="3333FF"/>
                </a:solidFill>
              </a:rPr>
              <a:t>Cél/feladat: </a:t>
            </a:r>
            <a:r>
              <a:rPr lang="hu-HU" sz="2000" dirty="0" smtClean="0">
                <a:solidFill>
                  <a:srgbClr val="3333FF"/>
                </a:solidFill>
              </a:rPr>
              <a:t>védelem, termesztés, tenyésztés, kutatás, szórakozás, pihenés, stb.</a:t>
            </a:r>
          </a:p>
          <a:p>
            <a:pPr>
              <a:spcBef>
                <a:spcPts val="1200"/>
              </a:spcBef>
            </a:pPr>
            <a:r>
              <a:rPr lang="hu-HU" sz="2000" b="1" dirty="0" smtClean="0">
                <a:solidFill>
                  <a:srgbClr val="3333FF"/>
                </a:solidFill>
              </a:rPr>
              <a:t>Fajtái: </a:t>
            </a:r>
            <a:r>
              <a:rPr lang="hu-HU" sz="2000" dirty="0">
                <a:solidFill>
                  <a:srgbClr val="3333FF"/>
                </a:solidFill>
              </a:rPr>
              <a:t>á</a:t>
            </a:r>
            <a:r>
              <a:rPr lang="hu-HU" sz="2000" dirty="0" smtClean="0">
                <a:solidFill>
                  <a:srgbClr val="3333FF"/>
                </a:solidFill>
              </a:rPr>
              <a:t>llat-, növény-, tudományos-, dísz-, pihenő-, gyümölcsös, konyha, szikla-, füvész-, rózsa-, szőlős-, tető-, templom-, japán, barokk-, </a:t>
            </a:r>
            <a:r>
              <a:rPr lang="hu-HU" sz="2000" dirty="0" err="1" smtClean="0">
                <a:solidFill>
                  <a:srgbClr val="3333FF"/>
                </a:solidFill>
              </a:rPr>
              <a:t>öko-</a:t>
            </a:r>
            <a:r>
              <a:rPr lang="hu-HU" sz="2000" dirty="0" smtClean="0">
                <a:solidFill>
                  <a:srgbClr val="3333FF"/>
                </a:solidFill>
              </a:rPr>
              <a:t>, éden-, stb.</a:t>
            </a:r>
          </a:p>
          <a:p>
            <a:pPr>
              <a:spcBef>
                <a:spcPts val="1200"/>
              </a:spcBef>
            </a:pPr>
            <a:r>
              <a:rPr lang="hu-HU" sz="2000" b="1" dirty="0" smtClean="0">
                <a:solidFill>
                  <a:srgbClr val="3333FF"/>
                </a:solidFill>
              </a:rPr>
              <a:t>Jelentősége: </a:t>
            </a:r>
            <a:r>
              <a:rPr lang="hu-HU" sz="2000" dirty="0" smtClean="0">
                <a:solidFill>
                  <a:srgbClr val="3333FF"/>
                </a:solidFill>
              </a:rPr>
              <a:t>egészségügyi, kulturális, tudományos</a:t>
            </a:r>
          </a:p>
          <a:p>
            <a:pPr>
              <a:spcBef>
                <a:spcPts val="1200"/>
              </a:spcBef>
            </a:pPr>
            <a:endParaRPr lang="hu-HU" sz="2000" dirty="0">
              <a:solidFill>
                <a:srgbClr val="3333FF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763688" y="3663022"/>
            <a:ext cx="5760640" cy="2862322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rgbClr val="66FFFF"/>
                </a:solidFill>
              </a:rPr>
              <a:t>“</a:t>
            </a:r>
            <a:r>
              <a:rPr lang="hu-HU" b="1" dirty="0">
                <a:solidFill>
                  <a:srgbClr val="66FFFF"/>
                </a:solidFill>
              </a:rPr>
              <a:t>Alkosd </a:t>
            </a:r>
            <a:r>
              <a:rPr lang="hu-HU" dirty="0">
                <a:solidFill>
                  <a:srgbClr val="66FFFF"/>
                </a:solidFill>
              </a:rPr>
              <a:t>és ápold </a:t>
            </a:r>
            <a:r>
              <a:rPr lang="hu-HU" b="1" dirty="0">
                <a:solidFill>
                  <a:srgbClr val="66FFFF"/>
                </a:solidFill>
              </a:rPr>
              <a:t>lelkedet</a:t>
            </a:r>
            <a:r>
              <a:rPr lang="hu-HU" dirty="0">
                <a:solidFill>
                  <a:srgbClr val="66FFFF"/>
                </a:solidFill>
              </a:rPr>
              <a:t>, </a:t>
            </a:r>
          </a:p>
          <a:p>
            <a:pPr algn="ctr"/>
            <a:r>
              <a:rPr lang="hu-HU" dirty="0">
                <a:solidFill>
                  <a:srgbClr val="66FFFF"/>
                </a:solidFill>
              </a:rPr>
              <a:t>mint egy </a:t>
            </a:r>
            <a:r>
              <a:rPr lang="hu-HU" b="1" dirty="0" smtClean="0">
                <a:solidFill>
                  <a:srgbClr val="66FFFF"/>
                </a:solidFill>
              </a:rPr>
              <a:t>kertet</a:t>
            </a:r>
          </a:p>
          <a:p>
            <a:pPr algn="ctr"/>
            <a:r>
              <a:rPr lang="hu-HU" dirty="0" smtClean="0">
                <a:solidFill>
                  <a:srgbClr val="66FFFF"/>
                </a:solidFill>
              </a:rPr>
              <a:t> ………………………..</a:t>
            </a:r>
            <a:endParaRPr lang="hu-HU" dirty="0">
              <a:solidFill>
                <a:srgbClr val="66FFFF"/>
              </a:solidFill>
            </a:endParaRPr>
          </a:p>
          <a:p>
            <a:endParaRPr lang="hu-HU" dirty="0" smtClean="0">
              <a:solidFill>
                <a:srgbClr val="66FFFF"/>
              </a:solidFill>
            </a:endParaRPr>
          </a:p>
          <a:p>
            <a:pPr algn="ctr"/>
            <a:r>
              <a:rPr lang="hu-HU" dirty="0" smtClean="0">
                <a:solidFill>
                  <a:srgbClr val="66FFFF"/>
                </a:solidFill>
              </a:rPr>
              <a:t>Virágozz </a:t>
            </a:r>
            <a:r>
              <a:rPr lang="hu-HU" dirty="0">
                <a:solidFill>
                  <a:srgbClr val="66FFFF"/>
                </a:solidFill>
              </a:rPr>
              <a:t>és pusztulj, mint a kert: </a:t>
            </a:r>
          </a:p>
          <a:p>
            <a:pPr algn="ctr"/>
            <a:r>
              <a:rPr lang="hu-HU" dirty="0">
                <a:solidFill>
                  <a:srgbClr val="66FFFF"/>
                </a:solidFill>
              </a:rPr>
              <a:t>mert minden benned van. </a:t>
            </a:r>
          </a:p>
          <a:p>
            <a:pPr algn="ctr"/>
            <a:r>
              <a:rPr lang="hu-HU" dirty="0">
                <a:solidFill>
                  <a:srgbClr val="66FFFF"/>
                </a:solidFill>
              </a:rPr>
              <a:t>Tudjad ezt: </a:t>
            </a:r>
          </a:p>
          <a:p>
            <a:pPr algn="ctr"/>
            <a:r>
              <a:rPr lang="hu-HU" b="1" dirty="0">
                <a:solidFill>
                  <a:srgbClr val="66FFFF"/>
                </a:solidFill>
              </a:rPr>
              <a:t>te vagy a kert és a kertész egyszerre</a:t>
            </a:r>
            <a:r>
              <a:rPr lang="hu-HU" dirty="0">
                <a:solidFill>
                  <a:srgbClr val="66FFFF"/>
                </a:solidFill>
              </a:rPr>
              <a:t>.”</a:t>
            </a:r>
          </a:p>
          <a:p>
            <a:pPr algn="ctr"/>
            <a:r>
              <a:rPr lang="hu-HU" dirty="0">
                <a:solidFill>
                  <a:srgbClr val="66FFFF"/>
                </a:solidFill>
              </a:rPr>
              <a:t/>
            </a:r>
            <a:br>
              <a:rPr lang="hu-HU" dirty="0">
                <a:solidFill>
                  <a:srgbClr val="66FFFF"/>
                </a:solidFill>
              </a:rPr>
            </a:br>
            <a:r>
              <a:rPr lang="hu-HU" dirty="0">
                <a:solidFill>
                  <a:srgbClr val="66FFFF"/>
                </a:solidFill>
              </a:rPr>
              <a:t>                                               </a:t>
            </a:r>
            <a:r>
              <a:rPr lang="hu-HU" dirty="0" smtClean="0">
                <a:solidFill>
                  <a:srgbClr val="66FFFF"/>
                </a:solidFill>
              </a:rPr>
              <a:t> </a:t>
            </a:r>
            <a:r>
              <a:rPr lang="hu-HU" sz="1600" dirty="0">
                <a:solidFill>
                  <a:srgbClr val="66FFFF"/>
                </a:solidFill>
              </a:rPr>
              <a:t>(Márai Sándor: Ég és Föld)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761846" y="303039"/>
            <a:ext cx="1098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3333FF"/>
                </a:solidFill>
              </a:rPr>
              <a:t>A Kert</a:t>
            </a:r>
            <a:endParaRPr lang="en-US" sz="24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1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620688"/>
            <a:ext cx="806489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>
                <a:solidFill>
                  <a:srgbClr val="0000FF"/>
                </a:solidFill>
              </a:rPr>
              <a:t>„</a:t>
            </a:r>
            <a:r>
              <a:rPr lang="hu-HU" sz="2000" dirty="0" smtClean="0">
                <a:solidFill>
                  <a:srgbClr val="993300"/>
                </a:solidFill>
              </a:rPr>
              <a:t>Az </a:t>
            </a:r>
            <a:r>
              <a:rPr lang="hu-HU" sz="2000" dirty="0">
                <a:solidFill>
                  <a:srgbClr val="993300"/>
                </a:solidFill>
              </a:rPr>
              <a:t>embernek kétféle attitűdje lehet az életben: az Építés vagy az Ültetés. Az építők munkája évekig is eltarthat, de egy napon véget ér. Akkor megállnak, és az általuk emelt falak szabják meg a határaikat. Az élet elveszíti értelmét, amint véget ért az építés. Ezzel szemben vannak az ültetők. Ők folyton küzdenek a viharokkal, az évszakokkal, és csak ritkán pihennek</a:t>
            </a:r>
            <a:r>
              <a:rPr lang="hu-HU" sz="2000" dirty="0" smtClean="0">
                <a:solidFill>
                  <a:srgbClr val="993300"/>
                </a:solidFill>
              </a:rPr>
              <a:t>.</a:t>
            </a:r>
          </a:p>
          <a:p>
            <a:r>
              <a:rPr lang="hu-HU" sz="2000" dirty="0">
                <a:solidFill>
                  <a:srgbClr val="993300"/>
                </a:solidFill>
              </a:rPr>
              <a:t> </a:t>
            </a:r>
            <a:r>
              <a:rPr lang="hu-HU" sz="2000" dirty="0" smtClean="0">
                <a:solidFill>
                  <a:srgbClr val="993300"/>
                </a:solidFill>
              </a:rPr>
              <a:t>     </a:t>
            </a:r>
            <a:r>
              <a:rPr lang="hu-HU" sz="2000" b="1" dirty="0">
                <a:solidFill>
                  <a:srgbClr val="993300"/>
                </a:solidFill>
              </a:rPr>
              <a:t>Az épülettel ellentétben a kert fejlődése soha nem ér véget</a:t>
            </a:r>
            <a:r>
              <a:rPr lang="hu-HU" sz="2000" b="1" dirty="0" smtClean="0">
                <a:solidFill>
                  <a:srgbClr val="993300"/>
                </a:solidFill>
              </a:rPr>
              <a:t>.”</a:t>
            </a:r>
          </a:p>
          <a:p>
            <a:endParaRPr lang="hu-HU" sz="2000" dirty="0">
              <a:solidFill>
                <a:srgbClr val="993300"/>
              </a:solidFill>
            </a:endParaRPr>
          </a:p>
          <a:p>
            <a:r>
              <a:rPr lang="hu-HU" b="1" dirty="0">
                <a:solidFill>
                  <a:srgbClr val="993300"/>
                </a:solidFill>
              </a:rPr>
              <a:t>PAULO </a:t>
            </a:r>
            <a:r>
              <a:rPr lang="hu-HU" b="1" dirty="0" smtClean="0">
                <a:solidFill>
                  <a:srgbClr val="993300"/>
                </a:solidFill>
              </a:rPr>
              <a:t>COELHO</a:t>
            </a:r>
          </a:p>
          <a:p>
            <a:r>
              <a:rPr lang="hu-HU" dirty="0" smtClean="0">
                <a:solidFill>
                  <a:srgbClr val="993300"/>
                </a:solidFill>
              </a:rPr>
              <a:t>    brazil, 1947-</a:t>
            </a:r>
          </a:p>
          <a:p>
            <a:r>
              <a:rPr lang="hu-HU" dirty="0">
                <a:solidFill>
                  <a:srgbClr val="993300"/>
                </a:solidFill>
              </a:rPr>
              <a:t>í</a:t>
            </a:r>
            <a:r>
              <a:rPr lang="hu-HU" dirty="0" smtClean="0">
                <a:solidFill>
                  <a:srgbClr val="993300"/>
                </a:solidFill>
              </a:rPr>
              <a:t>ró, ENSZ béke nagykövet</a:t>
            </a:r>
            <a:endParaRPr lang="en-US" dirty="0">
              <a:solidFill>
                <a:srgbClr val="993300"/>
              </a:solidFill>
            </a:endParaRPr>
          </a:p>
        </p:txBody>
      </p:sp>
      <p:pic>
        <p:nvPicPr>
          <p:cNvPr id="16386" name="Picture 2" descr="http://24.p3k.hu/app/uploads/2016/08/tear-gas-grenade-flower-pots-palestine-10-1-1024x5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884" y="3735352"/>
            <a:ext cx="4659564" cy="26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395536" y="4725144"/>
            <a:ext cx="3222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b="1" dirty="0">
                <a:solidFill>
                  <a:srgbClr val="808000"/>
                </a:solidFill>
              </a:rPr>
              <a:t>Egy palesztin nő az izraeliek által </a:t>
            </a:r>
            <a:r>
              <a:rPr lang="hu-HU" b="1" dirty="0" smtClean="0">
                <a:solidFill>
                  <a:srgbClr val="808000"/>
                </a:solidFill>
              </a:rPr>
              <a:t>kilőtt </a:t>
            </a:r>
            <a:r>
              <a:rPr lang="hu-HU" b="1" dirty="0">
                <a:solidFill>
                  <a:srgbClr val="808000"/>
                </a:solidFill>
              </a:rPr>
              <a:t>könnygázgránátokba </a:t>
            </a:r>
            <a:endParaRPr lang="hu-HU" b="1" dirty="0" smtClean="0">
              <a:solidFill>
                <a:srgbClr val="808000"/>
              </a:solidFill>
            </a:endParaRPr>
          </a:p>
          <a:p>
            <a:pPr algn="r"/>
            <a:r>
              <a:rPr lang="hu-HU" b="1" dirty="0" smtClean="0">
                <a:solidFill>
                  <a:srgbClr val="808000"/>
                </a:solidFill>
              </a:rPr>
              <a:t>ültet virágokat.</a:t>
            </a:r>
            <a:endParaRPr lang="hu-HU" b="1" dirty="0">
              <a:solidFill>
                <a:srgbClr val="8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5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Képtalálat a következ&amp;odblac;re: „semiramis fuggokertje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40146"/>
            <a:ext cx="3038445" cy="227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anging Gardens of Babyl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2" y="4140146"/>
            <a:ext cx="3340762" cy="231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4283968" y="1043802"/>
            <a:ext cx="48600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996633"/>
                </a:solidFill>
              </a:rPr>
              <a:t>Robert </a:t>
            </a:r>
            <a:r>
              <a:rPr lang="hu-HU" dirty="0" err="1">
                <a:solidFill>
                  <a:srgbClr val="996633"/>
                </a:solidFill>
              </a:rPr>
              <a:t>Koldewey</a:t>
            </a:r>
            <a:r>
              <a:rPr lang="hu-HU" dirty="0">
                <a:solidFill>
                  <a:srgbClr val="996633"/>
                </a:solidFill>
              </a:rPr>
              <a:t> német archeológus 14 évig végzett ásatásokat </a:t>
            </a:r>
            <a:r>
              <a:rPr lang="hu-HU" b="1" dirty="0">
                <a:solidFill>
                  <a:srgbClr val="996633"/>
                </a:solidFill>
              </a:rPr>
              <a:t>Babilon</a:t>
            </a:r>
            <a:r>
              <a:rPr lang="hu-HU" dirty="0">
                <a:solidFill>
                  <a:srgbClr val="996633"/>
                </a:solidFill>
              </a:rPr>
              <a:t> feltételezett helyén, Észak-Irakban. 1899-ben felszínre került a külső és belső városfal, Bábel tornyának alapjai, </a:t>
            </a:r>
            <a:r>
              <a:rPr lang="hu-HU" b="1" dirty="0">
                <a:solidFill>
                  <a:srgbClr val="996633"/>
                </a:solidFill>
              </a:rPr>
              <a:t>Nabukodonozor </a:t>
            </a:r>
            <a:r>
              <a:rPr lang="hu-HU" dirty="0">
                <a:solidFill>
                  <a:srgbClr val="996633"/>
                </a:solidFill>
              </a:rPr>
              <a:t>palotájának romjai, valamint egy széles út, mely a város központján haladt át. Rábukkant egy pincére is, 14 boltíves mennyezetű szobával, ami feltehetően a függőkert maradványa </a:t>
            </a:r>
            <a:r>
              <a:rPr lang="hu-HU" dirty="0" smtClean="0">
                <a:solidFill>
                  <a:srgbClr val="996633"/>
                </a:solidFill>
              </a:rPr>
              <a:t>lehetett.</a:t>
            </a:r>
            <a:endParaRPr lang="en-US" dirty="0">
              <a:solidFill>
                <a:srgbClr val="996633"/>
              </a:solidFill>
            </a:endParaRPr>
          </a:p>
        </p:txBody>
      </p:sp>
      <p:pic>
        <p:nvPicPr>
          <p:cNvPr id="8198" name="Picture 6" descr="http://www.exploreronline.hu/sites/default/files/fck/blogger/1/image/20110624/semiram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0" y="1144759"/>
            <a:ext cx="4118278" cy="266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exploreronline.hu/sites/default/files/fck/blogger/1/image/20110624/sz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644" y="4140146"/>
            <a:ext cx="1813476" cy="231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920417" y="539388"/>
            <a:ext cx="739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996633"/>
                </a:solidFill>
              </a:rPr>
              <a:t>Szemirami függőkertje, a világ hét csodájának egyike, kb.: 600 AD</a:t>
            </a:r>
            <a:endParaRPr lang="en-US" b="1" dirty="0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lapértelmezett terv">
  <a:themeElements>
    <a:clrScheme name="Alapértelmezett terv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4037" tIns="47018" rIns="94037" bIns="47018" numCol="1" anchor="t" anchorCtr="0" compatLnSpc="1">
        <a:prstTxWarp prst="textNoShape">
          <a:avLst/>
        </a:prstTxWarp>
        <a:spAutoFit/>
      </a:bodyPr>
      <a:lstStyle>
        <a:defPPr marL="0" marR="0" indent="0" algn="l" defTabSz="966788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hu-HU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4037" tIns="47018" rIns="94037" bIns="47018" numCol="1" anchor="t" anchorCtr="0" compatLnSpc="1">
        <a:prstTxWarp prst="textNoShape">
          <a:avLst/>
        </a:prstTxWarp>
        <a:spAutoFit/>
      </a:bodyPr>
      <a:lstStyle>
        <a:defPPr marL="0" marR="0" indent="0" algn="l" defTabSz="966788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hu-HU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3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4037" tIns="47018" rIns="94037" bIns="47018" numCol="1" anchor="t" anchorCtr="0" compatLnSpc="1">
        <a:prstTxWarp prst="textNoShape">
          <a:avLst/>
        </a:prstTxWarp>
        <a:spAutoFit/>
      </a:bodyPr>
      <a:lstStyle>
        <a:defPPr marL="0" marR="0" indent="0" algn="l" defTabSz="966788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hu-HU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4037" tIns="47018" rIns="94037" bIns="47018" numCol="1" anchor="t" anchorCtr="0" compatLnSpc="1">
        <a:prstTxWarp prst="textNoShape">
          <a:avLst/>
        </a:prstTxWarp>
        <a:spAutoFit/>
      </a:bodyPr>
      <a:lstStyle>
        <a:defPPr marL="0" marR="0" indent="0" algn="l" defTabSz="966788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hu-HU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6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1973</TotalTime>
  <Words>1560</Words>
  <Application>Microsoft Office PowerPoint</Application>
  <PresentationFormat>Diavetítés a képernyőre (4:3 oldalarány)</PresentationFormat>
  <Paragraphs>240</Paragraphs>
  <Slides>34</Slides>
  <Notes>3</Notes>
  <HiddenSlides>0</HiddenSlides>
  <MMClips>0</MMClips>
  <ScaleCrop>false</ScaleCrop>
  <HeadingPairs>
    <vt:vector size="4" baseType="variant">
      <vt:variant>
        <vt:lpstr>Téma</vt:lpstr>
      </vt:variant>
      <vt:variant>
        <vt:i4>5</vt:i4>
      </vt:variant>
      <vt:variant>
        <vt:lpstr>Diacímek</vt:lpstr>
      </vt:variant>
      <vt:variant>
        <vt:i4>34</vt:i4>
      </vt:variant>
    </vt:vector>
  </HeadingPairs>
  <TitlesOfParts>
    <vt:vector size="39" baseType="lpstr">
      <vt:lpstr>1_Alapértelmezett terv</vt:lpstr>
      <vt:lpstr>Office-téma</vt:lpstr>
      <vt:lpstr>8_Alapértelmezett terv</vt:lpstr>
      <vt:lpstr>13_Alapértelmezett terv</vt:lpstr>
      <vt:lpstr>16_Alapértelmezett terv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Rosivall László</dc:creator>
  <cp:lastModifiedBy>Rosivall László</cp:lastModifiedBy>
  <cp:revision>239</cp:revision>
  <dcterms:created xsi:type="dcterms:W3CDTF">2016-02-20T12:21:00Z</dcterms:created>
  <dcterms:modified xsi:type="dcterms:W3CDTF">2017-04-13T13:27:43Z</dcterms:modified>
</cp:coreProperties>
</file>