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9" r:id="rId1"/>
  </p:sldMasterIdLst>
  <p:notesMasterIdLst>
    <p:notesMasterId r:id="rId21"/>
  </p:notesMasterIdLst>
  <p:sldIdLst>
    <p:sldId id="256" r:id="rId2"/>
    <p:sldId id="257" r:id="rId3"/>
    <p:sldId id="276" r:id="rId4"/>
    <p:sldId id="277" r:id="rId5"/>
    <p:sldId id="27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72" r:id="rId17"/>
    <p:sldId id="271" r:id="rId18"/>
    <p:sldId id="273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44"/>
    <a:srgbClr val="93D252"/>
    <a:srgbClr val="C98440"/>
    <a:srgbClr val="F7E9D9"/>
    <a:srgbClr val="F0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959"/>
  </p:normalViewPr>
  <p:slideViewPr>
    <p:cSldViewPr snapToGrid="0" snapToObjects="1">
      <p:cViewPr>
        <p:scale>
          <a:sx n="100" d="100"/>
          <a:sy n="100" d="100"/>
        </p:scale>
        <p:origin x="-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B50C4-72E5-DB4C-8178-4F4ED292B65A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BD6A-AE7B-2344-8B3C-DBA514FE00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916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erkölcs az a tejszínhab</a:t>
            </a:r>
          </a:p>
          <a:p>
            <a:endParaRPr lang="hu-HU" dirty="0" smtClean="0"/>
          </a:p>
          <a:p>
            <a:r>
              <a:rPr lang="hu-HU" dirty="0" smtClean="0"/>
              <a:t>Javítás:</a:t>
            </a:r>
          </a:p>
          <a:p>
            <a:r>
              <a:rPr lang="hu-HU" dirty="0" smtClean="0"/>
              <a:t>- habot mindenképpen kéne,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hab, és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 az erkölcs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BD6A-AE7B-2344-8B3C-DBA514FE00A0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242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erkölcs az a tejszínhab</a:t>
            </a:r>
          </a:p>
          <a:p>
            <a:endParaRPr lang="hu-HU" dirty="0" smtClean="0"/>
          </a:p>
          <a:p>
            <a:r>
              <a:rPr lang="hu-HU" dirty="0" smtClean="0"/>
              <a:t>Javítás:</a:t>
            </a:r>
          </a:p>
          <a:p>
            <a:r>
              <a:rPr lang="hu-HU" dirty="0" smtClean="0"/>
              <a:t>- habot mindenképpen kéne,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hab, és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 az erkölcs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BD6A-AE7B-2344-8B3C-DBA514FE00A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585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erkölcs az a tejszínhab</a:t>
            </a:r>
          </a:p>
          <a:p>
            <a:endParaRPr lang="hu-HU" dirty="0" smtClean="0"/>
          </a:p>
          <a:p>
            <a:r>
              <a:rPr lang="hu-HU" dirty="0" smtClean="0"/>
              <a:t>Javítás:</a:t>
            </a:r>
          </a:p>
          <a:p>
            <a:r>
              <a:rPr lang="hu-HU" dirty="0" smtClean="0"/>
              <a:t>- habot mindenképpen kéne,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hab, és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 az erkölcs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BD6A-AE7B-2344-8B3C-DBA514FE00A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35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erkölcs az a tejszínhab</a:t>
            </a:r>
          </a:p>
          <a:p>
            <a:endParaRPr lang="hu-HU" dirty="0" smtClean="0"/>
          </a:p>
          <a:p>
            <a:r>
              <a:rPr lang="hu-HU" dirty="0" smtClean="0"/>
              <a:t>Javítás:</a:t>
            </a:r>
          </a:p>
          <a:p>
            <a:r>
              <a:rPr lang="hu-HU" dirty="0" smtClean="0"/>
              <a:t>- habot mindenképpen kéne,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hab, és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 az erkölcs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BD6A-AE7B-2344-8B3C-DBA514FE00A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3387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F551FC-7573-834A-9E18-485761BFBBFD}" type="slidenum">
              <a:rPr lang="hu-HU" altLang="en-US"/>
              <a:pPr eaLnBrk="1" hangingPunct="1"/>
              <a:t>10</a:t>
            </a:fld>
            <a:endParaRPr lang="hu-HU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035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Szépíteni</a:t>
            </a:r>
            <a:r>
              <a:rPr lang="hu-HU" baseline="0" dirty="0" smtClean="0"/>
              <a:t> de minden kell és kell az animálás is!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5F76C-29D6-8C48-A205-BDD6249DE19E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416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355A-4EBC-4D38-A9CB-BAC25BB064C9}" type="slidenum">
              <a:rPr lang="hu-HU"/>
              <a:pPr/>
              <a:t>15</a:t>
            </a:fld>
            <a:endParaRPr lang="hu-H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82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erkölcs az a tejszínhab</a:t>
            </a:r>
          </a:p>
          <a:p>
            <a:endParaRPr lang="hu-HU" dirty="0" smtClean="0"/>
          </a:p>
          <a:p>
            <a:r>
              <a:rPr lang="hu-HU" dirty="0" smtClean="0"/>
              <a:t>Javítás:</a:t>
            </a:r>
          </a:p>
          <a:p>
            <a:r>
              <a:rPr lang="hu-HU" dirty="0" smtClean="0"/>
              <a:t>- habot mindenképpen kéne,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hab, és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 h hab az erkölcs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BD6A-AE7B-2344-8B3C-DBA514FE00A0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90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508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76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4053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818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008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130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49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230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639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596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029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28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9700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54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109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4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EE61-6572-9E42-B7E9-2658F70EABD3}" type="datetimeFigureOut">
              <a:rPr lang="hu-HU" smtClean="0"/>
              <a:pPr/>
              <a:t>2017.07.02.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701BD-2161-0440-A2E8-BCBAFEE6E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27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235" y="2404534"/>
            <a:ext cx="6293080" cy="1646302"/>
          </a:xfrm>
        </p:spPr>
        <p:txBody>
          <a:bodyPr/>
          <a:lstStyle/>
          <a:p>
            <a:r>
              <a:rPr lang="hu-HU" dirty="0" smtClean="0"/>
              <a:t>A  </a:t>
            </a:r>
            <a:r>
              <a:rPr lang="hu-HU" smtClean="0"/>
              <a:t>fenntarthatóság rendszerszemlélete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Baritz Sarolta Laura OP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989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51278" y="5332801"/>
            <a:ext cx="5040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b="1">
                <a:latin typeface="+mn-lt"/>
              </a:rPr>
              <a:t>	</a:t>
            </a:r>
            <a:endParaRPr lang="hu-HU" altLang="en-US">
              <a:latin typeface="+mn-lt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8" y="1974777"/>
            <a:ext cx="342827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 u="sng" dirty="0">
              <a:latin typeface="+mn-lt"/>
            </a:endParaRPr>
          </a:p>
          <a:p>
            <a:pPr eaLnBrk="1" hangingPunct="1"/>
            <a:endParaRPr lang="en-US" altLang="en-US" b="1" i="1" u="sng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   - </a:t>
            </a:r>
            <a:r>
              <a:rPr lang="hu-HU" altLang="en-US" sz="2000" dirty="0" smtClean="0">
                <a:latin typeface="+mn-lt"/>
              </a:rPr>
              <a:t>gazdasági javak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latin typeface="+mn-lt"/>
              </a:rPr>
              <a:t>  - </a:t>
            </a:r>
            <a:r>
              <a:rPr lang="en-US" altLang="en-US" sz="2000" dirty="0">
                <a:latin typeface="+mn-lt"/>
              </a:rPr>
              <a:t>profit</a:t>
            </a:r>
            <a:endParaRPr lang="hu-HU" altLang="en-US" sz="2000" dirty="0" smtClean="0">
              <a:latin typeface="+mn-lt"/>
            </a:endParaRPr>
          </a:p>
          <a:p>
            <a:pPr eaLnBrk="1" hangingPunct="1"/>
            <a:r>
              <a:rPr lang="hu-HU" altLang="en-US" sz="2000" dirty="0" smtClean="0">
                <a:latin typeface="+mn-lt"/>
              </a:rPr>
              <a:t>   - környezeti javak      	</a:t>
            </a:r>
            <a:r>
              <a:rPr lang="hu-HU" altLang="en-US" sz="1600" dirty="0" smtClean="0">
                <a:latin typeface="+mn-lt"/>
              </a:rPr>
              <a:t>(bizonyos szempontból)	</a:t>
            </a:r>
          </a:p>
          <a:p>
            <a:pPr eaLnBrk="1" hangingPunct="1"/>
            <a:endParaRPr lang="hu-HU" altLang="en-US" sz="2000" dirty="0" smtClean="0">
              <a:latin typeface="+mn-lt"/>
            </a:endParaRPr>
          </a:p>
          <a:p>
            <a:pPr eaLnBrk="1" hangingPunct="1"/>
            <a:r>
              <a:rPr lang="en-US" altLang="en-US" sz="2000" dirty="0"/>
              <a:t> </a:t>
            </a:r>
            <a:r>
              <a:rPr lang="en-US" altLang="en-US" sz="2000" dirty="0" smtClean="0"/>
              <a:t> </a:t>
            </a:r>
            <a:endParaRPr lang="hu-HU" altLang="en-US" sz="2000" dirty="0"/>
          </a:p>
          <a:p>
            <a:pPr eaLnBrk="1" hangingPunct="1"/>
            <a:endParaRPr lang="hu-HU" altLang="en-US" sz="2000" dirty="0" smtClean="0">
              <a:latin typeface="+mn-lt"/>
            </a:endParaRPr>
          </a:p>
          <a:p>
            <a:pPr eaLnBrk="1" hangingPunct="1"/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   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   </a:t>
            </a:r>
            <a:endParaRPr lang="en-US" altLang="en-US" sz="2400" b="1" i="1" dirty="0">
              <a:latin typeface="+mn-lt"/>
            </a:endParaRPr>
          </a:p>
          <a:p>
            <a:pPr eaLnBrk="1" hangingPunct="1"/>
            <a:r>
              <a:rPr lang="en-US" altLang="en-US" sz="2000" b="1" i="1" dirty="0">
                <a:latin typeface="+mn-lt"/>
              </a:rPr>
              <a:t>      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80961" y="2540801"/>
            <a:ext cx="3024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dirty="0">
                <a:latin typeface="+mn-lt"/>
              </a:rPr>
              <a:t>- közjó </a:t>
            </a:r>
            <a:r>
              <a:rPr lang="en-US" altLang="en-US" sz="2000" dirty="0">
                <a:latin typeface="+mn-lt"/>
              </a:rPr>
              <a:t>	  </a:t>
            </a:r>
            <a:endParaRPr lang="hu-HU" altLang="en-US" sz="2000" dirty="0">
              <a:latin typeface="+mn-lt"/>
            </a:endParaRPr>
          </a:p>
          <a:p>
            <a:pPr eaLnBrk="1" hangingPunct="1"/>
            <a:r>
              <a:rPr lang="hu-HU" altLang="en-US" sz="2000" dirty="0">
                <a:latin typeface="+mn-lt"/>
              </a:rPr>
              <a:t>- bizalom </a:t>
            </a:r>
          </a:p>
          <a:p>
            <a:pPr eaLnBrk="1" hangingPunct="1"/>
            <a:r>
              <a:rPr lang="hu-HU" altLang="en-US" sz="2000" dirty="0">
                <a:latin typeface="+mn-lt"/>
              </a:rPr>
              <a:t>- igazságosság</a:t>
            </a:r>
            <a:endParaRPr lang="en-US" altLang="en-US" sz="20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- s</a:t>
            </a:r>
            <a:r>
              <a:rPr lang="hu-HU" altLang="en-US" sz="2000" dirty="0" err="1">
                <a:latin typeface="+mn-lt"/>
              </a:rPr>
              <a:t>zolidaritás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95742" y="6035679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en-US">
              <a:latin typeface="+mn-lt"/>
            </a:endParaRPr>
          </a:p>
          <a:p>
            <a:pPr eaLnBrk="1" hangingPunct="1"/>
            <a:endParaRPr lang="hu-HU" altLang="en-US">
              <a:latin typeface="+mn-lt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31778" y="30003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 sz="2800">
              <a:latin typeface="+mn-lt"/>
            </a:endParaRP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250828" y="4612078"/>
            <a:ext cx="2771775" cy="1008063"/>
          </a:xfrm>
          <a:prstGeom prst="ellipse">
            <a:avLst/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+mn-lt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3952018" y="4250557"/>
            <a:ext cx="9366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1000" b="1" dirty="0">
                <a:cs typeface="Arial" charset="0"/>
              </a:rPr>
              <a:t>&lt;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1300960" y="5800753"/>
            <a:ext cx="460731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b="1" dirty="0"/>
              <a:t>2.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6592887" y="5800754"/>
            <a:ext cx="453970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200" b="1"/>
              <a:t>1.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48983" y="1470798"/>
            <a:ext cx="2831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600" dirty="0"/>
              <a:t>1. és 2. </a:t>
            </a:r>
            <a:r>
              <a:rPr lang="hu-HU" sz="2600" b="1" dirty="0"/>
              <a:t>dimenzió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722147" y="1491753"/>
            <a:ext cx="25209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2600" dirty="0"/>
              <a:t>3. </a:t>
            </a:r>
            <a:r>
              <a:rPr lang="hu-HU" sz="2600" b="1" dirty="0"/>
              <a:t>dimenzió</a:t>
            </a:r>
          </a:p>
        </p:txBody>
      </p:sp>
      <p:sp>
        <p:nvSpPr>
          <p:cNvPr id="8207" name="Text Box 22"/>
          <p:cNvSpPr txBox="1">
            <a:spLocks noChangeArrowheads="1"/>
          </p:cNvSpPr>
          <p:nvPr/>
        </p:nvSpPr>
        <p:spPr bwMode="auto">
          <a:xfrm>
            <a:off x="158750" y="-793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8208" name="Text Box 23"/>
          <p:cNvSpPr txBox="1">
            <a:spLocks noChangeArrowheads="1"/>
          </p:cNvSpPr>
          <p:nvPr/>
        </p:nvSpPr>
        <p:spPr bwMode="auto">
          <a:xfrm>
            <a:off x="5011718" y="2013800"/>
            <a:ext cx="2962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>
                <a:latin typeface="+mn-lt"/>
              </a:rPr>
              <a:t>Erkölcsi „jó” = értékek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1056190" y="4899413"/>
            <a:ext cx="1176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en-US" b="1" i="1">
                <a:latin typeface="+mn-lt"/>
              </a:rPr>
              <a:t>eszközök</a:t>
            </a:r>
            <a:endParaRPr lang="en-US" altLang="en-US" b="1" i="1">
              <a:latin typeface="+mn-lt"/>
            </a:endParaRPr>
          </a:p>
        </p:txBody>
      </p:sp>
      <p:sp>
        <p:nvSpPr>
          <p:cNvPr id="8210" name="Text Box 26"/>
          <p:cNvSpPr txBox="1">
            <a:spLocks noChangeArrowheads="1"/>
          </p:cNvSpPr>
          <p:nvPr/>
        </p:nvSpPr>
        <p:spPr bwMode="auto">
          <a:xfrm>
            <a:off x="6479543" y="4930369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en-US" b="1" i="1" dirty="0">
                <a:latin typeface="+mn-lt"/>
              </a:rPr>
              <a:t>célok</a:t>
            </a:r>
            <a:endParaRPr lang="en-US" altLang="en-US" b="1" i="1" dirty="0">
              <a:latin typeface="+mn-lt"/>
            </a:endParaRPr>
          </a:p>
        </p:txBody>
      </p:sp>
      <p:sp>
        <p:nvSpPr>
          <p:cNvPr id="8211" name="Line 27"/>
          <p:cNvSpPr>
            <a:spLocks noChangeShapeType="1"/>
          </p:cNvSpPr>
          <p:nvPr/>
        </p:nvSpPr>
        <p:spPr bwMode="auto">
          <a:xfrm>
            <a:off x="4572000" y="1340768"/>
            <a:ext cx="0" cy="2983984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hu-HU"/>
          </a:p>
        </p:txBody>
      </p:sp>
      <p:sp>
        <p:nvSpPr>
          <p:cNvPr id="8212" name="AutoShape 28"/>
          <p:cNvSpPr>
            <a:spLocks noChangeArrowheads="1"/>
          </p:cNvSpPr>
          <p:nvPr/>
        </p:nvSpPr>
        <p:spPr bwMode="auto">
          <a:xfrm>
            <a:off x="468316" y="836613"/>
            <a:ext cx="1366837" cy="341312"/>
          </a:xfrm>
          <a:prstGeom prst="rightArrow">
            <a:avLst>
              <a:gd name="adj1" fmla="val 50000"/>
              <a:gd name="adj2" fmla="val 100116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8213" name="AutoShape 29"/>
          <p:cNvSpPr>
            <a:spLocks noChangeArrowheads="1"/>
          </p:cNvSpPr>
          <p:nvPr/>
        </p:nvSpPr>
        <p:spPr bwMode="auto">
          <a:xfrm rot="-1291227">
            <a:off x="468316" y="549275"/>
            <a:ext cx="1152525" cy="357188"/>
          </a:xfrm>
          <a:prstGeom prst="rightArrow">
            <a:avLst>
              <a:gd name="adj1" fmla="val 50000"/>
              <a:gd name="adj2" fmla="val 80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8214" name="AutoShape 30"/>
          <p:cNvSpPr>
            <a:spLocks noChangeArrowheads="1"/>
          </p:cNvSpPr>
          <p:nvPr/>
        </p:nvSpPr>
        <p:spPr bwMode="auto">
          <a:xfrm>
            <a:off x="179391" y="1"/>
            <a:ext cx="720725" cy="1125539"/>
          </a:xfrm>
          <a:prstGeom prst="upArrow">
            <a:avLst>
              <a:gd name="adj1" fmla="val 50000"/>
              <a:gd name="adj2" fmla="val 39042"/>
            </a:avLst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+mn-lt"/>
            </a:endParaRPr>
          </a:p>
        </p:txBody>
      </p:sp>
      <p:sp>
        <p:nvSpPr>
          <p:cNvPr id="8215" name="Szövegdoboz 25"/>
          <p:cNvSpPr txBox="1">
            <a:spLocks noChangeArrowheads="1"/>
          </p:cNvSpPr>
          <p:nvPr/>
        </p:nvSpPr>
        <p:spPr bwMode="auto">
          <a:xfrm>
            <a:off x="443459" y="2016920"/>
            <a:ext cx="3464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 dirty="0">
                <a:latin typeface="+mn-lt"/>
              </a:rPr>
              <a:t>Hasznos „jó</a:t>
            </a:r>
            <a:r>
              <a:rPr lang="hu-HU" altLang="en-US" sz="2000" b="1" dirty="0" smtClean="0">
                <a:latin typeface="+mn-lt"/>
              </a:rPr>
              <a:t>”= anyagi javak</a:t>
            </a:r>
            <a:endParaRPr lang="hu-HU" altLang="en-US" sz="2000" b="1" dirty="0">
              <a:latin typeface="+mn-lt"/>
            </a:endParaRPr>
          </a:p>
        </p:txBody>
      </p:sp>
      <p:sp>
        <p:nvSpPr>
          <p:cNvPr id="8216" name="Szövegdoboz 23"/>
          <p:cNvSpPr txBox="1">
            <a:spLocks noChangeArrowheads="1"/>
          </p:cNvSpPr>
          <p:nvPr/>
        </p:nvSpPr>
        <p:spPr bwMode="auto">
          <a:xfrm>
            <a:off x="694913" y="6379987"/>
            <a:ext cx="7754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>
                <a:latin typeface="+mn-lt"/>
              </a:rPr>
              <a:t>A piaci mechanizmusok a hasznos (materiális) javak körében érvényesek.</a:t>
            </a: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471323" y="4615616"/>
            <a:ext cx="2771775" cy="1008063"/>
          </a:xfrm>
          <a:prstGeom prst="ellipse">
            <a:avLst/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+mn-lt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053829" y="2537648"/>
            <a:ext cx="30241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dirty="0">
                <a:latin typeface="+mn-lt"/>
              </a:rPr>
              <a:t>- kölcsönösség</a:t>
            </a:r>
            <a:r>
              <a:rPr lang="en-US" altLang="en-US" sz="2000" dirty="0">
                <a:latin typeface="+mn-lt"/>
              </a:rPr>
              <a:t>	    	</a:t>
            </a:r>
          </a:p>
          <a:p>
            <a:pPr eaLnBrk="1" hangingPunct="1"/>
            <a:r>
              <a:rPr lang="hu-HU" altLang="en-US" sz="2000" dirty="0" smtClean="0">
                <a:latin typeface="+mn-lt"/>
              </a:rPr>
              <a:t>- mértékletesség</a:t>
            </a:r>
            <a:r>
              <a:rPr lang="en-US" altLang="en-US" sz="2000" dirty="0">
                <a:latin typeface="+mn-lt"/>
              </a:rPr>
              <a:t>	                   - </a:t>
            </a:r>
            <a:r>
              <a:rPr lang="hu-HU" altLang="en-US" sz="2000" dirty="0" smtClean="0">
                <a:latin typeface="+mn-lt"/>
              </a:rPr>
              <a:t>élet</a:t>
            </a:r>
          </a:p>
          <a:p>
            <a:pPr eaLnBrk="1" hangingPunct="1"/>
            <a:r>
              <a:rPr lang="en-US" altLang="en-US" sz="2000" dirty="0"/>
              <a:t>- </a:t>
            </a:r>
            <a:r>
              <a:rPr lang="hu-HU" altLang="en-US" sz="2000" dirty="0" smtClean="0"/>
              <a:t>ajándékozás</a:t>
            </a:r>
            <a:endParaRPr lang="hu-HU" altLang="en-US" sz="2000" b="1" i="1" dirty="0"/>
          </a:p>
          <a:p>
            <a:pPr eaLnBrk="1" hangingPunct="1"/>
            <a:endParaRPr lang="hu-HU" altLang="en-US" sz="2000" b="1" i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9883" y="563965"/>
            <a:ext cx="712411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A </a:t>
            </a:r>
            <a:r>
              <a:rPr lang="hu-HU" sz="3200" b="1" smtClean="0">
                <a:solidFill>
                  <a:schemeClr val="bg1"/>
                </a:solidFill>
              </a:rPr>
              <a:t>háromdimenziós világrend</a:t>
            </a:r>
            <a:endParaRPr lang="hu-H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0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Relatív </a:t>
            </a:r>
            <a:r>
              <a:rPr lang="hu-HU" dirty="0" err="1" smtClean="0"/>
              <a:t>antropocentrizmus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221" y="1668884"/>
            <a:ext cx="5394468" cy="3880773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„Az Úristen vette az embert és Éden kertjébe helyezte, hogy </a:t>
            </a:r>
            <a:r>
              <a:rPr lang="hu-HU" sz="2800" b="1" i="1" dirty="0" smtClean="0">
                <a:solidFill>
                  <a:schemeClr val="accent1"/>
                </a:solidFill>
              </a:rPr>
              <a:t>művelje és őrizze</a:t>
            </a:r>
            <a:r>
              <a:rPr lang="hu-HU" sz="2000" dirty="0" smtClean="0"/>
              <a:t>.” </a:t>
            </a:r>
          </a:p>
          <a:p>
            <a:pPr marL="0" indent="0">
              <a:buNone/>
            </a:pPr>
            <a:r>
              <a:rPr lang="hu-HU" dirty="0" err="1" smtClean="0"/>
              <a:t>Ter</a:t>
            </a:r>
            <a:r>
              <a:rPr lang="hu-HU" dirty="0" smtClean="0"/>
              <a:t> 2,15.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21" y="2915729"/>
            <a:ext cx="5394468" cy="3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0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környezet kettős jellege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698738" y="2207095"/>
            <a:ext cx="290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ESZKÖZ TERMÉSZETŰ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3441946" y="1865013"/>
            <a:ext cx="312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ÉRTÉK TERMÉSZETŰ</a:t>
            </a:r>
            <a:endParaRPr lang="hu-H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4619" y="2820838"/>
            <a:ext cx="211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Hasznos jó</a:t>
            </a:r>
          </a:p>
          <a:p>
            <a:r>
              <a:rPr lang="hu-HU" dirty="0" smtClean="0"/>
              <a:t>Eszköz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24618" y="3743864"/>
            <a:ext cx="288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HEGY</a:t>
            </a:r>
          </a:p>
          <a:p>
            <a:r>
              <a:rPr lang="hu-HU" dirty="0" smtClean="0"/>
              <a:t>Fahasáb</a:t>
            </a:r>
          </a:p>
          <a:p>
            <a:r>
              <a:rPr lang="hu-HU" dirty="0" smtClean="0"/>
              <a:t>Gabona </a:t>
            </a:r>
          </a:p>
          <a:p>
            <a:r>
              <a:rPr lang="hu-HU" dirty="0" smtClean="0"/>
              <a:t>Vasérc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424692" y="2820837"/>
            <a:ext cx="438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Gyönyörködtető jó</a:t>
            </a:r>
          </a:p>
          <a:p>
            <a:r>
              <a:rPr lang="hu-HU" dirty="0" smtClean="0"/>
              <a:t>Belső érték, rekreációs érték, önérték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3441946" y="3743864"/>
            <a:ext cx="194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HEGY</a:t>
            </a:r>
          </a:p>
          <a:p>
            <a:r>
              <a:rPr lang="hu-HU" dirty="0" smtClean="0"/>
              <a:t>Klíma</a:t>
            </a:r>
          </a:p>
          <a:p>
            <a:r>
              <a:rPr lang="hu-HU" dirty="0" smtClean="0"/>
              <a:t>Erdő csöndje</a:t>
            </a:r>
          </a:p>
          <a:p>
            <a:r>
              <a:rPr lang="hu-HU" dirty="0" smtClean="0"/>
              <a:t>Védett táj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617" y="5469147"/>
            <a:ext cx="288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bg1">
                    <a:lumMod val="50000"/>
                  </a:schemeClr>
                </a:solidFill>
              </a:rPr>
              <a:t>Piaci elosztás</a:t>
            </a:r>
            <a:endParaRPr lang="hu-H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1946" y="5469147"/>
            <a:ext cx="21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bg1">
                    <a:lumMod val="50000"/>
                  </a:schemeClr>
                </a:solidFill>
              </a:rPr>
              <a:t>Közösségi kezelés</a:t>
            </a:r>
            <a:endParaRPr lang="hu-H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65363"/>
            <a:ext cx="9144000" cy="8002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  <a:t>Önérték</a:t>
            </a:r>
            <a:endParaRPr lang="hu-H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hu-HU" dirty="0" smtClean="0"/>
              <a:t>Cicero: </a:t>
            </a:r>
            <a:r>
              <a:rPr lang="en-US" dirty="0" smtClean="0"/>
              <a:t>De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bonorum</a:t>
            </a:r>
            <a:r>
              <a:rPr lang="en-US" dirty="0" smtClean="0"/>
              <a:t> et </a:t>
            </a:r>
            <a:r>
              <a:rPr lang="en-US" dirty="0" err="1" smtClean="0"/>
              <a:t>malorum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906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44180" y="391620"/>
            <a:ext cx="4155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BOLDOGSÁG</a:t>
            </a:r>
            <a:r>
              <a:rPr lang="en-US" sz="2400" b="1" dirty="0" smtClean="0"/>
              <a:t> – EUDAIMONIA</a:t>
            </a:r>
          </a:p>
          <a:p>
            <a:r>
              <a:rPr lang="en-US" sz="2000" dirty="0" smtClean="0"/>
              <a:t>   - </a:t>
            </a:r>
            <a:r>
              <a:rPr lang="hu-HU" sz="2000" dirty="0" smtClean="0"/>
              <a:t>kiteljesedés az erények által</a:t>
            </a:r>
            <a:endParaRPr lang="en-US" sz="2000" dirty="0" smtClean="0"/>
          </a:p>
          <a:p>
            <a:r>
              <a:rPr lang="en-US" sz="2000" dirty="0" smtClean="0"/>
              <a:t>   - </a:t>
            </a:r>
            <a:r>
              <a:rPr lang="hu-HU" sz="2000" dirty="0" smtClean="0"/>
              <a:t>emberi kapcsolatok</a:t>
            </a:r>
            <a:endParaRPr lang="en-US" sz="2000" dirty="0" smtClean="0"/>
          </a:p>
          <a:p>
            <a:r>
              <a:rPr lang="en-US" sz="2000" dirty="0" smtClean="0"/>
              <a:t>   - </a:t>
            </a:r>
            <a:r>
              <a:rPr lang="hu-HU" sz="2000" dirty="0" smtClean="0"/>
              <a:t>lelki élet</a:t>
            </a:r>
            <a:endParaRPr lang="en-US" sz="2000" dirty="0" smtClean="0"/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49678" y="4654854"/>
            <a:ext cx="3358380" cy="722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1793546" y="6355107"/>
            <a:ext cx="5143536" cy="142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23875" y="2637022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VÉGSŐ JÓ</a:t>
            </a:r>
            <a:endParaRPr lang="hu-HU" sz="24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7021" y="3827741"/>
            <a:ext cx="2404826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3200" dirty="0" smtClean="0"/>
              <a:t>kiteljesedés</a:t>
            </a:r>
            <a:endParaRPr lang="en-US" sz="3200" dirty="0" smtClean="0"/>
          </a:p>
        </p:txBody>
      </p:sp>
      <p:sp>
        <p:nvSpPr>
          <p:cNvPr id="17" name="Szövegdoboz 16"/>
          <p:cNvSpPr txBox="1"/>
          <p:nvPr/>
        </p:nvSpPr>
        <p:spPr>
          <a:xfrm>
            <a:off x="3508058" y="6358508"/>
            <a:ext cx="2872902" cy="46166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2400" dirty="0" smtClean="0"/>
              <a:t>Emberi kapcsolatok</a:t>
            </a:r>
            <a:endParaRPr lang="hu-HU" sz="2400" dirty="0"/>
          </a:p>
        </p:txBody>
      </p:sp>
      <p:cxnSp>
        <p:nvCxnSpPr>
          <p:cNvPr id="19" name="Egyenes összekötő nyíllal 18"/>
          <p:cNvCxnSpPr>
            <a:stCxn id="13" idx="3"/>
          </p:cNvCxnSpPr>
          <p:nvPr/>
        </p:nvCxnSpPr>
        <p:spPr>
          <a:xfrm flipV="1">
            <a:off x="2727199" y="2565585"/>
            <a:ext cx="1254196" cy="3022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3" idx="3"/>
          </p:cNvCxnSpPr>
          <p:nvPr/>
        </p:nvCxnSpPr>
        <p:spPr>
          <a:xfrm>
            <a:off x="2727199" y="2867855"/>
            <a:ext cx="1254196" cy="1977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4151000" y="2341956"/>
            <a:ext cx="347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örök törvény;</a:t>
            </a:r>
            <a:r>
              <a:rPr lang="en-US" dirty="0" smtClean="0"/>
              <a:t> </a:t>
            </a:r>
            <a:r>
              <a:rPr lang="hu-HU" dirty="0" smtClean="0"/>
              <a:t>természettörvény</a:t>
            </a:r>
            <a:endParaRPr lang="en-US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158218" y="2861686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egyetemes normák</a:t>
            </a:r>
            <a:r>
              <a:rPr lang="en-US" dirty="0" smtClean="0"/>
              <a:t>; e</a:t>
            </a:r>
            <a:r>
              <a:rPr lang="hu-HU" dirty="0" err="1" smtClean="0"/>
              <a:t>rkölcsi</a:t>
            </a:r>
            <a:r>
              <a:rPr lang="hu-HU" dirty="0" smtClean="0"/>
              <a:t> normák</a:t>
            </a:r>
            <a:endParaRPr lang="en-US" dirty="0"/>
          </a:p>
        </p:txBody>
      </p:sp>
      <p:pic>
        <p:nvPicPr>
          <p:cNvPr id="22530" name="Picture 2" descr="http://users.atw.hu/dohanypalota/k%C3%A9pek/cigaret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050" y="4873774"/>
            <a:ext cx="928694" cy="979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Picture 8" descr="http://static4.bigstockphoto.com/thumbs/1/7/1/small2/17164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198" y="3440408"/>
            <a:ext cx="1510324" cy="100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Szövegdoboz 27"/>
          <p:cNvSpPr txBox="1"/>
          <p:nvPr/>
        </p:nvSpPr>
        <p:spPr>
          <a:xfrm>
            <a:off x="5767118" y="4454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valódi</a:t>
            </a:r>
            <a:r>
              <a:rPr lang="en-US" dirty="0" smtClean="0"/>
              <a:t> </a:t>
            </a:r>
            <a:r>
              <a:rPr lang="hu-HU" dirty="0" smtClean="0"/>
              <a:t>„jó”</a:t>
            </a:r>
            <a:endParaRPr lang="en-US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925537" y="5938479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látszólagos</a:t>
            </a:r>
            <a:r>
              <a:rPr lang="en-US" dirty="0" smtClean="0"/>
              <a:t> </a:t>
            </a:r>
            <a:r>
              <a:rPr lang="hu-HU" dirty="0" smtClean="0"/>
              <a:t>„jó”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" y="410152"/>
            <a:ext cx="383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A „JÓ</a:t>
            </a:r>
            <a:r>
              <a:rPr lang="hu-HU" sz="2800" b="1" smtClean="0">
                <a:solidFill>
                  <a:schemeClr val="bg1"/>
                </a:solidFill>
              </a:rPr>
              <a:t>” objektivitása </a:t>
            </a:r>
            <a:endParaRPr lang="hu-H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0" t="16283" r="12053" b="11245"/>
          <a:stretch/>
        </p:blipFill>
        <p:spPr>
          <a:xfrm>
            <a:off x="1014488" y="1394630"/>
            <a:ext cx="1740437" cy="120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2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124200" y="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hu-HU" sz="4400" b="1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651500" y="811022"/>
            <a:ext cx="2052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4000" b="1" dirty="0">
                <a:solidFill>
                  <a:schemeClr val="accent1"/>
                </a:solidFill>
              </a:rPr>
              <a:t>ÉN – TE</a:t>
            </a:r>
            <a:r>
              <a:rPr lang="hu-HU" sz="3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187450" y="792734"/>
            <a:ext cx="2039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4000" b="1" dirty="0">
                <a:solidFill>
                  <a:schemeClr val="accent1"/>
                </a:solidFill>
              </a:rPr>
              <a:t>ÉN – AZ</a:t>
            </a:r>
            <a:r>
              <a:rPr lang="hu-HU" sz="3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197078" y="1412875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i="1" dirty="0"/>
              <a:t>közösség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766010" y="1412875"/>
            <a:ext cx="805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i="1" dirty="0"/>
              <a:t>tömeg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5361353" y="5650670"/>
            <a:ext cx="2987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 b="1" dirty="0" err="1">
                <a:solidFill>
                  <a:schemeClr val="accent1"/>
                </a:solidFill>
              </a:rPr>
              <a:t>perszonalizmus</a:t>
            </a:r>
            <a:endParaRPr lang="hu-HU" sz="2800" b="1" dirty="0">
              <a:solidFill>
                <a:schemeClr val="accent1"/>
              </a:solidFill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733722" y="4683194"/>
            <a:ext cx="46522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400" b="1" dirty="0"/>
              <a:t>Martin </a:t>
            </a:r>
            <a:r>
              <a:rPr lang="hu-HU" sz="2400" b="1" dirty="0" err="1"/>
              <a:t>Buber</a:t>
            </a:r>
            <a:r>
              <a:rPr lang="hu-HU" sz="2400" b="1" dirty="0"/>
              <a:t>: ÉN és </a:t>
            </a:r>
            <a:r>
              <a:rPr lang="hu-HU" sz="2400" b="1" dirty="0" smtClean="0"/>
              <a:t>TE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 b="1" dirty="0" smtClean="0"/>
              <a:t>Arisztotelész</a:t>
            </a:r>
            <a:r>
              <a:rPr lang="hu-HU" sz="2400" b="1" dirty="0"/>
              <a:t>: NE, barátság 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736882" y="5640495"/>
            <a:ext cx="2863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</a:rPr>
              <a:t>individualizmus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229956"/>
            <a:ext cx="914400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Az emberi kapcsolatok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61" r="7858" b="7499"/>
          <a:stretch/>
        </p:blipFill>
        <p:spPr>
          <a:xfrm>
            <a:off x="257789" y="1899993"/>
            <a:ext cx="4019910" cy="2665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65" y="1880705"/>
            <a:ext cx="4025053" cy="26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6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7916" y="1268413"/>
            <a:ext cx="76203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hu-HU" sz="4800" b="1" dirty="0"/>
              <a:t>Valódi szükségleteimben </a:t>
            </a:r>
            <a:r>
              <a:rPr lang="en-US" sz="4800" b="1" dirty="0"/>
              <a:t> </a:t>
            </a:r>
          </a:p>
          <a:p>
            <a:pPr algn="ctr"/>
            <a:r>
              <a:rPr lang="hu-HU" sz="4800" b="1" dirty="0"/>
              <a:t>a</a:t>
            </a:r>
            <a:r>
              <a:rPr lang="hu-HU" sz="4800" b="1" dirty="0" smtClean="0"/>
              <a:t> </a:t>
            </a:r>
            <a:r>
              <a:rPr lang="hu-HU" sz="4800" b="1" dirty="0"/>
              <a:t>másik ember jólléte</a:t>
            </a:r>
          </a:p>
          <a:p>
            <a:pPr algn="ctr"/>
            <a:r>
              <a:rPr lang="hu-HU" sz="4800" b="1" dirty="0"/>
              <a:t>is benne van</a:t>
            </a:r>
            <a:r>
              <a:rPr lang="hu-HU" sz="4800" b="1" dirty="0" smtClean="0"/>
              <a:t>.</a:t>
            </a:r>
          </a:p>
          <a:p>
            <a:pPr algn="ctr"/>
            <a:r>
              <a:rPr lang="hu-HU" sz="2400" b="1" i="1" dirty="0" smtClean="0"/>
              <a:t>Erich </a:t>
            </a:r>
            <a:r>
              <a:rPr lang="hu-HU" sz="2400" b="1" i="1" dirty="0" err="1" smtClean="0"/>
              <a:t>Fromm</a:t>
            </a:r>
            <a:endParaRPr lang="en-US" sz="2400" b="1" i="1" dirty="0"/>
          </a:p>
          <a:p>
            <a:pPr algn="ctr"/>
            <a:endParaRPr lang="en-US" sz="3200" b="1" dirty="0"/>
          </a:p>
          <a:p>
            <a:pPr algn="ctr"/>
            <a:r>
              <a:rPr lang="hu-HU" sz="4800" b="1" dirty="0" smtClean="0"/>
              <a:t>Nyer-nyer</a:t>
            </a:r>
          </a:p>
          <a:p>
            <a:pPr algn="ctr"/>
            <a:r>
              <a:rPr lang="hu-HU" sz="4800" b="1" dirty="0" smtClean="0"/>
              <a:t>Együttműködés</a:t>
            </a:r>
            <a:endParaRPr lang="en-US" sz="4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973" y="434571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ÉN-TE: </a:t>
            </a:r>
            <a:r>
              <a:rPr lang="en-US" dirty="0" err="1" smtClean="0"/>
              <a:t>objektivista</a:t>
            </a:r>
            <a:r>
              <a:rPr lang="en-US" dirty="0" smtClean="0"/>
              <a:t> </a:t>
            </a:r>
            <a:r>
              <a:rPr lang="en-US" dirty="0" err="1" smtClean="0"/>
              <a:t>önérdek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2752" y="1051560"/>
          <a:ext cx="8013192" cy="5407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410"/>
                <a:gridCol w="2878542"/>
                <a:gridCol w="3063240"/>
              </a:tblGrid>
              <a:tr h="658032">
                <a:tc>
                  <a:txBody>
                    <a:bodyPr/>
                    <a:lstStyle/>
                    <a:p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HASZONKÖZPONTÚ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ERÉNYETIKAI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</a:tr>
              <a:tr h="934750"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JÓ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noProof="0" dirty="0" smtClean="0">
                          <a:latin typeface="+mn-lt"/>
                        </a:rPr>
                        <a:t>Szubjektív, haszon, hedonista</a:t>
                      </a:r>
                    </a:p>
                    <a:p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noProof="0" dirty="0" smtClean="0">
                          <a:latin typeface="+mn-lt"/>
                        </a:rPr>
                        <a:t>Objektív, célra irányul, </a:t>
                      </a:r>
                    </a:p>
                    <a:p>
                      <a:r>
                        <a:rPr lang="hu-HU" sz="2000" b="0" noProof="0" dirty="0" smtClean="0">
                          <a:latin typeface="+mn-lt"/>
                        </a:rPr>
                        <a:t>hierarchikus, racionális</a:t>
                      </a:r>
                    </a:p>
                    <a:p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</a:tr>
              <a:tr h="934750"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ÉN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noProof="0" dirty="0" smtClean="0">
                          <a:latin typeface="+mn-lt"/>
                        </a:rPr>
                        <a:t>Birtokol, individuum, </a:t>
                      </a:r>
                      <a:br>
                        <a:rPr lang="hu-HU" sz="2000" b="0" noProof="0" dirty="0" smtClean="0">
                          <a:latin typeface="+mn-lt"/>
                        </a:rPr>
                      </a:br>
                      <a:r>
                        <a:rPr lang="hu-HU" sz="2000" b="0" noProof="0" dirty="0" smtClean="0">
                          <a:latin typeface="+mn-lt"/>
                        </a:rPr>
                        <a:t>ÉN – AZ</a:t>
                      </a:r>
                    </a:p>
                    <a:p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noProof="0" dirty="0" smtClean="0">
                          <a:latin typeface="+mn-lt"/>
                        </a:rPr>
                        <a:t>Létezik, kiteljesedik, személy, ÉN – TE </a:t>
                      </a:r>
                    </a:p>
                    <a:p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</a:tr>
              <a:tr h="865754"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BOLDOGSÁG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noProof="0" dirty="0" err="1" smtClean="0">
                          <a:latin typeface="+mn-lt"/>
                        </a:rPr>
                        <a:t>Hêdoné</a:t>
                      </a:r>
                      <a:r>
                        <a:rPr lang="hu-HU" sz="2000" b="0" noProof="0" dirty="0" smtClean="0">
                          <a:latin typeface="+mn-lt"/>
                        </a:rPr>
                        <a:t>, állapot</a:t>
                      </a:r>
                    </a:p>
                    <a:p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noProof="0" dirty="0" err="1" smtClean="0">
                          <a:latin typeface="+mn-lt"/>
                        </a:rPr>
                        <a:t>Eudaimonia</a:t>
                      </a:r>
                      <a:r>
                        <a:rPr lang="hu-HU" sz="2000" b="0" noProof="0" dirty="0" smtClean="0">
                          <a:latin typeface="+mn-lt"/>
                        </a:rPr>
                        <a:t>, dinamizmus</a:t>
                      </a:r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</a:tr>
              <a:tr h="934750"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ERÉNY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noProof="0" dirty="0" smtClean="0">
                          <a:latin typeface="+mn-lt"/>
                        </a:rPr>
                        <a:t>Hatalom, birtoklás, mértéktelenség</a:t>
                      </a:r>
                    </a:p>
                    <a:p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noProof="0" dirty="0" smtClean="0">
                          <a:latin typeface="+mn-lt"/>
                        </a:rPr>
                        <a:t>Jóra való cselekvési készség</a:t>
                      </a:r>
                    </a:p>
                  </a:txBody>
                  <a:tcPr/>
                </a:tc>
              </a:tr>
              <a:tr h="865754">
                <a:tc>
                  <a:txBody>
                    <a:bodyPr/>
                    <a:lstStyle/>
                    <a:p>
                      <a:r>
                        <a:rPr lang="hu-HU" noProof="0" dirty="0" smtClean="0">
                          <a:latin typeface="+mn-lt"/>
                        </a:rPr>
                        <a:t>ÖNÉRDEK</a:t>
                      </a:r>
                      <a:endParaRPr lang="hu-HU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noProof="0" dirty="0" smtClean="0">
                          <a:latin typeface="+mn-lt"/>
                        </a:rPr>
                        <a:t>Szubjektivista önérdek</a:t>
                      </a:r>
                      <a:r>
                        <a:rPr lang="hu-HU" sz="2000" b="0" baseline="0" noProof="0" dirty="0" smtClean="0">
                          <a:latin typeface="+mn-lt"/>
                        </a:rPr>
                        <a:t> (E. </a:t>
                      </a:r>
                      <a:r>
                        <a:rPr lang="hu-HU" sz="2000" b="0" baseline="0" noProof="0" dirty="0" err="1" smtClean="0">
                          <a:latin typeface="+mn-lt"/>
                        </a:rPr>
                        <a:t>Fromm</a:t>
                      </a:r>
                      <a:r>
                        <a:rPr lang="hu-HU" sz="2000" b="0" baseline="0" noProof="0" dirty="0" smtClean="0">
                          <a:latin typeface="+mn-lt"/>
                        </a:rPr>
                        <a:t>)</a:t>
                      </a:r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noProof="0" dirty="0" err="1" smtClean="0">
                          <a:latin typeface="+mn-lt"/>
                        </a:rPr>
                        <a:t>Objektivista</a:t>
                      </a:r>
                      <a:r>
                        <a:rPr lang="hu-HU" sz="2000" b="0" baseline="0" noProof="0" dirty="0" smtClean="0">
                          <a:latin typeface="+mn-lt"/>
                        </a:rPr>
                        <a:t> önérdek</a:t>
                      </a:r>
                      <a:br>
                        <a:rPr lang="hu-HU" sz="2000" b="0" baseline="0" noProof="0" dirty="0" smtClean="0">
                          <a:latin typeface="+mn-lt"/>
                        </a:rPr>
                      </a:br>
                      <a:r>
                        <a:rPr lang="hu-HU" sz="2000" b="0" baseline="0" noProof="0" dirty="0" smtClean="0">
                          <a:latin typeface="+mn-lt"/>
                        </a:rPr>
                        <a:t>(E. </a:t>
                      </a:r>
                      <a:r>
                        <a:rPr lang="hu-HU" sz="2000" b="0" baseline="0" noProof="0" dirty="0" err="1" smtClean="0">
                          <a:latin typeface="+mn-lt"/>
                        </a:rPr>
                        <a:t>Fromm</a:t>
                      </a:r>
                      <a:r>
                        <a:rPr lang="hu-HU" sz="2000" b="0" baseline="0" noProof="0" dirty="0" smtClean="0">
                          <a:latin typeface="+mn-lt"/>
                        </a:rPr>
                        <a:t>)</a:t>
                      </a:r>
                      <a:endParaRPr lang="hu-HU" sz="2000" b="0" noProof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2752" y="201657"/>
            <a:ext cx="8013192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/>
              <a:t>Értékrendek</a:t>
            </a:r>
            <a:r>
              <a:rPr lang="en-US" dirty="0" smtClean="0"/>
              <a:t> </a:t>
            </a:r>
            <a:r>
              <a:rPr lang="en-US" dirty="0" err="1" smtClean="0"/>
              <a:t>változása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8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75" y="250165"/>
            <a:ext cx="68148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latin typeface="Krungthep" charset="-34"/>
                <a:ea typeface="Krungthep" charset="-34"/>
                <a:cs typeface="Krungthep" charset="-34"/>
              </a:rPr>
              <a:t>Más</a:t>
            </a:r>
            <a:r>
              <a:rPr lang="hu-HU" sz="8000" dirty="0" smtClean="0"/>
              <a:t> emberi </a:t>
            </a:r>
            <a:r>
              <a:rPr lang="hu-HU" sz="8000" i="1" dirty="0" smtClean="0"/>
              <a:t>értékrend</a:t>
            </a:r>
            <a:r>
              <a:rPr lang="hu-HU" sz="8000" dirty="0" smtClean="0"/>
              <a:t> </a:t>
            </a:r>
            <a:br>
              <a:rPr lang="hu-HU" sz="8000" dirty="0" smtClean="0"/>
            </a:br>
            <a:r>
              <a:rPr lang="hu-HU" sz="8000" dirty="0" smtClean="0">
                <a:latin typeface="Krungthep" charset="-34"/>
                <a:ea typeface="Krungthep" charset="-34"/>
                <a:cs typeface="Krungthep" charset="-34"/>
              </a:rPr>
              <a:t>más</a:t>
            </a:r>
            <a:r>
              <a:rPr lang="hu-HU" sz="8000" dirty="0" smtClean="0"/>
              <a:t> </a:t>
            </a:r>
            <a:r>
              <a:rPr lang="hu-HU" sz="8000" i="1" dirty="0" smtClean="0"/>
              <a:t>világ- renddel </a:t>
            </a:r>
            <a:br>
              <a:rPr lang="hu-HU" sz="8000" i="1" dirty="0" smtClean="0"/>
            </a:br>
            <a:r>
              <a:rPr lang="hu-HU" sz="8000" dirty="0" smtClean="0"/>
              <a:t>jár együtt.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xmlns="" val="1630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8" y="1595886"/>
            <a:ext cx="64813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C00000"/>
                </a:solidFill>
              </a:rPr>
              <a:t>„…a végső meghatározó az egyén, aki állandó kölcsönhatásban áll a struktúrával”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2400" u="sng" dirty="0" smtClean="0"/>
              <a:t>Bizonyítás: </a:t>
            </a:r>
          </a:p>
          <a:p>
            <a:endParaRPr lang="hu-HU" sz="2400" dirty="0"/>
          </a:p>
          <a:p>
            <a:pPr marL="285750" indent="-285750">
              <a:buFont typeface="Arial" charset="0"/>
              <a:buChar char="•"/>
            </a:pPr>
            <a:r>
              <a:rPr lang="hu-HU" sz="2400" dirty="0" smtClean="0"/>
              <a:t>Humanisztikus pszichológia, Öndeterminációs elmélet (SDT)</a:t>
            </a:r>
          </a:p>
          <a:p>
            <a:pPr marL="285750" indent="-285750">
              <a:buFont typeface="Arial" charset="0"/>
              <a:buChar char="•"/>
            </a:pPr>
            <a:r>
              <a:rPr lang="hu-HU" sz="2400" dirty="0" smtClean="0"/>
              <a:t>II. János Pál: bűn-, erény struktúrái </a:t>
            </a:r>
            <a:br>
              <a:rPr lang="hu-HU" sz="2400" dirty="0" smtClean="0"/>
            </a:br>
            <a:r>
              <a:rPr lang="hu-HU" sz="2400" dirty="0" smtClean="0"/>
              <a:t>szabadság, felelősség</a:t>
            </a:r>
          </a:p>
          <a:p>
            <a:endParaRPr lang="hu-H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/>
              <a:t>Struktúra – egyén viszonya: </a:t>
            </a:r>
          </a:p>
        </p:txBody>
      </p:sp>
    </p:spTree>
    <p:extLst>
      <p:ext uri="{BB962C8B-B14F-4D97-AF65-F5344CB8AC3E}">
        <p14:creationId xmlns:p14="http://schemas.microsoft.com/office/powerpoint/2010/main" xmlns="" val="18367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 rot="10800000">
            <a:off x="2298881" y="2289170"/>
            <a:ext cx="3115446" cy="1415416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54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10800000">
            <a:off x="1511435" y="3472867"/>
            <a:ext cx="4481626" cy="1508342"/>
          </a:xfrm>
          <a:prstGeom prst="can">
            <a:avLst/>
          </a:prstGeom>
          <a:gradFill flip="none" rotWithShape="1">
            <a:gsLst>
              <a:gs pos="0">
                <a:srgbClr val="008F44"/>
              </a:gs>
              <a:gs pos="100000">
                <a:srgbClr val="008F44"/>
              </a:gs>
              <a:gs pos="47000">
                <a:srgbClr val="93D252"/>
              </a:gs>
            </a:gsLst>
            <a:lin ang="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 rot="10800000">
            <a:off x="-232267" y="4259644"/>
            <a:ext cx="8177744" cy="1443131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   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4332" y="4518460"/>
            <a:ext cx="4675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Erkölcs</a:t>
            </a:r>
            <a:endParaRPr lang="hu-H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511434" y="3619116"/>
            <a:ext cx="448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Környezet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829231" y="2596099"/>
            <a:ext cx="2054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Anyagi javak</a:t>
            </a:r>
          </a:p>
          <a:p>
            <a:pPr algn="ctr"/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72953" y="859485"/>
            <a:ext cx="1167297" cy="14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7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erkölcs és az anyagi világ viszonya</a:t>
            </a:r>
            <a:endParaRPr lang="hu-HU" dirty="0"/>
          </a:p>
        </p:txBody>
      </p:sp>
      <p:sp>
        <p:nvSpPr>
          <p:cNvPr id="6" name="Can 5"/>
          <p:cNvSpPr/>
          <p:nvPr/>
        </p:nvSpPr>
        <p:spPr>
          <a:xfrm>
            <a:off x="615306" y="3623575"/>
            <a:ext cx="6231939" cy="22353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Anyagi </a:t>
            </a:r>
            <a:r>
              <a:rPr lang="hu-HU" sz="5400" dirty="0" smtClean="0">
                <a:solidFill>
                  <a:schemeClr val="tx1"/>
                </a:solidFill>
              </a:rPr>
              <a:t>javak</a:t>
            </a:r>
            <a:endParaRPr lang="hu-HU" sz="54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542642" y="2480942"/>
            <a:ext cx="4481626" cy="1508342"/>
          </a:xfrm>
          <a:prstGeom prst="can">
            <a:avLst/>
          </a:prstGeom>
          <a:gradFill flip="none" rotWithShape="1">
            <a:gsLst>
              <a:gs pos="0">
                <a:srgbClr val="008F44"/>
              </a:gs>
              <a:gs pos="100000">
                <a:srgbClr val="008F44"/>
              </a:gs>
              <a:gs pos="47000">
                <a:srgbClr val="93D252"/>
              </a:gs>
            </a:gsLst>
            <a:lin ang="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Környezet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2935712" y="2188434"/>
            <a:ext cx="1695485" cy="773247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mtClean="0">
                <a:solidFill>
                  <a:schemeClr val="tx1"/>
                </a:solidFill>
              </a:rPr>
              <a:t>    Erkölcs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erkölcs és az anyagi világ viszonya</a:t>
            </a:r>
            <a:endParaRPr lang="hu-HU" dirty="0"/>
          </a:p>
        </p:txBody>
      </p:sp>
      <p:grpSp>
        <p:nvGrpSpPr>
          <p:cNvPr id="3" name="Group 2"/>
          <p:cNvGrpSpPr/>
          <p:nvPr/>
        </p:nvGrpSpPr>
        <p:grpSpPr>
          <a:xfrm>
            <a:off x="615306" y="2188434"/>
            <a:ext cx="6231939" cy="3670499"/>
            <a:chOff x="615306" y="2188434"/>
            <a:chExt cx="6231939" cy="3670499"/>
          </a:xfrm>
        </p:grpSpPr>
        <p:sp>
          <p:nvSpPr>
            <p:cNvPr id="6" name="Can 5"/>
            <p:cNvSpPr/>
            <p:nvPr/>
          </p:nvSpPr>
          <p:spPr>
            <a:xfrm>
              <a:off x="615306" y="3623575"/>
              <a:ext cx="6231939" cy="2235358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  <a:gs pos="48000">
                  <a:schemeClr val="accent6">
                    <a:lumMod val="40000"/>
                    <a:lumOff val="60000"/>
                  </a:schemeClr>
                </a:gs>
              </a:gsLst>
              <a:lin ang="0" scaled="0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400" dirty="0">
                  <a:solidFill>
                    <a:schemeClr val="tx1"/>
                  </a:solidFill>
                </a:rPr>
                <a:t>Anyagi </a:t>
              </a:r>
              <a:r>
                <a:rPr lang="hu-HU" sz="5400" dirty="0" smtClean="0">
                  <a:solidFill>
                    <a:schemeClr val="tx1"/>
                  </a:solidFill>
                </a:rPr>
                <a:t>javak</a:t>
              </a:r>
              <a:endParaRPr lang="hu-HU" sz="5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1542642" y="2480942"/>
              <a:ext cx="4481626" cy="1508342"/>
            </a:xfrm>
            <a:prstGeom prst="can">
              <a:avLst/>
            </a:prstGeom>
            <a:gradFill flip="none" rotWithShape="1">
              <a:gsLst>
                <a:gs pos="0">
                  <a:srgbClr val="008F44"/>
                </a:gs>
                <a:gs pos="100000">
                  <a:srgbClr val="008F44"/>
                </a:gs>
                <a:gs pos="47000">
                  <a:srgbClr val="93D252"/>
                </a:gs>
              </a:gsLst>
              <a:lin ang="0" scaled="0"/>
              <a:tileRect/>
            </a:gra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 smtClean="0">
                  <a:solidFill>
                    <a:schemeClr val="tx1"/>
                  </a:solidFill>
                </a:rPr>
                <a:t>Környezet</a:t>
              </a:r>
              <a:endParaRPr lang="hu-HU" sz="3200" dirty="0">
                <a:solidFill>
                  <a:schemeClr val="tx1"/>
                </a:solidFill>
              </a:endParaRPr>
            </a:p>
          </p:txBody>
        </p:sp>
        <p:sp>
          <p:nvSpPr>
            <p:cNvPr id="5" name="Cloud 4"/>
            <p:cNvSpPr/>
            <p:nvPr/>
          </p:nvSpPr>
          <p:spPr>
            <a:xfrm>
              <a:off x="2935712" y="2188434"/>
              <a:ext cx="1695485" cy="773247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smtClean="0">
                  <a:solidFill>
                    <a:schemeClr val="tx1"/>
                  </a:solidFill>
                </a:rPr>
                <a:t>    Erkölcs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573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50000">
                                          <p:cBhvr>
                                            <p:cTn id="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erkölcs és az anyagi világ viszonya</a:t>
            </a:r>
            <a:endParaRPr lang="hu-HU" dirty="0"/>
          </a:p>
        </p:txBody>
      </p:sp>
      <p:sp>
        <p:nvSpPr>
          <p:cNvPr id="6" name="Can 5"/>
          <p:cNvSpPr/>
          <p:nvPr/>
        </p:nvSpPr>
        <p:spPr>
          <a:xfrm rot="10800000">
            <a:off x="615306" y="2188434"/>
            <a:ext cx="6231939" cy="22353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Anyagi </a:t>
            </a:r>
            <a:r>
              <a:rPr lang="hu-HU" sz="5400" dirty="0" smtClean="0">
                <a:solidFill>
                  <a:schemeClr val="tx1"/>
                </a:solidFill>
              </a:rPr>
              <a:t>javak</a:t>
            </a:r>
            <a:endParaRPr lang="hu-HU" sz="54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10800000">
            <a:off x="1438283" y="4058083"/>
            <a:ext cx="4481626" cy="1508342"/>
          </a:xfrm>
          <a:prstGeom prst="can">
            <a:avLst/>
          </a:prstGeom>
          <a:gradFill flip="none" rotWithShape="1">
            <a:gsLst>
              <a:gs pos="0">
                <a:srgbClr val="008F44"/>
              </a:gs>
              <a:gs pos="100000">
                <a:srgbClr val="008F44"/>
              </a:gs>
              <a:gs pos="47000">
                <a:srgbClr val="93D252"/>
              </a:gs>
            </a:gsLst>
            <a:lin ang="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Környezet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 rot="10800000">
            <a:off x="2831354" y="5085686"/>
            <a:ext cx="1695485" cy="773247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mtClean="0">
                <a:solidFill>
                  <a:schemeClr val="tx1"/>
                </a:solidFill>
              </a:rPr>
              <a:t>    Erkölcs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Merge 6"/>
          <p:cNvSpPr/>
          <p:nvPr/>
        </p:nvSpPr>
        <p:spPr>
          <a:xfrm>
            <a:off x="609599" y="3640667"/>
            <a:ext cx="498482" cy="298883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Preparation 7"/>
          <p:cNvSpPr/>
          <p:nvPr/>
        </p:nvSpPr>
        <p:spPr>
          <a:xfrm>
            <a:off x="581569" y="3161842"/>
            <a:ext cx="602186" cy="270933"/>
          </a:xfrm>
          <a:prstGeom prst="flowChartPrepar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777880" y="3432775"/>
            <a:ext cx="330201" cy="2862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ightning Bolt 9"/>
          <p:cNvSpPr/>
          <p:nvPr/>
        </p:nvSpPr>
        <p:spPr>
          <a:xfrm>
            <a:off x="592140" y="2720365"/>
            <a:ext cx="533400" cy="576943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Merge 11"/>
          <p:cNvSpPr/>
          <p:nvPr/>
        </p:nvSpPr>
        <p:spPr>
          <a:xfrm>
            <a:off x="6373638" y="3728503"/>
            <a:ext cx="498482" cy="298883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Preparation 12"/>
          <p:cNvSpPr/>
          <p:nvPr/>
        </p:nvSpPr>
        <p:spPr>
          <a:xfrm>
            <a:off x="6345608" y="3249678"/>
            <a:ext cx="602186" cy="270933"/>
          </a:xfrm>
          <a:prstGeom prst="flowChartPrepar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/>
          <p:cNvSpPr/>
          <p:nvPr/>
        </p:nvSpPr>
        <p:spPr>
          <a:xfrm>
            <a:off x="6541919" y="3520611"/>
            <a:ext cx="330201" cy="2862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ightning Bolt 14"/>
          <p:cNvSpPr/>
          <p:nvPr/>
        </p:nvSpPr>
        <p:spPr>
          <a:xfrm>
            <a:off x="6356179" y="2808201"/>
            <a:ext cx="533400" cy="576943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ightning Bolt 15"/>
          <p:cNvSpPr/>
          <p:nvPr/>
        </p:nvSpPr>
        <p:spPr>
          <a:xfrm>
            <a:off x="1438283" y="4305561"/>
            <a:ext cx="397170" cy="376266"/>
          </a:xfrm>
          <a:prstGeom prst="lightningBolt">
            <a:avLst/>
          </a:prstGeom>
          <a:solidFill>
            <a:srgbClr val="008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ightning Bolt 16"/>
          <p:cNvSpPr/>
          <p:nvPr/>
        </p:nvSpPr>
        <p:spPr>
          <a:xfrm>
            <a:off x="1590683" y="4457961"/>
            <a:ext cx="397170" cy="376266"/>
          </a:xfrm>
          <a:prstGeom prst="lightningBolt">
            <a:avLst/>
          </a:prstGeom>
          <a:solidFill>
            <a:srgbClr val="008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ightning Bolt 17"/>
          <p:cNvSpPr/>
          <p:nvPr/>
        </p:nvSpPr>
        <p:spPr>
          <a:xfrm>
            <a:off x="1514483" y="4527862"/>
            <a:ext cx="397170" cy="376266"/>
          </a:xfrm>
          <a:prstGeom prst="lightningBolt">
            <a:avLst/>
          </a:prstGeom>
          <a:solidFill>
            <a:srgbClr val="008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ightning Bolt 18"/>
          <p:cNvSpPr/>
          <p:nvPr/>
        </p:nvSpPr>
        <p:spPr>
          <a:xfrm>
            <a:off x="5415699" y="4476822"/>
            <a:ext cx="397170" cy="376266"/>
          </a:xfrm>
          <a:prstGeom prst="lightningBolt">
            <a:avLst/>
          </a:prstGeom>
          <a:solidFill>
            <a:srgbClr val="008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ightning Bolt 19"/>
          <p:cNvSpPr/>
          <p:nvPr/>
        </p:nvSpPr>
        <p:spPr>
          <a:xfrm>
            <a:off x="5487059" y="4331023"/>
            <a:ext cx="397170" cy="376266"/>
          </a:xfrm>
          <a:prstGeom prst="lightningBolt">
            <a:avLst/>
          </a:prstGeom>
          <a:solidFill>
            <a:srgbClr val="008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ightning Bolt 20"/>
          <p:cNvSpPr/>
          <p:nvPr/>
        </p:nvSpPr>
        <p:spPr>
          <a:xfrm>
            <a:off x="5568099" y="4629222"/>
            <a:ext cx="397170" cy="376266"/>
          </a:xfrm>
          <a:prstGeom prst="lightningBolt">
            <a:avLst/>
          </a:prstGeom>
          <a:solidFill>
            <a:srgbClr val="008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48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3264 L 0.00052 0.03264 C 0.0007 0.06342 0.0007 0.09421 0.00139 0.125 C 0.00139 0.12731 0.00191 0.12916 0.00226 0.13125 C 0.00782 0.16342 0.00209 0.12986 0.00504 0.1449 C 0.00539 0.14652 0.00677 0.15509 0.00782 0.15833 C 0.00834 0.16018 0.00903 0.1618 0.00973 0.16342 C 0.0099 0.16504 0.01094 0.17014 0.01146 0.17199 C 0.01198 0.17338 0.01285 0.1743 0.01337 0.17569 C 0.01424 0.17801 0.01459 0.18055 0.01528 0.1831 C 0.01546 0.18426 0.01546 0.18588 0.01615 0.1868 L 0.01806 0.18935 C 0.01945 0.19676 0.01858 0.19259 0.02084 0.20162 C 0.02084 0.20162 0.02257 0.20902 0.02257 0.20902 C 0.02327 0.21018 0.02396 0.21134 0.02448 0.21273 C 0.02691 0.21921 0.02361 0.21412 0.02726 0.21898 C 0.02952 0.22824 0.02639 0.21666 0.03004 0.22639 C 0.03039 0.22754 0.03056 0.22893 0.03091 0.23009 C 0.03143 0.23125 0.0323 0.2324 0.03282 0.23379 C 0.03316 0.23495 0.03334 0.23634 0.03368 0.2375 C 0.03421 0.23865 0.03507 0.23981 0.03559 0.2412 C 0.03629 0.24351 0.03681 0.24606 0.0375 0.24861 C 0.03768 0.24976 0.03785 0.25115 0.03837 0.25231 L 0.04028 0.25601 L 0.04202 0.26342 C 0.04306 0.26736 0.04289 0.26828 0.04289 0.26574 L 0.04289 0.26574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31 L 0.00139 0.0331 C -0.00018 0.05254 -0.00052 0.05 0.0033 0.0787 C 0.00452 0.08796 0.00572 0.09745 0.00886 0.10578 C 0.00938 0.1074 0.01025 0.10902 0.01077 0.11064 C 0.01389 0.12106 0.01441 0.13194 0.01719 0.14282 C 0.01754 0.14398 0.01789 0.14514 0.01806 0.14652 C 0.01858 0.14884 0.01858 0.15139 0.0191 0.15393 C 0.0191 0.15393 0.02188 0.16551 0.02275 0.16875 L 0.02362 0.17245 C 0.02396 0.17361 0.02431 0.17476 0.02466 0.17615 C 0.02518 0.18032 0.0257 0.18426 0.02639 0.18842 C 0.02674 0.19004 0.02709 0.19166 0.02744 0.19328 C 0.02761 0.19467 0.02813 0.19583 0.0283 0.19699 C 0.029 0.20115 0.02969 0.20532 0.03021 0.20949 C 0.03073 0.21435 0.03108 0.21944 0.03195 0.2243 C 0.0323 0.22546 0.03264 0.22662 0.03299 0.22801 C 0.03334 0.22986 0.03334 0.23194 0.03386 0.23402 C 0.03525 0.2412 0.03577 0.24097 0.03751 0.24768 C 0.0382 0.25 0.03855 0.25277 0.03941 0.25509 C 0.04063 0.25833 0.04202 0.26157 0.04306 0.26481 C 0.04532 0.27245 0.0441 0.26921 0.04688 0.27476 C 0.04705 0.27639 0.04757 0.27801 0.04775 0.27963 C 0.0481 0.28264 0.0481 0.28564 0.04862 0.28842 C 0.04879 0.28865 0.04931 0.28842 0.04966 0.28842 L 0.04966 0.28842 " pathEditMode="relative" ptsTypes="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75 L 0.00069 0.03773 C 0.00087 0.07361 0.00104 0.10972 0.00156 0.14607 C 0.00156 0.15301 -0.00035 0.16111 0.00243 0.16713 C 0.00382 0.17014 0.00816 0.16713 0.01059 0.16574 C 0.01128 0.16551 0.01007 0.16412 0.00972 0.16343 L 0.00972 0.16366 " pathEditMode="relative" rAng="0" ptsTypes="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65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31 L -0.00087 0.0331 C 0.00034 0.05069 0.00052 0.04838 -0.00226 0.07454 C -0.00313 0.08287 -0.004 0.09143 -0.00643 0.09907 C -0.00677 0.10046 -0.00729 0.10208 -0.00782 0.10347 C -0.01007 0.11296 -0.01042 0.12292 -0.0125 0.13287 C -0.01285 0.1338 -0.01302 0.13495 -0.0132 0.13611 C -0.01354 0.13819 -0.01354 0.14051 -0.01389 0.14282 C -0.01389 0.14305 -0.01598 0.15347 -0.01667 0.15625 L -0.01719 0.15972 C -0.01754 0.16088 -0.01771 0.1618 -0.01806 0.16319 C -0.01841 0.1669 -0.01875 0.17037 -0.01927 0.1743 C -0.01962 0.17569 -0.01979 0.17708 -0.02014 0.1787 C -0.02014 0.17986 -0.02066 0.18102 -0.02066 0.18194 C -0.02118 0.18588 -0.0217 0.18958 -0.02223 0.19329 C -0.02257 0.19792 -0.02275 0.20255 -0.02344 0.20694 C -0.02361 0.20787 -0.02396 0.20903 -0.02413 0.21018 C -0.02448 0.21204 -0.02448 0.21389 -0.02483 0.21574 C -0.02587 0.22222 -0.02622 0.22199 -0.02761 0.22824 C -0.02813 0.23032 -0.0283 0.23287 -0.029 0.23495 C -0.02986 0.23773 -0.03091 0.24074 -0.0316 0.24375 C -0.03334 0.25069 -0.03247 0.24768 -0.03455 0.25278 C -0.03455 0.25417 -0.03507 0.25579 -0.03507 0.25718 C -0.03542 0.25995 -0.03542 0.26273 -0.03577 0.26528 C -0.03594 0.26551 -0.03629 0.26528 -0.03646 0.26528 L -0.03646 0.26551 " pathEditMode="relative" rAng="0" ptsTypes="AAAAAAAAAAAAAAAAAAAAA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16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75 L 0.00069 0.03773 C 0.00087 0.07361 0.00104 0.10972 0.00156 0.14607 C 0.00156 0.15301 -0.00035 0.16111 0.00243 0.16713 C 0.00382 0.17014 0.00816 0.16713 0.01059 0.16574 C 0.01128 0.16551 0.01007 0.16412 0.00972 0.16343 L 0.00972 0.16366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2916 L -0.00018 0.02916 C -0.00052 0.10023 -0.00122 0.17152 -0.00122 0.24259 C -0.00122 0.26782 -0.00018 0.31805 -0.00018 0.31805 L -0.00018 0.31805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375 L 0.0007 0.0375 C 0.00087 0.07361 0.00104 0.10972 0.00157 0.14607 C 0.00157 0.15301 -0.00034 0.16111 0.00243 0.16713 C 0.00382 0.17014 0.00816 0.16713 0.01059 0.16574 C 0.01129 0.16551 0.01007 0.16412 0.00973 0.16343 L 0.00973 0.16343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375 L 0.0007 0.03773 C 0.00087 0.07361 0.00104 0.10972 0.00156 0.14606 C 0.00156 0.15301 -0.00035 0.16111 0.00243 0.16713 C 0.00382 0.17014 0.00816 0.16713 0.01059 0.16574 C 0.01129 0.16551 0.01007 0.16412 0.00972 0.16342 L 0.00972 0.16365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6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375 L 0.0007 0.0375 C 0.00087 0.07361 0.00104 0.10972 0.00157 0.14607 C 0.00157 0.15301 -0.00034 0.16111 0.00243 0.16713 C 0.00382 0.17014 0.00816 0.16713 0.01059 0.16574 C 0.01129 0.16551 0.01007 0.16412 0.00973 0.16343 L 0.00973 0.16343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2917 L -0.00017 0.0294 C -0.00052 0.10023 -0.00122 0.17153 -0.00122 0.24259 C -0.00122 0.26782 -0.00017 0.31805 -0.00017 0.31829 L -0.00017 0.31805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5393 L 0.0033 0.05393 C 0.00348 0.0949 0.00348 0.13611 0.00417 0.17731 C 0.00417 0.17847 0.00486 0.17963 0.00504 0.18102 C 0.00712 0.19629 0.00486 0.18611 0.00695 0.19467 C 0.0073 0.19745 0.00747 0.20023 0.00782 0.20324 C 0.00851 0.20787 0.00886 0.20995 0.00973 0.21435 C 0.01146 0.24028 0.00973 0.21805 0.01146 0.23541 C 0.01198 0.23865 0.01198 0.2419 0.0125 0.24514 C 0.01302 0.24861 0.01424 0.25509 0.01424 0.25509 C 0.01459 0.25995 0.01493 0.26504 0.01528 0.2699 C 0.0158 0.27685 0.0165 0.28148 0.01702 0.28842 C 0.01858 0.30393 0.01736 0.29259 0.01893 0.30578 C 0.01997 0.34606 0.0198 0.33125 0.0198 0.35023 L 0.0198 0.35023 " pathEditMode="relative" ptsTypes="AAAAAAAAAA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3264 L 0.00052 0.03264 C 0.00034 0.06227 0.00034 0.09213 0.00017 0.12176 C 0.00017 0.12407 -0.00018 0.12593 -0.00018 0.12778 C -0.00243 0.15903 -0.00018 0.12639 -0.00139 0.14097 C -0.00139 0.14259 -0.00209 0.15093 -0.00243 0.15393 C -0.00261 0.15579 -0.00296 0.15741 -0.00313 0.15903 C -0.0033 0.16042 -0.00365 0.16551 -0.00382 0.16713 C -0.004 0.16852 -0.00434 0.16944 -0.00452 0.17083 C -0.00487 0.17292 -0.00504 0.17546 -0.00539 0.17801 C -0.00539 0.17917 -0.00539 0.18055 -0.00573 0.18148 L -0.00643 0.18403 C -0.00695 0.1912 -0.0066 0.18704 -0.00747 0.19583 C -0.00747 0.19606 -0.00816 0.20301 -0.00816 0.20324 C -0.00851 0.20417 -0.00868 0.20532 -0.00886 0.20648 C -0.0099 0.21273 -0.00851 0.20787 -0.0099 0.2125 C -0.01094 0.22153 -0.00973 0.21042 -0.01112 0.21968 C -0.01112 0.22083 -0.01129 0.22222 -0.01146 0.22338 C -0.01164 0.22454 -0.01198 0.22569 -0.01216 0.22685 C -0.01233 0.22801 -0.01233 0.2294 -0.0125 0.23055 C -0.01268 0.23171 -0.01303 0.23264 -0.0132 0.23403 C -0.01355 0.23634 -0.01372 0.23889 -0.01389 0.2412 C -0.01407 0.24236 -0.01407 0.24375 -0.01424 0.24491 L -0.01511 0.24838 L -0.0158 0.25555 C -0.01615 0.25926 -0.01598 0.26018 -0.01598 0.25787 L -0.01598 0.2581 " pathEditMode="relative" rAng="0" ptsTypes="AAAAAAAAAAAAAAAAAAAA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3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0.05393 L 0.00329 0.05417 C 0.00347 0.09491 0.00347 0.13611 0.00416 0.17731 C 0.00416 0.17847 0.00486 0.17963 0.00503 0.18102 C 0.00711 0.1963 0.00486 0.18611 0.00694 0.19467 C 0.00729 0.19745 0.00746 0.20023 0.00781 0.20324 C 0.0085 0.20787 0.00885 0.20995 0.00972 0.21435 C 0.01145 0.24028 0.00972 0.21805 0.01145 0.23542 C 0.01197 0.23866 0.01197 0.2419 0.0125 0.24514 C 0.01302 0.24861 0.01423 0.25509 0.01423 0.25532 C 0.01458 0.25995 0.01493 0.26505 0.01527 0.26991 C 0.01579 0.27685 0.01649 0.28148 0.01701 0.28842 C 0.01857 0.30393 0.01736 0.29259 0.01892 0.30579 C 0.01996 0.34606 0.01979 0.33125 0.01979 0.35023 L 0.01979 0.35046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148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75 L 0.00069 0.03773 C 0.00086 0.07361 0.00104 0.10972 0.00156 0.14606 C 0.00156 0.15301 -0.00035 0.16111 0.00243 0.16713 C 0.00382 0.17014 0.00816 0.16713 0.01059 0.16574 C 0.01128 0.16551 0.01007 0.16412 0.00972 0.16343 L 0.00972 0.16366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652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11" grpId="0" animBg="1"/>
      <p:bldP spid="11" grpId="1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erkölcs és az anyagi világ viszonya</a:t>
            </a:r>
            <a:endParaRPr lang="hu-HU" dirty="0"/>
          </a:p>
        </p:txBody>
      </p:sp>
      <p:sp>
        <p:nvSpPr>
          <p:cNvPr id="6" name="Can 5"/>
          <p:cNvSpPr/>
          <p:nvPr/>
        </p:nvSpPr>
        <p:spPr>
          <a:xfrm rot="10800000">
            <a:off x="615306" y="2188434"/>
            <a:ext cx="6231939" cy="22353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54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10800000">
            <a:off x="1438283" y="4058083"/>
            <a:ext cx="4481626" cy="1508342"/>
          </a:xfrm>
          <a:prstGeom prst="can">
            <a:avLst/>
          </a:prstGeom>
          <a:gradFill flip="none" rotWithShape="1">
            <a:gsLst>
              <a:gs pos="0">
                <a:srgbClr val="008F44"/>
              </a:gs>
              <a:gs pos="100000">
                <a:srgbClr val="008F44"/>
              </a:gs>
              <a:gs pos="47000">
                <a:srgbClr val="93D252"/>
              </a:gs>
            </a:gsLst>
            <a:lin ang="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 rot="10800000">
            <a:off x="2831354" y="5085686"/>
            <a:ext cx="1695485" cy="773247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   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6495" y="5301013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Erkölcs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438282" y="4313367"/>
            <a:ext cx="448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Környezet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615305" y="2523094"/>
            <a:ext cx="623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/>
              <a:t>Anyagi javak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354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3.61111E-6 0.00023 L -3.61111E-6 0.10556 L -3.61111E-6 0.1057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3.88889E-6 0.00023 L 3.88889E-6 0.07708 L 3.88889E-6 0.0775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4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értékek hierarchikus rendje</a:t>
            </a:r>
            <a:endParaRPr lang="hu-HU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09599" y="6284386"/>
            <a:ext cx="3312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Klasszikus görög filozófia</a:t>
            </a:r>
            <a:endParaRPr lang="en-US" altLang="en-US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09599" y="2195538"/>
            <a:ext cx="278794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400" b="1" i="1" dirty="0">
                <a:latin typeface="+mn-lt"/>
              </a:rPr>
              <a:t>Erkölcsi értékek</a:t>
            </a:r>
            <a:endParaRPr lang="en-US" altLang="en-US" sz="2400" b="1" i="1" dirty="0">
              <a:latin typeface="+mn-lt"/>
            </a:endParaRPr>
          </a:p>
          <a:p>
            <a:pPr eaLnBrk="1" hangingPunct="1"/>
            <a:endParaRPr lang="en-US" altLang="en-US" b="1" i="1" dirty="0">
              <a:latin typeface="+mn-lt"/>
            </a:endParaRPr>
          </a:p>
          <a:p>
            <a:pPr eaLnBrk="1" hangingPunct="1"/>
            <a:r>
              <a:rPr lang="en-US" altLang="en-US" sz="2000" b="1" i="1" dirty="0" err="1">
                <a:latin typeface="+mn-lt"/>
              </a:rPr>
              <a:t>Intelle</a:t>
            </a:r>
            <a:r>
              <a:rPr lang="hu-HU" altLang="en-US" sz="2000" b="1" i="1" dirty="0" err="1">
                <a:latin typeface="+mn-lt"/>
              </a:rPr>
              <a:t>ktuális</a:t>
            </a:r>
            <a:r>
              <a:rPr lang="hu-HU" altLang="en-US" sz="2000" b="1" i="1" dirty="0">
                <a:latin typeface="+mn-lt"/>
              </a:rPr>
              <a:t> értékek</a:t>
            </a:r>
            <a:endParaRPr lang="en-US" altLang="en-US" sz="2000" b="1" i="1" dirty="0">
              <a:latin typeface="+mn-lt"/>
            </a:endParaRPr>
          </a:p>
          <a:p>
            <a:pPr eaLnBrk="1" hangingPunct="1"/>
            <a:endParaRPr lang="en-US" altLang="en-US" b="1" i="1" dirty="0">
              <a:latin typeface="+mn-lt"/>
            </a:endParaRPr>
          </a:p>
          <a:p>
            <a:pPr eaLnBrk="1" hangingPunct="1"/>
            <a:r>
              <a:rPr lang="hu-HU" altLang="en-US" b="1" i="1" dirty="0">
                <a:latin typeface="+mn-lt"/>
              </a:rPr>
              <a:t>Érzékelés</a:t>
            </a:r>
            <a:endParaRPr lang="en-US" altLang="en-US" b="1" i="1" dirty="0">
              <a:latin typeface="+mn-lt"/>
            </a:endParaRPr>
          </a:p>
          <a:p>
            <a:pPr eaLnBrk="1" hangingPunct="1"/>
            <a:endParaRPr lang="en-US" altLang="en-US" b="1" i="1" dirty="0">
              <a:latin typeface="+mn-lt"/>
            </a:endParaRPr>
          </a:p>
          <a:p>
            <a:pPr eaLnBrk="1" hangingPunct="1"/>
            <a:r>
              <a:rPr lang="en-US" altLang="en-US" b="1" i="1" dirty="0" err="1">
                <a:latin typeface="+mn-lt"/>
              </a:rPr>
              <a:t>Vegeta</a:t>
            </a:r>
            <a:r>
              <a:rPr lang="hu-HU" altLang="en-US" b="1" i="1" dirty="0" err="1">
                <a:latin typeface="+mn-lt"/>
              </a:rPr>
              <a:t>tív</a:t>
            </a:r>
            <a:endParaRPr lang="en-US" altLang="en-US" b="1" i="1" dirty="0">
              <a:latin typeface="+mn-lt"/>
            </a:endParaRPr>
          </a:p>
          <a:p>
            <a:pPr eaLnBrk="1" hangingPunct="1"/>
            <a:endParaRPr lang="hu-HU" altLang="en-US" b="1" i="1" dirty="0">
              <a:latin typeface="+mn-lt"/>
            </a:endParaRPr>
          </a:p>
          <a:p>
            <a:pPr eaLnBrk="1" hangingPunct="1"/>
            <a:r>
              <a:rPr lang="hu-HU" altLang="en-US" b="1" i="1" dirty="0">
                <a:latin typeface="+mn-lt"/>
              </a:rPr>
              <a:t>Holt anyag</a:t>
            </a:r>
            <a:endParaRPr lang="en-US" altLang="en-US" b="1" i="1" dirty="0">
              <a:latin typeface="+mn-lt"/>
            </a:endParaRPr>
          </a:p>
          <a:p>
            <a:pPr eaLnBrk="1" hangingPunct="1"/>
            <a:r>
              <a:rPr lang="en-US" altLang="en-US" b="1" i="1" dirty="0" err="1">
                <a:latin typeface="+mn-lt"/>
              </a:rPr>
              <a:t>Materi</a:t>
            </a:r>
            <a:r>
              <a:rPr lang="hu-HU" altLang="en-US" b="1" i="1" dirty="0" err="1">
                <a:latin typeface="+mn-lt"/>
              </a:rPr>
              <a:t>ális</a:t>
            </a:r>
            <a:r>
              <a:rPr lang="hu-HU" altLang="en-US" b="1" i="1" dirty="0">
                <a:latin typeface="+mn-lt"/>
              </a:rPr>
              <a:t> világ</a:t>
            </a:r>
            <a:endParaRPr lang="en-US" altLang="en-US" b="1" i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93" y="2195538"/>
            <a:ext cx="4488958" cy="448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8312" y="1514901"/>
            <a:ext cx="256331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2200" b="1" dirty="0" smtClean="0">
                <a:ln/>
                <a:solidFill>
                  <a:schemeClr val="accent2"/>
                </a:solidFill>
              </a:rPr>
              <a:t>Igazság szemlélése</a:t>
            </a:r>
            <a:endParaRPr lang="hu-HU" sz="2200" b="1" dirty="0">
              <a:ln/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Arisztotelész </a:t>
            </a:r>
            <a:endParaRPr lang="hu-HU" dirty="0"/>
          </a:p>
        </p:txBody>
      </p:sp>
      <p:sp>
        <p:nvSpPr>
          <p:cNvPr id="6" name="Rectangle 5"/>
          <p:cNvSpPr/>
          <p:nvPr/>
        </p:nvSpPr>
        <p:spPr>
          <a:xfrm>
            <a:off x="1203008" y="3896843"/>
            <a:ext cx="1293959" cy="682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Külső javak</a:t>
            </a:r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2334221" y="2849179"/>
            <a:ext cx="2002870" cy="1055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Testi javak</a:t>
            </a:r>
            <a:endParaRPr lang="hu-HU" sz="2400" dirty="0"/>
          </a:p>
        </p:txBody>
      </p:sp>
      <p:sp>
        <p:nvSpPr>
          <p:cNvPr id="8" name="Rectangle 7"/>
          <p:cNvSpPr/>
          <p:nvPr/>
        </p:nvSpPr>
        <p:spPr>
          <a:xfrm>
            <a:off x="3987616" y="1121434"/>
            <a:ext cx="3244904" cy="1710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Lelki javak</a:t>
            </a:r>
            <a:endParaRPr lang="hu-H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70672" y="4044734"/>
            <a:ext cx="332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</a:rPr>
              <a:t>Külső javak = eszközök</a:t>
            </a:r>
            <a:endParaRPr lang="hu-H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299" y="5158819"/>
            <a:ext cx="585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test a lélek eszköze.</a:t>
            </a:r>
            <a:endParaRPr lang="hu-H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99" y="6545374"/>
            <a:ext cx="3482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Arisztotelész: De </a:t>
            </a:r>
            <a:r>
              <a:rPr lang="hu-HU" sz="1100" dirty="0" err="1" smtClean="0"/>
              <a:t>Anima</a:t>
            </a:r>
            <a:r>
              <a:rPr lang="hu-HU" sz="1100" dirty="0" smtClean="0"/>
              <a:t>, </a:t>
            </a:r>
            <a:r>
              <a:rPr lang="en-US" sz="1100" dirty="0" err="1"/>
              <a:t>N</a:t>
            </a:r>
            <a:r>
              <a:rPr lang="en-US" sz="1100" dirty="0" err="1" smtClean="0"/>
              <a:t>ikomakhoszi</a:t>
            </a:r>
            <a:r>
              <a:rPr lang="en-US" sz="1100" dirty="0" smtClean="0"/>
              <a:t> </a:t>
            </a:r>
            <a:r>
              <a:rPr lang="en-US" sz="1100" dirty="0" err="1" smtClean="0"/>
              <a:t>etika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10043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9582"/>
            <a:ext cx="6347713" cy="1320800"/>
          </a:xfrm>
        </p:spPr>
        <p:txBody>
          <a:bodyPr/>
          <a:lstStyle/>
          <a:p>
            <a:r>
              <a:rPr lang="hu-HU" altLang="en-US" dirty="0" smtClean="0">
                <a:ea typeface="Batang" charset="0"/>
              </a:rPr>
              <a:t>Objektív értékrend</a:t>
            </a:r>
            <a:br>
              <a:rPr lang="hu-HU" altLang="en-US" dirty="0" smtClean="0">
                <a:ea typeface="Batang" charset="0"/>
              </a:rPr>
            </a:br>
            <a:r>
              <a:rPr lang="hu-HU" altLang="en-US" sz="2800" dirty="0" err="1" smtClean="0">
                <a:ea typeface="Batang" charset="0"/>
              </a:rPr>
              <a:t>Weissmahr</a:t>
            </a:r>
            <a:r>
              <a:rPr lang="hu-HU" altLang="en-US" sz="2800" dirty="0" smtClean="0">
                <a:ea typeface="Batang" charset="0"/>
              </a:rPr>
              <a:t> Béla SJ</a:t>
            </a:r>
            <a:endParaRPr lang="hu-HU" sz="40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9598" y="1426935"/>
            <a:ext cx="653882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en-US" sz="1600" dirty="0">
                <a:latin typeface="+mn-lt"/>
              </a:rPr>
              <a:t> </a:t>
            </a:r>
            <a:r>
              <a:rPr lang="hu-HU" altLang="en-US" sz="1600" dirty="0">
                <a:latin typeface="+mn-lt"/>
                <a:ea typeface="Batang" charset="0"/>
              </a:rPr>
              <a:t>„Az értékmegismerésben [az </a:t>
            </a:r>
            <a:r>
              <a:rPr lang="hu-HU" altLang="en-US" sz="1600" dirty="0" smtClean="0">
                <a:latin typeface="+mn-lt"/>
                <a:ea typeface="Batang" charset="0"/>
              </a:rPr>
              <a:t>ember]</a:t>
            </a:r>
          </a:p>
          <a:p>
            <a:pPr algn="just" eaLnBrk="1" hangingPunct="1"/>
            <a:r>
              <a:rPr lang="hu-HU" altLang="en-US" sz="1600" dirty="0" smtClean="0">
                <a:latin typeface="+mn-lt"/>
                <a:ea typeface="Batang" charset="0"/>
              </a:rPr>
              <a:t>egyszersmind megismeri azt is, hogy az értékek </a:t>
            </a:r>
          </a:p>
          <a:p>
            <a:pPr algn="just" eaLnBrk="1" hangingPunct="1"/>
            <a:r>
              <a:rPr lang="hu-HU" altLang="en-US" sz="1600" dirty="0" smtClean="0">
                <a:latin typeface="+mn-lt"/>
                <a:ea typeface="Batang" charset="0"/>
              </a:rPr>
              <a:t>mint </a:t>
            </a:r>
            <a:r>
              <a:rPr lang="hu-HU" altLang="en-US" sz="1600" dirty="0">
                <a:latin typeface="+mn-lt"/>
                <a:ea typeface="Batang" charset="0"/>
              </a:rPr>
              <a:t>értékek különböznek egymástól, azaz hogy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létezik egy a dolgok természetéből következő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eleve adott értékrend. Tudja, hogy egy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csirkepaprikás</a:t>
            </a:r>
            <a:r>
              <a:rPr lang="hu-HU" altLang="en-US" sz="1600" dirty="0">
                <a:latin typeface="+mn-lt"/>
                <a:ea typeface="Batang" charset="0"/>
              </a:rPr>
              <a:t>, egy görögországi utazás, egy szép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koncert, a pontos kötelességteljesítés, a </a:t>
            </a:r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kitartás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egy adott szó mellett nem egyforma értékek</a:t>
            </a:r>
            <a:r>
              <a:rPr lang="hu-HU" altLang="en-US" sz="1600" dirty="0">
                <a:latin typeface="+mn-lt"/>
                <a:ea typeface="Batang" charset="0"/>
              </a:rPr>
              <a:t>,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mert alapjában véve tudja, hogy melyiket kell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előnyben részesítenie, ha köztük konfliktusok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merülnek föl. Itt mutatkozik meg egészen </a:t>
            </a:r>
          </a:p>
          <a:p>
            <a:pPr algn="just" eaLnBrk="1" hangingPunct="1"/>
            <a:r>
              <a:rPr lang="hu-HU" altLang="en-US" sz="1600" dirty="0">
                <a:latin typeface="+mn-lt"/>
                <a:ea typeface="Batang" charset="0"/>
              </a:rPr>
              <a:t>világosan, hogy </a:t>
            </a:r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az erkölcsi érték nem egy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dologi érték, és ezért nem egy érték a többi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mellett, hanem az ember magatartásának és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ezáltal magának a cselekvő személynek értékes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volta, mely azáltal jön létre, hogy az illető tudatos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cselekedeteiben az objektív értékrend szerint </a:t>
            </a:r>
          </a:p>
          <a:p>
            <a:pPr algn="just" eaLnBrk="1" hangingPunct="1"/>
            <a:r>
              <a:rPr lang="hu-HU" altLang="en-US" b="1" dirty="0">
                <a:solidFill>
                  <a:schemeClr val="accent1"/>
                </a:solidFill>
                <a:latin typeface="+mn-lt"/>
                <a:ea typeface="Batang" charset="0"/>
              </a:rPr>
              <a:t>tájékozódik.</a:t>
            </a:r>
            <a:r>
              <a:rPr lang="hu-HU" altLang="en-US" sz="1600" dirty="0">
                <a:latin typeface="+mn-lt"/>
                <a:ea typeface="Batang" charset="0"/>
              </a:rPr>
              <a:t>” (</a:t>
            </a:r>
            <a:r>
              <a:rPr lang="hu-HU" altLang="en-US" sz="1600" dirty="0" err="1">
                <a:latin typeface="+mn-lt"/>
                <a:ea typeface="Batang" charset="0"/>
              </a:rPr>
              <a:t>Weissmahr</a:t>
            </a:r>
            <a:r>
              <a:rPr lang="hu-HU" altLang="en-US" sz="1600" dirty="0">
                <a:latin typeface="+mn-lt"/>
                <a:ea typeface="Batang" charset="0"/>
              </a:rPr>
              <a:t>,  [1978], p. 82-83)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6604084"/>
            <a:ext cx="6538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en-US" sz="1100" dirty="0" err="1"/>
              <a:t>Weissmahr</a:t>
            </a:r>
            <a:r>
              <a:rPr lang="en-US" sz="1100" dirty="0"/>
              <a:t>, B. [1978]: </a:t>
            </a:r>
            <a:r>
              <a:rPr lang="en-US" sz="1100" dirty="0" err="1" smtClean="0"/>
              <a:t>Bevezetés</a:t>
            </a:r>
            <a:r>
              <a:rPr lang="en-US" sz="1100" dirty="0" smtClean="0"/>
              <a:t> </a:t>
            </a:r>
            <a:r>
              <a:rPr lang="en-US" sz="1100" dirty="0" err="1"/>
              <a:t>az</a:t>
            </a:r>
            <a:r>
              <a:rPr lang="en-US" sz="1100" dirty="0"/>
              <a:t> </a:t>
            </a:r>
            <a:r>
              <a:rPr lang="en-US" sz="1100" dirty="0" err="1" smtClean="0"/>
              <a:t>ismeretelméletbe</a:t>
            </a:r>
            <a:r>
              <a:rPr lang="en-US" sz="1100" dirty="0" smtClean="0"/>
              <a:t>. </a:t>
            </a:r>
            <a:r>
              <a:rPr lang="en-US" sz="1100" dirty="0" err="1" smtClean="0"/>
              <a:t>Tipografia</a:t>
            </a:r>
            <a:r>
              <a:rPr lang="en-US" sz="1100" dirty="0" smtClean="0"/>
              <a:t> Dario </a:t>
            </a:r>
            <a:r>
              <a:rPr lang="en-US" sz="1100" dirty="0" err="1" smtClean="0"/>
              <a:t>Detti</a:t>
            </a:r>
            <a:r>
              <a:rPr lang="en-US" sz="1100" dirty="0"/>
              <a:t>, Roma.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10695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7" y="180639"/>
            <a:ext cx="6347713" cy="1320800"/>
          </a:xfrm>
        </p:spPr>
        <p:txBody>
          <a:bodyPr/>
          <a:lstStyle/>
          <a:p>
            <a:r>
              <a:rPr lang="hu-HU" dirty="0" smtClean="0"/>
              <a:t>Aquinói Szent Tamás: </a:t>
            </a:r>
            <a:br>
              <a:rPr lang="hu-HU" dirty="0" smtClean="0"/>
            </a:br>
            <a:r>
              <a:rPr lang="hu-HU" sz="2800" dirty="0" smtClean="0"/>
              <a:t>A „jó”-k analogikus rendje </a:t>
            </a:r>
            <a:endParaRPr lang="hu-HU" dirty="0"/>
          </a:p>
        </p:txBody>
      </p:sp>
      <p:sp>
        <p:nvSpPr>
          <p:cNvPr id="4" name="Oval 21"/>
          <p:cNvSpPr>
            <a:spLocks noChangeArrowheads="1"/>
          </p:cNvSpPr>
          <p:nvPr/>
        </p:nvSpPr>
        <p:spPr bwMode="auto">
          <a:xfrm>
            <a:off x="2157717" y="3161450"/>
            <a:ext cx="2232025" cy="172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1548581" y="2513751"/>
            <a:ext cx="3382963" cy="2879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733979" y="3809152"/>
            <a:ext cx="935037" cy="7921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+mn-lt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660953" y="3953613"/>
            <a:ext cx="112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en-US" b="1" i="1">
                <a:latin typeface="+mn-lt"/>
              </a:rPr>
              <a:t>Hasznos</a:t>
            </a:r>
            <a:endParaRPr lang="en-US" altLang="en-US" b="1" i="1">
              <a:latin typeface="+mn-lt"/>
            </a:endParaRPr>
          </a:p>
          <a:p>
            <a:pPr algn="ctr" eaLnBrk="1" hangingPunct="1"/>
            <a:r>
              <a:rPr lang="hu-HU" altLang="en-US" b="1" i="1">
                <a:latin typeface="+mn-lt"/>
              </a:rPr>
              <a:t>jó</a:t>
            </a:r>
            <a:endParaRPr lang="en-US" altLang="en-US" b="1" i="1">
              <a:latin typeface="+mn-lt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157715" y="3450374"/>
            <a:ext cx="2238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b="1" i="1">
                <a:latin typeface="+mn-lt"/>
              </a:rPr>
              <a:t>Gyönyörködtető jó</a:t>
            </a:r>
            <a:endParaRPr lang="en-US" altLang="en-US" b="1" i="1">
              <a:latin typeface="+mn-lt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556642" y="2729648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b="1" i="1">
                <a:latin typeface="+mn-lt"/>
              </a:rPr>
              <a:t>Erkölcsi jó</a:t>
            </a:r>
            <a:endParaRPr lang="en-US" altLang="en-US" b="1" i="1">
              <a:latin typeface="+mn-lt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548582" y="5404883"/>
            <a:ext cx="4088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z="2000" b="1" dirty="0">
                <a:latin typeface="+mn-lt"/>
              </a:rPr>
              <a:t> Hasznos "jó" - eszköz</a:t>
            </a:r>
          </a:p>
          <a:p>
            <a:r>
              <a:rPr lang="hu-HU" sz="2000" b="1" dirty="0">
                <a:latin typeface="+mn-lt"/>
              </a:rPr>
              <a:t> Erkölcsi "jó" - prioritás</a:t>
            </a:r>
          </a:p>
          <a:p>
            <a:r>
              <a:rPr lang="hu-HU" sz="2000" b="1" dirty="0">
                <a:latin typeface="+mn-lt"/>
              </a:rPr>
              <a:t> Gyönyörködtető "jó" – kísér      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2446270" y="4123331"/>
            <a:ext cx="31111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1763712" y="4123331"/>
            <a:ext cx="59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1839094" y="1788509"/>
            <a:ext cx="1437679" cy="13729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3276774" y="1788506"/>
            <a:ext cx="1410399" cy="1422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Szövegdoboz 29"/>
          <p:cNvSpPr txBox="1">
            <a:spLocks noChangeArrowheads="1"/>
          </p:cNvSpPr>
          <p:nvPr/>
        </p:nvSpPr>
        <p:spPr bwMode="auto">
          <a:xfrm>
            <a:off x="2626687" y="1470598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b="1" i="1" dirty="0">
                <a:latin typeface="+mn-lt"/>
              </a:rPr>
              <a:t>Végső Cél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7959" y="6560640"/>
            <a:ext cx="3273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 </a:t>
            </a:r>
            <a:r>
              <a:rPr lang="hu-HU" sz="1100" dirty="0" err="1" smtClean="0"/>
              <a:t>S.Th</a:t>
            </a:r>
            <a:r>
              <a:rPr lang="hu-HU" sz="1100" dirty="0" smtClean="0"/>
              <a:t>. I. k.5,sz.6.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04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723</Words>
  <Application>Microsoft Office PowerPoint</Application>
  <PresentationFormat>Diavetítés a képernyőre (4:3 oldalarány)</PresentationFormat>
  <Paragraphs>212</Paragraphs>
  <Slides>19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Facet</vt:lpstr>
      <vt:lpstr>A  fenntarthatóság rendszerszemlélete</vt:lpstr>
      <vt:lpstr>Az erkölcs és az anyagi világ viszonya</vt:lpstr>
      <vt:lpstr>Az erkölcs és az anyagi világ viszonya</vt:lpstr>
      <vt:lpstr>Az erkölcs és az anyagi világ viszonya</vt:lpstr>
      <vt:lpstr>Az erkölcs és az anyagi világ viszonya</vt:lpstr>
      <vt:lpstr>Az értékek hierarchikus rendje</vt:lpstr>
      <vt:lpstr>Arisztotelész </vt:lpstr>
      <vt:lpstr>Objektív értékrend Weissmahr Béla SJ</vt:lpstr>
      <vt:lpstr>Aquinói Szent Tamás:  A „jó”-k analogikus rendje </vt:lpstr>
      <vt:lpstr>10. dia</vt:lpstr>
      <vt:lpstr>Relatív antropocentrizmus</vt:lpstr>
      <vt:lpstr>A környezet kettős jellege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EDU_LYIV_4938@diakoffice.onmicrosoft.com</dc:creator>
  <cp:lastModifiedBy>user</cp:lastModifiedBy>
  <cp:revision>212</cp:revision>
  <dcterms:created xsi:type="dcterms:W3CDTF">2017-06-26T12:05:39Z</dcterms:created>
  <dcterms:modified xsi:type="dcterms:W3CDTF">2017-07-02T19:57:09Z</dcterms:modified>
</cp:coreProperties>
</file>