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67" r:id="rId3"/>
    <p:sldId id="266" r:id="rId4"/>
    <p:sldId id="264" r:id="rId5"/>
    <p:sldId id="265" r:id="rId6"/>
    <p:sldId id="263" r:id="rId7"/>
    <p:sldId id="262" r:id="rId8"/>
    <p:sldId id="260" r:id="rId9"/>
    <p:sldId id="256" r:id="rId10"/>
    <p:sldId id="257" r:id="rId11"/>
    <p:sldId id="268" r:id="rId12"/>
    <p:sldId id="261" r:id="rId13"/>
    <p:sldId id="258" r:id="rId14"/>
    <p:sldId id="259" r:id="rId15"/>
    <p:sldId id="273" r:id="rId16"/>
    <p:sldId id="269" r:id="rId17"/>
    <p:sldId id="270" r:id="rId18"/>
    <p:sldId id="271" r:id="rId19"/>
    <p:sldId id="272" r:id="rId20"/>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apértelmezett szakasz" id="{4104F6E0-C69A-452C-8A9B-26585F5FEE66}">
          <p14:sldIdLst>
            <p14:sldId id="267"/>
            <p14:sldId id="266"/>
            <p14:sldId id="264"/>
            <p14:sldId id="265"/>
            <p14:sldId id="263"/>
            <p14:sldId id="262"/>
            <p14:sldId id="260"/>
            <p14:sldId id="256"/>
            <p14:sldId id="257"/>
            <p14:sldId id="268"/>
            <p14:sldId id="261"/>
            <p14:sldId id="258"/>
            <p14:sldId id="259"/>
          </p14:sldIdLst>
        </p14:section>
        <p14:section name="Névtelen szakasz" id="{53EBB4A8-6F5F-4B66-AD5E-CBBADC4F1B6E}">
          <p14:sldIdLst>
            <p14:sldId id="273"/>
            <p14:sldId id="269"/>
            <p14:sldId id="270"/>
            <p14:sldId id="271"/>
            <p14:sldId id="27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FF"/>
    <a:srgbClr val="00FF00"/>
    <a:srgbClr val="0000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9476D8-64AD-4DB4-B264-4DE746C2E29A}" type="datetimeFigureOut">
              <a:rPr lang="hu-HU" smtClean="0"/>
              <a:t>2018.03.14.</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A94149-D0CC-4D24-AEC3-502D8AA16C4C}" type="slidenum">
              <a:rPr lang="hu-HU" smtClean="0"/>
              <a:t>‹#›</a:t>
            </a:fld>
            <a:endParaRPr lang="hu-HU"/>
          </a:p>
        </p:txBody>
      </p:sp>
    </p:spTree>
    <p:extLst>
      <p:ext uri="{BB962C8B-B14F-4D97-AF65-F5344CB8AC3E}">
        <p14:creationId xmlns:p14="http://schemas.microsoft.com/office/powerpoint/2010/main" val="2711324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Calibri" pitchFamily="34" charset="0"/>
              </a:defRPr>
            </a:lvl1pPr>
            <a:lvl2pPr marL="742950" indent="-285750" defTabSz="930275">
              <a:spcBef>
                <a:spcPct val="30000"/>
              </a:spcBef>
              <a:defRPr sz="1200">
                <a:solidFill>
                  <a:schemeClr val="tx1"/>
                </a:solidFill>
                <a:latin typeface="Calibri" pitchFamily="34" charset="0"/>
              </a:defRPr>
            </a:lvl2pPr>
            <a:lvl3pPr marL="1143000" indent="-228600" defTabSz="930275">
              <a:spcBef>
                <a:spcPct val="30000"/>
              </a:spcBef>
              <a:defRPr sz="1200">
                <a:solidFill>
                  <a:schemeClr val="tx1"/>
                </a:solidFill>
                <a:latin typeface="Calibri" pitchFamily="34" charset="0"/>
              </a:defRPr>
            </a:lvl3pPr>
            <a:lvl4pPr marL="1600200" indent="-228600" defTabSz="930275">
              <a:spcBef>
                <a:spcPct val="30000"/>
              </a:spcBef>
              <a:defRPr sz="1200">
                <a:solidFill>
                  <a:schemeClr val="tx1"/>
                </a:solidFill>
                <a:latin typeface="Calibri" pitchFamily="34" charset="0"/>
              </a:defRPr>
            </a:lvl4pPr>
            <a:lvl5pPr marL="2057400" indent="-228600" defTabSz="930275">
              <a:spcBef>
                <a:spcPct val="30000"/>
              </a:spcBef>
              <a:defRPr sz="1200">
                <a:solidFill>
                  <a:schemeClr val="tx1"/>
                </a:solidFill>
                <a:latin typeface="Calibri" pitchFamily="34" charset="0"/>
              </a:defRPr>
            </a:lvl5pPr>
            <a:lvl6pPr marL="2514600" indent="-228600" defTabSz="930275" eaLnBrk="0" fontAlgn="base" hangingPunct="0">
              <a:spcBef>
                <a:spcPct val="30000"/>
              </a:spcBef>
              <a:spcAft>
                <a:spcPct val="0"/>
              </a:spcAft>
              <a:defRPr sz="1200">
                <a:solidFill>
                  <a:schemeClr val="tx1"/>
                </a:solidFill>
                <a:latin typeface="Calibri" pitchFamily="34" charset="0"/>
              </a:defRPr>
            </a:lvl6pPr>
            <a:lvl7pPr marL="2971800" indent="-228600" defTabSz="930275" eaLnBrk="0" fontAlgn="base" hangingPunct="0">
              <a:spcBef>
                <a:spcPct val="30000"/>
              </a:spcBef>
              <a:spcAft>
                <a:spcPct val="0"/>
              </a:spcAft>
              <a:defRPr sz="1200">
                <a:solidFill>
                  <a:schemeClr val="tx1"/>
                </a:solidFill>
                <a:latin typeface="Calibri" pitchFamily="34" charset="0"/>
              </a:defRPr>
            </a:lvl7pPr>
            <a:lvl8pPr marL="3429000" indent="-228600" defTabSz="930275" eaLnBrk="0" fontAlgn="base" hangingPunct="0">
              <a:spcBef>
                <a:spcPct val="30000"/>
              </a:spcBef>
              <a:spcAft>
                <a:spcPct val="0"/>
              </a:spcAft>
              <a:defRPr sz="1200">
                <a:solidFill>
                  <a:schemeClr val="tx1"/>
                </a:solidFill>
                <a:latin typeface="Calibri" pitchFamily="34" charset="0"/>
              </a:defRPr>
            </a:lvl8pPr>
            <a:lvl9pPr marL="3886200" indent="-228600" defTabSz="930275" eaLnBrk="0" fontAlgn="base" hangingPunct="0">
              <a:spcBef>
                <a:spcPct val="30000"/>
              </a:spcBef>
              <a:spcAft>
                <a:spcPct val="0"/>
              </a:spcAft>
              <a:defRPr sz="1200">
                <a:solidFill>
                  <a:schemeClr val="tx1"/>
                </a:solidFill>
                <a:latin typeface="Calibri" pitchFamily="34" charset="0"/>
              </a:defRPr>
            </a:lvl9pPr>
          </a:lstStyle>
          <a:p>
            <a:pPr>
              <a:spcBef>
                <a:spcPct val="0"/>
              </a:spcBef>
            </a:pPr>
            <a:fld id="{B021AEC4-8785-4157-84B3-7F884ACEBD18}" type="slidenum">
              <a:rPr lang="hu-HU" altLang="hu-HU">
                <a:solidFill>
                  <a:srgbClr val="000000"/>
                </a:solidFill>
                <a:latin typeface="Times New Roman" pitchFamily="18" charset="0"/>
              </a:rPr>
              <a:pPr>
                <a:spcBef>
                  <a:spcPct val="0"/>
                </a:spcBef>
              </a:pPr>
              <a:t>1</a:t>
            </a:fld>
            <a:endParaRPr lang="hu-HU" altLang="hu-HU">
              <a:solidFill>
                <a:srgbClr val="000000"/>
              </a:solidFill>
              <a:latin typeface="Times New Roman" pitchFamily="18" charset="0"/>
            </a:endParaRPr>
          </a:p>
        </p:txBody>
      </p:sp>
      <p:sp>
        <p:nvSpPr>
          <p:cNvPr id="195587" name="Rectangle 2"/>
          <p:cNvSpPr>
            <a:spLocks noGrp="1" noRot="1" noChangeAspect="1" noChangeArrowheads="1" noTextEdit="1"/>
          </p:cNvSpPr>
          <p:nvPr>
            <p:ph type="sldImg"/>
          </p:nvPr>
        </p:nvSpPr>
        <p:spPr bwMode="auto">
          <a:xfrm>
            <a:off x="1119188" y="709613"/>
            <a:ext cx="4545012" cy="3409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8" name="Rectangle 3"/>
          <p:cNvSpPr>
            <a:spLocks noGrp="1" noChangeArrowheads="1"/>
          </p:cNvSpPr>
          <p:nvPr>
            <p:ph type="body" idx="1"/>
          </p:nvPr>
        </p:nvSpPr>
        <p:spPr bwMode="auto">
          <a:xfrm>
            <a:off x="946150" y="4330700"/>
            <a:ext cx="4972050" cy="412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u-H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1A08458D-FF3F-4172-BD26-46421BF1C2C7}" type="datetimeFigureOut">
              <a:rPr lang="hu-HU" smtClean="0"/>
              <a:t>2018.03.14.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DF5475D-5E27-4775-B56A-BF8AC9BAD7C7}" type="slidenum">
              <a:rPr lang="hu-HU" smtClean="0"/>
              <a:t>‹#›</a:t>
            </a:fld>
            <a:endParaRPr lang="hu-HU"/>
          </a:p>
        </p:txBody>
      </p:sp>
    </p:spTree>
    <p:extLst>
      <p:ext uri="{BB962C8B-B14F-4D97-AF65-F5344CB8AC3E}">
        <p14:creationId xmlns:p14="http://schemas.microsoft.com/office/powerpoint/2010/main" val="875968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A08458D-FF3F-4172-BD26-46421BF1C2C7}" type="datetimeFigureOut">
              <a:rPr lang="hu-HU" smtClean="0"/>
              <a:t>2018.03.14.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DF5475D-5E27-4775-B56A-BF8AC9BAD7C7}" type="slidenum">
              <a:rPr lang="hu-HU" smtClean="0"/>
              <a:t>‹#›</a:t>
            </a:fld>
            <a:endParaRPr lang="hu-HU"/>
          </a:p>
        </p:txBody>
      </p:sp>
    </p:spTree>
    <p:extLst>
      <p:ext uri="{BB962C8B-B14F-4D97-AF65-F5344CB8AC3E}">
        <p14:creationId xmlns:p14="http://schemas.microsoft.com/office/powerpoint/2010/main" val="1403142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A08458D-FF3F-4172-BD26-46421BF1C2C7}" type="datetimeFigureOut">
              <a:rPr lang="hu-HU" smtClean="0"/>
              <a:t>2018.03.14.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DF5475D-5E27-4775-B56A-BF8AC9BAD7C7}" type="slidenum">
              <a:rPr lang="hu-HU" smtClean="0"/>
              <a:t>‹#›</a:t>
            </a:fld>
            <a:endParaRPr lang="hu-HU"/>
          </a:p>
        </p:txBody>
      </p:sp>
    </p:spTree>
    <p:extLst>
      <p:ext uri="{BB962C8B-B14F-4D97-AF65-F5344CB8AC3E}">
        <p14:creationId xmlns:p14="http://schemas.microsoft.com/office/powerpoint/2010/main" val="1030799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pPr>
              <a:defRPr/>
            </a:pPr>
            <a:fld id="{C7B78B4A-0846-4106-87D0-953CACA6CD6B}" type="datetimeFigureOut">
              <a:rPr lang="hu-HU"/>
              <a:pPr>
                <a:defRPr/>
              </a:pPr>
              <a:t>2018.03.14.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fld id="{8CCAC77B-97B6-494A-BF8A-87A6CB29A542}" type="slidenum">
              <a:rPr lang="hu-HU" altLang="hu-HU"/>
              <a:pPr/>
              <a:t>‹#›</a:t>
            </a:fld>
            <a:endParaRPr lang="hu-HU" altLang="hu-HU"/>
          </a:p>
        </p:txBody>
      </p:sp>
    </p:spTree>
    <p:extLst>
      <p:ext uri="{BB962C8B-B14F-4D97-AF65-F5344CB8AC3E}">
        <p14:creationId xmlns:p14="http://schemas.microsoft.com/office/powerpoint/2010/main" val="2139907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63054163-6247-4986-AF45-83A1B02E1970}" type="datetimeFigureOut">
              <a:rPr lang="hu-HU"/>
              <a:pPr>
                <a:defRPr/>
              </a:pPr>
              <a:t>2018.03.14.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fld id="{CB43C61E-A87E-410F-B3ED-D9E92266190A}" type="slidenum">
              <a:rPr lang="hu-HU" altLang="hu-HU"/>
              <a:pPr/>
              <a:t>‹#›</a:t>
            </a:fld>
            <a:endParaRPr lang="hu-HU" altLang="hu-HU"/>
          </a:p>
        </p:txBody>
      </p:sp>
    </p:spTree>
    <p:extLst>
      <p:ext uri="{BB962C8B-B14F-4D97-AF65-F5344CB8AC3E}">
        <p14:creationId xmlns:p14="http://schemas.microsoft.com/office/powerpoint/2010/main" val="3260936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E7C1A9EE-13C0-4640-B7FF-1C086D8497CC}" type="datetimeFigureOut">
              <a:rPr lang="hu-HU"/>
              <a:pPr>
                <a:defRPr/>
              </a:pPr>
              <a:t>2018.03.14.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fld id="{0EC2B434-6952-4A50-8234-BE239D01EE0E}" type="slidenum">
              <a:rPr lang="hu-HU" altLang="hu-HU"/>
              <a:pPr/>
              <a:t>‹#›</a:t>
            </a:fld>
            <a:endParaRPr lang="hu-HU" altLang="hu-HU"/>
          </a:p>
        </p:txBody>
      </p:sp>
    </p:spTree>
    <p:extLst>
      <p:ext uri="{BB962C8B-B14F-4D97-AF65-F5344CB8AC3E}">
        <p14:creationId xmlns:p14="http://schemas.microsoft.com/office/powerpoint/2010/main" val="845841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0D041332-4BB8-417B-BFE7-EB598B3D5F84}" type="datetimeFigureOut">
              <a:rPr lang="hu-HU"/>
              <a:pPr>
                <a:defRPr/>
              </a:pPr>
              <a:t>2018.03.14.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fld id="{4D766AA2-223B-44B2-96EE-B9E6012419E7}" type="slidenum">
              <a:rPr lang="hu-HU" altLang="hu-HU"/>
              <a:pPr/>
              <a:t>‹#›</a:t>
            </a:fld>
            <a:endParaRPr lang="hu-HU" altLang="hu-HU"/>
          </a:p>
        </p:txBody>
      </p:sp>
    </p:spTree>
    <p:extLst>
      <p:ext uri="{BB962C8B-B14F-4D97-AF65-F5344CB8AC3E}">
        <p14:creationId xmlns:p14="http://schemas.microsoft.com/office/powerpoint/2010/main" val="3647466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fld id="{2B34A277-AD09-4EA0-B43A-B474F2CFF487}" type="datetimeFigureOut">
              <a:rPr lang="hu-HU"/>
              <a:pPr>
                <a:defRPr/>
              </a:pPr>
              <a:t>2018.03.14.</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fld id="{1B93B5B5-B21C-496F-B961-3898350D76FB}" type="slidenum">
              <a:rPr lang="hu-HU" altLang="hu-HU"/>
              <a:pPr/>
              <a:t>‹#›</a:t>
            </a:fld>
            <a:endParaRPr lang="hu-HU" altLang="hu-HU"/>
          </a:p>
        </p:txBody>
      </p:sp>
    </p:spTree>
    <p:extLst>
      <p:ext uri="{BB962C8B-B14F-4D97-AF65-F5344CB8AC3E}">
        <p14:creationId xmlns:p14="http://schemas.microsoft.com/office/powerpoint/2010/main" val="1083205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fld id="{65B21EC0-6192-4752-82B8-411C79094554}" type="datetimeFigureOut">
              <a:rPr lang="hu-HU"/>
              <a:pPr>
                <a:defRPr/>
              </a:pPr>
              <a:t>2018.03.14.</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fld id="{BA67CF9C-33AF-4C51-9AE4-3B13DED02315}" type="slidenum">
              <a:rPr lang="hu-HU" altLang="hu-HU"/>
              <a:pPr/>
              <a:t>‹#›</a:t>
            </a:fld>
            <a:endParaRPr lang="hu-HU" altLang="hu-HU"/>
          </a:p>
        </p:txBody>
      </p:sp>
    </p:spTree>
    <p:extLst>
      <p:ext uri="{BB962C8B-B14F-4D97-AF65-F5344CB8AC3E}">
        <p14:creationId xmlns:p14="http://schemas.microsoft.com/office/powerpoint/2010/main" val="218551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7ADBDDAF-900E-4336-A8CE-4828DA9EA56D}" type="datetimeFigureOut">
              <a:rPr lang="hu-HU"/>
              <a:pPr>
                <a:defRPr/>
              </a:pPr>
              <a:t>2018.03.14.</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fld id="{9898EAB8-F0B8-4EF6-B33D-3FE047DA5CD4}" type="slidenum">
              <a:rPr lang="hu-HU" altLang="hu-HU"/>
              <a:pPr/>
              <a:t>‹#›</a:t>
            </a:fld>
            <a:endParaRPr lang="hu-HU" altLang="hu-HU"/>
          </a:p>
        </p:txBody>
      </p:sp>
    </p:spTree>
    <p:extLst>
      <p:ext uri="{BB962C8B-B14F-4D97-AF65-F5344CB8AC3E}">
        <p14:creationId xmlns:p14="http://schemas.microsoft.com/office/powerpoint/2010/main" val="682291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EC963561-EAD1-486F-95D1-3B2D9B9AC36A}" type="datetimeFigureOut">
              <a:rPr lang="hu-HU"/>
              <a:pPr>
                <a:defRPr/>
              </a:pPr>
              <a:t>2018.03.14.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fld id="{3E95537B-0F52-4756-B96B-E0990FC2B299}" type="slidenum">
              <a:rPr lang="hu-HU" altLang="hu-HU"/>
              <a:pPr/>
              <a:t>‹#›</a:t>
            </a:fld>
            <a:endParaRPr lang="hu-HU" altLang="hu-HU"/>
          </a:p>
        </p:txBody>
      </p:sp>
    </p:spTree>
    <p:extLst>
      <p:ext uri="{BB962C8B-B14F-4D97-AF65-F5344CB8AC3E}">
        <p14:creationId xmlns:p14="http://schemas.microsoft.com/office/powerpoint/2010/main" val="267234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A08458D-FF3F-4172-BD26-46421BF1C2C7}" type="datetimeFigureOut">
              <a:rPr lang="hu-HU" smtClean="0"/>
              <a:t>2018.03.14.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DF5475D-5E27-4775-B56A-BF8AC9BAD7C7}" type="slidenum">
              <a:rPr lang="hu-HU" smtClean="0"/>
              <a:t>‹#›</a:t>
            </a:fld>
            <a:endParaRPr lang="hu-HU"/>
          </a:p>
        </p:txBody>
      </p:sp>
    </p:spTree>
    <p:extLst>
      <p:ext uri="{BB962C8B-B14F-4D97-AF65-F5344CB8AC3E}">
        <p14:creationId xmlns:p14="http://schemas.microsoft.com/office/powerpoint/2010/main" val="2280821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309F9B28-14F4-490B-A542-459FDC835270}" type="datetimeFigureOut">
              <a:rPr lang="hu-HU"/>
              <a:pPr>
                <a:defRPr/>
              </a:pPr>
              <a:t>2018.03.14.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fld id="{436B97AA-9950-4CBC-909F-2ABBB7560254}" type="slidenum">
              <a:rPr lang="hu-HU" altLang="hu-HU"/>
              <a:pPr/>
              <a:t>‹#›</a:t>
            </a:fld>
            <a:endParaRPr lang="hu-HU" altLang="hu-HU"/>
          </a:p>
        </p:txBody>
      </p:sp>
    </p:spTree>
    <p:extLst>
      <p:ext uri="{BB962C8B-B14F-4D97-AF65-F5344CB8AC3E}">
        <p14:creationId xmlns:p14="http://schemas.microsoft.com/office/powerpoint/2010/main" val="2844856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B2036CCF-8629-4F85-91F7-0916F805B2E4}" type="datetimeFigureOut">
              <a:rPr lang="hu-HU"/>
              <a:pPr>
                <a:defRPr/>
              </a:pPr>
              <a:t>2018.03.14.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fld id="{C3D8D913-CF80-42E2-BF60-08FD43BC0590}" type="slidenum">
              <a:rPr lang="hu-HU" altLang="hu-HU"/>
              <a:pPr/>
              <a:t>‹#›</a:t>
            </a:fld>
            <a:endParaRPr lang="hu-HU" altLang="hu-HU"/>
          </a:p>
        </p:txBody>
      </p:sp>
    </p:spTree>
    <p:extLst>
      <p:ext uri="{BB962C8B-B14F-4D97-AF65-F5344CB8AC3E}">
        <p14:creationId xmlns:p14="http://schemas.microsoft.com/office/powerpoint/2010/main" val="539178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99351578-827E-4AF9-8051-03826CDE59FF}" type="datetimeFigureOut">
              <a:rPr lang="hu-HU"/>
              <a:pPr>
                <a:defRPr/>
              </a:pPr>
              <a:t>2018.03.14.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fld id="{BEFD345E-C84D-4EFA-909A-D9C00341C3D4}" type="slidenum">
              <a:rPr lang="hu-HU" altLang="hu-HU"/>
              <a:pPr/>
              <a:t>‹#›</a:t>
            </a:fld>
            <a:endParaRPr lang="hu-HU" altLang="hu-HU"/>
          </a:p>
        </p:txBody>
      </p:sp>
    </p:spTree>
    <p:extLst>
      <p:ext uri="{BB962C8B-B14F-4D97-AF65-F5344CB8AC3E}">
        <p14:creationId xmlns:p14="http://schemas.microsoft.com/office/powerpoint/2010/main" val="173530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1A08458D-FF3F-4172-BD26-46421BF1C2C7}" type="datetimeFigureOut">
              <a:rPr lang="hu-HU" smtClean="0"/>
              <a:t>2018.03.14.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DF5475D-5E27-4775-B56A-BF8AC9BAD7C7}" type="slidenum">
              <a:rPr lang="hu-HU" smtClean="0"/>
              <a:t>‹#›</a:t>
            </a:fld>
            <a:endParaRPr lang="hu-HU"/>
          </a:p>
        </p:txBody>
      </p:sp>
    </p:spTree>
    <p:extLst>
      <p:ext uri="{BB962C8B-B14F-4D97-AF65-F5344CB8AC3E}">
        <p14:creationId xmlns:p14="http://schemas.microsoft.com/office/powerpoint/2010/main" val="2689569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1A08458D-FF3F-4172-BD26-46421BF1C2C7}" type="datetimeFigureOut">
              <a:rPr lang="hu-HU" smtClean="0"/>
              <a:t>2018.03.14.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DF5475D-5E27-4775-B56A-BF8AC9BAD7C7}" type="slidenum">
              <a:rPr lang="hu-HU" smtClean="0"/>
              <a:t>‹#›</a:t>
            </a:fld>
            <a:endParaRPr lang="hu-HU"/>
          </a:p>
        </p:txBody>
      </p:sp>
    </p:spTree>
    <p:extLst>
      <p:ext uri="{BB962C8B-B14F-4D97-AF65-F5344CB8AC3E}">
        <p14:creationId xmlns:p14="http://schemas.microsoft.com/office/powerpoint/2010/main" val="121804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1A08458D-FF3F-4172-BD26-46421BF1C2C7}" type="datetimeFigureOut">
              <a:rPr lang="hu-HU" smtClean="0"/>
              <a:t>2018.03.14.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DF5475D-5E27-4775-B56A-BF8AC9BAD7C7}" type="slidenum">
              <a:rPr lang="hu-HU" smtClean="0"/>
              <a:t>‹#›</a:t>
            </a:fld>
            <a:endParaRPr lang="hu-HU"/>
          </a:p>
        </p:txBody>
      </p:sp>
    </p:spTree>
    <p:extLst>
      <p:ext uri="{BB962C8B-B14F-4D97-AF65-F5344CB8AC3E}">
        <p14:creationId xmlns:p14="http://schemas.microsoft.com/office/powerpoint/2010/main" val="1721178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1A08458D-FF3F-4172-BD26-46421BF1C2C7}" type="datetimeFigureOut">
              <a:rPr lang="hu-HU" smtClean="0"/>
              <a:t>2018.03.14.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DF5475D-5E27-4775-B56A-BF8AC9BAD7C7}" type="slidenum">
              <a:rPr lang="hu-HU" smtClean="0"/>
              <a:t>‹#›</a:t>
            </a:fld>
            <a:endParaRPr lang="hu-HU"/>
          </a:p>
        </p:txBody>
      </p:sp>
    </p:spTree>
    <p:extLst>
      <p:ext uri="{BB962C8B-B14F-4D97-AF65-F5344CB8AC3E}">
        <p14:creationId xmlns:p14="http://schemas.microsoft.com/office/powerpoint/2010/main" val="3578943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1A08458D-FF3F-4172-BD26-46421BF1C2C7}" type="datetimeFigureOut">
              <a:rPr lang="hu-HU" smtClean="0"/>
              <a:t>2018.03.14.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DF5475D-5E27-4775-B56A-BF8AC9BAD7C7}" type="slidenum">
              <a:rPr lang="hu-HU" smtClean="0"/>
              <a:t>‹#›</a:t>
            </a:fld>
            <a:endParaRPr lang="hu-HU"/>
          </a:p>
        </p:txBody>
      </p:sp>
    </p:spTree>
    <p:extLst>
      <p:ext uri="{BB962C8B-B14F-4D97-AF65-F5344CB8AC3E}">
        <p14:creationId xmlns:p14="http://schemas.microsoft.com/office/powerpoint/2010/main" val="1412611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1A08458D-FF3F-4172-BD26-46421BF1C2C7}" type="datetimeFigureOut">
              <a:rPr lang="hu-HU" smtClean="0"/>
              <a:t>2018.03.14.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DF5475D-5E27-4775-B56A-BF8AC9BAD7C7}" type="slidenum">
              <a:rPr lang="hu-HU" smtClean="0"/>
              <a:t>‹#›</a:t>
            </a:fld>
            <a:endParaRPr lang="hu-HU"/>
          </a:p>
        </p:txBody>
      </p:sp>
    </p:spTree>
    <p:extLst>
      <p:ext uri="{BB962C8B-B14F-4D97-AF65-F5344CB8AC3E}">
        <p14:creationId xmlns:p14="http://schemas.microsoft.com/office/powerpoint/2010/main" val="3271019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1A08458D-FF3F-4172-BD26-46421BF1C2C7}" type="datetimeFigureOut">
              <a:rPr lang="hu-HU" smtClean="0"/>
              <a:t>2018.03.14.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DF5475D-5E27-4775-B56A-BF8AC9BAD7C7}" type="slidenum">
              <a:rPr lang="hu-HU" smtClean="0"/>
              <a:t>‹#›</a:t>
            </a:fld>
            <a:endParaRPr lang="hu-HU"/>
          </a:p>
        </p:txBody>
      </p:sp>
    </p:spTree>
    <p:extLst>
      <p:ext uri="{BB962C8B-B14F-4D97-AF65-F5344CB8AC3E}">
        <p14:creationId xmlns:p14="http://schemas.microsoft.com/office/powerpoint/2010/main" val="272011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8458D-FF3F-4172-BD26-46421BF1C2C7}" type="datetimeFigureOut">
              <a:rPr lang="hu-HU" smtClean="0"/>
              <a:t>2018.03.14.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5475D-5E27-4775-B56A-BF8AC9BAD7C7}" type="slidenum">
              <a:rPr lang="hu-HU" smtClean="0"/>
              <a:t>‹#›</a:t>
            </a:fld>
            <a:endParaRPr lang="hu-HU"/>
          </a:p>
        </p:txBody>
      </p:sp>
    </p:spTree>
    <p:extLst>
      <p:ext uri="{BB962C8B-B14F-4D97-AF65-F5344CB8AC3E}">
        <p14:creationId xmlns:p14="http://schemas.microsoft.com/office/powerpoint/2010/main" val="2514131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Szöveg hely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A0E1D08A-2053-4D20-BC7B-2C5E06712FEB}" type="datetimeFigureOut">
              <a:rPr lang="hu-HU"/>
              <a:pPr>
                <a:defRPr/>
              </a:pPr>
              <a:t>2018.03.14.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pPr>
            <a:fld id="{2D365AEA-3341-4E6B-BCDD-A5B0E9FEBFB7}" type="slidenum">
              <a:rPr lang="hu-HU" altLang="hu-HU" smtClean="0"/>
              <a:pPr fontAlgn="base">
                <a:spcBef>
                  <a:spcPct val="0"/>
                </a:spcBef>
                <a:spcAft>
                  <a:spcPct val="0"/>
                </a:spcAft>
              </a:pPr>
              <a:t>‹#›</a:t>
            </a:fld>
            <a:endParaRPr lang="hu-HU" altLang="hu-HU" smtClean="0"/>
          </a:p>
        </p:txBody>
      </p:sp>
    </p:spTree>
    <p:extLst>
      <p:ext uri="{BB962C8B-B14F-4D97-AF65-F5344CB8AC3E}">
        <p14:creationId xmlns:p14="http://schemas.microsoft.com/office/powerpoint/2010/main" val="3320206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3"/>
          <p:cNvSpPr txBox="1">
            <a:spLocks noChangeArrowheads="1"/>
          </p:cNvSpPr>
          <p:nvPr/>
        </p:nvSpPr>
        <p:spPr bwMode="auto">
          <a:xfrm>
            <a:off x="1403648" y="2035993"/>
            <a:ext cx="6264696" cy="1031720"/>
          </a:xfrm>
          <a:prstGeom prst="rect">
            <a:avLst/>
          </a:prstGeom>
          <a:gradFill flip="none" rotWithShape="1">
            <a:gsLst>
              <a:gs pos="0">
                <a:srgbClr val="000066"/>
              </a:gs>
              <a:gs pos="72000">
                <a:srgbClr val="0066FF"/>
              </a:gs>
            </a:gsLst>
            <a:lin ang="16200000" scaled="1"/>
            <a:tileRect/>
          </a:gradFill>
          <a:ln>
            <a:noFill/>
          </a:ln>
        </p:spPr>
        <p:txBody>
          <a:bodyPr wrap="square" lIns="91052" tIns="107536" rIns="91052" bIns="45526">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Bef>
                <a:spcPct val="0"/>
              </a:spcBef>
              <a:spcAft>
                <a:spcPts val="600"/>
              </a:spcAft>
              <a:buFont typeface="Arial" pitchFamily="34" charset="0"/>
              <a:buNone/>
            </a:pPr>
            <a:r>
              <a:rPr lang="hu-HU" sz="2400" b="1" dirty="0">
                <a:solidFill>
                  <a:prstClr val="black"/>
                </a:solidFill>
                <a:latin typeface="Arial" panose="020B0604020202020204" pitchFamily="34" charset="0"/>
                <a:cs typeface="Arial" panose="020B0604020202020204" pitchFamily="34" charset="0"/>
              </a:rPr>
              <a:t> </a:t>
            </a:r>
            <a:r>
              <a:rPr lang="hu-HU" sz="2800" b="1" dirty="0" smtClean="0">
                <a:solidFill>
                  <a:srgbClr val="00FF00"/>
                </a:solidFill>
                <a:latin typeface="Arial" panose="020B0604020202020204" pitchFamily="34" charset="0"/>
                <a:cs typeface="Arial" panose="020B0604020202020204" pitchFamily="34" charset="0"/>
              </a:rPr>
              <a:t>Ilyen az ember! - Milyen az ember?</a:t>
            </a:r>
          </a:p>
          <a:p>
            <a:pPr algn="ctr" fontAlgn="base">
              <a:spcBef>
                <a:spcPct val="0"/>
              </a:spcBef>
              <a:spcAft>
                <a:spcPts val="600"/>
              </a:spcAft>
              <a:buFont typeface="Arial" pitchFamily="34" charset="0"/>
              <a:buNone/>
            </a:pPr>
            <a:r>
              <a:rPr lang="hu-HU" altLang="hu-HU" sz="2400" dirty="0" smtClean="0">
                <a:solidFill>
                  <a:srgbClr val="00B0F0"/>
                </a:solidFill>
                <a:latin typeface="Arial" pitchFamily="34" charset="0"/>
                <a:cs typeface="Arial" pitchFamily="34" charset="0"/>
              </a:rPr>
              <a:t>Prof. Dr. </a:t>
            </a:r>
            <a:r>
              <a:rPr lang="hu-HU" altLang="hu-HU" sz="2400" dirty="0" err="1" smtClean="0">
                <a:solidFill>
                  <a:srgbClr val="00B0F0"/>
                </a:solidFill>
                <a:latin typeface="Arial" pitchFamily="34" charset="0"/>
                <a:cs typeface="Arial" pitchFamily="34" charset="0"/>
              </a:rPr>
              <a:t>Rosivall</a:t>
            </a:r>
            <a:r>
              <a:rPr lang="hu-HU" altLang="hu-HU" sz="2400" dirty="0" smtClean="0">
                <a:solidFill>
                  <a:srgbClr val="00B0F0"/>
                </a:solidFill>
                <a:latin typeface="Arial" pitchFamily="34" charset="0"/>
                <a:cs typeface="Arial" pitchFamily="34" charset="0"/>
              </a:rPr>
              <a:t> László</a:t>
            </a:r>
            <a:endParaRPr lang="hu-HU" altLang="hu-HU" sz="2400" b="1" dirty="0" smtClean="0">
              <a:solidFill>
                <a:srgbClr val="00B0F0"/>
              </a:solidFill>
              <a:latin typeface="Arial" pitchFamily="34" charset="0"/>
              <a:cs typeface="Arial" pitchFamily="34" charset="0"/>
            </a:endParaRPr>
          </a:p>
        </p:txBody>
      </p:sp>
      <p:pic>
        <p:nvPicPr>
          <p:cNvPr id="194563" name="Picture 6" descr="so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9854" y="4077072"/>
            <a:ext cx="1096082" cy="109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7" name="Picture 12" descr="AO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7135" y="4187777"/>
            <a:ext cx="931049" cy="93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5" name="Text Box 2"/>
          <p:cNvSpPr txBox="1">
            <a:spLocks noChangeArrowheads="1"/>
          </p:cNvSpPr>
          <p:nvPr/>
        </p:nvSpPr>
        <p:spPr bwMode="auto">
          <a:xfrm>
            <a:off x="4473575" y="696913"/>
            <a:ext cx="1841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0" fontAlgn="base" hangingPunct="0">
              <a:spcBef>
                <a:spcPct val="0"/>
              </a:spcBef>
              <a:spcAft>
                <a:spcPct val="0"/>
              </a:spcAft>
              <a:buFontTx/>
              <a:buNone/>
            </a:pPr>
            <a:endParaRPr lang="hu-HU" altLang="hu-HU" sz="2600" smtClean="0">
              <a:solidFill>
                <a:srgbClr val="FFFF00"/>
              </a:solidFill>
              <a:latin typeface="Times New Roman" pitchFamily="18" charset="0"/>
              <a:ea typeface="MS PGothic" pitchFamily="34" charset="-128"/>
            </a:endParaRPr>
          </a:p>
          <a:p>
            <a:pPr algn="ctr" eaLnBrk="0" fontAlgn="base" hangingPunct="0">
              <a:spcBef>
                <a:spcPct val="0"/>
              </a:spcBef>
              <a:spcAft>
                <a:spcPct val="0"/>
              </a:spcAft>
              <a:buFontTx/>
              <a:buNone/>
            </a:pPr>
            <a:endParaRPr lang="hu-HU" altLang="hu-HU" sz="2800" smtClean="0">
              <a:solidFill>
                <a:srgbClr val="FFFF00"/>
              </a:solidFill>
              <a:latin typeface="Times New Roman" pitchFamily="18" charset="0"/>
              <a:ea typeface="MS PGothic" pitchFamily="34" charset="-128"/>
            </a:endParaRPr>
          </a:p>
        </p:txBody>
      </p:sp>
      <p:sp>
        <p:nvSpPr>
          <p:cNvPr id="194566" name="Text Box 4"/>
          <p:cNvSpPr txBox="1">
            <a:spLocks noChangeArrowheads="1"/>
          </p:cNvSpPr>
          <p:nvPr/>
        </p:nvSpPr>
        <p:spPr bwMode="auto">
          <a:xfrm>
            <a:off x="755576" y="5223148"/>
            <a:ext cx="7640637"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0" fontAlgn="base" hangingPunct="0">
              <a:spcBef>
                <a:spcPct val="0"/>
              </a:spcBef>
              <a:spcAft>
                <a:spcPct val="0"/>
              </a:spcAft>
              <a:buFontTx/>
              <a:buNone/>
            </a:pPr>
            <a:r>
              <a:rPr lang="hu-HU" altLang="hu-HU" sz="2200" dirty="0" smtClean="0">
                <a:solidFill>
                  <a:srgbClr val="000099"/>
                </a:solidFill>
                <a:latin typeface="Arial" pitchFamily="34" charset="0"/>
                <a:ea typeface="MS PGothic" pitchFamily="34" charset="-128"/>
                <a:cs typeface="Arial" pitchFamily="34" charset="0"/>
              </a:rPr>
              <a:t>Semmelweis Egyetem, Kórélettani Intézet</a:t>
            </a:r>
          </a:p>
          <a:p>
            <a:pPr algn="ctr" eaLnBrk="0" fontAlgn="base" hangingPunct="0">
              <a:spcBef>
                <a:spcPct val="0"/>
              </a:spcBef>
              <a:spcAft>
                <a:spcPct val="0"/>
              </a:spcAft>
              <a:buFontTx/>
              <a:buNone/>
            </a:pPr>
            <a:r>
              <a:rPr lang="hu-HU" altLang="hu-HU" sz="2200" dirty="0" smtClean="0">
                <a:solidFill>
                  <a:srgbClr val="000099"/>
                </a:solidFill>
                <a:latin typeface="Arial" pitchFamily="34" charset="0"/>
                <a:ea typeface="MS PGothic" pitchFamily="34" charset="-128"/>
                <a:cs typeface="Arial" pitchFamily="34" charset="0"/>
              </a:rPr>
              <a:t>Elméleti és Transzlációs Orvostudományi Doktori Iskola</a:t>
            </a:r>
          </a:p>
          <a:p>
            <a:pPr algn="ctr" eaLnBrk="0" fontAlgn="base" hangingPunct="0">
              <a:spcBef>
                <a:spcPct val="0"/>
              </a:spcBef>
              <a:spcAft>
                <a:spcPct val="0"/>
              </a:spcAft>
              <a:buFontTx/>
              <a:buNone/>
            </a:pPr>
            <a:r>
              <a:rPr lang="hu-HU" altLang="hu-HU" sz="2200" dirty="0" smtClean="0">
                <a:solidFill>
                  <a:srgbClr val="000099"/>
                </a:solidFill>
                <a:latin typeface="Arial" pitchFamily="34" charset="0"/>
                <a:ea typeface="MS PGothic" pitchFamily="34" charset="-128"/>
                <a:cs typeface="Arial" pitchFamily="34" charset="0"/>
              </a:rPr>
              <a:t>Nemzetközi </a:t>
            </a:r>
            <a:r>
              <a:rPr lang="hu-HU" altLang="hu-HU" sz="2200" dirty="0" err="1" smtClean="0">
                <a:solidFill>
                  <a:srgbClr val="000099"/>
                </a:solidFill>
                <a:latin typeface="Arial" pitchFamily="34" charset="0"/>
                <a:ea typeface="MS PGothic" pitchFamily="34" charset="-128"/>
                <a:cs typeface="Arial" pitchFamily="34" charset="0"/>
              </a:rPr>
              <a:t>Nephrológiai</a:t>
            </a:r>
            <a:r>
              <a:rPr lang="hu-HU" altLang="hu-HU" sz="2200" dirty="0" smtClean="0">
                <a:solidFill>
                  <a:srgbClr val="000099"/>
                </a:solidFill>
                <a:latin typeface="Arial" pitchFamily="34" charset="0"/>
                <a:ea typeface="MS PGothic" pitchFamily="34" charset="-128"/>
                <a:cs typeface="Arial" pitchFamily="34" charset="0"/>
              </a:rPr>
              <a:t> Kutató és Képző Központ</a:t>
            </a:r>
          </a:p>
          <a:p>
            <a:pPr algn="ctr" eaLnBrk="0" fontAlgn="base" hangingPunct="0">
              <a:spcBef>
                <a:spcPct val="0"/>
              </a:spcBef>
              <a:spcAft>
                <a:spcPct val="0"/>
              </a:spcAft>
              <a:buFontTx/>
              <a:buNone/>
            </a:pPr>
            <a:r>
              <a:rPr lang="hu-HU" altLang="hu-HU" sz="2200" dirty="0" smtClean="0">
                <a:solidFill>
                  <a:srgbClr val="000099"/>
                </a:solidFill>
                <a:latin typeface="Arial" pitchFamily="34" charset="0"/>
                <a:ea typeface="MS PGothic" pitchFamily="34" charset="-128"/>
                <a:cs typeface="Arial" pitchFamily="34" charset="0"/>
              </a:rPr>
              <a:t>Teheráni Orvostudományi Egyetem</a:t>
            </a:r>
            <a:endParaRPr lang="hu-HU" altLang="hu-HU" sz="2200" dirty="0" smtClean="0">
              <a:solidFill>
                <a:srgbClr val="FFFF00"/>
              </a:solidFill>
              <a:latin typeface="Times New Roman" pitchFamily="18" charset="0"/>
              <a:ea typeface="MS PGothic" pitchFamily="34" charset="-128"/>
              <a:cs typeface="Arial" pitchFamily="34" charset="0"/>
            </a:endParaRPr>
          </a:p>
        </p:txBody>
      </p:sp>
      <p:sp>
        <p:nvSpPr>
          <p:cNvPr id="194567" name="Text Box 7"/>
          <p:cNvSpPr txBox="1">
            <a:spLocks noChangeArrowheads="1"/>
          </p:cNvSpPr>
          <p:nvPr/>
        </p:nvSpPr>
        <p:spPr bwMode="auto">
          <a:xfrm>
            <a:off x="628650" y="188913"/>
            <a:ext cx="777716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Aft>
                <a:spcPct val="0"/>
              </a:spcAft>
              <a:buFontTx/>
              <a:buNone/>
            </a:pPr>
            <a:r>
              <a:rPr lang="hu-HU" altLang="hu-HU" sz="2200" b="1" dirty="0" smtClean="0">
                <a:solidFill>
                  <a:srgbClr val="000099"/>
                </a:solidFill>
                <a:latin typeface="Arial" pitchFamily="34" charset="0"/>
                <a:cs typeface="Arial" pitchFamily="34" charset="0"/>
              </a:rPr>
              <a:t>Tudomány és Művészet Kórélettana</a:t>
            </a:r>
            <a:endParaRPr lang="hu-HU" altLang="hu-HU" sz="2200" dirty="0" smtClean="0">
              <a:solidFill>
                <a:srgbClr val="000099"/>
              </a:solidFill>
              <a:latin typeface="Arial" pitchFamily="34" charset="0"/>
              <a:cs typeface="Arial" pitchFamily="34" charset="0"/>
            </a:endParaRPr>
          </a:p>
          <a:p>
            <a:pPr algn="ctr" fontAlgn="base">
              <a:spcAft>
                <a:spcPct val="0"/>
              </a:spcAft>
              <a:buFontTx/>
              <a:buNone/>
            </a:pPr>
            <a:r>
              <a:rPr lang="hu-HU" altLang="hu-HU" sz="2000" dirty="0" smtClean="0">
                <a:solidFill>
                  <a:srgbClr val="000099"/>
                </a:solidFill>
                <a:latin typeface="Arial" pitchFamily="34" charset="0"/>
                <a:cs typeface="Arial" pitchFamily="34" charset="0"/>
              </a:rPr>
              <a:t>Választható kreditpontos graduális és posztgraduális tantárgy </a:t>
            </a:r>
          </a:p>
          <a:p>
            <a:pPr algn="ctr" fontAlgn="base">
              <a:spcAft>
                <a:spcPct val="0"/>
              </a:spcAft>
              <a:buFontTx/>
              <a:buNone/>
            </a:pPr>
            <a:r>
              <a:rPr lang="hu-HU" altLang="hu-HU" sz="2000" dirty="0" smtClean="0">
                <a:solidFill>
                  <a:srgbClr val="000099"/>
                </a:solidFill>
                <a:latin typeface="Arial" pitchFamily="34" charset="0"/>
                <a:cs typeface="Arial" pitchFamily="34" charset="0"/>
              </a:rPr>
              <a:t>2017/2018. II. félév</a:t>
            </a:r>
            <a:endParaRPr lang="hu-HU" altLang="hu-HU" sz="2000" dirty="0" smtClean="0">
              <a:solidFill>
                <a:srgbClr val="000066"/>
              </a:solidFill>
              <a:latin typeface="Arial" pitchFamily="34" charset="0"/>
              <a:cs typeface="Arial" pitchFamily="34" charset="0"/>
            </a:endParaRPr>
          </a:p>
        </p:txBody>
      </p:sp>
      <p:pic>
        <p:nvPicPr>
          <p:cNvPr id="19456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6213"/>
            <a:ext cx="12192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3525" y="152400"/>
            <a:ext cx="1260475"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7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4187777"/>
            <a:ext cx="933685" cy="93219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9166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15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1619672" y="1730425"/>
            <a:ext cx="6120680" cy="1631216"/>
          </a:xfrm>
          <a:prstGeom prst="rect">
            <a:avLst/>
          </a:prstGeom>
          <a:noFill/>
        </p:spPr>
        <p:txBody>
          <a:bodyPr wrap="square" rtlCol="0">
            <a:spAutoFit/>
          </a:bodyPr>
          <a:lstStyle/>
          <a:p>
            <a:r>
              <a:rPr lang="hu-HU" sz="2000" dirty="0" smtClean="0">
                <a:solidFill>
                  <a:srgbClr val="000099"/>
                </a:solidFill>
                <a:latin typeface="Arial" panose="020B0604020202020204" pitchFamily="34" charset="0"/>
                <a:cs typeface="Arial" panose="020B0604020202020204" pitchFamily="34" charset="0"/>
              </a:rPr>
              <a:t>Modern funkcionális vizsgálatok bizonyítják, hogy  ugyanaz a </a:t>
            </a:r>
            <a:r>
              <a:rPr lang="hu-HU" sz="2000" dirty="0" smtClean="0">
                <a:solidFill>
                  <a:srgbClr val="000099"/>
                </a:solidFill>
                <a:latin typeface="Arial" panose="020B0604020202020204" pitchFamily="34" charset="0"/>
                <a:cs typeface="Arial" panose="020B0604020202020204" pitchFamily="34" charset="0"/>
              </a:rPr>
              <a:t>cselekedet, </a:t>
            </a:r>
            <a:r>
              <a:rPr lang="hu-HU" sz="2000" dirty="0" smtClean="0">
                <a:solidFill>
                  <a:srgbClr val="000099"/>
                </a:solidFill>
                <a:latin typeface="Arial" panose="020B0604020202020204" pitchFamily="34" charset="0"/>
                <a:cs typeface="Arial" panose="020B0604020202020204" pitchFamily="34" charset="0"/>
              </a:rPr>
              <a:t>ha parancsra történik, akkor rövidebb aktivációs időt és kisebb feszültséget generál az idegrendszerben, mintha magától teszi meg </a:t>
            </a:r>
            <a:r>
              <a:rPr lang="hu-HU" sz="2000" dirty="0" smtClean="0">
                <a:solidFill>
                  <a:srgbClr val="000099"/>
                </a:solidFill>
                <a:latin typeface="Arial" panose="020B0604020202020204" pitchFamily="34" charset="0"/>
                <a:cs typeface="Arial" panose="020B0604020202020204" pitchFamily="34" charset="0"/>
              </a:rPr>
              <a:t>valaki ugyanazt</a:t>
            </a:r>
            <a:r>
              <a:rPr lang="hu-HU" sz="2000" dirty="0" smtClean="0">
                <a:solidFill>
                  <a:srgbClr val="000099"/>
                </a:solidFill>
                <a:latin typeface="Arial" panose="020B0604020202020204" pitchFamily="34" charset="0"/>
                <a:cs typeface="Arial" panose="020B0604020202020204" pitchFamily="34" charset="0"/>
              </a:rPr>
              <a:t>.</a:t>
            </a:r>
            <a:endParaRPr lang="hu-HU" sz="2000" dirty="0">
              <a:solidFill>
                <a:srgbClr val="000099"/>
              </a:solidFill>
              <a:latin typeface="Arial" panose="020B0604020202020204" pitchFamily="34" charset="0"/>
              <a:cs typeface="Arial" panose="020B0604020202020204" pitchFamily="34" charset="0"/>
            </a:endParaRPr>
          </a:p>
        </p:txBody>
      </p:sp>
      <p:sp>
        <p:nvSpPr>
          <p:cNvPr id="5" name="Szövegdoboz 4"/>
          <p:cNvSpPr txBox="1"/>
          <p:nvPr/>
        </p:nvSpPr>
        <p:spPr>
          <a:xfrm>
            <a:off x="2581286" y="980728"/>
            <a:ext cx="3502882" cy="461665"/>
          </a:xfrm>
          <a:prstGeom prst="rect">
            <a:avLst/>
          </a:prstGeom>
          <a:noFill/>
        </p:spPr>
        <p:txBody>
          <a:bodyPr wrap="none" rtlCol="0">
            <a:spAutoFit/>
          </a:bodyPr>
          <a:lstStyle/>
          <a:p>
            <a:r>
              <a:rPr lang="hu-HU" sz="2400" b="1" dirty="0" smtClean="0">
                <a:solidFill>
                  <a:srgbClr val="000099"/>
                </a:solidFill>
                <a:latin typeface="Arial" panose="020B0604020202020204" pitchFamily="34" charset="0"/>
                <a:cs typeface="Arial" panose="020B0604020202020204" pitchFamily="34" charset="0"/>
              </a:rPr>
              <a:t>Parancsra könnyebb!?</a:t>
            </a:r>
            <a:endParaRPr lang="hu-HU" sz="2400" b="1" dirty="0">
              <a:solidFill>
                <a:srgbClr val="000099"/>
              </a:solidFill>
              <a:latin typeface="Arial" panose="020B0604020202020204" pitchFamily="34" charset="0"/>
              <a:cs typeface="Arial" panose="020B0604020202020204" pitchFamily="34" charset="0"/>
            </a:endParaRPr>
          </a:p>
        </p:txBody>
      </p:sp>
      <p:pic>
        <p:nvPicPr>
          <p:cNvPr id="7170" name="Picture 2" descr="https://www.szatmar.ro/files/news/mn_1393757776sere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6060" y="3530625"/>
            <a:ext cx="3086100" cy="2000251"/>
          </a:xfrm>
          <a:prstGeom prst="rect">
            <a:avLst/>
          </a:prstGeom>
          <a:noFill/>
          <a:extLst>
            <a:ext uri="{909E8E84-426E-40DD-AFC4-6F175D3DCCD1}">
              <a14:hiddenFill xmlns:a14="http://schemas.microsoft.com/office/drawing/2010/main">
                <a:solidFill>
                  <a:srgbClr val="FFFFFF"/>
                </a:solidFill>
              </a14:hiddenFill>
            </a:ext>
          </a:extLst>
        </p:spPr>
      </p:pic>
      <p:sp>
        <p:nvSpPr>
          <p:cNvPr id="6" name="Szövegdoboz 5"/>
          <p:cNvSpPr txBox="1"/>
          <p:nvPr/>
        </p:nvSpPr>
        <p:spPr>
          <a:xfrm>
            <a:off x="2843808" y="5618857"/>
            <a:ext cx="3186321" cy="338554"/>
          </a:xfrm>
          <a:prstGeom prst="rect">
            <a:avLst/>
          </a:prstGeom>
          <a:noFill/>
        </p:spPr>
        <p:txBody>
          <a:bodyPr wrap="none" rtlCol="0">
            <a:spAutoFit/>
          </a:bodyPr>
          <a:lstStyle/>
          <a:p>
            <a:r>
              <a:rPr lang="hu-HU" sz="1600" dirty="0" smtClean="0">
                <a:solidFill>
                  <a:srgbClr val="000099"/>
                </a:solidFill>
              </a:rPr>
              <a:t>Indulási parancsra várva Ukrajnában</a:t>
            </a:r>
            <a:endParaRPr lang="hu-HU" sz="1600" dirty="0">
              <a:solidFill>
                <a:srgbClr val="000099"/>
              </a:solidFill>
            </a:endParaRPr>
          </a:p>
        </p:txBody>
      </p:sp>
    </p:spTree>
    <p:extLst>
      <p:ext uri="{BB962C8B-B14F-4D97-AF65-F5344CB8AC3E}">
        <p14:creationId xmlns:p14="http://schemas.microsoft.com/office/powerpoint/2010/main" val="4181421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apcsolódó ké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31759"/>
            <a:ext cx="8058963" cy="4536504"/>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p:cNvSpPr/>
          <p:nvPr/>
        </p:nvSpPr>
        <p:spPr>
          <a:xfrm>
            <a:off x="395536" y="683404"/>
            <a:ext cx="8496944" cy="738664"/>
          </a:xfrm>
          <a:prstGeom prst="rect">
            <a:avLst/>
          </a:prstGeom>
        </p:spPr>
        <p:txBody>
          <a:bodyPr wrap="square">
            <a:spAutoFit/>
          </a:bodyPr>
          <a:lstStyle/>
          <a:p>
            <a:r>
              <a:rPr lang="hu-HU" sz="2400" b="1" dirty="0">
                <a:latin typeface="Arial" panose="020B0604020202020204" pitchFamily="34" charset="0"/>
                <a:cs typeface="Arial" panose="020B0604020202020204" pitchFamily="34" charset="0"/>
              </a:rPr>
              <a:t>S</a:t>
            </a:r>
            <a:r>
              <a:rPr lang="hu-HU" sz="2400" b="1" dirty="0" smtClean="0">
                <a:latin typeface="Arial" panose="020B0604020202020204" pitchFamily="34" charset="0"/>
                <a:cs typeface="Arial" panose="020B0604020202020204" pitchFamily="34" charset="0"/>
              </a:rPr>
              <a:t>tanfordi börtönkísérlet</a:t>
            </a:r>
            <a:r>
              <a:rPr lang="hu-HU" sz="2400" dirty="0" smtClean="0">
                <a:latin typeface="Arial" panose="020B0604020202020204" pitchFamily="34" charset="0"/>
                <a:cs typeface="Arial" panose="020B0604020202020204" pitchFamily="34" charset="0"/>
              </a:rPr>
              <a:t> (vagy </a:t>
            </a:r>
            <a:r>
              <a:rPr lang="hu-HU" sz="2400" dirty="0" err="1" smtClean="0">
                <a:latin typeface="Arial" panose="020B0604020202020204" pitchFamily="34" charset="0"/>
                <a:cs typeface="Arial" panose="020B0604020202020204" pitchFamily="34" charset="0"/>
              </a:rPr>
              <a:t>Zimbardo-féle</a:t>
            </a:r>
            <a:r>
              <a:rPr lang="hu-HU" sz="2400" dirty="0" smtClean="0">
                <a:latin typeface="Arial" panose="020B0604020202020204" pitchFamily="34" charset="0"/>
                <a:cs typeface="Arial" panose="020B0604020202020204" pitchFamily="34" charset="0"/>
              </a:rPr>
              <a:t> börtönkísérlet)</a:t>
            </a:r>
          </a:p>
          <a:p>
            <a:endParaRPr lang="hu-HU" b="1" dirty="0"/>
          </a:p>
        </p:txBody>
      </p:sp>
      <p:sp>
        <p:nvSpPr>
          <p:cNvPr id="6" name="Téglalap 5"/>
          <p:cNvSpPr/>
          <p:nvPr/>
        </p:nvSpPr>
        <p:spPr>
          <a:xfrm>
            <a:off x="543828" y="6156012"/>
            <a:ext cx="8496944" cy="369332"/>
          </a:xfrm>
          <a:prstGeom prst="rect">
            <a:avLst/>
          </a:prstGeom>
        </p:spPr>
        <p:txBody>
          <a:bodyPr wrap="square">
            <a:spAutoFit/>
          </a:bodyPr>
          <a:lstStyle/>
          <a:p>
            <a:pPr lvl="0"/>
            <a:r>
              <a:rPr lang="hu-HU" dirty="0">
                <a:solidFill>
                  <a:prstClr val="black"/>
                </a:solidFill>
                <a:latin typeface="Arial" panose="020B0604020202020204" pitchFamily="34" charset="0"/>
                <a:cs typeface="Arial" panose="020B0604020202020204" pitchFamily="34" charset="0"/>
              </a:rPr>
              <a:t>Nehezített, igazi börtön feltételek között 1-2 napon belül szétesett a </a:t>
            </a:r>
            <a:r>
              <a:rPr lang="hu-HU" dirty="0" smtClean="0">
                <a:solidFill>
                  <a:prstClr val="black"/>
                </a:solidFill>
                <a:latin typeface="Arial" panose="020B0604020202020204" pitchFamily="34" charset="0"/>
                <a:cs typeface="Arial" panose="020B0604020202020204" pitchFamily="34" charset="0"/>
              </a:rPr>
              <a:t>rendszer:</a:t>
            </a:r>
            <a:endParaRPr lang="hu-HU"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56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rot="10800000" flipV="1">
            <a:off x="-360040" y="1412776"/>
            <a:ext cx="918051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altLang="hu-HU" sz="1800" b="0" i="0" u="none" strike="noStrike" cap="none" normalizeH="0" baseline="0" dirty="0" smtClean="0">
              <a:ln>
                <a:noFill/>
              </a:ln>
              <a:solidFill>
                <a:schemeClr val="tx1"/>
              </a:solidFill>
              <a:effectLst/>
              <a:latin typeface="Arial" charset="0"/>
              <a:cs typeface="Arial" charset="0"/>
            </a:endParaRPr>
          </a:p>
          <a:p>
            <a:pPr marL="914400" marR="0" lvl="2" indent="0" algn="l" defTabSz="914400" rtl="0" eaLnBrk="0" fontAlgn="base" latinLnBrk="0" hangingPunct="0">
              <a:lnSpc>
                <a:spcPct val="100000"/>
              </a:lnSpc>
              <a:spcBef>
                <a:spcPct val="0"/>
              </a:spcBef>
              <a:spcAft>
                <a:spcPct val="0"/>
              </a:spcAft>
              <a:buClrTx/>
              <a:buSzTx/>
              <a:buFontTx/>
              <a:buNone/>
              <a:tabLst/>
            </a:pPr>
            <a:r>
              <a:rPr kumimoji="0" lang="hu-HU" altLang="hu-HU" sz="1800" b="0" i="1" u="none" strike="noStrike" cap="none" normalizeH="0" baseline="0" dirty="0" smtClean="0">
                <a:ln>
                  <a:noFill/>
                </a:ln>
                <a:solidFill>
                  <a:schemeClr val="tx1"/>
                </a:solidFill>
                <a:effectLst/>
                <a:latin typeface="Arial" charset="0"/>
                <a:cs typeface="Arial" charset="0"/>
              </a:rPr>
              <a:t>„Hat nap elteltével véget kellett vetnünk a játékbörtönnek, mert amit láttunk, iszonyatos volt. Többé már nem volt nyilvánvaló sem számunkra, sem a legtöbb kísérleti személy számára, hogy hol végződnek ők és hol kezdődnek szerepeik. A többség valóban »rabbá« vagy »börtönőrré« vált, és többé nem voltak képesek tisztán különbséget tenni a szerepjátszás és saját személyük között. Viselkedésüknek, gondolkodásuknak és érzéseiknek szinte minden aspektusában drámai változások következtek be. Nem egészen egy hét alatt a bebörtönzés élménye (időlegesen) elmosta az egész addigi életük során tanult dolgokat; felfüggesztette az emberi értékeket, kikezdte az énképüket, és az emberi természet legtorzabb, legközönségesebb, legpatologikusabb oldala került felszínre. El kellett borzadnunk, amint láttuk, hogy egyes fiúk (»őrök«) úgy kezelnek másokat, mintha hitvány állatok lennének, örömüket lelik a kegyetlenségben, miközben mások (»foglyok«) szolgálatkész, engedelmes, </a:t>
            </a:r>
            <a:r>
              <a:rPr kumimoji="0" lang="hu-HU" altLang="hu-HU" sz="1800" b="0" i="1" u="none" strike="noStrike" cap="none" normalizeH="0" baseline="0" dirty="0" err="1" smtClean="0">
                <a:ln>
                  <a:noFill/>
                </a:ln>
                <a:solidFill>
                  <a:schemeClr val="tx1"/>
                </a:solidFill>
                <a:effectLst/>
                <a:latin typeface="Arial" charset="0"/>
                <a:cs typeface="Arial" charset="0"/>
              </a:rPr>
              <a:t>dehumanizált</a:t>
            </a:r>
            <a:r>
              <a:rPr kumimoji="0" lang="hu-HU" altLang="hu-HU" sz="1800" b="0" i="1" u="none" strike="noStrike" cap="none" normalizeH="0" baseline="0" dirty="0" smtClean="0">
                <a:ln>
                  <a:noFill/>
                </a:ln>
                <a:solidFill>
                  <a:schemeClr val="tx1"/>
                </a:solidFill>
                <a:effectLst/>
                <a:latin typeface="Arial" charset="0"/>
                <a:cs typeface="Arial" charset="0"/>
              </a:rPr>
              <a:t> gépekké váltak, akiket csak a menekülés, a saját egyéni túlélésük, valamint az őrök ellen halmozódó gyűlöletük foglalkoztatott.”</a:t>
            </a:r>
            <a:endParaRPr kumimoji="0" lang="hu-HU" altLang="hu-HU" sz="1800" b="0" i="0" u="none" strike="noStrike" cap="none" normalizeH="0" baseline="0" dirty="0" smtClean="0">
              <a:ln>
                <a:noFill/>
              </a:ln>
              <a:solidFill>
                <a:schemeClr val="tx1"/>
              </a:solidFill>
              <a:effectLst/>
              <a:latin typeface="Arial" charset="0"/>
              <a:cs typeface="Arial" charset="0"/>
            </a:endParaRPr>
          </a:p>
          <a:p>
            <a:pPr lvl="0" eaLnBrk="0" fontAlgn="base" hangingPunct="0">
              <a:spcBef>
                <a:spcPct val="0"/>
              </a:spcBef>
              <a:spcAft>
                <a:spcPct val="0"/>
              </a:spcAft>
            </a:pPr>
            <a:endParaRPr lang="hu-HU" sz="1200" dirty="0" smtClean="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hu-HU" sz="1200" dirty="0">
                <a:latin typeface="Arial" panose="020B0604020202020204" pitchFamily="34" charset="0"/>
                <a:cs typeface="Arial" panose="020B0604020202020204" pitchFamily="34" charset="0"/>
              </a:rPr>
              <a:t> </a:t>
            </a:r>
            <a:r>
              <a:rPr lang="hu-HU" sz="1200" dirty="0" smtClean="0">
                <a:latin typeface="Arial" panose="020B0604020202020204" pitchFamily="34" charset="0"/>
                <a:cs typeface="Arial" panose="020B0604020202020204" pitchFamily="34" charset="0"/>
              </a:rPr>
              <a:t>                                                                                  </a:t>
            </a:r>
            <a:r>
              <a:rPr lang="en-US" sz="1200" dirty="0" smtClean="0">
                <a:solidFill>
                  <a:srgbClr val="0000CC"/>
                </a:solidFill>
                <a:latin typeface="Arial" panose="020B0604020202020204" pitchFamily="34" charset="0"/>
                <a:cs typeface="Arial" panose="020B0604020202020204" pitchFamily="34" charset="0"/>
              </a:rPr>
              <a:t>Zimbardo: </a:t>
            </a:r>
            <a:r>
              <a:rPr lang="en-US" sz="1200" i="1" dirty="0" smtClean="0">
                <a:solidFill>
                  <a:srgbClr val="0000CC"/>
                </a:solidFill>
                <a:latin typeface="Arial" panose="020B0604020202020204" pitchFamily="34" charset="0"/>
                <a:cs typeface="Arial" panose="020B0604020202020204" pitchFamily="34" charset="0"/>
              </a:rPr>
              <a:t>The Psychological Power and Pathology of Imprisonment,</a:t>
            </a:r>
            <a:r>
              <a:rPr lang="en-US" sz="1200" dirty="0" smtClean="0">
                <a:solidFill>
                  <a:srgbClr val="0000CC"/>
                </a:solidFill>
                <a:latin typeface="Arial" panose="020B0604020202020204" pitchFamily="34" charset="0"/>
                <a:cs typeface="Arial" panose="020B0604020202020204" pitchFamily="34" charset="0"/>
              </a:rPr>
              <a:t> 1971</a:t>
            </a:r>
            <a:endParaRPr kumimoji="0" lang="hu-HU" altLang="hu-HU" sz="1200" b="0" i="0" u="none" strike="noStrike" cap="none" normalizeH="0" baseline="0" dirty="0" smtClean="0">
              <a:ln>
                <a:noFill/>
              </a:ln>
              <a:solidFill>
                <a:srgbClr val="0000CC"/>
              </a:solidFill>
              <a:effectLst/>
              <a:latin typeface="Arial" panose="020B0604020202020204" pitchFamily="34" charset="0"/>
              <a:cs typeface="Arial" panose="020B0604020202020204" pitchFamily="34" charset="0"/>
            </a:endParaRPr>
          </a:p>
        </p:txBody>
      </p:sp>
      <p:sp>
        <p:nvSpPr>
          <p:cNvPr id="8" name="Szövegdoboz 7"/>
          <p:cNvSpPr txBox="1"/>
          <p:nvPr/>
        </p:nvSpPr>
        <p:spPr>
          <a:xfrm>
            <a:off x="755576" y="632882"/>
            <a:ext cx="4752528" cy="707886"/>
          </a:xfrm>
          <a:prstGeom prst="rect">
            <a:avLst/>
          </a:prstGeom>
          <a:noFill/>
        </p:spPr>
        <p:txBody>
          <a:bodyPr wrap="square" rtlCol="0">
            <a:spAutoFit/>
          </a:bodyPr>
          <a:lstStyle/>
          <a:p>
            <a:pPr algn="r"/>
            <a:r>
              <a:rPr lang="hu-HU" sz="2000" dirty="0" smtClean="0">
                <a:solidFill>
                  <a:srgbClr val="0000CC"/>
                </a:solidFill>
                <a:latin typeface="Arial" panose="020B0604020202020204" pitchFamily="34" charset="0"/>
                <a:cs typeface="Arial" panose="020B0604020202020204" pitchFamily="34" charset="0"/>
              </a:rPr>
              <a:t>Hétköznapi emberek mintegy harmada mutatott szadista hajlamot!</a:t>
            </a:r>
            <a:endParaRPr lang="hu-HU" sz="2000" dirty="0">
              <a:solidFill>
                <a:srgbClr val="0000CC"/>
              </a:solidFill>
              <a:latin typeface="Arial" panose="020B0604020202020204" pitchFamily="34" charset="0"/>
              <a:cs typeface="Arial" panose="020B0604020202020204" pitchFamily="34" charset="0"/>
            </a:endParaRPr>
          </a:p>
        </p:txBody>
      </p:sp>
      <p:pic>
        <p:nvPicPr>
          <p:cNvPr id="4100" name="Picture 4" descr="Kapcsolódó ké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49615"/>
            <a:ext cx="2286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919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395536" y="491763"/>
            <a:ext cx="8208912" cy="5601533"/>
          </a:xfrm>
          <a:prstGeom prst="rect">
            <a:avLst/>
          </a:prstGeom>
        </p:spPr>
        <p:txBody>
          <a:bodyPr wrap="square">
            <a:spAutoFit/>
          </a:bodyPr>
          <a:lstStyle/>
          <a:p>
            <a:endParaRPr lang="hu-HU" dirty="0" smtClean="0">
              <a:effectLst/>
              <a:latin typeface="Times New Roman"/>
            </a:endParaRPr>
          </a:p>
          <a:p>
            <a:r>
              <a:rPr lang="hu-HU" sz="2000" b="1" dirty="0" smtClean="0">
                <a:solidFill>
                  <a:srgbClr val="0000CC"/>
                </a:solidFill>
                <a:effectLst/>
                <a:latin typeface="Arial" panose="020B0604020202020204" pitchFamily="34" charset="0"/>
                <a:cs typeface="Arial" panose="020B0604020202020204" pitchFamily="34" charset="0"/>
              </a:rPr>
              <a:t>Antigoné a 20. századi háborús Boszniában</a:t>
            </a:r>
          </a:p>
          <a:p>
            <a:endParaRPr lang="hu-HU" sz="2000" dirty="0" smtClean="0">
              <a:effectLst/>
              <a:latin typeface="Arial" panose="020B0604020202020204" pitchFamily="34" charset="0"/>
              <a:cs typeface="Arial" panose="020B0604020202020204" pitchFamily="34" charset="0"/>
            </a:endParaRPr>
          </a:p>
          <a:p>
            <a:r>
              <a:rPr lang="hu-HU" sz="2000" dirty="0" smtClean="0">
                <a:effectLst/>
                <a:latin typeface="Arial" panose="020B0604020202020204" pitchFamily="34" charset="0"/>
                <a:cs typeface="Arial" panose="020B0604020202020204" pitchFamily="34" charset="0"/>
              </a:rPr>
              <a:t>Egy 19 éves újvidéki szerb fiatalember elindult, hogy kimenekítse </a:t>
            </a:r>
          </a:p>
          <a:p>
            <a:r>
              <a:rPr lang="hu-HU" sz="2000" dirty="0" smtClean="0">
                <a:effectLst/>
                <a:latin typeface="Arial" panose="020B0604020202020204" pitchFamily="34" charset="0"/>
                <a:cs typeface="Arial" panose="020B0604020202020204" pitchFamily="34" charset="0"/>
              </a:rPr>
              <a:t>muzulmán barátnőjét a szerbek által ostromlott </a:t>
            </a:r>
            <a:r>
              <a:rPr lang="hu-HU" sz="2000" dirty="0" err="1" smtClean="0">
                <a:effectLst/>
                <a:latin typeface="Arial" panose="020B0604020202020204" pitchFamily="34" charset="0"/>
                <a:cs typeface="Arial" panose="020B0604020202020204" pitchFamily="34" charset="0"/>
              </a:rPr>
              <a:t>Srebrenicából</a:t>
            </a:r>
            <a:r>
              <a:rPr lang="hu-HU" sz="2000" dirty="0" smtClean="0">
                <a:effectLst/>
                <a:latin typeface="Arial" panose="020B0604020202020204" pitchFamily="34" charset="0"/>
                <a:cs typeface="Arial" panose="020B0604020202020204" pitchFamily="34" charset="0"/>
              </a:rPr>
              <a:t>. Kalandos úton bejutott a több helyen is égő városba, és szerencsésen meg is találta az óvóhelyen rejtőzködő szerelmét. Három nap alatt – faltól falig lopakodva – ki is jutottak az ostromgyűrűből. A város határában azonban mindkettőjüket lelőtték. Több mint három hónapig maradtak temetetlenül – kéz a kézben. Az ostromló szerbek nem voltak hajlandóak eltemetni őket, mivel a lányt ellenségnek, a fiút árulónak tekintették. A területet időnként ellenőrző muzulmánok hasonlóan vélekedtek, csak éppen ellenkező előjellel. Az </a:t>
            </a:r>
            <a:r>
              <a:rPr lang="hu-HU" sz="2000" dirty="0" err="1" smtClean="0">
                <a:effectLst/>
                <a:latin typeface="Arial" panose="020B0604020202020204" pitchFamily="34" charset="0"/>
                <a:cs typeface="Arial" panose="020B0604020202020204" pitchFamily="34" charset="0"/>
              </a:rPr>
              <a:t>ENSz</a:t>
            </a:r>
            <a:r>
              <a:rPr lang="hu-HU" sz="2000" dirty="0" smtClean="0">
                <a:effectLst/>
                <a:latin typeface="Arial" panose="020B0604020202020204" pitchFamily="34" charset="0"/>
                <a:cs typeface="Arial" panose="020B0604020202020204" pitchFamily="34" charset="0"/>
              </a:rPr>
              <a:t> békefenntartói arra hivatkoztak, hogy mivel egyik fél sem kérte fel őket hivatalosan, nem cselekedhetnek önállóan – nem kívánnak emiatt konfliktusba kerülni sem a szerbekkel, sem a muzulmánokkal. Ma sem lehet tudni, ki és hová temette el a szerelmeseket.</a:t>
            </a:r>
          </a:p>
          <a:p>
            <a:r>
              <a:rPr lang="hu-HU" sz="2000" dirty="0" smtClean="0">
                <a:effectLst/>
                <a:latin typeface="Arial" panose="020B0604020202020204" pitchFamily="34" charset="0"/>
                <a:cs typeface="Arial" panose="020B0604020202020204" pitchFamily="34" charset="0"/>
              </a:rPr>
              <a:t>                                                                      </a:t>
            </a:r>
            <a:r>
              <a:rPr lang="hu-HU" sz="2000" dirty="0" smtClean="0">
                <a:solidFill>
                  <a:srgbClr val="0000CC"/>
                </a:solidFill>
                <a:effectLst/>
                <a:latin typeface="Arial" panose="020B0604020202020204" pitchFamily="34" charset="0"/>
                <a:cs typeface="Arial" panose="020B0604020202020204" pitchFamily="34" charset="0"/>
              </a:rPr>
              <a:t>Korabeli újsághír nyomán</a:t>
            </a:r>
            <a:endParaRPr lang="hu-HU" sz="2000" dirty="0">
              <a:solidFill>
                <a:srgbClr val="0000CC"/>
              </a:solidFill>
              <a:effectLst/>
              <a:latin typeface="Arial" panose="020B0604020202020204" pitchFamily="34" charset="0"/>
              <a:cs typeface="Arial" panose="020B0604020202020204" pitchFamily="34" charset="0"/>
            </a:endParaRPr>
          </a:p>
        </p:txBody>
      </p:sp>
      <p:sp>
        <p:nvSpPr>
          <p:cNvPr id="5" name="Téglalap 4"/>
          <p:cNvSpPr/>
          <p:nvPr/>
        </p:nvSpPr>
        <p:spPr>
          <a:xfrm>
            <a:off x="179512" y="6218148"/>
            <a:ext cx="8856984" cy="523220"/>
          </a:xfrm>
          <a:prstGeom prst="rect">
            <a:avLst/>
          </a:prstGeom>
        </p:spPr>
        <p:txBody>
          <a:bodyPr wrap="square">
            <a:spAutoFit/>
          </a:bodyPr>
          <a:lstStyle/>
          <a:p>
            <a:pPr algn="ctr"/>
            <a:r>
              <a:rPr lang="hu-HU" sz="1400" dirty="0" smtClean="0">
                <a:effectLst/>
                <a:latin typeface="Arial" panose="020B0604020202020204" pitchFamily="34" charset="0"/>
                <a:cs typeface="Arial" panose="020B0604020202020204" pitchFamily="34" charset="0"/>
              </a:rPr>
              <a:t>A mondabeli Théba uralkodója, Kreón holtában is bünteti elődje egyik fiát, </a:t>
            </a:r>
            <a:r>
              <a:rPr lang="hu-HU" sz="1400" dirty="0" err="1" smtClean="0">
                <a:effectLst/>
                <a:latin typeface="Arial" panose="020B0604020202020204" pitchFamily="34" charset="0"/>
                <a:cs typeface="Arial" panose="020B0604020202020204" pitchFamily="34" charset="0"/>
              </a:rPr>
              <a:t>Polüneikészt</a:t>
            </a:r>
            <a:r>
              <a:rPr lang="hu-HU" sz="1400" dirty="0" smtClean="0">
                <a:effectLst/>
                <a:latin typeface="Arial" panose="020B0604020202020204" pitchFamily="34" charset="0"/>
                <a:cs typeface="Arial" panose="020B0604020202020204" pitchFamily="34" charset="0"/>
              </a:rPr>
              <a:t>, aki fegyverrel</a:t>
            </a:r>
          </a:p>
          <a:p>
            <a:pPr algn="ctr"/>
            <a:r>
              <a:rPr lang="hu-HU" sz="1400" dirty="0" smtClean="0">
                <a:effectLst/>
                <a:latin typeface="Arial" panose="020B0604020202020204" pitchFamily="34" charset="0"/>
                <a:cs typeface="Arial" panose="020B0604020202020204" pitchFamily="34" charset="0"/>
              </a:rPr>
              <a:t>támadt szülőhazája ellen. Megtiltja hát, hogy holttestét tisztességgel eltemessék. Antigoné és Iszméné vitája</a:t>
            </a:r>
            <a:endParaRPr lang="hu-HU" sz="1400" dirty="0">
              <a:effectLst/>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9207" y="44624"/>
            <a:ext cx="1269297" cy="1410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5316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3305198" y="1124744"/>
            <a:ext cx="2562946" cy="523220"/>
          </a:xfrm>
          <a:prstGeom prst="rect">
            <a:avLst/>
          </a:prstGeom>
          <a:noFill/>
        </p:spPr>
        <p:txBody>
          <a:bodyPr wrap="none" rtlCol="0">
            <a:spAutoFit/>
          </a:bodyPr>
          <a:lstStyle/>
          <a:p>
            <a:r>
              <a:rPr lang="hu-HU" sz="2800" dirty="0" smtClean="0">
                <a:solidFill>
                  <a:srgbClr val="0000CC"/>
                </a:solidFill>
                <a:latin typeface="Arial" panose="020B0604020202020204" pitchFamily="34" charset="0"/>
                <a:cs typeface="Arial" panose="020B0604020202020204" pitchFamily="34" charset="0"/>
              </a:rPr>
              <a:t>A nagy kérdés:</a:t>
            </a:r>
            <a:endParaRPr lang="hu-HU" sz="2800" dirty="0">
              <a:solidFill>
                <a:srgbClr val="0000CC"/>
              </a:solidFill>
              <a:latin typeface="Arial" panose="020B0604020202020204" pitchFamily="34" charset="0"/>
              <a:cs typeface="Arial" panose="020B0604020202020204" pitchFamily="34" charset="0"/>
            </a:endParaRPr>
          </a:p>
        </p:txBody>
      </p:sp>
      <p:sp>
        <p:nvSpPr>
          <p:cNvPr id="5" name="Szövegdoboz 4"/>
          <p:cNvSpPr txBox="1"/>
          <p:nvPr/>
        </p:nvSpPr>
        <p:spPr>
          <a:xfrm>
            <a:off x="2843808" y="1980129"/>
            <a:ext cx="3783408" cy="584775"/>
          </a:xfrm>
          <a:prstGeom prst="rect">
            <a:avLst/>
          </a:prstGeom>
          <a:noFill/>
        </p:spPr>
        <p:txBody>
          <a:bodyPr wrap="none" rtlCol="0">
            <a:spAutoFit/>
          </a:bodyPr>
          <a:lstStyle/>
          <a:p>
            <a:r>
              <a:rPr lang="hu-HU" sz="3200" b="1" dirty="0" smtClean="0">
                <a:solidFill>
                  <a:srgbClr val="0000CC"/>
                </a:solidFill>
                <a:latin typeface="Arial" panose="020B0604020202020204" pitchFamily="34" charset="0"/>
                <a:cs typeface="Arial" panose="020B0604020202020204" pitchFamily="34" charset="0"/>
              </a:rPr>
              <a:t>Milyen az Ember?</a:t>
            </a:r>
            <a:endParaRPr lang="hu-HU" sz="3200" b="1" dirty="0">
              <a:solidFill>
                <a:srgbClr val="0000CC"/>
              </a:solidFill>
              <a:latin typeface="Arial" panose="020B0604020202020204" pitchFamily="34" charset="0"/>
              <a:cs typeface="Arial" panose="020B0604020202020204" pitchFamily="34" charset="0"/>
            </a:endParaRPr>
          </a:p>
        </p:txBody>
      </p:sp>
      <p:sp>
        <p:nvSpPr>
          <p:cNvPr id="7" name="Szövegdoboz 6"/>
          <p:cNvSpPr txBox="1"/>
          <p:nvPr/>
        </p:nvSpPr>
        <p:spPr>
          <a:xfrm>
            <a:off x="4211960" y="2774538"/>
            <a:ext cx="813043" cy="1446550"/>
          </a:xfrm>
          <a:prstGeom prst="rect">
            <a:avLst/>
          </a:prstGeom>
          <a:noFill/>
        </p:spPr>
        <p:txBody>
          <a:bodyPr wrap="none" rtlCol="0">
            <a:spAutoFit/>
          </a:bodyPr>
          <a:lstStyle/>
          <a:p>
            <a:r>
              <a:rPr lang="hu-HU" sz="8800" dirty="0" smtClean="0">
                <a:solidFill>
                  <a:srgbClr val="FF0000"/>
                </a:solidFill>
                <a:latin typeface="Arial" panose="020B0604020202020204" pitchFamily="34" charset="0"/>
                <a:cs typeface="Arial" panose="020B0604020202020204" pitchFamily="34" charset="0"/>
              </a:rPr>
              <a:t>?</a:t>
            </a:r>
            <a:endParaRPr lang="hu-HU" sz="8800" dirty="0">
              <a:solidFill>
                <a:srgbClr val="FF0000"/>
              </a:solidFill>
              <a:latin typeface="Arial" panose="020B0604020202020204" pitchFamily="34" charset="0"/>
              <a:cs typeface="Arial" panose="020B0604020202020204" pitchFamily="34" charset="0"/>
            </a:endParaRPr>
          </a:p>
        </p:txBody>
      </p:sp>
      <p:sp>
        <p:nvSpPr>
          <p:cNvPr id="8" name="Szövegdoboz 7"/>
          <p:cNvSpPr txBox="1"/>
          <p:nvPr/>
        </p:nvSpPr>
        <p:spPr>
          <a:xfrm>
            <a:off x="3517566" y="4293096"/>
            <a:ext cx="2494594" cy="707886"/>
          </a:xfrm>
          <a:prstGeom prst="rect">
            <a:avLst/>
          </a:prstGeom>
          <a:noFill/>
        </p:spPr>
        <p:txBody>
          <a:bodyPr wrap="none" rtlCol="0">
            <a:spAutoFit/>
          </a:bodyPr>
          <a:lstStyle/>
          <a:p>
            <a:r>
              <a:rPr lang="hu-HU" sz="3600" b="1" dirty="0" smtClean="0">
                <a:solidFill>
                  <a:srgbClr val="0000CC"/>
                </a:solidFill>
                <a:latin typeface="Arial" panose="020B0604020202020204" pitchFamily="34" charset="0"/>
                <a:cs typeface="Arial" panose="020B0604020202020204" pitchFamily="34" charset="0"/>
              </a:rPr>
              <a:t>Hát</a:t>
            </a:r>
            <a:r>
              <a:rPr lang="hu-HU" sz="4000" b="1" dirty="0" smtClean="0">
                <a:solidFill>
                  <a:srgbClr val="0000CC"/>
                </a:solidFill>
                <a:latin typeface="Arial" panose="020B0604020202020204" pitchFamily="34" charset="0"/>
                <a:cs typeface="Arial" panose="020B0604020202020204" pitchFamily="34" charset="0"/>
              </a:rPr>
              <a:t> ilyen!</a:t>
            </a:r>
            <a:endParaRPr lang="hu-HU" sz="40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5283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4427984" y="44624"/>
            <a:ext cx="4464496" cy="7101944"/>
          </a:xfrm>
          <a:prstGeom prst="rect">
            <a:avLst/>
          </a:prstGeom>
        </p:spPr>
        <p:txBody>
          <a:bodyPr wrap="square">
            <a:spAutoFit/>
          </a:bodyPr>
          <a:lstStyle/>
          <a:p>
            <a:pPr>
              <a:spcBef>
                <a:spcPts val="300"/>
              </a:spcBef>
              <a:spcAft>
                <a:spcPts val="300"/>
              </a:spcAft>
            </a:pPr>
            <a:r>
              <a:rPr lang="hu-HU" b="1" dirty="0" smtClean="0">
                <a:solidFill>
                  <a:srgbClr val="002060"/>
                </a:solidFill>
                <a:latin typeface="Arial" panose="020B0604020202020204" pitchFamily="34" charset="0"/>
                <a:cs typeface="Arial" panose="020B0604020202020204" pitchFamily="34" charset="0"/>
              </a:rPr>
              <a:t>Tudományos fokozatok, címek</a:t>
            </a:r>
          </a:p>
          <a:p>
            <a:pPr>
              <a:spcBef>
                <a:spcPts val="300"/>
              </a:spcBef>
              <a:spcAft>
                <a:spcPts val="300"/>
              </a:spcAft>
              <a:buFont typeface="Arial"/>
              <a:buChar char="•"/>
            </a:pPr>
            <a:r>
              <a:rPr lang="hu-HU" dirty="0" smtClean="0">
                <a:solidFill>
                  <a:srgbClr val="002060"/>
                </a:solidFill>
                <a:latin typeface="Arial" panose="020B0604020202020204" pitchFamily="34" charset="0"/>
                <a:cs typeface="Arial" panose="020B0604020202020204" pitchFamily="34" charset="0"/>
              </a:rPr>
              <a:t>1970 bölcsészdoktori fokozat, történettudomány</a:t>
            </a:r>
          </a:p>
          <a:p>
            <a:pPr>
              <a:spcBef>
                <a:spcPts val="300"/>
              </a:spcBef>
              <a:spcAft>
                <a:spcPts val="300"/>
              </a:spcAft>
              <a:buFont typeface="Arial"/>
              <a:buChar char="•"/>
            </a:pPr>
            <a:r>
              <a:rPr lang="hu-HU" dirty="0" smtClean="0">
                <a:solidFill>
                  <a:srgbClr val="002060"/>
                </a:solidFill>
                <a:latin typeface="Arial" panose="020B0604020202020204" pitchFamily="34" charset="0"/>
                <a:cs typeface="Arial" panose="020B0604020202020204" pitchFamily="34" charset="0"/>
              </a:rPr>
              <a:t>1976 a történettudomány kandidátusa</a:t>
            </a:r>
          </a:p>
          <a:p>
            <a:pPr>
              <a:spcBef>
                <a:spcPts val="300"/>
              </a:spcBef>
              <a:spcAft>
                <a:spcPts val="300"/>
              </a:spcAft>
              <a:buFont typeface="Arial"/>
              <a:buChar char="•"/>
            </a:pPr>
            <a:r>
              <a:rPr lang="hu-HU" dirty="0" smtClean="0">
                <a:solidFill>
                  <a:srgbClr val="002060"/>
                </a:solidFill>
                <a:latin typeface="Arial" panose="020B0604020202020204" pitchFamily="34" charset="0"/>
                <a:cs typeface="Arial" panose="020B0604020202020204" pitchFamily="34" charset="0"/>
              </a:rPr>
              <a:t>2003 egyetemi tanár</a:t>
            </a:r>
          </a:p>
          <a:p>
            <a:pPr>
              <a:spcBef>
                <a:spcPts val="600"/>
              </a:spcBef>
              <a:spcAft>
                <a:spcPts val="600"/>
              </a:spcAft>
              <a:buFont typeface="Arial"/>
              <a:buChar char="•"/>
            </a:pPr>
            <a:endParaRPr lang="hu-HU" dirty="0" smtClean="0">
              <a:solidFill>
                <a:srgbClr val="002060"/>
              </a:solidFill>
              <a:latin typeface="Arial" panose="020B0604020202020204" pitchFamily="34" charset="0"/>
              <a:cs typeface="Arial" panose="020B0604020202020204" pitchFamily="34" charset="0"/>
            </a:endParaRPr>
          </a:p>
          <a:p>
            <a:pPr>
              <a:spcBef>
                <a:spcPts val="300"/>
              </a:spcBef>
              <a:spcAft>
                <a:spcPts val="300"/>
              </a:spcAft>
            </a:pPr>
            <a:r>
              <a:rPr lang="hu-HU" b="1" dirty="0" smtClean="0">
                <a:solidFill>
                  <a:srgbClr val="002060"/>
                </a:solidFill>
                <a:latin typeface="Arial" panose="020B0604020202020204" pitchFamily="34" charset="0"/>
                <a:cs typeface="Arial" panose="020B0604020202020204" pitchFamily="34" charset="0"/>
              </a:rPr>
              <a:t>Munkahelyek, beosztások</a:t>
            </a:r>
          </a:p>
          <a:p>
            <a:pPr>
              <a:spcBef>
                <a:spcPts val="300"/>
              </a:spcBef>
              <a:spcAft>
                <a:spcPts val="300"/>
              </a:spcAft>
              <a:buFont typeface="Arial"/>
              <a:buChar char="•"/>
            </a:pPr>
            <a:r>
              <a:rPr lang="hu-HU" dirty="0" smtClean="0">
                <a:solidFill>
                  <a:srgbClr val="002060"/>
                </a:solidFill>
                <a:latin typeface="Arial" panose="020B0604020202020204" pitchFamily="34" charset="0"/>
                <a:cs typeface="Arial" panose="020B0604020202020204" pitchFamily="34" charset="0"/>
              </a:rPr>
              <a:t>1970-2002 ELTE BTK Kelet-Európa Története Tanszék, egyetemi docens</a:t>
            </a:r>
          </a:p>
          <a:p>
            <a:pPr>
              <a:spcBef>
                <a:spcPts val="300"/>
              </a:spcBef>
              <a:spcAft>
                <a:spcPts val="300"/>
              </a:spcAft>
              <a:buFont typeface="Arial"/>
              <a:buChar char="•"/>
            </a:pPr>
            <a:r>
              <a:rPr lang="hu-HU" dirty="0" smtClean="0">
                <a:solidFill>
                  <a:srgbClr val="002060"/>
                </a:solidFill>
                <a:latin typeface="Arial" panose="020B0604020202020204" pitchFamily="34" charset="0"/>
                <a:cs typeface="Arial" panose="020B0604020202020204" pitchFamily="34" charset="0"/>
              </a:rPr>
              <a:t>1980-1986 a pécsi Janus Pannonius Tudományegyetemen a kísérleti képzés tanára</a:t>
            </a:r>
          </a:p>
          <a:p>
            <a:pPr>
              <a:spcBef>
                <a:spcPts val="300"/>
              </a:spcBef>
              <a:spcAft>
                <a:spcPts val="300"/>
              </a:spcAft>
              <a:buFont typeface="Arial"/>
              <a:buChar char="•"/>
            </a:pPr>
            <a:r>
              <a:rPr lang="hu-HU" dirty="0" smtClean="0">
                <a:solidFill>
                  <a:srgbClr val="002060"/>
                </a:solidFill>
                <a:latin typeface="Arial" panose="020B0604020202020204" pitchFamily="34" charset="0"/>
                <a:cs typeface="Arial" panose="020B0604020202020204" pitchFamily="34" charset="0"/>
              </a:rPr>
              <a:t>2000-2002 XX. Század Intézet, tudományos főmunkatárs</a:t>
            </a:r>
          </a:p>
          <a:p>
            <a:pPr>
              <a:spcBef>
                <a:spcPts val="300"/>
              </a:spcBef>
              <a:spcAft>
                <a:spcPts val="300"/>
              </a:spcAft>
              <a:buFont typeface="Arial"/>
              <a:buChar char="•"/>
            </a:pPr>
            <a:r>
              <a:rPr lang="hu-HU" dirty="0" smtClean="0">
                <a:solidFill>
                  <a:srgbClr val="002060"/>
                </a:solidFill>
                <a:latin typeface="Arial" panose="020B0604020202020204" pitchFamily="34" charset="0"/>
                <a:cs typeface="Arial" panose="020B0604020202020204" pitchFamily="34" charset="0"/>
              </a:rPr>
              <a:t>2002-2005 Terror Háza Múzeum, tudományos tanácsadó</a:t>
            </a:r>
          </a:p>
          <a:p>
            <a:pPr>
              <a:spcBef>
                <a:spcPts val="300"/>
              </a:spcBef>
              <a:spcAft>
                <a:spcPts val="300"/>
              </a:spcAft>
              <a:buFont typeface="Arial"/>
              <a:buChar char="•"/>
            </a:pPr>
            <a:r>
              <a:rPr lang="hu-HU" dirty="0" smtClean="0">
                <a:solidFill>
                  <a:srgbClr val="002060"/>
                </a:solidFill>
                <a:latin typeface="Arial" panose="020B0604020202020204" pitchFamily="34" charset="0"/>
                <a:cs typeface="Arial" panose="020B0604020202020204" pitchFamily="34" charset="0"/>
              </a:rPr>
              <a:t>2003- Károli Gáspár Református Egyetem, egyetemi tanár</a:t>
            </a:r>
          </a:p>
          <a:p>
            <a:pPr>
              <a:spcBef>
                <a:spcPts val="300"/>
              </a:spcBef>
              <a:spcAft>
                <a:spcPts val="300"/>
              </a:spcAft>
              <a:buFont typeface="Arial"/>
              <a:buChar char="•"/>
            </a:pPr>
            <a:r>
              <a:rPr lang="hu-HU" dirty="0" smtClean="0">
                <a:solidFill>
                  <a:srgbClr val="002060"/>
                </a:solidFill>
                <a:latin typeface="Arial" panose="020B0604020202020204" pitchFamily="34" charset="0"/>
                <a:cs typeface="Arial" panose="020B0604020202020204" pitchFamily="34" charset="0"/>
              </a:rPr>
              <a:t>2005- Károli Gáspár Református Egyetem, </a:t>
            </a:r>
            <a:r>
              <a:rPr lang="hu-HU" dirty="0" err="1" smtClean="0">
                <a:solidFill>
                  <a:srgbClr val="002060"/>
                </a:solidFill>
                <a:latin typeface="Arial" panose="020B0604020202020204" pitchFamily="34" charset="0"/>
                <a:cs typeface="Arial" panose="020B0604020202020204" pitchFamily="34" charset="0"/>
              </a:rPr>
              <a:t>Kremlinológiai</a:t>
            </a:r>
            <a:r>
              <a:rPr lang="hu-HU" dirty="0" smtClean="0">
                <a:solidFill>
                  <a:srgbClr val="002060"/>
                </a:solidFill>
                <a:latin typeface="Arial" panose="020B0604020202020204" pitchFamily="34" charset="0"/>
                <a:cs typeface="Arial" panose="020B0604020202020204" pitchFamily="34" charset="0"/>
              </a:rPr>
              <a:t> Intézet, intézetvezető</a:t>
            </a:r>
            <a:endParaRPr lang="hu-HU" dirty="0">
              <a:solidFill>
                <a:srgbClr val="002060"/>
              </a:solidFill>
              <a:latin typeface="Arial" panose="020B0604020202020204" pitchFamily="34" charset="0"/>
              <a:cs typeface="Arial" panose="020B0604020202020204" pitchFamily="34" charset="0"/>
            </a:endParaRPr>
          </a:p>
        </p:txBody>
      </p:sp>
      <p:sp>
        <p:nvSpPr>
          <p:cNvPr id="2" name="Téglalap 1"/>
          <p:cNvSpPr/>
          <p:nvPr/>
        </p:nvSpPr>
        <p:spPr>
          <a:xfrm>
            <a:off x="179512" y="4221088"/>
            <a:ext cx="4135684" cy="369332"/>
          </a:xfrm>
          <a:prstGeom prst="rect">
            <a:avLst/>
          </a:prstGeom>
        </p:spPr>
        <p:txBody>
          <a:bodyPr wrap="none">
            <a:spAutoFit/>
          </a:bodyPr>
          <a:lstStyle/>
          <a:p>
            <a:r>
              <a:rPr lang="hu-HU" b="1" dirty="0" smtClean="0">
                <a:solidFill>
                  <a:srgbClr val="002060"/>
                </a:solidFill>
              </a:rPr>
              <a:t>Széchenyi-díjas történész</a:t>
            </a:r>
            <a:r>
              <a:rPr lang="hu-HU" b="1" dirty="0">
                <a:solidFill>
                  <a:srgbClr val="002060"/>
                </a:solidFill>
              </a:rPr>
              <a:t>, egyetemi </a:t>
            </a:r>
            <a:r>
              <a:rPr lang="hu-HU" b="1" dirty="0" smtClean="0">
                <a:solidFill>
                  <a:srgbClr val="002060"/>
                </a:solidFill>
              </a:rPr>
              <a:t>tanár</a:t>
            </a:r>
            <a:endParaRPr lang="hu-HU" b="1" dirty="0">
              <a:solidFill>
                <a:srgbClr val="002060"/>
              </a:solidFill>
            </a:endParaRPr>
          </a:p>
        </p:txBody>
      </p:sp>
      <p:pic>
        <p:nvPicPr>
          <p:cNvPr id="1026" name="Picture 2" descr="Képtalálat a következőre: „kun mikl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080" y="1796868"/>
            <a:ext cx="360040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274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1331640" y="894199"/>
            <a:ext cx="6895528" cy="2246769"/>
          </a:xfrm>
          <a:prstGeom prst="rect">
            <a:avLst/>
          </a:prstGeom>
        </p:spPr>
        <p:txBody>
          <a:bodyPr wrap="square">
            <a:spAutoFit/>
          </a:bodyPr>
          <a:lstStyle/>
          <a:p>
            <a:pPr>
              <a:spcBef>
                <a:spcPts val="600"/>
              </a:spcBef>
              <a:spcAft>
                <a:spcPts val="600"/>
              </a:spcAft>
            </a:pPr>
            <a:r>
              <a:rPr lang="hu-HU" sz="2000" b="1" dirty="0" smtClean="0">
                <a:solidFill>
                  <a:srgbClr val="000099"/>
                </a:solidFill>
                <a:latin typeface="Arial" panose="020B0604020202020204" pitchFamily="34" charset="0"/>
                <a:cs typeface="Arial" panose="020B0604020202020204" pitchFamily="34" charset="0"/>
              </a:rPr>
              <a:t>Díjak</a:t>
            </a:r>
          </a:p>
          <a:p>
            <a:pPr>
              <a:spcBef>
                <a:spcPts val="600"/>
              </a:spcBef>
              <a:spcAft>
                <a:spcPts val="600"/>
              </a:spcAft>
              <a:buFont typeface="Arial"/>
              <a:buChar char="•"/>
            </a:pPr>
            <a:r>
              <a:rPr lang="hu-HU" sz="2000" dirty="0" smtClean="0">
                <a:solidFill>
                  <a:srgbClr val="000099"/>
                </a:solidFill>
                <a:latin typeface="Arial" panose="020B0604020202020204" pitchFamily="34" charset="0"/>
                <a:cs typeface="Arial" panose="020B0604020202020204" pitchFamily="34" charset="0"/>
              </a:rPr>
              <a:t>Széchenyi Professzori ösztöndíj (1998</a:t>
            </a:r>
            <a:r>
              <a:rPr lang="hu-HU" sz="2000" dirty="0">
                <a:solidFill>
                  <a:srgbClr val="000099"/>
                </a:solidFill>
                <a:latin typeface="Arial" panose="020B0604020202020204" pitchFamily="34" charset="0"/>
                <a:cs typeface="Arial" panose="020B0604020202020204" pitchFamily="34" charset="0"/>
              </a:rPr>
              <a:t>)</a:t>
            </a:r>
            <a:endParaRPr lang="hu-HU" sz="2000" dirty="0" smtClean="0">
              <a:solidFill>
                <a:srgbClr val="000099"/>
              </a:solidFill>
              <a:latin typeface="Arial" panose="020B0604020202020204" pitchFamily="34" charset="0"/>
              <a:cs typeface="Arial" panose="020B0604020202020204" pitchFamily="34" charset="0"/>
            </a:endParaRPr>
          </a:p>
          <a:p>
            <a:pPr>
              <a:spcBef>
                <a:spcPts val="600"/>
              </a:spcBef>
              <a:spcAft>
                <a:spcPts val="600"/>
              </a:spcAft>
              <a:buFont typeface="Arial"/>
              <a:buChar char="•"/>
            </a:pPr>
            <a:r>
              <a:rPr lang="hu-HU" sz="2000" dirty="0" err="1" smtClean="0">
                <a:solidFill>
                  <a:srgbClr val="000099"/>
                </a:solidFill>
                <a:latin typeface="Arial" panose="020B0604020202020204" pitchFamily="34" charset="0"/>
                <a:cs typeface="Arial" panose="020B0604020202020204" pitchFamily="34" charset="0"/>
              </a:rPr>
              <a:t>Szaharov</a:t>
            </a:r>
            <a:r>
              <a:rPr lang="hu-HU" sz="2000" dirty="0" smtClean="0">
                <a:solidFill>
                  <a:srgbClr val="000099"/>
                </a:solidFill>
                <a:latin typeface="Arial" panose="020B0604020202020204" pitchFamily="34" charset="0"/>
                <a:cs typeface="Arial" panose="020B0604020202020204" pitchFamily="34" charset="0"/>
              </a:rPr>
              <a:t> emlékérem</a:t>
            </a:r>
            <a:r>
              <a:rPr lang="hu-HU" sz="2000" dirty="0">
                <a:solidFill>
                  <a:srgbClr val="000099"/>
                </a:solidFill>
                <a:latin typeface="Arial" panose="020B0604020202020204" pitchFamily="34" charset="0"/>
                <a:cs typeface="Arial" panose="020B0604020202020204" pitchFamily="34" charset="0"/>
              </a:rPr>
              <a:t> </a:t>
            </a:r>
            <a:r>
              <a:rPr lang="hu-HU" sz="2000" dirty="0" smtClean="0">
                <a:solidFill>
                  <a:srgbClr val="000099"/>
                </a:solidFill>
                <a:latin typeface="Arial" panose="020B0604020202020204" pitchFamily="34" charset="0"/>
                <a:cs typeface="Arial" panose="020B0604020202020204" pitchFamily="34" charset="0"/>
              </a:rPr>
              <a:t>(1999</a:t>
            </a:r>
            <a:r>
              <a:rPr lang="hu-HU" sz="2000" dirty="0">
                <a:solidFill>
                  <a:srgbClr val="000099"/>
                </a:solidFill>
                <a:latin typeface="Arial" panose="020B0604020202020204" pitchFamily="34" charset="0"/>
                <a:cs typeface="Arial" panose="020B0604020202020204" pitchFamily="34" charset="0"/>
              </a:rPr>
              <a:t>)</a:t>
            </a:r>
            <a:endParaRPr lang="hu-HU" sz="2000" dirty="0" smtClean="0">
              <a:solidFill>
                <a:srgbClr val="000099"/>
              </a:solidFill>
              <a:latin typeface="Arial" panose="020B0604020202020204" pitchFamily="34" charset="0"/>
              <a:cs typeface="Arial" panose="020B0604020202020204" pitchFamily="34" charset="0"/>
            </a:endParaRPr>
          </a:p>
          <a:p>
            <a:pPr>
              <a:spcBef>
                <a:spcPts val="600"/>
              </a:spcBef>
              <a:spcAft>
                <a:spcPts val="600"/>
              </a:spcAft>
              <a:buFont typeface="Arial"/>
              <a:buChar char="•"/>
            </a:pPr>
            <a:r>
              <a:rPr lang="hu-HU" sz="2000" dirty="0" smtClean="0">
                <a:solidFill>
                  <a:srgbClr val="000099"/>
                </a:solidFill>
                <a:latin typeface="Arial" panose="020B0604020202020204" pitchFamily="34" charset="0"/>
                <a:cs typeface="Arial" panose="020B0604020202020204" pitchFamily="34" charset="0"/>
              </a:rPr>
              <a:t>A Magyar </a:t>
            </a:r>
            <a:r>
              <a:rPr lang="hu-HU" sz="2000" dirty="0" smtClean="0">
                <a:solidFill>
                  <a:srgbClr val="000099"/>
                </a:solidFill>
                <a:latin typeface="Arial" panose="020B0604020202020204" pitchFamily="34" charset="0"/>
                <a:cs typeface="Arial" panose="020B0604020202020204" pitchFamily="34" charset="0"/>
              </a:rPr>
              <a:t>Köztársasági Érdemrend lovagkeresztje </a:t>
            </a:r>
            <a:r>
              <a:rPr lang="hu-HU" sz="2000" dirty="0" smtClean="0">
                <a:solidFill>
                  <a:srgbClr val="000099"/>
                </a:solidFill>
                <a:latin typeface="Arial" panose="020B0604020202020204" pitchFamily="34" charset="0"/>
                <a:cs typeface="Arial" panose="020B0604020202020204" pitchFamily="34" charset="0"/>
              </a:rPr>
              <a:t>(2002)</a:t>
            </a:r>
          </a:p>
          <a:p>
            <a:pPr>
              <a:spcBef>
                <a:spcPts val="600"/>
              </a:spcBef>
              <a:spcAft>
                <a:spcPts val="600"/>
              </a:spcAft>
              <a:buFont typeface="Arial"/>
              <a:buChar char="•"/>
            </a:pPr>
            <a:r>
              <a:rPr lang="hu-HU" sz="2000" dirty="0" smtClean="0">
                <a:solidFill>
                  <a:srgbClr val="000099"/>
                </a:solidFill>
                <a:latin typeface="Arial" panose="020B0604020202020204" pitchFamily="34" charset="0"/>
                <a:cs typeface="Arial" panose="020B0604020202020204" pitchFamily="34" charset="0"/>
              </a:rPr>
              <a:t>Széchenyi-díj</a:t>
            </a:r>
            <a:r>
              <a:rPr lang="hu-HU" sz="2000" dirty="0">
                <a:solidFill>
                  <a:srgbClr val="000099"/>
                </a:solidFill>
                <a:latin typeface="Arial" panose="020B0604020202020204" pitchFamily="34" charset="0"/>
                <a:cs typeface="Arial" panose="020B0604020202020204" pitchFamily="34" charset="0"/>
              </a:rPr>
              <a:t> </a:t>
            </a:r>
            <a:r>
              <a:rPr lang="hu-HU" sz="2000" dirty="0" smtClean="0">
                <a:solidFill>
                  <a:srgbClr val="000099"/>
                </a:solidFill>
                <a:latin typeface="Arial" panose="020B0604020202020204" pitchFamily="34" charset="0"/>
                <a:cs typeface="Arial" panose="020B0604020202020204" pitchFamily="34" charset="0"/>
              </a:rPr>
              <a:t>(2011)</a:t>
            </a:r>
            <a:endParaRPr lang="hu-HU" sz="2000" dirty="0">
              <a:solidFill>
                <a:srgbClr val="000099"/>
              </a:solidFill>
              <a:latin typeface="Arial" panose="020B0604020202020204" pitchFamily="34" charset="0"/>
              <a:cs typeface="Arial" panose="020B0604020202020204" pitchFamily="34" charset="0"/>
            </a:endParaRPr>
          </a:p>
        </p:txBody>
      </p:sp>
      <p:sp>
        <p:nvSpPr>
          <p:cNvPr id="5" name="Téglalap 4"/>
          <p:cNvSpPr/>
          <p:nvPr/>
        </p:nvSpPr>
        <p:spPr>
          <a:xfrm>
            <a:off x="1619672" y="3671153"/>
            <a:ext cx="6137920" cy="2062103"/>
          </a:xfrm>
          <a:prstGeom prst="rect">
            <a:avLst/>
          </a:prstGeom>
        </p:spPr>
        <p:txBody>
          <a:bodyPr wrap="square">
            <a:spAutoFit/>
          </a:bodyPr>
          <a:lstStyle/>
          <a:p>
            <a:r>
              <a:rPr lang="hu-HU" sz="2000" b="1" dirty="0" smtClean="0">
                <a:solidFill>
                  <a:srgbClr val="000099"/>
                </a:solidFill>
                <a:latin typeface="Arial" panose="020B0604020202020204" pitchFamily="34" charset="0"/>
                <a:cs typeface="Arial" panose="020B0604020202020204" pitchFamily="34" charset="0"/>
              </a:rPr>
              <a:t>Vendégelőadások: </a:t>
            </a:r>
          </a:p>
          <a:p>
            <a:endParaRPr lang="hu-HU" dirty="0">
              <a:solidFill>
                <a:srgbClr val="000099"/>
              </a:solidFill>
              <a:latin typeface="Arial" panose="020B0604020202020204" pitchFamily="34" charset="0"/>
              <a:cs typeface="Arial" panose="020B0604020202020204" pitchFamily="34" charset="0"/>
            </a:endParaRPr>
          </a:p>
          <a:p>
            <a:r>
              <a:rPr lang="hu-HU" dirty="0" smtClean="0">
                <a:solidFill>
                  <a:srgbClr val="000099"/>
                </a:solidFill>
                <a:latin typeface="Arial" panose="020B0604020202020204" pitchFamily="34" charset="0"/>
                <a:cs typeface="Arial" panose="020B0604020202020204" pitchFamily="34" charset="0"/>
              </a:rPr>
              <a:t>Angliában (Nottingham), Dániában (Koppenhága), az Amerikai Egyesült Államokban</a:t>
            </a:r>
            <a:r>
              <a:rPr lang="hu-HU" dirty="0">
                <a:solidFill>
                  <a:srgbClr val="000099"/>
                </a:solidFill>
                <a:latin typeface="Arial" panose="020B0604020202020204" pitchFamily="34" charset="0"/>
                <a:cs typeface="Arial" panose="020B0604020202020204" pitchFamily="34" charset="0"/>
              </a:rPr>
              <a:t> </a:t>
            </a:r>
            <a:r>
              <a:rPr lang="hu-HU" dirty="0" smtClean="0">
                <a:solidFill>
                  <a:srgbClr val="000099"/>
                </a:solidFill>
                <a:latin typeface="Arial" panose="020B0604020202020204" pitchFamily="34" charset="0"/>
                <a:cs typeface="Arial" panose="020B0604020202020204" pitchFamily="34" charset="0"/>
              </a:rPr>
              <a:t>(New York, Stanford, Washington), Brazíliában</a:t>
            </a:r>
            <a:r>
              <a:rPr lang="hu-HU" dirty="0">
                <a:solidFill>
                  <a:srgbClr val="000099"/>
                </a:solidFill>
                <a:latin typeface="Arial" panose="020B0604020202020204" pitchFamily="34" charset="0"/>
                <a:cs typeface="Arial" panose="020B0604020202020204" pitchFamily="34" charset="0"/>
              </a:rPr>
              <a:t> </a:t>
            </a:r>
            <a:r>
              <a:rPr lang="hu-HU" dirty="0" smtClean="0">
                <a:solidFill>
                  <a:srgbClr val="000099"/>
                </a:solidFill>
                <a:latin typeface="Arial" panose="020B0604020202020204" pitchFamily="34" charset="0"/>
                <a:cs typeface="Arial" panose="020B0604020202020204" pitchFamily="34" charset="0"/>
              </a:rPr>
              <a:t>(</a:t>
            </a:r>
            <a:r>
              <a:rPr lang="hu-HU" dirty="0" err="1" smtClean="0">
                <a:solidFill>
                  <a:srgbClr val="000099"/>
                </a:solidFill>
                <a:latin typeface="Arial" panose="020B0604020202020204" pitchFamily="34" charset="0"/>
                <a:cs typeface="Arial" panose="020B0604020202020204" pitchFamily="34" charset="0"/>
              </a:rPr>
              <a:t>São</a:t>
            </a:r>
            <a:r>
              <a:rPr lang="hu-HU" dirty="0" smtClean="0">
                <a:solidFill>
                  <a:srgbClr val="000099"/>
                </a:solidFill>
                <a:latin typeface="Arial" panose="020B0604020202020204" pitchFamily="34" charset="0"/>
                <a:cs typeface="Arial" panose="020B0604020202020204" pitchFamily="34" charset="0"/>
              </a:rPr>
              <a:t> Paulo), Olaszországban</a:t>
            </a:r>
            <a:r>
              <a:rPr lang="hu-HU" dirty="0">
                <a:solidFill>
                  <a:srgbClr val="000099"/>
                </a:solidFill>
                <a:latin typeface="Arial" panose="020B0604020202020204" pitchFamily="34" charset="0"/>
                <a:cs typeface="Arial" panose="020B0604020202020204" pitchFamily="34" charset="0"/>
              </a:rPr>
              <a:t> </a:t>
            </a:r>
            <a:r>
              <a:rPr lang="hu-HU" dirty="0" smtClean="0">
                <a:solidFill>
                  <a:srgbClr val="000099"/>
                </a:solidFill>
                <a:latin typeface="Arial" panose="020B0604020202020204" pitchFamily="34" charset="0"/>
                <a:cs typeface="Arial" panose="020B0604020202020204" pitchFamily="34" charset="0"/>
              </a:rPr>
              <a:t>(</a:t>
            </a:r>
            <a:r>
              <a:rPr lang="hu-HU" dirty="0" err="1" smtClean="0">
                <a:solidFill>
                  <a:srgbClr val="000099"/>
                </a:solidFill>
                <a:latin typeface="Arial" panose="020B0604020202020204" pitchFamily="34" charset="0"/>
                <a:cs typeface="Arial" panose="020B0604020202020204" pitchFamily="34" charset="0"/>
              </a:rPr>
              <a:t>Bergamo</a:t>
            </a:r>
            <a:r>
              <a:rPr lang="hu-HU" dirty="0" smtClean="0">
                <a:solidFill>
                  <a:srgbClr val="000099"/>
                </a:solidFill>
                <a:latin typeface="Arial" panose="020B0604020202020204" pitchFamily="34" charset="0"/>
                <a:cs typeface="Arial" panose="020B0604020202020204" pitchFamily="34" charset="0"/>
              </a:rPr>
              <a:t>), Lengyelországban (Krakkó), az egykori Szovjetunióban (Moszkva, Szentpétervár</a:t>
            </a:r>
            <a:r>
              <a:rPr lang="hu-HU" dirty="0">
                <a:solidFill>
                  <a:srgbClr val="000099"/>
                </a:solidFill>
                <a:latin typeface="Arial" panose="020B0604020202020204" pitchFamily="34" charset="0"/>
                <a:cs typeface="Arial" panose="020B0604020202020204" pitchFamily="34" charset="0"/>
              </a:rPr>
              <a:t>,</a:t>
            </a:r>
            <a:r>
              <a:rPr lang="hu-HU" dirty="0" smtClean="0">
                <a:solidFill>
                  <a:srgbClr val="000099"/>
                </a:solidFill>
                <a:latin typeface="Arial" panose="020B0604020202020204" pitchFamily="34" charset="0"/>
                <a:cs typeface="Arial" panose="020B0604020202020204" pitchFamily="34" charset="0"/>
              </a:rPr>
              <a:t> Riga, ).</a:t>
            </a:r>
            <a:endParaRPr lang="hu-HU" dirty="0">
              <a:solidFill>
                <a:srgbClr val="00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6104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107504" y="332656"/>
            <a:ext cx="8928992" cy="6278642"/>
          </a:xfrm>
          <a:prstGeom prst="rect">
            <a:avLst/>
          </a:prstGeom>
        </p:spPr>
        <p:txBody>
          <a:bodyPr wrap="square">
            <a:spAutoFit/>
          </a:bodyPr>
          <a:lstStyle/>
          <a:p>
            <a:pPr>
              <a:spcBef>
                <a:spcPts val="300"/>
              </a:spcBef>
              <a:spcAft>
                <a:spcPts val="300"/>
              </a:spcAft>
            </a:pPr>
            <a:r>
              <a:rPr lang="hu-HU" b="1" dirty="0" smtClean="0">
                <a:solidFill>
                  <a:srgbClr val="000099"/>
                </a:solidFill>
              </a:rPr>
              <a:t>Publikációi</a:t>
            </a:r>
          </a:p>
          <a:p>
            <a:pPr>
              <a:spcBef>
                <a:spcPts val="300"/>
              </a:spcBef>
              <a:spcAft>
                <a:spcPts val="300"/>
              </a:spcAft>
            </a:pPr>
            <a:r>
              <a:rPr lang="hu-HU" dirty="0" smtClean="0">
                <a:solidFill>
                  <a:srgbClr val="000099"/>
                </a:solidFill>
              </a:rPr>
              <a:t>Kutatási területéről, a 19-20. századi Oroszország és Szovjetunió történetéről, Magyarországon és külföldön monográfiákat, forráspublikációkat, tanulmányokat publikált, dokumentum- és riportfilmeket készített. Rendszeresen szerepel a Hír TV-ben Oroszország- és kommunizmus-szakértőként.</a:t>
            </a:r>
          </a:p>
          <a:p>
            <a:pPr>
              <a:spcBef>
                <a:spcPts val="300"/>
              </a:spcBef>
              <a:spcAft>
                <a:spcPts val="300"/>
              </a:spcAft>
              <a:buFont typeface="Arial"/>
              <a:buChar char="•"/>
            </a:pPr>
            <a:r>
              <a:rPr lang="hu-HU" i="1" dirty="0" smtClean="0">
                <a:solidFill>
                  <a:srgbClr val="000099"/>
                </a:solidFill>
              </a:rPr>
              <a:t>A Csokoládé írójának titka</a:t>
            </a:r>
            <a:r>
              <a:rPr lang="hu-HU" dirty="0" smtClean="0">
                <a:solidFill>
                  <a:srgbClr val="000099"/>
                </a:solidFill>
              </a:rPr>
              <a:t>. </a:t>
            </a:r>
            <a:r>
              <a:rPr lang="hu-HU" dirty="0" err="1" smtClean="0">
                <a:solidFill>
                  <a:srgbClr val="000099"/>
                </a:solidFill>
              </a:rPr>
              <a:t>In</a:t>
            </a:r>
            <a:r>
              <a:rPr lang="hu-HU" dirty="0" smtClean="0">
                <a:solidFill>
                  <a:srgbClr val="000099"/>
                </a:solidFill>
              </a:rPr>
              <a:t>: Valóság, 2003/4: 30-44.</a:t>
            </a:r>
          </a:p>
          <a:p>
            <a:pPr>
              <a:spcBef>
                <a:spcPts val="300"/>
              </a:spcBef>
              <a:spcAft>
                <a:spcPts val="300"/>
              </a:spcAft>
              <a:buFont typeface="Arial"/>
              <a:buChar char="•"/>
            </a:pPr>
            <a:r>
              <a:rPr lang="hu-HU" b="1" i="1" dirty="0" err="1" smtClean="0">
                <a:solidFill>
                  <a:srgbClr val="000099"/>
                </a:solidFill>
              </a:rPr>
              <a:t>Stalin</a:t>
            </a:r>
            <a:r>
              <a:rPr lang="hu-HU" b="1" i="1" dirty="0" smtClean="0">
                <a:solidFill>
                  <a:srgbClr val="000099"/>
                </a:solidFill>
              </a:rPr>
              <a:t>. An </a:t>
            </a:r>
            <a:r>
              <a:rPr lang="hu-HU" b="1" i="1" dirty="0" err="1" smtClean="0">
                <a:solidFill>
                  <a:srgbClr val="000099"/>
                </a:solidFill>
              </a:rPr>
              <a:t>unknown</a:t>
            </a:r>
            <a:r>
              <a:rPr lang="hu-HU" b="1" i="1" dirty="0" smtClean="0">
                <a:solidFill>
                  <a:srgbClr val="000099"/>
                </a:solidFill>
              </a:rPr>
              <a:t> </a:t>
            </a:r>
            <a:r>
              <a:rPr lang="hu-HU" b="1" i="1" dirty="0" err="1" smtClean="0">
                <a:solidFill>
                  <a:srgbClr val="000099"/>
                </a:solidFill>
              </a:rPr>
              <a:t>Portrait</a:t>
            </a:r>
            <a:r>
              <a:rPr lang="hu-HU" dirty="0" smtClean="0">
                <a:solidFill>
                  <a:srgbClr val="000099"/>
                </a:solidFill>
              </a:rPr>
              <a:t>, Budapest - New York, CEU PRESS, 2003</a:t>
            </a:r>
          </a:p>
          <a:p>
            <a:pPr>
              <a:spcBef>
                <a:spcPts val="300"/>
              </a:spcBef>
              <a:spcAft>
                <a:spcPts val="300"/>
              </a:spcAft>
              <a:buFont typeface="Arial"/>
              <a:buChar char="•"/>
            </a:pPr>
            <a:r>
              <a:rPr lang="hu-HU" i="1" dirty="0" smtClean="0">
                <a:solidFill>
                  <a:srgbClr val="000099"/>
                </a:solidFill>
              </a:rPr>
              <a:t>Oroszország Márai Sándor szemével</a:t>
            </a:r>
            <a:r>
              <a:rPr lang="hu-HU" dirty="0" smtClean="0">
                <a:solidFill>
                  <a:srgbClr val="000099"/>
                </a:solidFill>
              </a:rPr>
              <a:t>, Körmendi Zsuzsanna (szerk.), Budapest, XX. Század Intézet, 2003. (Jegyzetek)</a:t>
            </a:r>
          </a:p>
          <a:p>
            <a:pPr>
              <a:spcBef>
                <a:spcPts val="300"/>
              </a:spcBef>
              <a:spcAft>
                <a:spcPts val="300"/>
              </a:spcAft>
              <a:buFont typeface="Arial"/>
              <a:buChar char="•"/>
            </a:pPr>
            <a:r>
              <a:rPr lang="hu-HU" dirty="0" err="1" smtClean="0">
                <a:solidFill>
                  <a:srgbClr val="000099"/>
                </a:solidFill>
              </a:rPr>
              <a:t>Pipes</a:t>
            </a:r>
            <a:r>
              <a:rPr lang="hu-HU" dirty="0" smtClean="0">
                <a:solidFill>
                  <a:srgbClr val="000099"/>
                </a:solidFill>
              </a:rPr>
              <a:t>, R.: </a:t>
            </a:r>
            <a:r>
              <a:rPr lang="hu-HU" i="1" dirty="0" smtClean="0">
                <a:solidFill>
                  <a:srgbClr val="000099"/>
                </a:solidFill>
              </a:rPr>
              <a:t>Az ismeretlen Lenin</a:t>
            </a:r>
            <a:r>
              <a:rPr lang="hu-HU" dirty="0" smtClean="0">
                <a:solidFill>
                  <a:srgbClr val="000099"/>
                </a:solidFill>
              </a:rPr>
              <a:t>, Budapest, </a:t>
            </a:r>
            <a:r>
              <a:rPr lang="hu-HU" dirty="0" err="1" smtClean="0">
                <a:solidFill>
                  <a:srgbClr val="000099"/>
                </a:solidFill>
              </a:rPr>
              <a:t>Kairosz</a:t>
            </a:r>
            <a:r>
              <a:rPr lang="hu-HU" dirty="0" smtClean="0">
                <a:solidFill>
                  <a:srgbClr val="000099"/>
                </a:solidFill>
              </a:rPr>
              <a:t>, 2003. (Szakmai szerkesztés, jegyzetek)</a:t>
            </a:r>
          </a:p>
          <a:p>
            <a:pPr>
              <a:spcBef>
                <a:spcPts val="300"/>
              </a:spcBef>
              <a:spcAft>
                <a:spcPts val="300"/>
              </a:spcAft>
              <a:buFont typeface="Arial"/>
              <a:buChar char="•"/>
            </a:pPr>
            <a:r>
              <a:rPr lang="hu-HU" b="1" i="1" dirty="0" smtClean="0">
                <a:solidFill>
                  <a:srgbClr val="000099"/>
                </a:solidFill>
              </a:rPr>
              <a:t>Egy orosz emigráns hosszú menetelése a XX. században</a:t>
            </a:r>
            <a:r>
              <a:rPr lang="hu-HU" dirty="0" smtClean="0">
                <a:solidFill>
                  <a:srgbClr val="000099"/>
                </a:solidFill>
              </a:rPr>
              <a:t>, </a:t>
            </a:r>
            <a:r>
              <a:rPr lang="hu-HU" dirty="0" err="1" smtClean="0">
                <a:solidFill>
                  <a:srgbClr val="000099"/>
                </a:solidFill>
              </a:rPr>
              <a:t>In</a:t>
            </a:r>
            <a:r>
              <a:rPr lang="hu-HU" dirty="0" smtClean="0">
                <a:solidFill>
                  <a:srgbClr val="000099"/>
                </a:solidFill>
              </a:rPr>
              <a:t>: Valóság, 2004/4: 21-51.</a:t>
            </a:r>
          </a:p>
          <a:p>
            <a:pPr>
              <a:spcBef>
                <a:spcPts val="300"/>
              </a:spcBef>
              <a:spcAft>
                <a:spcPts val="300"/>
              </a:spcAft>
              <a:buFont typeface="Arial"/>
              <a:buChar char="•"/>
            </a:pPr>
            <a:r>
              <a:rPr lang="hu-HU" i="1" dirty="0" smtClean="0">
                <a:solidFill>
                  <a:srgbClr val="000099"/>
                </a:solidFill>
              </a:rPr>
              <a:t>Oroszország válaszúton</a:t>
            </a:r>
            <a:r>
              <a:rPr lang="hu-HU" dirty="0" smtClean="0">
                <a:solidFill>
                  <a:srgbClr val="000099"/>
                </a:solidFill>
              </a:rPr>
              <a:t>, Budapest, Akadémiai, 2005</a:t>
            </a:r>
          </a:p>
          <a:p>
            <a:pPr>
              <a:spcBef>
                <a:spcPts val="300"/>
              </a:spcBef>
              <a:spcAft>
                <a:spcPts val="300"/>
              </a:spcAft>
              <a:buFont typeface="Arial"/>
              <a:buChar char="•"/>
            </a:pPr>
            <a:r>
              <a:rPr lang="hu-HU" i="1" dirty="0" smtClean="0">
                <a:solidFill>
                  <a:srgbClr val="000099"/>
                </a:solidFill>
              </a:rPr>
              <a:t>The </a:t>
            </a:r>
            <a:r>
              <a:rPr lang="hu-HU" i="1" dirty="0" err="1" smtClean="0">
                <a:solidFill>
                  <a:srgbClr val="000099"/>
                </a:solidFill>
              </a:rPr>
              <a:t>Inherent</a:t>
            </a:r>
            <a:r>
              <a:rPr lang="hu-HU" i="1" dirty="0" smtClean="0">
                <a:solidFill>
                  <a:srgbClr val="000099"/>
                </a:solidFill>
              </a:rPr>
              <a:t> </a:t>
            </a:r>
            <a:r>
              <a:rPr lang="hu-HU" i="1" dirty="0" err="1" smtClean="0">
                <a:solidFill>
                  <a:srgbClr val="000099"/>
                </a:solidFill>
              </a:rPr>
              <a:t>Burden</a:t>
            </a:r>
            <a:r>
              <a:rPr lang="hu-HU" i="1" dirty="0" smtClean="0">
                <a:solidFill>
                  <a:srgbClr val="000099"/>
                </a:solidFill>
              </a:rPr>
              <a:t> of </a:t>
            </a:r>
            <a:r>
              <a:rPr lang="hu-HU" i="1" dirty="0" err="1" smtClean="0">
                <a:solidFill>
                  <a:srgbClr val="000099"/>
                </a:solidFill>
              </a:rPr>
              <a:t>Russian</a:t>
            </a:r>
            <a:r>
              <a:rPr lang="hu-HU" i="1" dirty="0" smtClean="0">
                <a:solidFill>
                  <a:srgbClr val="000099"/>
                </a:solidFill>
              </a:rPr>
              <a:t> </a:t>
            </a:r>
            <a:r>
              <a:rPr lang="hu-HU" i="1" dirty="0" err="1" smtClean="0">
                <a:solidFill>
                  <a:srgbClr val="000099"/>
                </a:solidFill>
              </a:rPr>
              <a:t>Liberalism</a:t>
            </a:r>
            <a:r>
              <a:rPr lang="hu-HU" dirty="0" smtClean="0">
                <a:solidFill>
                  <a:srgbClr val="000099"/>
                </a:solidFill>
              </a:rPr>
              <a:t>, Ivan </a:t>
            </a:r>
            <a:r>
              <a:rPr lang="hu-HU" dirty="0" err="1" smtClean="0">
                <a:solidFill>
                  <a:srgbClr val="000099"/>
                </a:solidFill>
              </a:rPr>
              <a:t>Zoltan</a:t>
            </a:r>
            <a:r>
              <a:rPr lang="hu-HU" dirty="0" smtClean="0">
                <a:solidFill>
                  <a:srgbClr val="000099"/>
                </a:solidFill>
              </a:rPr>
              <a:t> </a:t>
            </a:r>
            <a:r>
              <a:rPr lang="hu-HU" dirty="0" err="1" smtClean="0">
                <a:solidFill>
                  <a:srgbClr val="000099"/>
                </a:solidFill>
              </a:rPr>
              <a:t>Denes</a:t>
            </a:r>
            <a:r>
              <a:rPr lang="hu-HU" dirty="0" smtClean="0">
                <a:solidFill>
                  <a:srgbClr val="000099"/>
                </a:solidFill>
              </a:rPr>
              <a:t> (</a:t>
            </a:r>
            <a:r>
              <a:rPr lang="hu-HU" dirty="0" err="1" smtClean="0">
                <a:solidFill>
                  <a:srgbClr val="000099"/>
                </a:solidFill>
              </a:rPr>
              <a:t>ed</a:t>
            </a:r>
            <a:r>
              <a:rPr lang="hu-HU" dirty="0" smtClean="0">
                <a:solidFill>
                  <a:srgbClr val="000099"/>
                </a:solidFill>
              </a:rPr>
              <a:t>.), </a:t>
            </a:r>
            <a:r>
              <a:rPr lang="hu-HU" dirty="0" err="1" smtClean="0">
                <a:solidFill>
                  <a:srgbClr val="000099"/>
                </a:solidFill>
              </a:rPr>
              <a:t>Liberty</a:t>
            </a:r>
            <a:r>
              <a:rPr lang="hu-HU" dirty="0" smtClean="0">
                <a:solidFill>
                  <a:srgbClr val="000099"/>
                </a:solidFill>
              </a:rPr>
              <a:t> and </a:t>
            </a:r>
            <a:r>
              <a:rPr lang="hu-HU" dirty="0" err="1" smtClean="0">
                <a:solidFill>
                  <a:srgbClr val="000099"/>
                </a:solidFill>
              </a:rPr>
              <a:t>the</a:t>
            </a:r>
            <a:r>
              <a:rPr lang="hu-HU" dirty="0" smtClean="0">
                <a:solidFill>
                  <a:srgbClr val="000099"/>
                </a:solidFill>
              </a:rPr>
              <a:t> </a:t>
            </a:r>
            <a:r>
              <a:rPr lang="hu-HU" dirty="0" err="1" smtClean="0">
                <a:solidFill>
                  <a:srgbClr val="000099"/>
                </a:solidFill>
              </a:rPr>
              <a:t>search</a:t>
            </a:r>
            <a:r>
              <a:rPr lang="hu-HU" dirty="0" smtClean="0">
                <a:solidFill>
                  <a:srgbClr val="000099"/>
                </a:solidFill>
              </a:rPr>
              <a:t> </a:t>
            </a:r>
            <a:r>
              <a:rPr lang="hu-HU" dirty="0" err="1" smtClean="0">
                <a:solidFill>
                  <a:srgbClr val="000099"/>
                </a:solidFill>
              </a:rPr>
              <a:t>for</a:t>
            </a:r>
            <a:r>
              <a:rPr lang="hu-HU" dirty="0" smtClean="0">
                <a:solidFill>
                  <a:srgbClr val="000099"/>
                </a:solidFill>
              </a:rPr>
              <a:t> </a:t>
            </a:r>
            <a:r>
              <a:rPr lang="hu-HU" dirty="0" err="1" smtClean="0">
                <a:solidFill>
                  <a:srgbClr val="000099"/>
                </a:solidFill>
              </a:rPr>
              <a:t>identity</a:t>
            </a:r>
            <a:r>
              <a:rPr lang="hu-HU" dirty="0" smtClean="0">
                <a:solidFill>
                  <a:srgbClr val="000099"/>
                </a:solidFill>
              </a:rPr>
              <a:t>, Budapest, CEU PRESS, 2006: 311-328.</a:t>
            </a:r>
          </a:p>
          <a:p>
            <a:pPr>
              <a:spcBef>
                <a:spcPts val="300"/>
              </a:spcBef>
              <a:spcAft>
                <a:spcPts val="300"/>
              </a:spcAft>
              <a:buFont typeface="Arial"/>
              <a:buChar char="•"/>
            </a:pPr>
            <a:r>
              <a:rPr lang="hu-HU" b="1" i="1" dirty="0" smtClean="0">
                <a:solidFill>
                  <a:srgbClr val="000099"/>
                </a:solidFill>
              </a:rPr>
              <a:t>A prágai tavasz titkos története</a:t>
            </a:r>
            <a:r>
              <a:rPr lang="hu-HU" dirty="0" smtClean="0">
                <a:solidFill>
                  <a:srgbClr val="000099"/>
                </a:solidFill>
              </a:rPr>
              <a:t>. Budapest, Akadémiai, 2008</a:t>
            </a:r>
          </a:p>
          <a:p>
            <a:pPr>
              <a:spcBef>
                <a:spcPts val="300"/>
              </a:spcBef>
              <a:spcAft>
                <a:spcPts val="300"/>
              </a:spcAft>
              <a:buFont typeface="Arial"/>
              <a:buChar char="•"/>
            </a:pPr>
            <a:r>
              <a:rPr lang="hu-HU" b="1" i="1" dirty="0" smtClean="0">
                <a:solidFill>
                  <a:srgbClr val="000099"/>
                </a:solidFill>
              </a:rPr>
              <a:t>Sztálin alkonya</a:t>
            </a:r>
            <a:r>
              <a:rPr lang="hu-HU" dirty="0" smtClean="0">
                <a:solidFill>
                  <a:srgbClr val="000099"/>
                </a:solidFill>
              </a:rPr>
              <a:t>, Budapest, </a:t>
            </a:r>
            <a:r>
              <a:rPr lang="hu-HU" dirty="0" err="1" smtClean="0">
                <a:solidFill>
                  <a:srgbClr val="000099"/>
                </a:solidFill>
              </a:rPr>
              <a:t>Unicus</a:t>
            </a:r>
            <a:r>
              <a:rPr lang="hu-HU" dirty="0" smtClean="0">
                <a:solidFill>
                  <a:srgbClr val="000099"/>
                </a:solidFill>
              </a:rPr>
              <a:t>, 2012</a:t>
            </a:r>
          </a:p>
          <a:p>
            <a:pPr>
              <a:spcBef>
                <a:spcPts val="300"/>
              </a:spcBef>
              <a:spcAft>
                <a:spcPts val="300"/>
              </a:spcAft>
              <a:buFont typeface="Arial"/>
              <a:buChar char="•"/>
            </a:pPr>
            <a:r>
              <a:rPr lang="hu-HU" i="1" dirty="0" smtClean="0">
                <a:solidFill>
                  <a:srgbClr val="000099"/>
                </a:solidFill>
              </a:rPr>
              <a:t>Sztálin alkonya. Történelmi-lélektani kollázs</a:t>
            </a:r>
            <a:r>
              <a:rPr lang="hu-HU" dirty="0" smtClean="0">
                <a:solidFill>
                  <a:srgbClr val="000099"/>
                </a:solidFill>
              </a:rPr>
              <a:t>; 2. jav. kiad.; </a:t>
            </a:r>
            <a:r>
              <a:rPr lang="hu-HU" dirty="0" err="1" smtClean="0">
                <a:solidFill>
                  <a:srgbClr val="000099"/>
                </a:solidFill>
              </a:rPr>
              <a:t>Unicus</a:t>
            </a:r>
            <a:r>
              <a:rPr lang="hu-HU" dirty="0" smtClean="0">
                <a:solidFill>
                  <a:srgbClr val="000099"/>
                </a:solidFill>
              </a:rPr>
              <a:t>, Bp., 2012</a:t>
            </a:r>
          </a:p>
          <a:p>
            <a:pPr>
              <a:spcBef>
                <a:spcPts val="300"/>
              </a:spcBef>
              <a:spcAft>
                <a:spcPts val="300"/>
              </a:spcAft>
            </a:pPr>
            <a:r>
              <a:rPr lang="hu-HU" dirty="0" smtClean="0">
                <a:solidFill>
                  <a:srgbClr val="000099"/>
                </a:solidFill>
              </a:rPr>
              <a:t>2010. november 5. óta állandó műsora van a Magyar Televízió m1 csatornáján, majd 2015 márciusától a Duna Televízión.  </a:t>
            </a:r>
            <a:r>
              <a:rPr lang="hu-HU" b="1" i="1" dirty="0" smtClean="0">
                <a:solidFill>
                  <a:srgbClr val="000099"/>
                </a:solidFill>
              </a:rPr>
              <a:t>A rejtélyes XX. század</a:t>
            </a:r>
            <a:r>
              <a:rPr lang="hu-HU" b="1" dirty="0" smtClean="0">
                <a:solidFill>
                  <a:srgbClr val="000099"/>
                </a:solidFill>
              </a:rPr>
              <a:t> </a:t>
            </a:r>
            <a:r>
              <a:rPr lang="hu-HU" dirty="0" smtClean="0">
                <a:solidFill>
                  <a:srgbClr val="000099"/>
                </a:solidFill>
              </a:rPr>
              <a:t>címmel.</a:t>
            </a:r>
            <a:endParaRPr lang="hu-HU" dirty="0">
              <a:solidFill>
                <a:srgbClr val="000099"/>
              </a:solidFill>
            </a:endParaRPr>
          </a:p>
        </p:txBody>
      </p:sp>
    </p:spTree>
    <p:extLst>
      <p:ext uri="{BB962C8B-B14F-4D97-AF65-F5344CB8AC3E}">
        <p14:creationId xmlns:p14="http://schemas.microsoft.com/office/powerpoint/2010/main" val="2099802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Képtalálat a következőre: „A &quot;prágai tavasz&quot; titkos történe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727" y="724672"/>
            <a:ext cx="2762681" cy="276268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Képtalálat a következőre: „kún Miklós könyv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248" y="699375"/>
            <a:ext cx="2088232" cy="278179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Kun Miklós - Az ismeretlen Sztál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476" y="332656"/>
            <a:ext cx="2637299" cy="3546714"/>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Képtalálat a következőre: „A &quot;prágai tavasz&quot; titkos történe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1248" y="3663345"/>
            <a:ext cx="2088232" cy="3021795"/>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Magyarok &amp; Történele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1488" y="3680144"/>
            <a:ext cx="2208768" cy="2942859"/>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Oroszország válaszúton, 2. kiadás - Régikönyve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5707" y="3680144"/>
            <a:ext cx="1980770" cy="2942859"/>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3"/>
          <p:cNvSpPr txBox="1"/>
          <p:nvPr/>
        </p:nvSpPr>
        <p:spPr>
          <a:xfrm>
            <a:off x="3131840" y="116632"/>
            <a:ext cx="3005951" cy="461665"/>
          </a:xfrm>
          <a:prstGeom prst="rect">
            <a:avLst/>
          </a:prstGeom>
          <a:noFill/>
        </p:spPr>
        <p:txBody>
          <a:bodyPr wrap="none" rtlCol="0">
            <a:spAutoFit/>
          </a:bodyPr>
          <a:lstStyle/>
          <a:p>
            <a:r>
              <a:rPr lang="hu-HU" sz="2400" b="1" dirty="0" smtClean="0">
                <a:solidFill>
                  <a:srgbClr val="C00000"/>
                </a:solidFill>
                <a:latin typeface="Arial" panose="020B0604020202020204" pitchFamily="34" charset="0"/>
                <a:cs typeface="Arial" panose="020B0604020202020204" pitchFamily="34" charset="0"/>
              </a:rPr>
              <a:t>Válogatott könyvek</a:t>
            </a:r>
            <a:endParaRPr lang="hu-HU"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8839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2492165" y="2780928"/>
            <a:ext cx="1428148" cy="461665"/>
          </a:xfrm>
          <a:prstGeom prst="rect">
            <a:avLst/>
          </a:prstGeom>
          <a:noFill/>
        </p:spPr>
        <p:txBody>
          <a:bodyPr wrap="none" rtlCol="0">
            <a:spAutoFit/>
          </a:bodyPr>
          <a:lstStyle/>
          <a:p>
            <a:r>
              <a:rPr lang="hu-HU" sz="2400" dirty="0" smtClean="0">
                <a:solidFill>
                  <a:srgbClr val="002060"/>
                </a:solidFill>
                <a:latin typeface="Arial" panose="020B0604020202020204" pitchFamily="34" charset="0"/>
                <a:cs typeface="Arial" panose="020B0604020202020204" pitchFamily="34" charset="0"/>
              </a:rPr>
              <a:t>Tartalom</a:t>
            </a:r>
            <a:r>
              <a:rPr lang="hu-HU" dirty="0" smtClean="0"/>
              <a:t>:</a:t>
            </a:r>
            <a:endParaRPr lang="hu-HU" dirty="0"/>
          </a:p>
        </p:txBody>
      </p:sp>
      <p:sp>
        <p:nvSpPr>
          <p:cNvPr id="5" name="Szövegdoboz 4"/>
          <p:cNvSpPr txBox="1"/>
          <p:nvPr/>
        </p:nvSpPr>
        <p:spPr>
          <a:xfrm>
            <a:off x="4049559" y="2805896"/>
            <a:ext cx="2751074" cy="1631216"/>
          </a:xfrm>
          <a:prstGeom prst="rect">
            <a:avLst/>
          </a:prstGeom>
          <a:noFill/>
        </p:spPr>
        <p:txBody>
          <a:bodyPr wrap="none" rtlCol="0">
            <a:spAutoFit/>
          </a:bodyPr>
          <a:lstStyle/>
          <a:p>
            <a:r>
              <a:rPr lang="hu-HU" sz="2000" dirty="0" smtClean="0">
                <a:solidFill>
                  <a:srgbClr val="002060"/>
                </a:solidFill>
                <a:latin typeface="Arial" panose="020B0604020202020204" pitchFamily="34" charset="0"/>
                <a:cs typeface="Arial" panose="020B0604020202020204" pitchFamily="34" charset="0"/>
              </a:rPr>
              <a:t>-   3 esetmegbeszélés</a:t>
            </a:r>
          </a:p>
          <a:p>
            <a:endParaRPr lang="hu-HU" sz="2000" dirty="0" smtClean="0">
              <a:solidFill>
                <a:srgbClr val="002060"/>
              </a:solidFill>
              <a:latin typeface="Arial" panose="020B0604020202020204" pitchFamily="34" charset="0"/>
              <a:cs typeface="Arial" panose="020B0604020202020204" pitchFamily="34" charset="0"/>
            </a:endParaRPr>
          </a:p>
          <a:p>
            <a:pPr marL="342900" indent="-342900">
              <a:buFontTx/>
              <a:buChar char="-"/>
            </a:pPr>
            <a:r>
              <a:rPr lang="hu-HU" sz="2000" dirty="0" smtClean="0">
                <a:solidFill>
                  <a:srgbClr val="002060"/>
                </a:solidFill>
                <a:latin typeface="Arial" panose="020B0604020202020204" pitchFamily="34" charset="0"/>
                <a:cs typeface="Arial" panose="020B0604020202020204" pitchFamily="34" charset="0"/>
              </a:rPr>
              <a:t>3 kísérletismertetés</a:t>
            </a:r>
          </a:p>
          <a:p>
            <a:endParaRPr lang="hu-HU" sz="2000" dirty="0" smtClean="0">
              <a:solidFill>
                <a:srgbClr val="002060"/>
              </a:solidFill>
              <a:latin typeface="Arial" panose="020B0604020202020204" pitchFamily="34" charset="0"/>
              <a:cs typeface="Arial" panose="020B0604020202020204" pitchFamily="34" charset="0"/>
            </a:endParaRPr>
          </a:p>
          <a:p>
            <a:r>
              <a:rPr lang="hu-HU" sz="2000" dirty="0" smtClean="0">
                <a:solidFill>
                  <a:srgbClr val="002060"/>
                </a:solidFill>
                <a:latin typeface="Arial" panose="020B0604020202020204" pitchFamily="34" charset="0"/>
                <a:cs typeface="Arial" panose="020B0604020202020204" pitchFamily="34" charset="0"/>
              </a:rPr>
              <a:t>-    1 ráadás</a:t>
            </a:r>
            <a:endParaRPr lang="hu-HU" sz="2000" dirty="0">
              <a:solidFill>
                <a:srgbClr val="002060"/>
              </a:solidFill>
              <a:latin typeface="Arial" panose="020B0604020202020204" pitchFamily="34" charset="0"/>
              <a:cs typeface="Arial" panose="020B0604020202020204" pitchFamily="34" charset="0"/>
            </a:endParaRPr>
          </a:p>
        </p:txBody>
      </p:sp>
      <p:pic>
        <p:nvPicPr>
          <p:cNvPr id="11266" name="Picture 2" descr="Képtalálat a következőre: „milyen az em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212" y="692696"/>
            <a:ext cx="5753100"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153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2812507" y="1628800"/>
            <a:ext cx="3487685" cy="1938992"/>
          </a:xfrm>
          <a:prstGeom prst="rect">
            <a:avLst/>
          </a:prstGeom>
          <a:noFill/>
        </p:spPr>
        <p:txBody>
          <a:bodyPr wrap="square" rtlCol="0">
            <a:spAutoFit/>
          </a:bodyPr>
          <a:lstStyle/>
          <a:p>
            <a:pPr algn="ctr"/>
            <a:r>
              <a:rPr lang="hu-HU" sz="2400" dirty="0" smtClean="0">
                <a:solidFill>
                  <a:srgbClr val="002060"/>
                </a:solidFill>
                <a:latin typeface="Arial" panose="020B0604020202020204" pitchFamily="34" charset="0"/>
                <a:cs typeface="Arial" panose="020B0604020202020204" pitchFamily="34" charset="0"/>
              </a:rPr>
              <a:t>Bem apó, a lengyel, a magyar híres és dicsőséges szabadságharcos  esete</a:t>
            </a:r>
            <a:endParaRPr lang="hu-HU" sz="2400" dirty="0">
              <a:solidFill>
                <a:srgbClr val="002060"/>
              </a:solidFill>
              <a:latin typeface="Arial" panose="020B0604020202020204" pitchFamily="34" charset="0"/>
              <a:cs typeface="Arial" panose="020B0604020202020204" pitchFamily="34" charset="0"/>
            </a:endParaRPr>
          </a:p>
        </p:txBody>
      </p:sp>
      <p:pic>
        <p:nvPicPr>
          <p:cNvPr id="6146" name="Picture 2" descr="Józef B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60648"/>
            <a:ext cx="238125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Képtalálat a következőre: „bem apó sírja lengyelországb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717032"/>
            <a:ext cx="3189164" cy="2391874"/>
          </a:xfrm>
          <a:prstGeom prst="rect">
            <a:avLst/>
          </a:prstGeom>
          <a:noFill/>
          <a:extLst>
            <a:ext uri="{909E8E84-426E-40DD-AFC4-6F175D3DCCD1}">
              <a14:hiddenFill xmlns:a14="http://schemas.microsoft.com/office/drawing/2010/main">
                <a:solidFill>
                  <a:srgbClr val="FFFFFF"/>
                </a:solidFill>
              </a14:hiddenFill>
            </a:ext>
          </a:extLst>
        </p:spPr>
      </p:pic>
      <p:sp>
        <p:nvSpPr>
          <p:cNvPr id="5" name="Szövegdoboz 4"/>
          <p:cNvSpPr txBox="1"/>
          <p:nvPr/>
        </p:nvSpPr>
        <p:spPr>
          <a:xfrm>
            <a:off x="449259" y="6165304"/>
            <a:ext cx="3474669" cy="369332"/>
          </a:xfrm>
          <a:prstGeom prst="rect">
            <a:avLst/>
          </a:prstGeom>
          <a:noFill/>
        </p:spPr>
        <p:txBody>
          <a:bodyPr wrap="none" rtlCol="0">
            <a:spAutoFit/>
          </a:bodyPr>
          <a:lstStyle/>
          <a:p>
            <a:r>
              <a:rPr lang="hu-HU" dirty="0" err="1" smtClean="0"/>
              <a:t>Tarnów</a:t>
            </a:r>
            <a:r>
              <a:rPr lang="hu-HU" dirty="0" smtClean="0"/>
              <a:t>, az égbe temetett tábornok</a:t>
            </a:r>
            <a:endParaRPr lang="hu-HU" dirty="0"/>
          </a:p>
        </p:txBody>
      </p:sp>
    </p:spTree>
    <p:extLst>
      <p:ext uri="{BB962C8B-B14F-4D97-AF65-F5344CB8AC3E}">
        <p14:creationId xmlns:p14="http://schemas.microsoft.com/office/powerpoint/2010/main" val="3970913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1547664" y="1987093"/>
            <a:ext cx="6199262" cy="3170099"/>
          </a:xfrm>
          <a:prstGeom prst="rect">
            <a:avLst/>
          </a:prstGeom>
          <a:noFill/>
        </p:spPr>
        <p:txBody>
          <a:bodyPr wrap="none" rtlCol="0">
            <a:spAutoFit/>
          </a:bodyPr>
          <a:lstStyle/>
          <a:p>
            <a:pPr algn="ctr"/>
            <a:r>
              <a:rPr lang="hu-HU" sz="2000" dirty="0" smtClean="0">
                <a:solidFill>
                  <a:srgbClr val="002060"/>
                </a:solidFill>
                <a:latin typeface="Arial" panose="020B0604020202020204" pitchFamily="34" charset="0"/>
                <a:cs typeface="Arial" panose="020B0604020202020204" pitchFamily="34" charset="0"/>
              </a:rPr>
              <a:t>Milyen a magyar biztonsági szolgálat:</a:t>
            </a:r>
          </a:p>
          <a:p>
            <a:pPr algn="ctr"/>
            <a:endParaRPr lang="hu-HU" sz="2000" dirty="0">
              <a:solidFill>
                <a:srgbClr val="002060"/>
              </a:solidFill>
              <a:latin typeface="Arial" panose="020B0604020202020204" pitchFamily="34" charset="0"/>
              <a:cs typeface="Arial" panose="020B0604020202020204" pitchFamily="34" charset="0"/>
            </a:endParaRPr>
          </a:p>
          <a:p>
            <a:pPr algn="ctr"/>
            <a:r>
              <a:rPr lang="hu-HU" sz="2000" b="1" i="1" dirty="0" smtClean="0">
                <a:solidFill>
                  <a:srgbClr val="002060"/>
                </a:solidFill>
                <a:latin typeface="Arial" panose="020B0604020202020204" pitchFamily="34" charset="0"/>
                <a:cs typeface="Arial" panose="020B0604020202020204" pitchFamily="34" charset="0"/>
              </a:rPr>
              <a:t>A bicska esete</a:t>
            </a:r>
          </a:p>
          <a:p>
            <a:pPr algn="ctr"/>
            <a:endParaRPr lang="hu-HU" sz="2000" dirty="0">
              <a:solidFill>
                <a:srgbClr val="002060"/>
              </a:solidFill>
              <a:latin typeface="Arial" panose="020B0604020202020204" pitchFamily="34" charset="0"/>
              <a:cs typeface="Arial" panose="020B0604020202020204" pitchFamily="34" charset="0"/>
            </a:endParaRPr>
          </a:p>
          <a:p>
            <a:pPr algn="ctr"/>
            <a:endParaRPr lang="hu-HU" sz="2000" dirty="0" smtClean="0">
              <a:solidFill>
                <a:srgbClr val="002060"/>
              </a:solidFill>
              <a:latin typeface="Arial" panose="020B0604020202020204" pitchFamily="34" charset="0"/>
              <a:cs typeface="Arial" panose="020B0604020202020204" pitchFamily="34" charset="0"/>
            </a:endParaRPr>
          </a:p>
          <a:p>
            <a:pPr algn="ctr"/>
            <a:r>
              <a:rPr lang="hu-HU" sz="2000" dirty="0" smtClean="0">
                <a:solidFill>
                  <a:srgbClr val="002060"/>
                </a:solidFill>
                <a:latin typeface="Arial" panose="020B0604020202020204" pitchFamily="34" charset="0"/>
                <a:cs typeface="Arial" panose="020B0604020202020204" pitchFamily="34" charset="0"/>
              </a:rPr>
              <a:t>Milyen az amerikai biztonsági szolgálat:</a:t>
            </a:r>
          </a:p>
          <a:p>
            <a:pPr algn="ctr"/>
            <a:endParaRPr lang="hu-HU" sz="2000" dirty="0">
              <a:solidFill>
                <a:srgbClr val="002060"/>
              </a:solidFill>
              <a:latin typeface="Arial" panose="020B0604020202020204" pitchFamily="34" charset="0"/>
              <a:cs typeface="Arial" panose="020B0604020202020204" pitchFamily="34" charset="0"/>
            </a:endParaRPr>
          </a:p>
          <a:p>
            <a:pPr algn="ctr"/>
            <a:r>
              <a:rPr lang="hu-HU" sz="2000" b="1" i="1" dirty="0" smtClean="0">
                <a:solidFill>
                  <a:srgbClr val="002060"/>
                </a:solidFill>
                <a:latin typeface="Arial" panose="020B0604020202020204" pitchFamily="34" charset="0"/>
                <a:cs typeface="Arial" panose="020B0604020202020204" pitchFamily="34" charset="0"/>
              </a:rPr>
              <a:t>A fekete nő esete a fehér kisgyermekes családdal</a:t>
            </a:r>
          </a:p>
          <a:p>
            <a:pPr algn="ctr"/>
            <a:endParaRPr lang="hu-HU" sz="2000" dirty="0">
              <a:solidFill>
                <a:srgbClr val="002060"/>
              </a:solidFill>
              <a:latin typeface="Arial" panose="020B0604020202020204" pitchFamily="34" charset="0"/>
              <a:cs typeface="Arial" panose="020B0604020202020204" pitchFamily="34" charset="0"/>
            </a:endParaRPr>
          </a:p>
          <a:p>
            <a:pPr algn="ctr"/>
            <a:endParaRPr lang="hu-HU" sz="2000" dirty="0" smtClean="0">
              <a:latin typeface="Arial" panose="020B0604020202020204" pitchFamily="34" charset="0"/>
              <a:cs typeface="Arial" panose="020B0604020202020204" pitchFamily="34" charset="0"/>
            </a:endParaRPr>
          </a:p>
        </p:txBody>
      </p:sp>
      <p:sp>
        <p:nvSpPr>
          <p:cNvPr id="5" name="Téglalap 4"/>
          <p:cNvSpPr/>
          <p:nvPr/>
        </p:nvSpPr>
        <p:spPr>
          <a:xfrm>
            <a:off x="2339752" y="509771"/>
            <a:ext cx="4520789" cy="830997"/>
          </a:xfrm>
          <a:prstGeom prst="rect">
            <a:avLst/>
          </a:prstGeom>
        </p:spPr>
        <p:txBody>
          <a:bodyPr wrap="none">
            <a:spAutoFit/>
          </a:bodyPr>
          <a:lstStyle/>
          <a:p>
            <a:pPr lvl="0" algn="ctr"/>
            <a:r>
              <a:rPr lang="hu-HU" sz="2400" b="1" dirty="0">
                <a:solidFill>
                  <a:srgbClr val="002060"/>
                </a:solidFill>
                <a:latin typeface="Arial" panose="020B0604020202020204" pitchFamily="34" charset="0"/>
                <a:cs typeface="Arial" panose="020B0604020202020204" pitchFamily="34" charset="0"/>
              </a:rPr>
              <a:t>Egy repülő téri </a:t>
            </a:r>
            <a:r>
              <a:rPr lang="hu-HU" sz="2400" b="1" dirty="0" smtClean="0">
                <a:solidFill>
                  <a:srgbClr val="002060"/>
                </a:solidFill>
                <a:latin typeface="Arial" panose="020B0604020202020204" pitchFamily="34" charset="0"/>
                <a:cs typeface="Arial" panose="020B0604020202020204" pitchFamily="34" charset="0"/>
              </a:rPr>
              <a:t>tapasztalat </a:t>
            </a:r>
          </a:p>
          <a:p>
            <a:pPr lvl="0" algn="ctr"/>
            <a:r>
              <a:rPr lang="hu-HU" sz="2400" dirty="0" smtClean="0">
                <a:solidFill>
                  <a:srgbClr val="002060"/>
                </a:solidFill>
                <a:latin typeface="Arial" panose="020B0604020202020204" pitchFamily="34" charset="0"/>
                <a:cs typeface="Arial" panose="020B0604020202020204" pitchFamily="34" charset="0"/>
              </a:rPr>
              <a:t>Budapesten és Philadelphiában</a:t>
            </a:r>
            <a:endParaRPr lang="hu-HU" sz="2400" dirty="0">
              <a:solidFill>
                <a:srgbClr val="002060"/>
              </a:solidFill>
              <a:latin typeface="Arial" panose="020B0604020202020204" pitchFamily="34" charset="0"/>
              <a:cs typeface="Arial" panose="020B0604020202020204" pitchFamily="34" charset="0"/>
            </a:endParaRPr>
          </a:p>
        </p:txBody>
      </p:sp>
      <p:pic>
        <p:nvPicPr>
          <p:cNvPr id="9218" name="Picture 2" descr="Képtalálat a következőre: „repülőtéri biztonsági szolgál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869160"/>
            <a:ext cx="1809709" cy="140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943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1691681" y="692696"/>
            <a:ext cx="5976663" cy="5478423"/>
          </a:xfrm>
          <a:prstGeom prst="rect">
            <a:avLst/>
          </a:prstGeom>
          <a:noFill/>
        </p:spPr>
        <p:txBody>
          <a:bodyPr wrap="square" rtlCol="0">
            <a:spAutoFit/>
          </a:bodyPr>
          <a:lstStyle/>
          <a:p>
            <a:pPr algn="ctr">
              <a:spcBef>
                <a:spcPts val="600"/>
              </a:spcBef>
              <a:spcAft>
                <a:spcPts val="600"/>
              </a:spcAft>
            </a:pPr>
            <a:r>
              <a:rPr lang="hu-HU" sz="2000" b="1" dirty="0" smtClean="0">
                <a:solidFill>
                  <a:srgbClr val="002060"/>
                </a:solidFill>
                <a:latin typeface="Arial" panose="020B0604020202020204" pitchFamily="34" charset="0"/>
                <a:cs typeface="Arial" panose="020B0604020202020204" pitchFamily="34" charset="0"/>
              </a:rPr>
              <a:t>Milyen az ember? </a:t>
            </a:r>
          </a:p>
          <a:p>
            <a:pPr algn="ctr">
              <a:spcBef>
                <a:spcPts val="600"/>
              </a:spcBef>
              <a:spcAft>
                <a:spcPts val="600"/>
              </a:spcAft>
            </a:pPr>
            <a:r>
              <a:rPr lang="hu-HU" sz="2000" dirty="0" smtClean="0">
                <a:solidFill>
                  <a:srgbClr val="002060"/>
                </a:solidFill>
                <a:latin typeface="Arial" panose="020B0604020202020204" pitchFamily="34" charset="0"/>
                <a:cs typeface="Arial" panose="020B0604020202020204" pitchFamily="34" charset="0"/>
              </a:rPr>
              <a:t>Mindenki rossz, vagy mindenki jó!?</a:t>
            </a:r>
          </a:p>
          <a:p>
            <a:pPr algn="ctr">
              <a:spcBef>
                <a:spcPts val="600"/>
              </a:spcBef>
              <a:spcAft>
                <a:spcPts val="600"/>
              </a:spcAft>
            </a:pPr>
            <a:r>
              <a:rPr lang="hu-HU" sz="2000" dirty="0">
                <a:solidFill>
                  <a:srgbClr val="002060"/>
                </a:solidFill>
                <a:latin typeface="Arial" panose="020B0604020202020204" pitchFamily="34" charset="0"/>
                <a:cs typeface="Arial" panose="020B0604020202020204" pitchFamily="34" charset="0"/>
              </a:rPr>
              <a:t>N</a:t>
            </a:r>
            <a:r>
              <a:rPr lang="hu-HU" sz="2000" dirty="0" smtClean="0">
                <a:solidFill>
                  <a:srgbClr val="002060"/>
                </a:solidFill>
                <a:latin typeface="Arial" panose="020B0604020202020204" pitchFamily="34" charset="0"/>
                <a:cs typeface="Arial" panose="020B0604020202020204" pitchFamily="34" charset="0"/>
              </a:rPr>
              <a:t>etán mindenki jó is és rossz is!?</a:t>
            </a:r>
          </a:p>
          <a:p>
            <a:pPr algn="ctr">
              <a:spcBef>
                <a:spcPts val="600"/>
              </a:spcBef>
              <a:spcAft>
                <a:spcPts val="600"/>
              </a:spcAft>
            </a:pPr>
            <a:r>
              <a:rPr lang="hu-HU" sz="2000" dirty="0" smtClean="0">
                <a:solidFill>
                  <a:srgbClr val="002060"/>
                </a:solidFill>
                <a:latin typeface="Arial" panose="020B0604020202020204" pitchFamily="34" charset="0"/>
                <a:cs typeface="Arial" panose="020B0604020202020204" pitchFamily="34" charset="0"/>
              </a:rPr>
              <a:t>Hát az attól függ! Attól, hogy miként vizsgálom!</a:t>
            </a:r>
          </a:p>
          <a:p>
            <a:pPr algn="ctr">
              <a:spcBef>
                <a:spcPts val="600"/>
              </a:spcBef>
              <a:spcAft>
                <a:spcPts val="600"/>
              </a:spcAft>
            </a:pPr>
            <a:r>
              <a:rPr lang="hu-HU" sz="2000" dirty="0" smtClean="0">
                <a:solidFill>
                  <a:srgbClr val="002060"/>
                </a:solidFill>
                <a:latin typeface="Arial" panose="020B0604020202020204" pitchFamily="34" charset="0"/>
                <a:cs typeface="Arial" panose="020B0604020202020204" pitchFamily="34" charset="0"/>
              </a:rPr>
              <a:t>Bízhatunk-e egymás értékítéletében, </a:t>
            </a:r>
          </a:p>
          <a:p>
            <a:pPr algn="ctr">
              <a:spcBef>
                <a:spcPts val="600"/>
              </a:spcBef>
              <a:spcAft>
                <a:spcPts val="600"/>
              </a:spcAft>
            </a:pPr>
            <a:r>
              <a:rPr lang="hu-HU" sz="2000" dirty="0" smtClean="0">
                <a:solidFill>
                  <a:srgbClr val="002060"/>
                </a:solidFill>
                <a:latin typeface="Arial" panose="020B0604020202020204" pitchFamily="34" charset="0"/>
                <a:cs typeface="Arial" panose="020B0604020202020204" pitchFamily="34" charset="0"/>
              </a:rPr>
              <a:t>egymás kritikájában, választásában!?</a:t>
            </a:r>
          </a:p>
          <a:p>
            <a:pPr algn="ctr">
              <a:spcBef>
                <a:spcPts val="600"/>
              </a:spcBef>
              <a:spcAft>
                <a:spcPts val="600"/>
              </a:spcAft>
            </a:pPr>
            <a:r>
              <a:rPr lang="hu-HU" sz="2000" dirty="0" smtClean="0">
                <a:solidFill>
                  <a:srgbClr val="002060"/>
                </a:solidFill>
                <a:latin typeface="Arial" panose="020B0604020202020204" pitchFamily="34" charset="0"/>
                <a:cs typeface="Arial" panose="020B0604020202020204" pitchFamily="34" charset="0"/>
              </a:rPr>
              <a:t>Rábízhatom-e magamat, </a:t>
            </a:r>
          </a:p>
          <a:p>
            <a:pPr algn="ctr">
              <a:spcBef>
                <a:spcPts val="600"/>
              </a:spcBef>
              <a:spcAft>
                <a:spcPts val="600"/>
              </a:spcAft>
            </a:pPr>
            <a:r>
              <a:rPr lang="hu-HU" sz="2000" dirty="0" smtClean="0">
                <a:solidFill>
                  <a:srgbClr val="002060"/>
                </a:solidFill>
                <a:latin typeface="Arial" panose="020B0604020202020204" pitchFamily="34" charset="0"/>
                <a:cs typeface="Arial" panose="020B0604020202020204" pitchFamily="34" charset="0"/>
              </a:rPr>
              <a:t>a gyermekemet,</a:t>
            </a:r>
          </a:p>
          <a:p>
            <a:pPr algn="ctr">
              <a:spcBef>
                <a:spcPts val="600"/>
              </a:spcBef>
              <a:spcAft>
                <a:spcPts val="600"/>
              </a:spcAft>
            </a:pPr>
            <a:r>
              <a:rPr lang="hu-HU" sz="2000" dirty="0" smtClean="0">
                <a:solidFill>
                  <a:srgbClr val="002060"/>
                </a:solidFill>
                <a:latin typeface="Arial" panose="020B0604020202020204" pitchFamily="34" charset="0"/>
                <a:cs typeface="Arial" panose="020B0604020202020204" pitchFamily="34" charset="0"/>
              </a:rPr>
              <a:t> az országomat, </a:t>
            </a:r>
          </a:p>
          <a:p>
            <a:pPr algn="ctr">
              <a:spcBef>
                <a:spcPts val="600"/>
              </a:spcBef>
              <a:spcAft>
                <a:spcPts val="600"/>
              </a:spcAft>
            </a:pPr>
            <a:r>
              <a:rPr lang="hu-HU" sz="2000" dirty="0" smtClean="0">
                <a:solidFill>
                  <a:srgbClr val="002060"/>
                </a:solidFill>
                <a:latin typeface="Arial" panose="020B0604020202020204" pitchFamily="34" charset="0"/>
                <a:cs typeface="Arial" panose="020B0604020202020204" pitchFamily="34" charset="0"/>
              </a:rPr>
              <a:t>a vagyonomat, </a:t>
            </a:r>
          </a:p>
          <a:p>
            <a:pPr algn="ctr">
              <a:spcBef>
                <a:spcPts val="600"/>
              </a:spcBef>
              <a:spcAft>
                <a:spcPts val="600"/>
              </a:spcAft>
            </a:pPr>
            <a:r>
              <a:rPr lang="hu-HU" sz="2000" dirty="0" smtClean="0">
                <a:solidFill>
                  <a:srgbClr val="002060"/>
                </a:solidFill>
                <a:latin typeface="Arial" panose="020B0604020202020204" pitchFamily="34" charset="0"/>
                <a:cs typeface="Arial" panose="020B0604020202020204" pitchFamily="34" charset="0"/>
              </a:rPr>
              <a:t>az életemet,</a:t>
            </a:r>
          </a:p>
          <a:p>
            <a:pPr algn="ctr">
              <a:spcBef>
                <a:spcPts val="600"/>
              </a:spcBef>
              <a:spcAft>
                <a:spcPts val="600"/>
              </a:spcAft>
            </a:pPr>
            <a:r>
              <a:rPr lang="hu-HU" sz="2000" dirty="0" smtClean="0">
                <a:solidFill>
                  <a:srgbClr val="002060"/>
                </a:solidFill>
                <a:latin typeface="Arial" panose="020B0604020202020204" pitchFamily="34" charset="0"/>
                <a:cs typeface="Arial" panose="020B0604020202020204" pitchFamily="34" charset="0"/>
              </a:rPr>
              <a:t> a másikra?!</a:t>
            </a:r>
            <a:endParaRPr lang="hu-HU" sz="2000" dirty="0">
              <a:solidFill>
                <a:srgbClr val="002060"/>
              </a:solidFill>
              <a:latin typeface="Arial" panose="020B0604020202020204" pitchFamily="34" charset="0"/>
              <a:cs typeface="Arial" panose="020B0604020202020204" pitchFamily="34" charset="0"/>
            </a:endParaRPr>
          </a:p>
        </p:txBody>
      </p:sp>
      <p:pic>
        <p:nvPicPr>
          <p:cNvPr id="12290" name="Picture 2" descr="http://img.kaloo.ga/thumb?url=http%3A%2F%2Focdn.eu%2Fimages%2Fpulscms%2FOTk7MDA_%2F99fa9ff47f666ddaf44221ebfad2f820.jpeg&amp;md5val=99fa9ff47f666ddaf44221ebfad2f820&amp;key=494820d63ea1bee5d1d6069600e7a7756cb5a04b&amp;method=fill&amp;size=522x3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51" y="4725144"/>
            <a:ext cx="2228165"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Képtalálat a következőre: „milyen az emb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7075" y="265909"/>
            <a:ext cx="1943397"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63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2337580" y="548680"/>
            <a:ext cx="4826708" cy="5509200"/>
          </a:xfrm>
          <a:prstGeom prst="rect">
            <a:avLst/>
          </a:prstGeom>
        </p:spPr>
        <p:txBody>
          <a:bodyPr wrap="square">
            <a:spAutoFit/>
          </a:bodyPr>
          <a:lstStyle/>
          <a:p>
            <a:r>
              <a:rPr lang="hu-HU" sz="2400" i="1" dirty="0" smtClean="0">
                <a:latin typeface="Arial" panose="020B0604020202020204" pitchFamily="34" charset="0"/>
                <a:cs typeface="Arial" panose="020B0604020202020204" pitchFamily="34" charset="0"/>
              </a:rPr>
              <a:t>...</a:t>
            </a:r>
            <a:r>
              <a:rPr lang="hu-HU" sz="2400" dirty="0" smtClean="0">
                <a:solidFill>
                  <a:srgbClr val="002060"/>
                </a:solidFill>
                <a:latin typeface="Arial" panose="020B0604020202020204" pitchFamily="34" charset="0"/>
                <a:cs typeface="Arial" panose="020B0604020202020204" pitchFamily="34" charset="0"/>
              </a:rPr>
              <a:t>vétkesek közt cinkos aki néma.</a:t>
            </a:r>
          </a:p>
          <a:p>
            <a:r>
              <a:rPr lang="hu-HU" sz="1600" dirty="0" smtClean="0">
                <a:solidFill>
                  <a:srgbClr val="002060"/>
                </a:solidFill>
                <a:latin typeface="Arial" panose="020B0604020202020204" pitchFamily="34" charset="0"/>
                <a:cs typeface="Arial" panose="020B0604020202020204" pitchFamily="34" charset="0"/>
              </a:rPr>
              <a:t>                                Babits Mihály, Jónás könyve</a:t>
            </a:r>
          </a:p>
          <a:p>
            <a:endParaRPr lang="hu-HU" sz="1600" dirty="0" smtClean="0">
              <a:solidFill>
                <a:srgbClr val="002060"/>
              </a:solidFill>
              <a:latin typeface="Arial" panose="020B0604020202020204" pitchFamily="34" charset="0"/>
              <a:cs typeface="Arial" panose="020B0604020202020204" pitchFamily="34" charset="0"/>
            </a:endParaRPr>
          </a:p>
          <a:p>
            <a:r>
              <a:rPr lang="hu-HU" sz="2400" dirty="0" smtClean="0">
                <a:solidFill>
                  <a:srgbClr val="002060"/>
                </a:solidFill>
                <a:latin typeface="Arial" panose="020B0604020202020204" pitchFamily="34" charset="0"/>
                <a:cs typeface="Arial" panose="020B0604020202020204" pitchFamily="34" charset="0"/>
              </a:rPr>
              <a:t>Én nem fogom be pörös számat.</a:t>
            </a:r>
            <a:br>
              <a:rPr lang="hu-HU" sz="2400" dirty="0" smtClean="0">
                <a:solidFill>
                  <a:srgbClr val="002060"/>
                </a:solidFill>
                <a:latin typeface="Arial" panose="020B0604020202020204" pitchFamily="34" charset="0"/>
                <a:cs typeface="Arial" panose="020B0604020202020204" pitchFamily="34" charset="0"/>
              </a:rPr>
            </a:br>
            <a:r>
              <a:rPr lang="hu-HU" sz="2400" dirty="0" smtClean="0">
                <a:solidFill>
                  <a:srgbClr val="002060"/>
                </a:solidFill>
                <a:latin typeface="Arial" panose="020B0604020202020204" pitchFamily="34" charset="0"/>
                <a:cs typeface="Arial" panose="020B0604020202020204" pitchFamily="34" charset="0"/>
              </a:rPr>
              <a:t>A tudásnak teszek panaszt.</a:t>
            </a:r>
            <a:br>
              <a:rPr lang="hu-HU" sz="2400" dirty="0" smtClean="0">
                <a:solidFill>
                  <a:srgbClr val="002060"/>
                </a:solidFill>
                <a:latin typeface="Arial" panose="020B0604020202020204" pitchFamily="34" charset="0"/>
                <a:cs typeface="Arial" panose="020B0604020202020204" pitchFamily="34" charset="0"/>
              </a:rPr>
            </a:br>
            <a:r>
              <a:rPr lang="hu-HU" sz="2400" dirty="0" smtClean="0">
                <a:solidFill>
                  <a:srgbClr val="002060"/>
                </a:solidFill>
                <a:latin typeface="Arial" panose="020B0604020202020204" pitchFamily="34" charset="0"/>
                <a:cs typeface="Arial" panose="020B0604020202020204" pitchFamily="34" charset="0"/>
              </a:rPr>
              <a:t>Rám tekint, pártfogón, e század:</a:t>
            </a:r>
            <a:br>
              <a:rPr lang="hu-HU" sz="2400" dirty="0" smtClean="0">
                <a:solidFill>
                  <a:srgbClr val="002060"/>
                </a:solidFill>
                <a:latin typeface="Arial" panose="020B0604020202020204" pitchFamily="34" charset="0"/>
                <a:cs typeface="Arial" panose="020B0604020202020204" pitchFamily="34" charset="0"/>
              </a:rPr>
            </a:br>
            <a:r>
              <a:rPr lang="hu-HU" sz="2400" dirty="0" smtClean="0">
                <a:solidFill>
                  <a:srgbClr val="002060"/>
                </a:solidFill>
                <a:latin typeface="Arial" panose="020B0604020202020204" pitchFamily="34" charset="0"/>
                <a:cs typeface="Arial" panose="020B0604020202020204" pitchFamily="34" charset="0"/>
              </a:rPr>
              <a:t>rám gondol, szántván, a paraszt;</a:t>
            </a:r>
            <a:endParaRPr lang="hu-HU" sz="2400" dirty="0">
              <a:solidFill>
                <a:srgbClr val="002060"/>
              </a:solidFill>
              <a:latin typeface="Arial" panose="020B0604020202020204" pitchFamily="34" charset="0"/>
              <a:cs typeface="Arial" panose="020B0604020202020204" pitchFamily="34" charset="0"/>
            </a:endParaRPr>
          </a:p>
          <a:p>
            <a:r>
              <a:rPr lang="hu-HU" sz="2400" dirty="0" smtClean="0">
                <a:solidFill>
                  <a:srgbClr val="002060"/>
                </a:solidFill>
                <a:latin typeface="Arial" panose="020B0604020202020204" pitchFamily="34" charset="0"/>
                <a:cs typeface="Arial" panose="020B0604020202020204" pitchFamily="34" charset="0"/>
              </a:rPr>
              <a:t>Én nem fogom be pörös számat,</a:t>
            </a:r>
          </a:p>
          <a:p>
            <a:r>
              <a:rPr lang="hu-HU" sz="1600" dirty="0">
                <a:solidFill>
                  <a:srgbClr val="002060"/>
                </a:solidFill>
                <a:latin typeface="Arial" panose="020B0604020202020204" pitchFamily="34" charset="0"/>
                <a:cs typeface="Arial" panose="020B0604020202020204" pitchFamily="34" charset="0"/>
              </a:rPr>
              <a:t> </a:t>
            </a:r>
            <a:r>
              <a:rPr lang="hu-HU" sz="1600" dirty="0" smtClean="0">
                <a:solidFill>
                  <a:srgbClr val="002060"/>
                </a:solidFill>
                <a:latin typeface="Arial" panose="020B0604020202020204" pitchFamily="34" charset="0"/>
                <a:cs typeface="Arial" panose="020B0604020202020204" pitchFamily="34" charset="0"/>
              </a:rPr>
              <a:t>                                     József Attila, Ars poetica</a:t>
            </a:r>
          </a:p>
          <a:p>
            <a:endParaRPr lang="hu-HU" sz="2400" i="1" dirty="0">
              <a:solidFill>
                <a:srgbClr val="002060"/>
              </a:solidFill>
              <a:latin typeface="Arial" panose="020B0604020202020204" pitchFamily="34" charset="0"/>
              <a:cs typeface="Arial" panose="020B0604020202020204" pitchFamily="34" charset="0"/>
            </a:endParaRPr>
          </a:p>
          <a:p>
            <a:r>
              <a:rPr lang="hu-HU" sz="2400" dirty="0" smtClean="0">
                <a:solidFill>
                  <a:srgbClr val="002060"/>
                </a:solidFill>
                <a:latin typeface="Arial" panose="020B0604020202020204" pitchFamily="34" charset="0"/>
                <a:cs typeface="Arial" panose="020B0604020202020204" pitchFamily="34" charset="0"/>
              </a:rPr>
              <a:t>Mindenik embernek a lelkében dal van és a saját lelkét hallja minden dalban. És akinek szép a lelkében az ének, az hallja a mások énekét is szépnek.</a:t>
            </a:r>
          </a:p>
          <a:p>
            <a:r>
              <a:rPr lang="hu-HU" sz="1600" dirty="0" smtClean="0">
                <a:solidFill>
                  <a:srgbClr val="002060"/>
                </a:solidFill>
                <a:latin typeface="Arial" panose="020B0604020202020204" pitchFamily="34" charset="0"/>
                <a:cs typeface="Arial" panose="020B0604020202020204" pitchFamily="34" charset="0"/>
              </a:rPr>
              <a:t>                                          Babits Mihály, A vihar </a:t>
            </a:r>
            <a:endParaRPr lang="hu-HU" sz="1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492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thumb/d/d3/Asch_experiment.svg/270px-Asch_experiment.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655" y="976349"/>
            <a:ext cx="3912369" cy="3202348"/>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p:cNvSpPr/>
          <p:nvPr/>
        </p:nvSpPr>
        <p:spPr>
          <a:xfrm>
            <a:off x="683569" y="4034681"/>
            <a:ext cx="4680519" cy="1477328"/>
          </a:xfrm>
          <a:prstGeom prst="rect">
            <a:avLst/>
          </a:prstGeom>
        </p:spPr>
        <p:txBody>
          <a:bodyPr wrap="square">
            <a:spAutoFit/>
          </a:bodyPr>
          <a:lstStyle/>
          <a:p>
            <a:r>
              <a:rPr lang="hu-HU" dirty="0" smtClean="0">
                <a:solidFill>
                  <a:srgbClr val="0000CC"/>
                </a:solidFill>
                <a:latin typeface="Arial" panose="020B0604020202020204" pitchFamily="34" charset="0"/>
                <a:cs typeface="Arial" panose="020B0604020202020204" pitchFamily="34" charset="0"/>
              </a:rPr>
              <a:t>A résztvevőknek arra a kérdésre kellett válaszolniuk, hogy a jobb oldali lapon látható vonalak közül melyik hosszúsága egyezik meg a bal oldali lapon látható referenciavonaléval.</a:t>
            </a:r>
            <a:endParaRPr lang="hu-HU" dirty="0">
              <a:solidFill>
                <a:srgbClr val="0000CC"/>
              </a:solidFill>
              <a:latin typeface="Arial" panose="020B0604020202020204" pitchFamily="34" charset="0"/>
              <a:cs typeface="Arial" panose="020B0604020202020204" pitchFamily="34" charset="0"/>
            </a:endParaRPr>
          </a:p>
        </p:txBody>
      </p:sp>
      <p:sp>
        <p:nvSpPr>
          <p:cNvPr id="5" name="Szövegdoboz 4"/>
          <p:cNvSpPr txBox="1"/>
          <p:nvPr/>
        </p:nvSpPr>
        <p:spPr>
          <a:xfrm>
            <a:off x="2716197" y="548680"/>
            <a:ext cx="3511987" cy="461665"/>
          </a:xfrm>
          <a:prstGeom prst="rect">
            <a:avLst/>
          </a:prstGeom>
          <a:noFill/>
        </p:spPr>
        <p:txBody>
          <a:bodyPr wrap="none" rtlCol="0">
            <a:spAutoFit/>
          </a:bodyPr>
          <a:lstStyle/>
          <a:p>
            <a:r>
              <a:rPr lang="hu-HU" sz="2400" b="1" dirty="0" smtClean="0">
                <a:solidFill>
                  <a:srgbClr val="0000CC"/>
                </a:solidFill>
              </a:rPr>
              <a:t>     </a:t>
            </a:r>
            <a:r>
              <a:rPr lang="hu-HU" sz="2400" b="1" dirty="0" err="1" smtClean="0">
                <a:solidFill>
                  <a:srgbClr val="0000CC"/>
                </a:solidFill>
              </a:rPr>
              <a:t>Solomon</a:t>
            </a:r>
            <a:r>
              <a:rPr lang="hu-HU" sz="2400" b="1" dirty="0" smtClean="0">
                <a:solidFill>
                  <a:srgbClr val="0000CC"/>
                </a:solidFill>
              </a:rPr>
              <a:t> </a:t>
            </a:r>
            <a:r>
              <a:rPr lang="hu-HU" sz="2400" b="1" dirty="0" err="1" smtClean="0">
                <a:solidFill>
                  <a:srgbClr val="0000CC"/>
                </a:solidFill>
              </a:rPr>
              <a:t>Asch</a:t>
            </a:r>
            <a:r>
              <a:rPr lang="hu-HU" sz="2400" b="1" dirty="0" smtClean="0">
                <a:solidFill>
                  <a:srgbClr val="0000CC"/>
                </a:solidFill>
              </a:rPr>
              <a:t> - kísérlet</a:t>
            </a:r>
            <a:endParaRPr lang="hu-HU" sz="2400" b="1" dirty="0">
              <a:solidFill>
                <a:srgbClr val="0000CC"/>
              </a:solidFill>
            </a:endParaRPr>
          </a:p>
        </p:txBody>
      </p:sp>
      <p:sp>
        <p:nvSpPr>
          <p:cNvPr id="6" name="Téglalap 5"/>
          <p:cNvSpPr/>
          <p:nvPr/>
        </p:nvSpPr>
        <p:spPr>
          <a:xfrm>
            <a:off x="611560" y="5908630"/>
            <a:ext cx="7704856" cy="646331"/>
          </a:xfrm>
          <a:prstGeom prst="rect">
            <a:avLst/>
          </a:prstGeom>
        </p:spPr>
        <p:txBody>
          <a:bodyPr wrap="square">
            <a:spAutoFit/>
          </a:bodyPr>
          <a:lstStyle/>
          <a:p>
            <a:r>
              <a:rPr lang="en-US" dirty="0" smtClean="0">
                <a:solidFill>
                  <a:srgbClr val="0000CC"/>
                </a:solidFill>
              </a:rPr>
              <a:t>Asch, S. E. (1956) Studies of independence and conformity: A minority of one against a unanimous majority. Psychological Monographs, 70 (Whole no. 416)</a:t>
            </a:r>
            <a:endParaRPr lang="hu-HU" dirty="0">
              <a:solidFill>
                <a:srgbClr val="0000CC"/>
              </a:solidFill>
            </a:endParaRPr>
          </a:p>
        </p:txBody>
      </p:sp>
      <p:sp>
        <p:nvSpPr>
          <p:cNvPr id="7" name="Szövegdoboz 6"/>
          <p:cNvSpPr txBox="1"/>
          <p:nvPr/>
        </p:nvSpPr>
        <p:spPr>
          <a:xfrm>
            <a:off x="5292081" y="2018457"/>
            <a:ext cx="3312367" cy="1323439"/>
          </a:xfrm>
          <a:prstGeom prst="rect">
            <a:avLst/>
          </a:prstGeom>
          <a:noFill/>
        </p:spPr>
        <p:txBody>
          <a:bodyPr wrap="square" rtlCol="0">
            <a:spAutoFit/>
          </a:bodyPr>
          <a:lstStyle/>
          <a:p>
            <a:r>
              <a:rPr lang="hu-HU" sz="2000" dirty="0" smtClean="0">
                <a:solidFill>
                  <a:srgbClr val="0000CC"/>
                </a:solidFill>
                <a:latin typeface="Arial" panose="020B0604020202020204" pitchFamily="34" charset="0"/>
                <a:cs typeface="Arial" panose="020B0604020202020204" pitchFamily="34" charset="0"/>
              </a:rPr>
              <a:t>Csoport mérete, ismétlések száma, sorrend, stb. befolyásolta a konformista választ, ami 37 % volt</a:t>
            </a:r>
            <a:endParaRPr lang="hu-HU" sz="20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274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ürnbergi 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83565"/>
            <a:ext cx="7576483" cy="4882622"/>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p:cNvSpPr/>
          <p:nvPr/>
        </p:nvSpPr>
        <p:spPr>
          <a:xfrm>
            <a:off x="467544" y="5746030"/>
            <a:ext cx="8640960" cy="923330"/>
          </a:xfrm>
          <a:prstGeom prst="rect">
            <a:avLst/>
          </a:prstGeom>
        </p:spPr>
        <p:txBody>
          <a:bodyPr wrap="square">
            <a:spAutoFit/>
          </a:bodyPr>
          <a:lstStyle/>
          <a:p>
            <a:r>
              <a:rPr lang="hu-HU" dirty="0" smtClean="0">
                <a:latin typeface="Arial" panose="020B0604020202020204" pitchFamily="34" charset="0"/>
                <a:cs typeface="Arial" panose="020B0604020202020204" pitchFamily="34" charset="0"/>
              </a:rPr>
              <a:t>1946. október 1-jén hirdettek ítéletet Nürnbergben a német Harmadik Birodalom vezetőinek perében. A történelem során először a nürnbergi perben vonták büntetőjogi felelősségre támadó háború indításáért egy legyőzött ország vezetőit.  </a:t>
            </a:r>
            <a:endParaRPr lang="hu-HU" dirty="0">
              <a:latin typeface="Arial" panose="020B0604020202020204" pitchFamily="34" charset="0"/>
              <a:cs typeface="Arial" panose="020B0604020202020204" pitchFamily="34" charset="0"/>
            </a:endParaRPr>
          </a:p>
        </p:txBody>
      </p:sp>
      <p:sp>
        <p:nvSpPr>
          <p:cNvPr id="5" name="Szövegdoboz 4"/>
          <p:cNvSpPr txBox="1"/>
          <p:nvPr/>
        </p:nvSpPr>
        <p:spPr>
          <a:xfrm>
            <a:off x="3347864" y="303039"/>
            <a:ext cx="2528256" cy="461665"/>
          </a:xfrm>
          <a:prstGeom prst="rect">
            <a:avLst/>
          </a:prstGeom>
          <a:noFill/>
        </p:spPr>
        <p:txBody>
          <a:bodyPr wrap="none" rtlCol="0">
            <a:spAutoFit/>
          </a:bodyPr>
          <a:lstStyle/>
          <a:p>
            <a:r>
              <a:rPr lang="hu-HU" sz="2400" dirty="0" smtClean="0">
                <a:latin typeface="Arial" panose="020B0604020202020204" pitchFamily="34" charset="0"/>
                <a:cs typeface="Arial" panose="020B0604020202020204" pitchFamily="34" charset="0"/>
              </a:rPr>
              <a:t>Parancsra tettem</a:t>
            </a:r>
            <a:endParaRPr lang="hu-H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1570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a/ad/Milgram_k%C3%ADs%C3%A9rlet.png/300px-Milgram_k%C3%ADs%C3%A9rl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6712"/>
            <a:ext cx="3600400" cy="4560507"/>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p:cNvSpPr/>
          <p:nvPr/>
        </p:nvSpPr>
        <p:spPr>
          <a:xfrm>
            <a:off x="4572000" y="1556792"/>
            <a:ext cx="4464496" cy="3477875"/>
          </a:xfrm>
          <a:prstGeom prst="rect">
            <a:avLst/>
          </a:prstGeom>
        </p:spPr>
        <p:txBody>
          <a:bodyPr wrap="square">
            <a:spAutoFit/>
          </a:bodyPr>
          <a:lstStyle/>
          <a:p>
            <a:r>
              <a:rPr lang="hu-HU" sz="2000" dirty="0" smtClean="0">
                <a:solidFill>
                  <a:srgbClr val="0000CC"/>
                </a:solidFill>
                <a:latin typeface="Arial" panose="020B0604020202020204" pitchFamily="34" charset="0"/>
                <a:cs typeface="Arial" panose="020B0604020202020204" pitchFamily="34" charset="0"/>
              </a:rPr>
              <a:t>A kísérletvezető (K) felkéri a kísérleti személyt (S), hogy a „tanuló” (T) – valójában egy színész – számára fájdalmasnak látszó áramütéseket adjon. Sok kísérleti személy akkor is folytatta az áramütések küldését, mikor a színész már kegyelemért könyörgött. </a:t>
            </a:r>
          </a:p>
          <a:p>
            <a:endParaRPr lang="hu-HU" sz="2000" dirty="0">
              <a:solidFill>
                <a:srgbClr val="0000CC"/>
              </a:solidFill>
              <a:latin typeface="Arial" panose="020B0604020202020204" pitchFamily="34" charset="0"/>
              <a:cs typeface="Arial" panose="020B0604020202020204" pitchFamily="34" charset="0"/>
            </a:endParaRPr>
          </a:p>
          <a:p>
            <a:r>
              <a:rPr lang="hu-HU" sz="2000" dirty="0" smtClean="0">
                <a:solidFill>
                  <a:srgbClr val="0000CC"/>
                </a:solidFill>
                <a:latin typeface="Arial" panose="020B0604020202020204" pitchFamily="34" charset="0"/>
                <a:cs typeface="Arial" panose="020B0604020202020204" pitchFamily="34" charset="0"/>
              </a:rPr>
              <a:t>Úgy tűnik, ezek aránya állandó: </a:t>
            </a:r>
          </a:p>
          <a:p>
            <a:r>
              <a:rPr lang="hu-HU" sz="2000" dirty="0" smtClean="0">
                <a:solidFill>
                  <a:srgbClr val="0000CC"/>
                </a:solidFill>
                <a:latin typeface="Arial" panose="020B0604020202020204" pitchFamily="34" charset="0"/>
                <a:cs typeface="Arial" panose="020B0604020202020204" pitchFamily="34" charset="0"/>
              </a:rPr>
              <a:t>61-66%</a:t>
            </a:r>
            <a:endParaRPr lang="hu-HU" sz="2000" dirty="0">
              <a:solidFill>
                <a:srgbClr val="0000CC"/>
              </a:solidFill>
              <a:latin typeface="Arial" panose="020B0604020202020204" pitchFamily="34" charset="0"/>
              <a:cs typeface="Arial" panose="020B0604020202020204" pitchFamily="34" charset="0"/>
            </a:endParaRPr>
          </a:p>
        </p:txBody>
      </p:sp>
      <p:sp>
        <p:nvSpPr>
          <p:cNvPr id="5" name="Téglalap 4"/>
          <p:cNvSpPr/>
          <p:nvPr/>
        </p:nvSpPr>
        <p:spPr>
          <a:xfrm>
            <a:off x="3582144" y="6228020"/>
            <a:ext cx="5094312" cy="369332"/>
          </a:xfrm>
          <a:prstGeom prst="rect">
            <a:avLst/>
          </a:prstGeom>
        </p:spPr>
        <p:txBody>
          <a:bodyPr wrap="square">
            <a:spAutoFit/>
          </a:bodyPr>
          <a:lstStyle/>
          <a:p>
            <a:r>
              <a:rPr lang="en-US" i="1" dirty="0" smtClean="0">
                <a:solidFill>
                  <a:srgbClr val="0000CC"/>
                </a:solidFill>
              </a:rPr>
              <a:t>Journal of Abnormal and Social Psychology</a:t>
            </a:r>
            <a:r>
              <a:rPr lang="en-US" dirty="0" smtClean="0">
                <a:solidFill>
                  <a:srgbClr val="0000CC"/>
                </a:solidFill>
              </a:rPr>
              <a:t> </a:t>
            </a:r>
            <a:r>
              <a:rPr lang="hu-HU" dirty="0" smtClean="0">
                <a:solidFill>
                  <a:srgbClr val="0000CC"/>
                </a:solidFill>
              </a:rPr>
              <a:t>,</a:t>
            </a:r>
            <a:r>
              <a:rPr lang="en-US" dirty="0" smtClean="0">
                <a:solidFill>
                  <a:srgbClr val="0000CC"/>
                </a:solidFill>
              </a:rPr>
              <a:t>1963</a:t>
            </a:r>
            <a:endParaRPr lang="hu-HU" dirty="0">
              <a:solidFill>
                <a:srgbClr val="0000CC"/>
              </a:solidFill>
            </a:endParaRPr>
          </a:p>
        </p:txBody>
      </p:sp>
      <p:sp>
        <p:nvSpPr>
          <p:cNvPr id="6" name="Szövegdoboz 5"/>
          <p:cNvSpPr txBox="1"/>
          <p:nvPr/>
        </p:nvSpPr>
        <p:spPr>
          <a:xfrm>
            <a:off x="4759162" y="908720"/>
            <a:ext cx="3701270" cy="461665"/>
          </a:xfrm>
          <a:prstGeom prst="rect">
            <a:avLst/>
          </a:prstGeom>
          <a:noFill/>
        </p:spPr>
        <p:txBody>
          <a:bodyPr wrap="none" rtlCol="0">
            <a:spAutoFit/>
          </a:bodyPr>
          <a:lstStyle/>
          <a:p>
            <a:r>
              <a:rPr lang="hu-HU" sz="2400" b="1" dirty="0" smtClean="0">
                <a:solidFill>
                  <a:srgbClr val="0000CC"/>
                </a:solidFill>
                <a:latin typeface="Arial" panose="020B0604020202020204" pitchFamily="34" charset="0"/>
                <a:cs typeface="Arial" panose="020B0604020202020204" pitchFamily="34" charset="0"/>
              </a:rPr>
              <a:t>Stanley </a:t>
            </a:r>
            <a:r>
              <a:rPr lang="hu-HU" sz="2400" b="1" dirty="0" err="1" smtClean="0">
                <a:solidFill>
                  <a:srgbClr val="0000CC"/>
                </a:solidFill>
                <a:latin typeface="Arial" panose="020B0604020202020204" pitchFamily="34" charset="0"/>
                <a:cs typeface="Arial" panose="020B0604020202020204" pitchFamily="34" charset="0"/>
              </a:rPr>
              <a:t>Milgram</a:t>
            </a:r>
            <a:r>
              <a:rPr lang="hu-HU" sz="2400" b="1" dirty="0" smtClean="0">
                <a:solidFill>
                  <a:srgbClr val="0000CC"/>
                </a:solidFill>
                <a:latin typeface="Arial" panose="020B0604020202020204" pitchFamily="34" charset="0"/>
                <a:cs typeface="Arial" panose="020B0604020202020204" pitchFamily="34" charset="0"/>
              </a:rPr>
              <a:t>, </a:t>
            </a:r>
            <a:r>
              <a:rPr lang="hu-HU" sz="2400" dirty="0" smtClean="0">
                <a:solidFill>
                  <a:srgbClr val="0000CC"/>
                </a:solidFill>
                <a:latin typeface="Arial" panose="020B0604020202020204" pitchFamily="34" charset="0"/>
                <a:cs typeface="Arial" panose="020B0604020202020204" pitchFamily="34" charset="0"/>
              </a:rPr>
              <a:t>Yale U.</a:t>
            </a:r>
            <a:endParaRPr lang="hu-HU" sz="24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2867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1052</Words>
  <Application>Microsoft Office PowerPoint</Application>
  <PresentationFormat>Diavetítés a képernyőre (4:3 oldalarány)</PresentationFormat>
  <Paragraphs>118</Paragraphs>
  <Slides>18</Slides>
  <Notes>1</Notes>
  <HiddenSlides>0</HiddenSlides>
  <MMClips>0</MMClips>
  <ScaleCrop>false</ScaleCrop>
  <HeadingPairs>
    <vt:vector size="4" baseType="variant">
      <vt:variant>
        <vt:lpstr>Téma</vt:lpstr>
      </vt:variant>
      <vt:variant>
        <vt:i4>2</vt:i4>
      </vt:variant>
      <vt:variant>
        <vt:lpstr>Diacímek</vt:lpstr>
      </vt:variant>
      <vt:variant>
        <vt:i4>18</vt:i4>
      </vt:variant>
    </vt:vector>
  </HeadingPairs>
  <TitlesOfParts>
    <vt:vector size="20" baseType="lpstr">
      <vt:lpstr>Office-téma</vt:lpstr>
      <vt:lpstr>2_Office-téma</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Rosivall László</dc:creator>
  <cp:lastModifiedBy>Lipták Judit</cp:lastModifiedBy>
  <cp:revision>35</cp:revision>
  <dcterms:created xsi:type="dcterms:W3CDTF">2018-03-11T13:53:25Z</dcterms:created>
  <dcterms:modified xsi:type="dcterms:W3CDTF">2018-03-14T15:03:35Z</dcterms:modified>
</cp:coreProperties>
</file>