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7" r:id="rId3"/>
    <p:sldId id="274" r:id="rId4"/>
    <p:sldId id="273" r:id="rId5"/>
    <p:sldId id="269" r:id="rId6"/>
    <p:sldId id="270" r:id="rId7"/>
    <p:sldId id="271" r:id="rId8"/>
    <p:sldId id="275" r:id="rId9"/>
    <p:sldId id="276" r:id="rId10"/>
    <p:sldId id="256" r:id="rId11"/>
    <p:sldId id="277" r:id="rId12"/>
    <p:sldId id="265" r:id="rId13"/>
    <p:sldId id="266" r:id="rId14"/>
    <p:sldId id="278" r:id="rId15"/>
    <p:sldId id="258" r:id="rId16"/>
    <p:sldId id="259" r:id="rId17"/>
    <p:sldId id="261" r:id="rId18"/>
    <p:sldId id="279" r:id="rId19"/>
    <p:sldId id="262" r:id="rId20"/>
    <p:sldId id="263" r:id="rId21"/>
    <p:sldId id="280" r:id="rId22"/>
    <p:sldId id="264" r:id="rId2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F191F-7990-4221-A8E9-B5C002C903F0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B3D48-F7EF-4C54-9B14-ED0C60078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81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021AEC4-8785-4157-84B3-7F884ACEBD18}" type="slidenum">
              <a:rPr lang="hu-HU" altLang="hu-HU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1</a:t>
            </a:fld>
            <a:endParaRPr lang="hu-HU" altLang="hu-H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709613"/>
            <a:ext cx="4545012" cy="3409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330700"/>
            <a:ext cx="4972050" cy="4121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1FBF3-033A-4699-8298-C42286EC4B2A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2E1A-BE77-40CC-8D1A-A6566D15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4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1FBF3-033A-4699-8298-C42286EC4B2A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2E1A-BE77-40CC-8D1A-A6566D15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86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1FBF3-033A-4699-8298-C42286EC4B2A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2E1A-BE77-40CC-8D1A-A6566D15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66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78B4A-0846-4106-87D0-953CACA6CD6B}" type="datetimeFigureOut">
              <a:rPr lang="hu-HU"/>
              <a:pPr>
                <a:defRPr/>
              </a:pPr>
              <a:t>2018.09.19.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AC77B-97B6-494A-BF8A-87A6CB29A54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57256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54163-6247-4986-AF45-83A1B02E1970}" type="datetimeFigureOut">
              <a:rPr lang="hu-HU"/>
              <a:pPr>
                <a:defRPr/>
              </a:pPr>
              <a:t>2018.09.19.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3C61E-A87E-410F-B3ED-D9E92266190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93390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1A9EE-13C0-4640-B7FF-1C086D8497CC}" type="datetimeFigureOut">
              <a:rPr lang="hu-HU"/>
              <a:pPr>
                <a:defRPr/>
              </a:pPr>
              <a:t>2018.09.19.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2B434-6952-4A50-8234-BE239D01EE0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63599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41332-4BB8-417B-BFE7-EB598B3D5F84}" type="datetimeFigureOut">
              <a:rPr lang="hu-HU"/>
              <a:pPr>
                <a:defRPr/>
              </a:pPr>
              <a:t>2018.09.19.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66AA2-223B-44B2-96EE-B9E6012419E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7986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4A277-AD09-4EA0-B43A-B474F2CFF487}" type="datetimeFigureOut">
              <a:rPr lang="hu-HU"/>
              <a:pPr>
                <a:defRPr/>
              </a:pPr>
              <a:t>2018.09.19.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3B5B5-B21C-496F-B961-3898350D76F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75720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21EC0-6192-4752-82B8-411C79094554}" type="datetimeFigureOut">
              <a:rPr lang="hu-HU"/>
              <a:pPr>
                <a:defRPr/>
              </a:pPr>
              <a:t>2018.09.19.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CF9C-33AF-4C51-9AE4-3B13DED0231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48005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BDDAF-900E-4336-A8CE-4828DA9EA56D}" type="datetimeFigureOut">
              <a:rPr lang="hu-HU"/>
              <a:pPr>
                <a:defRPr/>
              </a:pPr>
              <a:t>2018.09.19.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8EAB8-F0B8-4EF6-B33D-3FE047DA5CD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75454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63561-EAD1-486F-95D1-3B2D9B9AC36A}" type="datetimeFigureOut">
              <a:rPr lang="hu-HU"/>
              <a:pPr>
                <a:defRPr/>
              </a:pPr>
              <a:t>2018.09.19.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5537B-0F52-4756-B96B-E0990FC2B29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61855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1FBF3-033A-4699-8298-C42286EC4B2A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2E1A-BE77-40CC-8D1A-A6566D15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16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F9B28-14F4-490B-A542-459FDC835270}" type="datetimeFigureOut">
              <a:rPr lang="hu-HU"/>
              <a:pPr>
                <a:defRPr/>
              </a:pPr>
              <a:t>2018.09.19.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B97AA-9950-4CBC-909F-2ABBB756025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87820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36CCF-8629-4F85-91F7-0916F805B2E4}" type="datetimeFigureOut">
              <a:rPr lang="hu-HU"/>
              <a:pPr>
                <a:defRPr/>
              </a:pPr>
              <a:t>2018.09.19.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8D913-CF80-42E2-BF60-08FD43BC059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16830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51578-827E-4AF9-8051-03826CDE59FF}" type="datetimeFigureOut">
              <a:rPr lang="hu-HU"/>
              <a:pPr>
                <a:defRPr/>
              </a:pPr>
              <a:t>2018.09.19.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D345E-C84D-4EFA-909A-D9C00341C3D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7978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1FBF3-033A-4699-8298-C42286EC4B2A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2E1A-BE77-40CC-8D1A-A6566D15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1FBF3-033A-4699-8298-C42286EC4B2A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2E1A-BE77-40CC-8D1A-A6566D15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1FBF3-033A-4699-8298-C42286EC4B2A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2E1A-BE77-40CC-8D1A-A6566D15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84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1FBF3-033A-4699-8298-C42286EC4B2A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2E1A-BE77-40CC-8D1A-A6566D15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0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1FBF3-033A-4699-8298-C42286EC4B2A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2E1A-BE77-40CC-8D1A-A6566D15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78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1FBF3-033A-4699-8298-C42286EC4B2A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2E1A-BE77-40CC-8D1A-A6566D15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81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1FBF3-033A-4699-8298-C42286EC4B2A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D2E1A-BE77-40CC-8D1A-A6566D15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46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1FBF3-033A-4699-8298-C42286EC4B2A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D2E1A-BE77-40CC-8D1A-A6566D15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6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0E1D08A-2053-4D20-BC7B-2C5E06712FEB}" type="datetimeFigureOut">
              <a:rPr lang="hu-HU"/>
              <a:pPr>
                <a:defRPr/>
              </a:pPr>
              <a:t>2018.09.19.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365AEA-3341-4E6B-BCDD-A5B0E9FEBFB7}" type="slidenum">
              <a:rPr lang="hu-HU" altLang="hu-H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88708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A_Magyar_%C3%89rdemrend_lovagkeresztje" TargetMode="External"/><Relationship Id="rId2" Type="http://schemas.openxmlformats.org/officeDocument/2006/relationships/hyperlink" Target="https://hu.wikipedia.org/w/index.php?title=Olasz_K%C3%B6zt%C3%A1rsas%C3%A1gi_%C3%89rdemrend_lovagkeresztje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https://hu.wikipedia.org/wiki/A_Magyar_%C3%89rdemrend_k%C3%B6z%C3%A9pkeresztje" TargetMode="External"/><Relationship Id="rId4" Type="http://schemas.openxmlformats.org/officeDocument/2006/relationships/hyperlink" Target="https://hu.wikipedia.org/wiki/Budapest_VIII._ker%C3%BClet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Teleki_L%C3%A1szl%C3%B3" TargetMode="External"/><Relationship Id="rId3" Type="http://schemas.openxmlformats.org/officeDocument/2006/relationships/hyperlink" Target="https://hu.wikipedia.org/wiki/Sz%C3%A9chenyi_Istv%C3%A1n" TargetMode="External"/><Relationship Id="rId7" Type="http://schemas.openxmlformats.org/officeDocument/2006/relationships/hyperlink" Target="https://hu.wikipedia.org/w/index.php?title=Velkey_Ferenc&amp;action=edit&amp;redlink=1" TargetMode="External"/><Relationship Id="rId2" Type="http://schemas.openxmlformats.org/officeDocument/2006/relationships/hyperlink" Target="https://hu.wikipedia.org/wiki/Giuseppe_Garibald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u.wikipedia.org/w/index.php?title=Szegedy-Masz%C3%A1k_Alad%C3%A1r&amp;action=edit&amp;redlink=1" TargetMode="External"/><Relationship Id="rId5" Type="http://schemas.openxmlformats.org/officeDocument/2006/relationships/hyperlink" Target="https://hu.wikipedia.org/wiki/Szalay_Zolt%C3%A1n_(fot%C3%B3riporter)" TargetMode="External"/><Relationship Id="rId4" Type="http://schemas.openxmlformats.org/officeDocument/2006/relationships/hyperlink" Target="https://hu.wikipedia.org/wiki/Sisa_J%C3%B3zsef" TargetMode="External"/><Relationship Id="rId9" Type="http://schemas.openxmlformats.org/officeDocument/2006/relationships/hyperlink" Target="https://hu.wikipedia.org/wiki/19._sz%C3%A1zad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3" name="Picture 6" descr="so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86" y="4292642"/>
            <a:ext cx="880058" cy="87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7" name="Picture 12" descr="A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102" y="4373796"/>
            <a:ext cx="715025" cy="71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 Box 2"/>
          <p:cNvSpPr txBox="1">
            <a:spLocks noChangeArrowheads="1"/>
          </p:cNvSpPr>
          <p:nvPr/>
        </p:nvSpPr>
        <p:spPr bwMode="auto">
          <a:xfrm>
            <a:off x="4473575" y="696913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600" dirty="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800" dirty="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94566" name="Text Box 4"/>
          <p:cNvSpPr txBox="1">
            <a:spLocks noChangeArrowheads="1"/>
          </p:cNvSpPr>
          <p:nvPr/>
        </p:nvSpPr>
        <p:spPr bwMode="auto">
          <a:xfrm>
            <a:off x="755576" y="5223148"/>
            <a:ext cx="764063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Semmelweis Egyetem, Kórélettani Intézet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Elméleti és Transzlációs Orvostudományi Doktori Iskola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Nemzetközi </a:t>
            </a:r>
            <a:r>
              <a:rPr lang="hu-HU" altLang="hu-HU" sz="22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Nephrológiai</a:t>
            </a: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Kutató és Képző Központ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Teheráni Orvostudományi Egyetem</a:t>
            </a:r>
            <a:endParaRPr lang="hu-HU" altLang="hu-HU" sz="2200" dirty="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35496" y="344850"/>
            <a:ext cx="90364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hu-HU" altLang="hu-H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Tudomány és Művészet Kórélettan V </a:t>
            </a:r>
            <a:r>
              <a:rPr lang="hu-HU" altLang="hu-HU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(VI)</a:t>
            </a:r>
          </a:p>
          <a:p>
            <a:pPr algn="ctr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2018/2019 I. félév</a:t>
            </a:r>
          </a:p>
        </p:txBody>
      </p:sp>
      <p:pic>
        <p:nvPicPr>
          <p:cNvPr id="19456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2380">
            <a:off x="571226" y="246243"/>
            <a:ext cx="795663" cy="90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682">
            <a:off x="7655612" y="182270"/>
            <a:ext cx="830474" cy="93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0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4437112"/>
            <a:ext cx="683950" cy="68285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11560" y="1837766"/>
            <a:ext cx="7920880" cy="1016331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6C6C6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2" tIns="107536" rIns="91052" bIns="4552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sz="2800" b="1" dirty="0" smtClean="0">
                <a:solidFill>
                  <a:srgbClr val="000099"/>
                </a:solidFill>
                <a:cs typeface="Arial" panose="020B0604020202020204" pitchFamily="34" charset="0"/>
              </a:rPr>
              <a:t>Egy fecske nem csinál nyarat – Vagy </a:t>
            </a:r>
            <a:r>
              <a:rPr lang="hu-HU" sz="2800" b="1" dirty="0" smtClean="0">
                <a:solidFill>
                  <a:srgbClr val="000099"/>
                </a:solidFill>
                <a:cs typeface="Arial" panose="020B0604020202020204" pitchFamily="34" charset="0"/>
              </a:rPr>
              <a:t>mégis?</a:t>
            </a:r>
            <a:endParaRPr lang="hu-HU" sz="2800" b="1" dirty="0" smtClean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sz="2800" kern="0" dirty="0" smtClean="0">
                <a:solidFill>
                  <a:srgbClr val="0000CC"/>
                </a:solidFill>
              </a:rPr>
              <a:t>Prof. Dr. </a:t>
            </a:r>
            <a:r>
              <a:rPr lang="hu-HU" sz="2800" kern="0" dirty="0" err="1" smtClean="0">
                <a:solidFill>
                  <a:srgbClr val="0000CC"/>
                </a:solidFill>
              </a:rPr>
              <a:t>Rosivall</a:t>
            </a:r>
            <a:r>
              <a:rPr lang="hu-HU" sz="2800" kern="0" dirty="0" smtClean="0">
                <a:solidFill>
                  <a:srgbClr val="0000CC"/>
                </a:solidFill>
              </a:rPr>
              <a:t> László</a:t>
            </a:r>
            <a:endParaRPr lang="hu-HU" sz="2800" kern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5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092331" y="1434256"/>
            <a:ext cx="1676549" cy="4124206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  <a:latin typeface="+mj-lt"/>
              </a:rPr>
              <a:t>Rendszer</a:t>
            </a:r>
          </a:p>
          <a:p>
            <a:endParaRPr lang="hu-HU" dirty="0">
              <a:solidFill>
                <a:srgbClr val="002060"/>
              </a:solidFill>
              <a:latin typeface="+mj-lt"/>
            </a:endParaRP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Biológiai</a:t>
            </a:r>
          </a:p>
          <a:p>
            <a:endParaRPr lang="hu-HU" sz="2000" dirty="0">
              <a:solidFill>
                <a:srgbClr val="002060"/>
              </a:solidFill>
              <a:latin typeface="+mj-lt"/>
            </a:endParaRP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Társadalmi</a:t>
            </a: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Politikai</a:t>
            </a: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Meteorológiai</a:t>
            </a: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Gazdasági</a:t>
            </a:r>
          </a:p>
          <a:p>
            <a:endParaRPr lang="hu-HU" sz="2000" dirty="0" smtClean="0">
              <a:solidFill>
                <a:srgbClr val="002060"/>
              </a:solidFill>
              <a:latin typeface="+mj-lt"/>
            </a:endParaRP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Vízelvezető</a:t>
            </a: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Csatorna</a:t>
            </a: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Elektromos</a:t>
            </a: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Biztosítás, stb.</a:t>
            </a:r>
            <a:endParaRPr lang="hu-HU" sz="2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476707" y="1434256"/>
            <a:ext cx="1471557" cy="4154984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  <a:latin typeface="+mj-lt"/>
              </a:rPr>
              <a:t>Működés</a:t>
            </a:r>
          </a:p>
          <a:p>
            <a:endParaRPr lang="hu-HU" sz="2000" dirty="0" smtClean="0">
              <a:solidFill>
                <a:srgbClr val="002060"/>
              </a:solidFill>
              <a:latin typeface="+mj-lt"/>
            </a:endParaRP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Szabályozás</a:t>
            </a:r>
          </a:p>
          <a:p>
            <a:endParaRPr lang="hu-HU" sz="2000" dirty="0">
              <a:solidFill>
                <a:srgbClr val="002060"/>
              </a:solidFill>
              <a:latin typeface="+mj-lt"/>
            </a:endParaRP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Hatás</a:t>
            </a:r>
            <a:endParaRPr lang="hu-HU" sz="2000" dirty="0">
              <a:solidFill>
                <a:srgbClr val="002060"/>
              </a:solidFill>
              <a:latin typeface="+mj-lt"/>
            </a:endParaRP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Irányítás</a:t>
            </a: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Befolyásolás</a:t>
            </a:r>
          </a:p>
          <a:p>
            <a:endParaRPr lang="hu-HU" sz="2000" dirty="0" smtClean="0">
              <a:solidFill>
                <a:srgbClr val="002060"/>
              </a:solidFill>
              <a:latin typeface="+mj-lt"/>
            </a:endParaRP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Gátlás </a:t>
            </a: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Stimulálás</a:t>
            </a: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Fejlesztés</a:t>
            </a: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Rombolás, </a:t>
            </a:r>
          </a:p>
          <a:p>
            <a:r>
              <a:rPr lang="hu-HU" sz="2000" dirty="0" smtClean="0">
                <a:solidFill>
                  <a:srgbClr val="002060"/>
                </a:solidFill>
                <a:latin typeface="+mj-lt"/>
              </a:rPr>
              <a:t>Építés, stb.</a:t>
            </a:r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4180563" y="2658392"/>
            <a:ext cx="864096" cy="0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4180563" y="3162448"/>
            <a:ext cx="864096" cy="0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251520" y="570159"/>
            <a:ext cx="8848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Vajon világosan látjuk, </a:t>
            </a:r>
            <a:r>
              <a:rPr lang="hu-HU" sz="2400" dirty="0" smtClean="0">
                <a:solidFill>
                  <a:srgbClr val="002060"/>
                </a:solidFill>
              </a:rPr>
              <a:t>érzékeljük-e </a:t>
            </a:r>
            <a:r>
              <a:rPr lang="hu-HU" sz="2400" dirty="0" smtClean="0">
                <a:solidFill>
                  <a:srgbClr val="002060"/>
                </a:solidFill>
              </a:rPr>
              <a:t>a rendszereket, melyekben élünk?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2" name="AutoShape 2" descr="Abstract Style Background, colorful digital illustration. Stock fotó - 2950948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Abstract Style Background, colorful digital illustration. Stock fotó - 2950948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9" y="2492896"/>
            <a:ext cx="1354472" cy="13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33848" y="2695344"/>
            <a:ext cx="1864776" cy="117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38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755576" y="764704"/>
            <a:ext cx="7704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„</a:t>
            </a:r>
            <a:r>
              <a:rPr lang="hu-HU" b="1" dirty="0" smtClean="0">
                <a:solidFill>
                  <a:srgbClr val="002060"/>
                </a:solidFill>
              </a:rPr>
              <a:t>A </a:t>
            </a:r>
            <a:r>
              <a:rPr lang="hu-HU" b="1" dirty="0">
                <a:solidFill>
                  <a:srgbClr val="002060"/>
                </a:solidFill>
              </a:rPr>
              <a:t>rendszer </a:t>
            </a:r>
            <a:r>
              <a:rPr lang="hu-HU" dirty="0" smtClean="0">
                <a:solidFill>
                  <a:srgbClr val="002060"/>
                </a:solidFill>
              </a:rPr>
              <a:t>(egyszerű, zárt, nyílt, szervezett, tervezett, hierarchikus, egyszerű, bonyolult, tb.)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egymással </a:t>
            </a:r>
            <a:r>
              <a:rPr lang="hu-HU" dirty="0">
                <a:solidFill>
                  <a:srgbClr val="002060"/>
                </a:solidFill>
              </a:rPr>
              <a:t>kölcsönhatásban álló elemek olyan együttese, amelyre bizonyos rendszertörvények alkalmazhatók. Az elem a rendszer olyan része, összetevője, amelyet az egész vizsgálata érdekében célszerű megkülönböztetni." </a:t>
            </a:r>
            <a:r>
              <a:rPr lang="hu-HU" b="1" dirty="0">
                <a:solidFill>
                  <a:srgbClr val="002060"/>
                </a:solidFill>
              </a:rPr>
              <a:t> </a:t>
            </a:r>
            <a:r>
              <a:rPr lang="hu-HU" dirty="0">
                <a:solidFill>
                  <a:srgbClr val="002060"/>
                </a:solidFill>
              </a:rPr>
              <a:t>Ludwig von </a:t>
            </a:r>
            <a:r>
              <a:rPr lang="hu-HU" dirty="0" err="1">
                <a:solidFill>
                  <a:srgbClr val="002060"/>
                </a:solidFill>
              </a:rPr>
              <a:t>Bertalanffy</a:t>
            </a:r>
            <a:r>
              <a:rPr lang="hu-HU" dirty="0">
                <a:solidFill>
                  <a:srgbClr val="002060"/>
                </a:solidFill>
              </a:rPr>
              <a:t> </a:t>
            </a:r>
            <a:endParaRPr lang="hu-HU" dirty="0" smtClean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Rendszerelmélet</a:t>
            </a:r>
            <a:r>
              <a:rPr lang="hu-HU" i="1" dirty="0">
                <a:solidFill>
                  <a:srgbClr val="002060"/>
                </a:solidFill>
              </a:rPr>
              <a:t>:</a:t>
            </a:r>
            <a:r>
              <a:rPr lang="hu-HU" dirty="0">
                <a:solidFill>
                  <a:srgbClr val="002060"/>
                </a:solidFill>
              </a:rPr>
              <a:t> a jelenségek megjelenítésével, a rendszerek struktúráinak és viselkedésmódjainak egyezéseivel, mindezek modellezésével foglalkozik</a:t>
            </a:r>
          </a:p>
        </p:txBody>
      </p:sp>
      <p:sp>
        <p:nvSpPr>
          <p:cNvPr id="5" name="AutoShape 2" descr="Képtalálat a következőre: „dominó sor dölés bajnokság”"/>
          <p:cNvSpPr>
            <a:spLocks noChangeAspect="1" noChangeArrowheads="1"/>
          </p:cNvSpPr>
          <p:nvPr/>
        </p:nvSpPr>
        <p:spPr bwMode="auto">
          <a:xfrm>
            <a:off x="155575" y="-1608138"/>
            <a:ext cx="469582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04486"/>
            <a:ext cx="3312368" cy="237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164" y="3324232"/>
            <a:ext cx="3319228" cy="237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1403648" y="5858108"/>
            <a:ext cx="2860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dirty="0" smtClean="0">
                <a:solidFill>
                  <a:srgbClr val="002060"/>
                </a:solidFill>
              </a:rPr>
              <a:t>Egyszerű rendszer,  állított dominók,</a:t>
            </a:r>
          </a:p>
          <a:p>
            <a:pPr algn="ctr"/>
            <a:r>
              <a:rPr lang="hu-HU" sz="1400" dirty="0">
                <a:solidFill>
                  <a:srgbClr val="002060"/>
                </a:solidFill>
              </a:rPr>
              <a:t>k</a:t>
            </a:r>
            <a:r>
              <a:rPr lang="hu-HU" sz="1400" dirty="0" smtClean="0">
                <a:solidFill>
                  <a:srgbClr val="002060"/>
                </a:solidFill>
              </a:rPr>
              <a:t>iszámítható, könnyű  előrejelzés</a:t>
            </a:r>
            <a:endParaRPr lang="hu-HU" sz="1400" dirty="0">
              <a:solidFill>
                <a:srgbClr val="00206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716016" y="5714092"/>
            <a:ext cx="3609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solidFill>
                  <a:srgbClr val="002060"/>
                </a:solidFill>
              </a:rPr>
              <a:t>Bonyolult rendszer, hipertónia</a:t>
            </a:r>
          </a:p>
          <a:p>
            <a:pPr algn="ctr"/>
            <a:r>
              <a:rPr lang="hu-HU" sz="1400" dirty="0" smtClean="0">
                <a:solidFill>
                  <a:srgbClr val="002060"/>
                </a:solidFill>
              </a:rPr>
              <a:t> </a:t>
            </a:r>
            <a:r>
              <a:rPr lang="hu-HU" sz="1400" dirty="0" err="1" smtClean="0">
                <a:solidFill>
                  <a:srgbClr val="002060"/>
                </a:solidFill>
              </a:rPr>
              <a:t>pathomechanizmusa</a:t>
            </a:r>
            <a:r>
              <a:rPr lang="hu-HU" sz="1400" dirty="0" smtClean="0">
                <a:solidFill>
                  <a:srgbClr val="002060"/>
                </a:solidFill>
              </a:rPr>
              <a:t> </a:t>
            </a:r>
            <a:r>
              <a:rPr lang="hu-HU" sz="1400" dirty="0" err="1" smtClean="0">
                <a:solidFill>
                  <a:srgbClr val="002060"/>
                </a:solidFill>
              </a:rPr>
              <a:t>Guyton</a:t>
            </a:r>
            <a:r>
              <a:rPr lang="hu-HU" sz="1400" dirty="0" smtClean="0">
                <a:solidFill>
                  <a:srgbClr val="002060"/>
                </a:solidFill>
              </a:rPr>
              <a:t> szerint</a:t>
            </a:r>
          </a:p>
          <a:p>
            <a:pPr algn="ctr"/>
            <a:r>
              <a:rPr lang="en-US" sz="1100" dirty="0">
                <a:solidFill>
                  <a:srgbClr val="002060"/>
                </a:solidFill>
              </a:rPr>
              <a:t>Speculations on salt and the genesis of arterial </a:t>
            </a:r>
            <a:r>
              <a:rPr lang="en-US" sz="1100" dirty="0" smtClean="0">
                <a:solidFill>
                  <a:srgbClr val="002060"/>
                </a:solidFill>
              </a:rPr>
              <a:t>hypertension</a:t>
            </a:r>
            <a:r>
              <a:rPr lang="hu-HU" sz="1100" dirty="0" smtClean="0">
                <a:solidFill>
                  <a:srgbClr val="002060"/>
                </a:solidFill>
              </a:rPr>
              <a:t>, </a:t>
            </a:r>
            <a:r>
              <a:rPr lang="en-US" sz="1100" dirty="0" smtClean="0">
                <a:solidFill>
                  <a:srgbClr val="002060"/>
                </a:solidFill>
              </a:rPr>
              <a:t>Jens </a:t>
            </a:r>
            <a:r>
              <a:rPr lang="en-US" sz="1100" dirty="0" err="1" smtClean="0">
                <a:solidFill>
                  <a:srgbClr val="002060"/>
                </a:solidFill>
              </a:rPr>
              <a:t>Titze</a:t>
            </a:r>
            <a:r>
              <a:rPr lang="en-US" sz="1100" dirty="0" smtClean="0">
                <a:solidFill>
                  <a:srgbClr val="002060"/>
                </a:solidFill>
              </a:rPr>
              <a:t>, </a:t>
            </a:r>
            <a:r>
              <a:rPr lang="en-US" sz="1100" dirty="0">
                <a:solidFill>
                  <a:srgbClr val="002060"/>
                </a:solidFill>
              </a:rPr>
              <a:t>Friedrich C. </a:t>
            </a:r>
            <a:r>
              <a:rPr lang="en-US" sz="1100" dirty="0" err="1" smtClean="0">
                <a:solidFill>
                  <a:srgbClr val="002060"/>
                </a:solidFill>
              </a:rPr>
              <a:t>Luf</a:t>
            </a:r>
            <a:r>
              <a:rPr lang="hu-HU" sz="1100" dirty="0" smtClean="0">
                <a:solidFill>
                  <a:srgbClr val="002060"/>
                </a:solidFill>
              </a:rPr>
              <a:t>t, KI, 2017)</a:t>
            </a:r>
            <a:endParaRPr lang="en-US" sz="1100" dirty="0">
              <a:solidFill>
                <a:srgbClr val="002060"/>
              </a:solidFill>
            </a:endParaRPr>
          </a:p>
          <a:p>
            <a:pPr algn="ctr"/>
            <a:endParaRPr lang="hu-HU" sz="1400" dirty="0">
              <a:solidFill>
                <a:srgbClr val="00206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423944" y="260648"/>
            <a:ext cx="2156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</a:rPr>
              <a:t>Mi a rendszer!?</a:t>
            </a:r>
            <a:endParaRPr lang="hu-H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3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0" y="2492896"/>
            <a:ext cx="90364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002060"/>
                </a:solidFill>
              </a:rPr>
              <a:t>Florence </a:t>
            </a:r>
            <a:r>
              <a:rPr lang="hu-HU" sz="2800" b="1" dirty="0">
                <a:solidFill>
                  <a:srgbClr val="002060"/>
                </a:solidFill>
              </a:rPr>
              <a:t>Hurrikán </a:t>
            </a:r>
            <a:endParaRPr lang="hu-HU" sz="2800" dirty="0"/>
          </a:p>
          <a:p>
            <a:pPr algn="ctr"/>
            <a:r>
              <a:rPr lang="hu-HU" sz="2200" dirty="0" smtClean="0">
                <a:solidFill>
                  <a:srgbClr val="002060"/>
                </a:solidFill>
              </a:rPr>
              <a:t>Bonyolult rendszer,  de hol van ez a biológiai rendszerek bonyolultságától</a:t>
            </a:r>
            <a:endParaRPr lang="hu-HU" sz="2200" dirty="0">
              <a:solidFill>
                <a:srgbClr val="00206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53" y="188640"/>
            <a:ext cx="4028082" cy="21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231" y="188640"/>
            <a:ext cx="4020441" cy="21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829" y="202107"/>
            <a:ext cx="3593715" cy="218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 flipV="1">
            <a:off x="2181815" y="1294961"/>
            <a:ext cx="517977" cy="341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V="1">
            <a:off x="5854223" y="1219805"/>
            <a:ext cx="517977" cy="341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585" y="3573016"/>
            <a:ext cx="367052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églalap 8"/>
          <p:cNvSpPr/>
          <p:nvPr/>
        </p:nvSpPr>
        <p:spPr>
          <a:xfrm>
            <a:off x="611560" y="5910371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/>
              <a:t>A </a:t>
            </a:r>
            <a:r>
              <a:rPr lang="hu-HU" sz="1600" b="1" dirty="0"/>
              <a:t>trópusi ciklon</a:t>
            </a:r>
            <a:r>
              <a:rPr lang="hu-HU" sz="1600" dirty="0"/>
              <a:t> olyan, általában több száz kilométer átmérőjű légköri képződmény (felhőörvény), amelyben a légnyomás a középpontban a legalacsonyabb és belülről kifelé haladva nő. Mozgása </a:t>
            </a:r>
            <a:r>
              <a:rPr lang="hu-HU" sz="1600" dirty="0" err="1"/>
              <a:t>ciklonális</a:t>
            </a:r>
            <a:r>
              <a:rPr lang="hu-HU" sz="1600" dirty="0"/>
              <a:t>, vagyis az északi féltekén az óramutató járásával ellentétesen</a:t>
            </a:r>
          </a:p>
        </p:txBody>
      </p:sp>
    </p:spTree>
    <p:extLst>
      <p:ext uri="{BB962C8B-B14F-4D97-AF65-F5344CB8AC3E}">
        <p14:creationId xmlns:p14="http://schemas.microsoft.com/office/powerpoint/2010/main" val="211581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691680" y="1412776"/>
            <a:ext cx="5704190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u-HU" sz="2400" dirty="0" smtClean="0">
                <a:solidFill>
                  <a:srgbClr val="0000CC"/>
                </a:solidFill>
              </a:rPr>
              <a:t>Szegény meteorológusok</a:t>
            </a:r>
          </a:p>
          <a:p>
            <a:pPr lvl="0" algn="ctr"/>
            <a:endParaRPr lang="hu-HU" sz="2400" dirty="0">
              <a:solidFill>
                <a:srgbClr val="0000CC"/>
              </a:solidFill>
            </a:endParaRPr>
          </a:p>
          <a:p>
            <a:pPr lvl="0" algn="ctr"/>
            <a:r>
              <a:rPr lang="hu-HU" sz="2400" dirty="0" smtClean="0">
                <a:solidFill>
                  <a:srgbClr val="0000CC"/>
                </a:solidFill>
              </a:rPr>
              <a:t>Szegény orvosok</a:t>
            </a:r>
          </a:p>
          <a:p>
            <a:pPr lvl="0" algn="ctr"/>
            <a:endParaRPr lang="hu-HU" sz="2400" dirty="0">
              <a:solidFill>
                <a:srgbClr val="0000CC"/>
              </a:solidFill>
            </a:endParaRPr>
          </a:p>
          <a:p>
            <a:pPr lvl="0" algn="ctr"/>
            <a:r>
              <a:rPr lang="hu-HU" sz="2400" dirty="0" smtClean="0">
                <a:solidFill>
                  <a:srgbClr val="0000CC"/>
                </a:solidFill>
              </a:rPr>
              <a:t>Átmeneti időszak</a:t>
            </a:r>
          </a:p>
          <a:p>
            <a:pPr lvl="0" algn="ctr"/>
            <a:endParaRPr lang="hu-HU" sz="2400" dirty="0">
              <a:solidFill>
                <a:srgbClr val="0000CC"/>
              </a:solidFill>
            </a:endParaRPr>
          </a:p>
          <a:p>
            <a:pPr lvl="0" algn="ctr"/>
            <a:r>
              <a:rPr lang="hu-HU" sz="2400" dirty="0" smtClean="0">
                <a:solidFill>
                  <a:srgbClr val="0000CC"/>
                </a:solidFill>
              </a:rPr>
              <a:t>Kutatás évszázada – A tudomány évszázada</a:t>
            </a:r>
          </a:p>
          <a:p>
            <a:pPr lvl="0" algn="ctr"/>
            <a:endParaRPr lang="hu-HU" sz="2400" dirty="0">
              <a:solidFill>
                <a:srgbClr val="0000CC"/>
              </a:solidFill>
            </a:endParaRPr>
          </a:p>
        </p:txBody>
      </p:sp>
      <p:pic>
        <p:nvPicPr>
          <p:cNvPr id="5122" name="Picture 2" descr="Képtalálat a következőre: „tehetetlenség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1656184" cy="15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éptalálat a következőre: „tudomány százada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80520"/>
            <a:ext cx="1772815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20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4716016" y="1292567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2400" dirty="0">
                <a:solidFill>
                  <a:srgbClr val="002060"/>
                </a:solidFill>
              </a:rPr>
              <a:t>Egy </a:t>
            </a:r>
            <a:r>
              <a:rPr lang="hu-HU" sz="2400" dirty="0" smtClean="0">
                <a:solidFill>
                  <a:srgbClr val="002060"/>
                </a:solidFill>
              </a:rPr>
              <a:t>pillangó / egy </a:t>
            </a:r>
            <a:r>
              <a:rPr lang="hu-HU" sz="2400" dirty="0" smtClean="0">
                <a:solidFill>
                  <a:srgbClr val="002060"/>
                </a:solidFill>
              </a:rPr>
              <a:t>orvostanhallgató </a:t>
            </a:r>
            <a:r>
              <a:rPr lang="hu-HU" sz="2400" dirty="0">
                <a:solidFill>
                  <a:srgbClr val="002060"/>
                </a:solidFill>
              </a:rPr>
              <a:t>szárny </a:t>
            </a:r>
            <a:r>
              <a:rPr lang="hu-HU" sz="2400" dirty="0" smtClean="0">
                <a:solidFill>
                  <a:srgbClr val="002060"/>
                </a:solidFill>
              </a:rPr>
              <a:t>csapása még </a:t>
            </a:r>
            <a:r>
              <a:rPr lang="hu-HU" sz="2400" dirty="0">
                <a:solidFill>
                  <a:srgbClr val="002060"/>
                </a:solidFill>
              </a:rPr>
              <a:t>nem kavar </a:t>
            </a:r>
            <a:r>
              <a:rPr lang="hu-HU" sz="2400" dirty="0" smtClean="0">
                <a:solidFill>
                  <a:srgbClr val="002060"/>
                </a:solidFill>
              </a:rPr>
              <a:t>vihart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100" name="Picture 4" descr="https://1.bp.blogspot.com/-AcMUXPjSVPg/WH_Zz71BFII/AAAAAAAAAJw/qmO93EuEeB8JMDKmRlizr3K9JgIMvbjCgCLcB/s1600/K%25C3%25A9k%2Bpillang%25C3%25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3749606" cy="278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816424" cy="254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2445" y="4335487"/>
            <a:ext cx="1719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u-HU" sz="2400" dirty="0">
                <a:solidFill>
                  <a:srgbClr val="002060"/>
                </a:solidFill>
              </a:rPr>
              <a:t>V</a:t>
            </a:r>
            <a:r>
              <a:rPr lang="hu-HU" sz="2400" dirty="0" smtClean="0">
                <a:solidFill>
                  <a:srgbClr val="002060"/>
                </a:solidFill>
              </a:rPr>
              <a:t>agy mégis?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3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75856" y="87298"/>
            <a:ext cx="5184576" cy="643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600" b="0" i="0" u="none" strike="noStrike" cap="none" normalizeH="0" baseline="0" dirty="0" smtClean="0">
              <a:ln>
                <a:noFill/>
              </a:ln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A káoszelmélet olyan </a:t>
            </a:r>
            <a:r>
              <a:rPr kumimoji="0" lang="hu-HU" altLang="hu-H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dinamikai rendszerekkel </a:t>
            </a: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foglalkozik, amelyek </a:t>
            </a:r>
            <a:r>
              <a:rPr kumimoji="0" lang="hu-HU" altLang="hu-H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viselkedése</a:t>
            </a: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 az őket meghatározó törvényszerűségek ellenére sem jelezhető hosszú időre előre. Az ilyen rendszerek </a:t>
            </a:r>
            <a:r>
              <a:rPr kumimoji="0" lang="hu-HU" altLang="hu-H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érzékenyek a kezdőfeltételekre</a:t>
            </a: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. A sok összetevőből álló rendszerek - mint például a légköri jelenségek vagy a tektonikai folyamatok - kiszámítatlansága régóta ismert.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Edward Lorenz 1963-ban publikálta első tanulmányát az előre nem látható, véletlenszerű viselkedésekről. Később James A. </a:t>
            </a:r>
            <a:r>
              <a:rPr kumimoji="0" lang="hu-HU" altLang="hu-H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Yorke</a:t>
            </a: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 amerikai matematikus a káosz nevet adta a teóriának, amely alapvetően megváltoztatta a világról alkotott képet.</a:t>
            </a:r>
            <a:r>
              <a:rPr kumimoji="0" lang="hu-HU" altLang="hu-HU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 S</a:t>
            </a: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okan, </a:t>
            </a:r>
            <a:r>
              <a:rPr kumimoji="0" lang="hu-HU" altLang="hu-H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Einstein relativitáselmélete </a:t>
            </a: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és </a:t>
            </a:r>
            <a:r>
              <a:rPr kumimoji="0" lang="hu-HU" altLang="hu-H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Heisenberg kvantummechanikája </a:t>
            </a:r>
            <a:r>
              <a:rPr kumimoji="0" lang="hu-HU" altLang="hu-H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  <a:cs typeface="Arial" charset="0"/>
              </a:rPr>
              <a:t>mellé sorolva, a 20. század harmadik forradalmi tudományos vívmányának tekintik.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740352" y="6453336"/>
            <a:ext cx="1276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2008. Index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2127979" cy="297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557808" y="3629923"/>
            <a:ext cx="2286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b="1" dirty="0">
                <a:solidFill>
                  <a:srgbClr val="002060"/>
                </a:solidFill>
                <a:latin typeface="Arial" charset="0"/>
                <a:cs typeface="Arial" charset="0"/>
              </a:rPr>
              <a:t>Edward Lorenz </a:t>
            </a:r>
            <a:r>
              <a:rPr lang="hu-HU" altLang="hu-HU" dirty="0">
                <a:solidFill>
                  <a:srgbClr val="002060"/>
                </a:solidFill>
                <a:latin typeface="Arial" charset="0"/>
                <a:cs typeface="Arial" charset="0"/>
              </a:rPr>
              <a:t>(1928-2008) matematikus, meteorológus a káoszelmélet megalkotója.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86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347864" y="3568948"/>
            <a:ext cx="51125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dirty="0">
                <a:solidFill>
                  <a:srgbClr val="002060"/>
                </a:solidFill>
                <a:latin typeface="Arial" charset="0"/>
                <a:cs typeface="Arial" charset="0"/>
              </a:rPr>
              <a:t>K</a:t>
            </a:r>
            <a:r>
              <a:rPr lang="hu-HU" altLang="hu-HU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ezdetben </a:t>
            </a:r>
            <a:r>
              <a:rPr lang="hu-HU" altLang="hu-HU" dirty="0">
                <a:solidFill>
                  <a:srgbClr val="002060"/>
                </a:solidFill>
                <a:latin typeface="Arial" charset="0"/>
                <a:cs typeface="Arial" charset="0"/>
              </a:rPr>
              <a:t>egy sirály metaforáját használta elképzelésére, amely később a pillangó-hatás nevet kapta. 1972-ben ugyanis a következő címet adta egy tudományos beszédének: </a:t>
            </a:r>
            <a:r>
              <a:rPr lang="hu-HU" altLang="hu-HU" b="1" dirty="0">
                <a:solidFill>
                  <a:srgbClr val="002060"/>
                </a:solidFill>
                <a:latin typeface="Arial" charset="0"/>
                <a:cs typeface="Arial" charset="0"/>
              </a:rPr>
              <a:t>"</a:t>
            </a:r>
            <a:r>
              <a:rPr lang="hu-HU" altLang="hu-HU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Előrejelezhetőség</a:t>
            </a:r>
            <a:r>
              <a:rPr lang="hu-HU" altLang="hu-HU" b="1" dirty="0">
                <a:solidFill>
                  <a:srgbClr val="002060"/>
                </a:solidFill>
                <a:latin typeface="Arial" charset="0"/>
                <a:cs typeface="Arial" charset="0"/>
              </a:rPr>
              <a:t>: képes-e egy pillangó brazíliai szárnycsapása Texasban tornádót kiváltani?". </a:t>
            </a:r>
            <a:r>
              <a:rPr lang="hu-HU" altLang="hu-HU" dirty="0">
                <a:solidFill>
                  <a:srgbClr val="002060"/>
                </a:solidFill>
                <a:latin typeface="Arial" charset="0"/>
                <a:cs typeface="Arial" charset="0"/>
              </a:rPr>
              <a:t>Előadásának végén Lorenz a saját kérdésére igenlő elvi választ </a:t>
            </a:r>
            <a:r>
              <a:rPr lang="hu-HU" altLang="hu-HU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adott.</a:t>
            </a:r>
            <a:endParaRPr lang="hu-HU" altLang="hu-HU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45148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94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502170" y="260648"/>
            <a:ext cx="2005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0000CC"/>
                </a:solidFill>
              </a:rPr>
              <a:t>Nagy kérdés</a:t>
            </a:r>
            <a:endParaRPr lang="hu-HU" sz="2800" b="1" dirty="0">
              <a:solidFill>
                <a:srgbClr val="0000CC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430452" y="980728"/>
            <a:ext cx="6664901" cy="6078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Vajon a történelmet egy ember megváltoztathatja?!</a:t>
            </a:r>
          </a:p>
          <a:p>
            <a:pPr algn="ctr"/>
            <a:endParaRPr lang="hu-HU" sz="2400" dirty="0">
              <a:solidFill>
                <a:srgbClr val="002060"/>
              </a:solidFill>
            </a:endParaRPr>
          </a:p>
          <a:p>
            <a:pPr algn="ctr"/>
            <a:r>
              <a:rPr lang="hu-HU" sz="2400" b="1" dirty="0" smtClean="0">
                <a:solidFill>
                  <a:srgbClr val="0000CC"/>
                </a:solidFill>
              </a:rPr>
              <a:t>Vagy minden </a:t>
            </a:r>
            <a:r>
              <a:rPr lang="hu-HU" sz="2400" b="1" dirty="0" smtClean="0">
                <a:solidFill>
                  <a:srgbClr val="0000CC"/>
                </a:solidFill>
              </a:rPr>
              <a:t>determinált? </a:t>
            </a:r>
            <a:r>
              <a:rPr lang="hu-HU" sz="2400" b="1" dirty="0" smtClean="0">
                <a:solidFill>
                  <a:srgbClr val="0000CC"/>
                </a:solidFill>
              </a:rPr>
              <a:t>!</a:t>
            </a:r>
          </a:p>
          <a:p>
            <a:pPr algn="ctr"/>
            <a:endParaRPr lang="hu-HU" sz="24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2400" b="1" dirty="0" smtClean="0">
                <a:solidFill>
                  <a:srgbClr val="002060"/>
                </a:solidFill>
              </a:rPr>
              <a:t>       Mi határozza meg a történelmi eseményeket?</a:t>
            </a:r>
          </a:p>
          <a:p>
            <a:pPr indent="442913"/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smtClean="0">
                <a:solidFill>
                  <a:srgbClr val="002060"/>
                </a:solidFill>
              </a:rPr>
              <a:t>                   A </a:t>
            </a:r>
            <a:r>
              <a:rPr lang="hu-HU" sz="2400" dirty="0" smtClean="0">
                <a:solidFill>
                  <a:srgbClr val="002060"/>
                </a:solidFill>
              </a:rPr>
              <a:t>gazdasági helyzet?</a:t>
            </a:r>
          </a:p>
          <a:p>
            <a:pPr indent="442913"/>
            <a:r>
              <a:rPr lang="hu-HU" sz="2400" dirty="0">
                <a:solidFill>
                  <a:srgbClr val="002060"/>
                </a:solidFill>
              </a:rPr>
              <a:t> </a:t>
            </a:r>
            <a:r>
              <a:rPr lang="hu-HU" sz="2400" dirty="0" smtClean="0">
                <a:solidFill>
                  <a:srgbClr val="002060"/>
                </a:solidFill>
              </a:rPr>
              <a:t>                   A politikai akarat?</a:t>
            </a:r>
          </a:p>
          <a:p>
            <a:pPr indent="442913"/>
            <a:r>
              <a:rPr lang="hu-HU" sz="2400" dirty="0">
                <a:solidFill>
                  <a:srgbClr val="002060"/>
                </a:solidFill>
              </a:rPr>
              <a:t> </a:t>
            </a:r>
            <a:r>
              <a:rPr lang="hu-HU" sz="2400" dirty="0" smtClean="0">
                <a:solidFill>
                  <a:srgbClr val="002060"/>
                </a:solidFill>
              </a:rPr>
              <a:t>                   Az emberek gondolkodása?</a:t>
            </a:r>
          </a:p>
          <a:p>
            <a:pPr indent="442913"/>
            <a:r>
              <a:rPr lang="hu-HU" sz="2400" dirty="0" smtClean="0">
                <a:solidFill>
                  <a:srgbClr val="002060"/>
                </a:solidFill>
              </a:rPr>
              <a:t>                    A tömegek akarata?</a:t>
            </a:r>
          </a:p>
          <a:p>
            <a:pPr indent="442913"/>
            <a:r>
              <a:rPr lang="hu-HU" sz="2400" dirty="0">
                <a:solidFill>
                  <a:srgbClr val="002060"/>
                </a:solidFill>
              </a:rPr>
              <a:t> </a:t>
            </a:r>
            <a:r>
              <a:rPr lang="hu-HU" sz="2400" dirty="0" smtClean="0">
                <a:solidFill>
                  <a:srgbClr val="002060"/>
                </a:solidFill>
              </a:rPr>
              <a:t>                   A hősök, vagy akik gondolják?  </a:t>
            </a:r>
          </a:p>
          <a:p>
            <a:pPr indent="442913"/>
            <a:r>
              <a:rPr lang="hu-HU" sz="2400" dirty="0">
                <a:solidFill>
                  <a:srgbClr val="002060"/>
                </a:solidFill>
              </a:rPr>
              <a:t> </a:t>
            </a:r>
            <a:r>
              <a:rPr lang="hu-HU" sz="2400" dirty="0" smtClean="0">
                <a:solidFill>
                  <a:srgbClr val="002060"/>
                </a:solidFill>
              </a:rPr>
              <a:t>                   Az önként vállalkozók?</a:t>
            </a:r>
          </a:p>
          <a:p>
            <a:pPr indent="442913"/>
            <a:r>
              <a:rPr lang="hu-HU" sz="2400" dirty="0">
                <a:solidFill>
                  <a:srgbClr val="002060"/>
                </a:solidFill>
              </a:rPr>
              <a:t> </a:t>
            </a:r>
            <a:r>
              <a:rPr lang="hu-HU" sz="2400" dirty="0" smtClean="0">
                <a:solidFill>
                  <a:srgbClr val="002060"/>
                </a:solidFill>
              </a:rPr>
              <a:t>                   A kinevezett vezetők?</a:t>
            </a:r>
          </a:p>
          <a:p>
            <a:pPr indent="442913"/>
            <a:r>
              <a:rPr lang="hu-HU" sz="2400" dirty="0">
                <a:solidFill>
                  <a:srgbClr val="002060"/>
                </a:solidFill>
              </a:rPr>
              <a:t> </a:t>
            </a:r>
            <a:r>
              <a:rPr lang="hu-HU" sz="2400" dirty="0" smtClean="0">
                <a:solidFill>
                  <a:srgbClr val="002060"/>
                </a:solidFill>
              </a:rPr>
              <a:t>                   Mindig a többség?</a:t>
            </a:r>
          </a:p>
          <a:p>
            <a:pPr indent="442913"/>
            <a:r>
              <a:rPr lang="hu-HU" sz="2400" dirty="0" smtClean="0">
                <a:solidFill>
                  <a:srgbClr val="002060"/>
                </a:solidFill>
              </a:rPr>
              <a:t>                    Néha a kisebbség</a:t>
            </a:r>
          </a:p>
          <a:p>
            <a:endParaRPr lang="hu-HU" sz="2400" dirty="0">
              <a:solidFill>
                <a:srgbClr val="002060"/>
              </a:solidFill>
            </a:endParaRPr>
          </a:p>
          <a:p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39552" y="476672"/>
            <a:ext cx="3672408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solidFill>
                  <a:srgbClr val="002060"/>
                </a:solidFill>
              </a:rPr>
              <a:t>Egyetem</a:t>
            </a:r>
            <a:r>
              <a:rPr lang="hu-HU" dirty="0" smtClean="0">
                <a:solidFill>
                  <a:srgbClr val="002060"/>
                </a:solidFill>
              </a:rPr>
              <a:t>: ELTE BTK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1973-1979</a:t>
            </a:r>
          </a:p>
          <a:p>
            <a:endParaRPr lang="hu-HU" b="1" dirty="0">
              <a:solidFill>
                <a:srgbClr val="002060"/>
              </a:solidFill>
            </a:endParaRPr>
          </a:p>
          <a:p>
            <a:r>
              <a:rPr lang="hu-HU" b="1" dirty="0" smtClean="0">
                <a:solidFill>
                  <a:srgbClr val="002060"/>
                </a:solidFill>
              </a:rPr>
              <a:t>Munkahelyek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1979-1991:  MTA Filozófiai Kutató Int.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1991–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ELTE-BTK Művelődéstörténeti tanszékének docense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1992–1993: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Indianai</a:t>
            </a:r>
            <a:r>
              <a:rPr lang="hu-HU" dirty="0" smtClean="0">
                <a:solidFill>
                  <a:srgbClr val="002060"/>
                </a:solidFill>
              </a:rPr>
              <a:t> Egyetem, vendégprofesszor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1998-2003: Római Magyar Akadémia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tudományos igazgatója, 2003-2007 között igazgatója volt.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2007: MTA Történelemtudományi Intézetének igazgató-helyettese.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2010-2016: Magyar Nemzeti Múzeum főigazgatója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730" y="966506"/>
            <a:ext cx="3312368" cy="382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5273081" y="4869160"/>
            <a:ext cx="28993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 smtClean="0">
                <a:solidFill>
                  <a:srgbClr val="002060"/>
                </a:solidFill>
              </a:rPr>
              <a:t>Dr. Csorba László </a:t>
            </a:r>
          </a:p>
          <a:p>
            <a:pPr algn="ctr"/>
            <a:r>
              <a:rPr lang="hu-HU" dirty="0" smtClean="0">
                <a:solidFill>
                  <a:srgbClr val="002060"/>
                </a:solidFill>
              </a:rPr>
              <a:t>(ükapja: Barabás Miklós)</a:t>
            </a:r>
          </a:p>
          <a:p>
            <a:pPr algn="ctr"/>
            <a:r>
              <a:rPr lang="hu-HU" dirty="0">
                <a:solidFill>
                  <a:srgbClr val="002060"/>
                </a:solidFill>
              </a:rPr>
              <a:t>e</a:t>
            </a:r>
            <a:r>
              <a:rPr lang="hu-HU" dirty="0" smtClean="0">
                <a:solidFill>
                  <a:srgbClr val="002060"/>
                </a:solidFill>
              </a:rPr>
              <a:t>gyetemi tanár, MTA doktora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4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92288" y="908715"/>
            <a:ext cx="3851920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hu-HU" alt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2" tooltip="Olasz Köztársasági Érdemrend lovagkeresztje (a lap nem létezik)"/>
              </a:rPr>
              <a:t>Olasz Köztársasági Érdemrend lovagkeresztje</a:t>
            </a:r>
            <a:r>
              <a:rPr kumimoji="0" lang="hu-HU" alt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(2002)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hu-HU" alt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3" tooltip="A Magyar Érdemrend lovagkeresztje"/>
              </a:rPr>
              <a:t>A Magyar Köztársasági Érdemrend lovagkeresztje</a:t>
            </a:r>
            <a:r>
              <a:rPr kumimoji="0" lang="hu-HU" alt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(2006)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hu-HU" altLang="hu-H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4" tooltip="Budapest VIII. kerülete"/>
              </a:rPr>
              <a:t>Józsevárosi</a:t>
            </a:r>
            <a:r>
              <a:rPr kumimoji="0" lang="hu-HU" alt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Becsületkereszt (2012)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hu-HU" alt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Széchenyi Társaság díja (2013)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hu-HU" alt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5" tooltip="A Magyar Érdemrend középkeresztje"/>
              </a:rPr>
              <a:t>A Magyar Érdemrend középkeresztje</a:t>
            </a:r>
            <a:r>
              <a:rPr kumimoji="0" lang="hu-HU" alt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(2015)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085184"/>
            <a:ext cx="1259632" cy="125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04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apcsolódó kép"/>
          <p:cNvSpPr>
            <a:spLocks noChangeAspect="1" noChangeArrowheads="1"/>
          </p:cNvSpPr>
          <p:nvPr/>
        </p:nvSpPr>
        <p:spPr bwMode="auto">
          <a:xfrm>
            <a:off x="155575" y="-1608138"/>
            <a:ext cx="51244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08" y="3446057"/>
            <a:ext cx="3870424" cy="253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92" y="908720"/>
            <a:ext cx="3794779" cy="253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827584" y="5055567"/>
            <a:ext cx="3379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11 éves unokám panasza!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974919" y="1052736"/>
            <a:ext cx="3053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Jó? Rossz? Hová vezet?</a:t>
            </a:r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0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29000"/>
            <a:ext cx="36480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1209925" cy="171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745" y="501298"/>
            <a:ext cx="1112316" cy="170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81" y="492237"/>
            <a:ext cx="1167838" cy="171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025" y="513777"/>
            <a:ext cx="1209925" cy="166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01" y="513824"/>
            <a:ext cx="1117477" cy="168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01" y="2385985"/>
            <a:ext cx="1123202" cy="172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37" y="2385985"/>
            <a:ext cx="1313635" cy="167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62" y="2385985"/>
            <a:ext cx="1143163" cy="167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457" y="2406684"/>
            <a:ext cx="1090493" cy="168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6448" y="2385984"/>
            <a:ext cx="1207004" cy="171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195736" y="4653136"/>
            <a:ext cx="163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Könyveim...</a:t>
            </a:r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7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043608" y="688042"/>
            <a:ext cx="72008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Művei</a:t>
            </a:r>
          </a:p>
          <a:p>
            <a:pPr>
              <a:buFont typeface="Arial"/>
              <a:buChar char="•"/>
            </a:pPr>
            <a:r>
              <a:rPr lang="hu-HU" dirty="0" smtClean="0">
                <a:hlinkClick r:id="rId2" tooltip="Giuseppe Garibaldi"/>
              </a:rPr>
              <a:t>Garibaldi</a:t>
            </a:r>
            <a:r>
              <a:rPr lang="hu-HU" dirty="0" smtClean="0"/>
              <a:t> élete és kora (1988)</a:t>
            </a:r>
          </a:p>
          <a:p>
            <a:pPr>
              <a:buFont typeface="Arial"/>
              <a:buChar char="•"/>
            </a:pPr>
            <a:r>
              <a:rPr lang="hu-HU" dirty="0" smtClean="0"/>
              <a:t>A tizenhárom aradi vértanú (1989)</a:t>
            </a:r>
          </a:p>
          <a:p>
            <a:pPr>
              <a:buFont typeface="Arial"/>
              <a:buChar char="•"/>
            </a:pPr>
            <a:r>
              <a:rPr lang="hu-HU" dirty="0" smtClean="0">
                <a:hlinkClick r:id="rId3" tooltip="Széchenyi István"/>
              </a:rPr>
              <a:t>Széchenyi István</a:t>
            </a:r>
            <a:r>
              <a:rPr lang="hu-HU" dirty="0" smtClean="0"/>
              <a:t> (1991, 2001)</a:t>
            </a:r>
          </a:p>
          <a:p>
            <a:pPr>
              <a:buFont typeface="Arial"/>
              <a:buChar char="•"/>
            </a:pPr>
            <a:r>
              <a:rPr lang="hu-HU" dirty="0" smtClean="0"/>
              <a:t>Az Országház (</a:t>
            </a:r>
            <a:r>
              <a:rPr lang="hu-HU" dirty="0" smtClean="0">
                <a:hlinkClick r:id="rId4" tooltip="Sisa József"/>
              </a:rPr>
              <a:t>Sisa Józseffel</a:t>
            </a:r>
            <a:r>
              <a:rPr lang="hu-HU" dirty="0" smtClean="0"/>
              <a:t>, </a:t>
            </a:r>
            <a:r>
              <a:rPr lang="hu-HU" dirty="0" smtClean="0">
                <a:hlinkClick r:id="rId5" tooltip="Szalay Zoltán (fotóriporter)"/>
              </a:rPr>
              <a:t>Szalay Zoltánnal</a:t>
            </a:r>
            <a:r>
              <a:rPr lang="hu-HU" dirty="0" smtClean="0"/>
              <a:t>, 1993)</a:t>
            </a:r>
          </a:p>
          <a:p>
            <a:pPr>
              <a:buFont typeface="Arial"/>
              <a:buChar char="•"/>
            </a:pPr>
            <a:r>
              <a:rPr lang="hu-HU" dirty="0" smtClean="0"/>
              <a:t>A Kossuth-emigráció fényképeskönyve (1994)</a:t>
            </a:r>
          </a:p>
          <a:p>
            <a:pPr>
              <a:buFont typeface="Arial"/>
              <a:buChar char="•"/>
            </a:pPr>
            <a:r>
              <a:rPr lang="hu-HU" dirty="0" smtClean="0"/>
              <a:t>Kastélyok és mágnások (Baji Etelkával, 1995, 2006)</a:t>
            </a:r>
          </a:p>
          <a:p>
            <a:pPr>
              <a:buFont typeface="Arial"/>
              <a:buChar char="•"/>
            </a:pPr>
            <a:r>
              <a:rPr lang="hu-HU" dirty="0" err="1" smtClean="0">
                <a:hlinkClick r:id="rId6" tooltip="Szegedy-Maszák Aladár (a lap nem létezik)"/>
              </a:rPr>
              <a:t>Szegedy-Maszák</a:t>
            </a:r>
            <a:r>
              <a:rPr lang="hu-HU" dirty="0" smtClean="0">
                <a:hlinkClick r:id="rId6" tooltip="Szegedy-Maszák Aladár (a lap nem létezik)"/>
              </a:rPr>
              <a:t> Aladár</a:t>
            </a:r>
            <a:r>
              <a:rPr lang="hu-HU" dirty="0" smtClean="0"/>
              <a:t>: Az ember ősszel visszanéz... Egy volt diplomata emlékirataiból. I-II. (1996)</a:t>
            </a:r>
          </a:p>
          <a:p>
            <a:pPr>
              <a:buFont typeface="Arial"/>
              <a:buChar char="•"/>
            </a:pPr>
            <a:r>
              <a:rPr lang="hu-HU" dirty="0" smtClean="0"/>
              <a:t>Az első felelős magyar kormány képeskönyve (1998)</a:t>
            </a:r>
          </a:p>
          <a:p>
            <a:pPr>
              <a:buFont typeface="Arial"/>
              <a:buChar char="•"/>
            </a:pPr>
            <a:r>
              <a:rPr lang="hu-HU" dirty="0" smtClean="0"/>
              <a:t>Reform és forradalom, 1790–1849 (</a:t>
            </a:r>
            <a:r>
              <a:rPr lang="hu-HU" dirty="0" err="1" smtClean="0">
                <a:hlinkClick r:id="rId7" tooltip="Velkey Ferenc (a lap nem létezik)"/>
              </a:rPr>
              <a:t>Velkey</a:t>
            </a:r>
            <a:r>
              <a:rPr lang="hu-HU" dirty="0" smtClean="0">
                <a:hlinkClick r:id="rId7" tooltip="Velkey Ferenc (a lap nem létezik)"/>
              </a:rPr>
              <a:t> Ferenccel</a:t>
            </a:r>
            <a:r>
              <a:rPr lang="hu-HU" dirty="0" smtClean="0"/>
              <a:t>, 1998)</a:t>
            </a:r>
          </a:p>
          <a:p>
            <a:pPr>
              <a:buFont typeface="Arial"/>
              <a:buChar char="•"/>
            </a:pPr>
            <a:r>
              <a:rPr lang="hu-HU" dirty="0" smtClean="0">
                <a:hlinkClick r:id="rId8" tooltip="Teleki László"/>
              </a:rPr>
              <a:t>Teleki László</a:t>
            </a:r>
            <a:r>
              <a:rPr lang="hu-HU" dirty="0" smtClean="0"/>
              <a:t> (1998)</a:t>
            </a:r>
          </a:p>
          <a:p>
            <a:pPr>
              <a:buFont typeface="Arial"/>
              <a:buChar char="•"/>
            </a:pPr>
            <a:r>
              <a:rPr lang="hu-HU" dirty="0" smtClean="0"/>
              <a:t>A vallásalap "jogi természete". Az egyházi vagyon problémája a polgári átalakulás korának Magyarországán 1782-1918 (1999)</a:t>
            </a:r>
          </a:p>
          <a:p>
            <a:pPr>
              <a:buFont typeface="Arial"/>
              <a:buChar char="•"/>
            </a:pPr>
            <a:r>
              <a:rPr lang="hu-HU" dirty="0" smtClean="0"/>
              <a:t>A </a:t>
            </a:r>
            <a:r>
              <a:rPr lang="hu-HU" dirty="0" smtClean="0">
                <a:hlinkClick r:id="rId9" tooltip="19. század"/>
              </a:rPr>
              <a:t>19. század</a:t>
            </a:r>
            <a:r>
              <a:rPr lang="hu-HU" dirty="0" smtClean="0"/>
              <a:t> története (2000)</a:t>
            </a:r>
          </a:p>
          <a:p>
            <a:pPr>
              <a:buFont typeface="Arial"/>
              <a:buChar char="•"/>
            </a:pPr>
            <a:r>
              <a:rPr lang="hu-HU" dirty="0" smtClean="0"/>
              <a:t>Magyar emlékek Itáliában. (2002)</a:t>
            </a:r>
          </a:p>
          <a:p>
            <a:pPr>
              <a:buFont typeface="Arial"/>
              <a:buChar char="•"/>
            </a:pPr>
            <a:r>
              <a:rPr lang="hu-HU" i="1" dirty="0" smtClean="0"/>
              <a:t>Magyar emlékek Itáliában</a:t>
            </a:r>
            <a:r>
              <a:rPr lang="hu-HU" dirty="0" smtClean="0"/>
              <a:t>; </a:t>
            </a:r>
            <a:r>
              <a:rPr lang="hu-HU" dirty="0" err="1" smtClean="0"/>
              <a:t>Benda</a:t>
            </a:r>
            <a:r>
              <a:rPr lang="hu-HU" dirty="0" smtClean="0"/>
              <a:t> Foto, Bp., 2003</a:t>
            </a:r>
          </a:p>
          <a:p>
            <a:pPr>
              <a:buFont typeface="Arial"/>
              <a:buChar char="•"/>
            </a:pPr>
            <a:r>
              <a:rPr lang="hu-HU" i="1" dirty="0" err="1" smtClean="0"/>
              <a:t>Ricordi</a:t>
            </a:r>
            <a:r>
              <a:rPr lang="hu-HU" i="1" dirty="0" smtClean="0"/>
              <a:t> </a:t>
            </a:r>
            <a:r>
              <a:rPr lang="hu-HU" i="1" dirty="0" err="1" smtClean="0"/>
              <a:t>ungheresi</a:t>
            </a:r>
            <a:r>
              <a:rPr lang="hu-HU" i="1" dirty="0" smtClean="0"/>
              <a:t> </a:t>
            </a:r>
            <a:r>
              <a:rPr lang="hu-HU" i="1" dirty="0" err="1" smtClean="0"/>
              <a:t>in</a:t>
            </a:r>
            <a:r>
              <a:rPr lang="hu-HU" i="1" dirty="0" smtClean="0"/>
              <a:t> </a:t>
            </a:r>
            <a:r>
              <a:rPr lang="hu-HU" i="1" dirty="0" err="1" smtClean="0"/>
              <a:t>Italia</a:t>
            </a:r>
            <a:r>
              <a:rPr lang="hu-HU" dirty="0" smtClean="0"/>
              <a:t>; </a:t>
            </a:r>
            <a:r>
              <a:rPr lang="hu-HU" dirty="0" err="1" smtClean="0"/>
              <a:t>Benda</a:t>
            </a:r>
            <a:r>
              <a:rPr lang="hu-HU" dirty="0" smtClean="0"/>
              <a:t> Foto, Bp., 2003</a:t>
            </a:r>
          </a:p>
          <a:p>
            <a:pPr>
              <a:buFont typeface="Arial"/>
              <a:buChar char="•"/>
            </a:pPr>
            <a:r>
              <a:rPr lang="hu-HU" i="1" dirty="0" smtClean="0"/>
              <a:t>Az Országház</a:t>
            </a:r>
            <a:r>
              <a:rPr lang="hu-HU" dirty="0" smtClean="0"/>
              <a:t>; szöveg Csorba László, Sisa József, fotó Szalay Zoltán; Képzőművészeti, Bp., 2010</a:t>
            </a:r>
          </a:p>
          <a:p>
            <a:pPr>
              <a:buFont typeface="Arial"/>
              <a:buChar char="•"/>
            </a:pPr>
            <a:r>
              <a:rPr lang="hu-HU" i="1" dirty="0" smtClean="0"/>
              <a:t>Széchenyi Döblingben</a:t>
            </a:r>
            <a:r>
              <a:rPr lang="hu-HU" dirty="0" smtClean="0"/>
              <a:t>; Kossuth, Bp., 2016 (</a:t>
            </a:r>
            <a:r>
              <a:rPr lang="hu-HU" i="1" dirty="0" smtClean="0"/>
              <a:t>A magyar történelem rejtélyei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287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632134" y="1052736"/>
            <a:ext cx="1371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Tartalom: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979712" y="1700808"/>
            <a:ext cx="522521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prstClr val="black"/>
                </a:solidFill>
              </a:rPr>
              <a:t>A</a:t>
            </a:r>
            <a:r>
              <a:rPr lang="hu-HU" b="1" dirty="0" smtClean="0">
                <a:solidFill>
                  <a:srgbClr val="002060"/>
                </a:solidFill>
              </a:rPr>
              <a:t>.  </a:t>
            </a:r>
            <a:r>
              <a:rPr lang="hu-HU" b="1" dirty="0" err="1" smtClean="0">
                <a:solidFill>
                  <a:srgbClr val="002060"/>
                </a:solidFill>
              </a:rPr>
              <a:t>Rosivall</a:t>
            </a:r>
            <a:r>
              <a:rPr lang="hu-HU" b="1" dirty="0" smtClean="0">
                <a:solidFill>
                  <a:srgbClr val="002060"/>
                </a:solidFill>
              </a:rPr>
              <a:t> László</a:t>
            </a:r>
          </a:p>
          <a:p>
            <a:pPr marL="342900" indent="-342900">
              <a:buFontTx/>
              <a:buAutoNum type="arabicPeriod"/>
            </a:pPr>
            <a:r>
              <a:rPr lang="hu-HU" dirty="0" smtClean="0">
                <a:solidFill>
                  <a:srgbClr val="002060"/>
                </a:solidFill>
              </a:rPr>
              <a:t>Miért a szerda esti  boldog órák?!</a:t>
            </a:r>
          </a:p>
          <a:p>
            <a:pPr marL="342900" indent="-342900">
              <a:buFontTx/>
              <a:buAutoNum type="arabicPeriod"/>
            </a:pPr>
            <a:r>
              <a:rPr lang="hu-HU" dirty="0" smtClean="0">
                <a:solidFill>
                  <a:srgbClr val="002060"/>
                </a:solidFill>
              </a:rPr>
              <a:t>Mi dolgunk a Világban - Nyarat csinálni vagy nem?</a:t>
            </a:r>
          </a:p>
          <a:p>
            <a:pPr marL="342900" indent="-342900">
              <a:buFontTx/>
              <a:buAutoNum type="arabicPeriod"/>
            </a:pPr>
            <a:r>
              <a:rPr lang="hu-HU" dirty="0" smtClean="0">
                <a:solidFill>
                  <a:srgbClr val="002060"/>
                </a:solidFill>
              </a:rPr>
              <a:t>Csorba professzor bemutatása</a:t>
            </a:r>
          </a:p>
          <a:p>
            <a:pPr marL="342900" indent="-342900">
              <a:buFontTx/>
              <a:buAutoNum type="arabicPeriod"/>
            </a:pPr>
            <a:endParaRPr lang="hu-HU" dirty="0">
              <a:solidFill>
                <a:srgbClr val="002060"/>
              </a:solidFill>
            </a:endParaRPr>
          </a:p>
          <a:p>
            <a:r>
              <a:rPr lang="hu-HU" b="1" dirty="0" smtClean="0">
                <a:solidFill>
                  <a:srgbClr val="002060"/>
                </a:solidFill>
              </a:rPr>
              <a:t>B.  Csorba László</a:t>
            </a:r>
          </a:p>
          <a:p>
            <a:pPr marL="342900" indent="-342900">
              <a:buFontTx/>
              <a:buAutoNum type="arabicPeriod"/>
            </a:pPr>
            <a:r>
              <a:rPr lang="hu-HU" dirty="0" smtClean="0">
                <a:solidFill>
                  <a:srgbClr val="002060"/>
                </a:solidFill>
              </a:rPr>
              <a:t>Rudolf </a:t>
            </a:r>
            <a:r>
              <a:rPr lang="hu-HU" dirty="0">
                <a:solidFill>
                  <a:srgbClr val="002060"/>
                </a:solidFill>
              </a:rPr>
              <a:t>trónörökös öngyilkossága és a </a:t>
            </a:r>
            <a:r>
              <a:rPr lang="hu-HU" dirty="0" smtClean="0">
                <a:solidFill>
                  <a:srgbClr val="002060"/>
                </a:solidFill>
              </a:rPr>
              <a:t>történelem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3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83568" y="605001"/>
            <a:ext cx="79208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hu-HU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Tudomány és Művészet Kórélettana V.</a:t>
            </a:r>
            <a:endParaRPr lang="hu-HU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hu-HU" i="1" dirty="0">
                <a:latin typeface="Times New Roman"/>
                <a:ea typeface="Times New Roman"/>
                <a:cs typeface="Times New Roman"/>
              </a:rPr>
              <a:t> </a:t>
            </a:r>
            <a:endParaRPr lang="hu-HU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hu-HU" i="1" dirty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Szabadon választható kreditpontos tantárgy (heti 2 x 45 perc, 2 kredit)</a:t>
            </a:r>
            <a:endParaRPr lang="hu-HU" dirty="0">
              <a:solidFill>
                <a:srgbClr val="002060"/>
              </a:solidFill>
              <a:latin typeface="+mj-lt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hu-HU" i="1" dirty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2018/2019 tanév, I. félév </a:t>
            </a:r>
            <a:endParaRPr lang="hu-HU" dirty="0">
              <a:solidFill>
                <a:srgbClr val="002060"/>
              </a:solidFill>
              <a:latin typeface="+mj-lt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hu-HU" i="1" dirty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Kórélettani Intézet, Semmelweis Egyetem</a:t>
            </a:r>
            <a:endParaRPr lang="hu-HU" dirty="0">
              <a:solidFill>
                <a:srgbClr val="002060"/>
              </a:solidFill>
              <a:latin typeface="+mj-lt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hu-HU" dirty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 </a:t>
            </a:r>
            <a:endParaRPr lang="hu-HU" dirty="0">
              <a:solidFill>
                <a:srgbClr val="002060"/>
              </a:solidFill>
              <a:latin typeface="+mj-lt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hu-HU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Cél: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oktatási </a:t>
            </a:r>
            <a:r>
              <a:rPr lang="hu-HU" dirty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palettánk </a:t>
            </a:r>
            <a:r>
              <a:rPr lang="hu-HU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bővítése 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empátiás készség növelése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hu-HU" dirty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ú</a:t>
            </a:r>
            <a:r>
              <a:rPr lang="hu-HU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j típusú értelmiség </a:t>
            </a:r>
            <a:r>
              <a:rPr lang="hu-HU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nevelése</a:t>
            </a:r>
            <a:endParaRPr lang="hu-HU" dirty="0" smtClean="0">
              <a:solidFill>
                <a:srgbClr val="002060"/>
              </a:solidFill>
              <a:latin typeface="+mj-lt"/>
              <a:ea typeface="Times New Roman"/>
              <a:cs typeface="Times New Roman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endParaRPr lang="hu-HU" dirty="0">
              <a:solidFill>
                <a:srgbClr val="002060"/>
              </a:solidFill>
              <a:latin typeface="+mj-lt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hu-HU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A </a:t>
            </a:r>
            <a:r>
              <a:rPr lang="hu-HU" dirty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tudomány és a művészet, az alkotás és az egészség, a hangok, a színek, a formák, a mozgás és a gyógyítás elválaszthatatlanok, összefüggő bonyolult hálózaton keresztül nagy egységet, az életet alkotják, melyet mindnyájunknak folyamatosan tanulnunk kell. </a:t>
            </a:r>
            <a:endParaRPr lang="hu-HU" dirty="0" smtClean="0">
              <a:solidFill>
                <a:srgbClr val="002060"/>
              </a:solidFill>
              <a:latin typeface="+mj-lt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endParaRPr lang="hu-HU" dirty="0">
              <a:solidFill>
                <a:srgbClr val="002060"/>
              </a:solidFill>
              <a:latin typeface="+mj-lt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hu-HU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A </a:t>
            </a:r>
            <a:r>
              <a:rPr lang="hu-HU" dirty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hallgatókat nemcsak részvételre, különleges és egyedülálló élményre hívjuk, hanem arra is, hogy gondolataikkal, ötleteikkel, tehetségükkel, azaz aktív közreműködésükkel járuljanak hozzá a tantárgy további fejlődéséhez. </a:t>
            </a:r>
            <a:endParaRPr lang="hu-HU" dirty="0">
              <a:solidFill>
                <a:srgbClr val="002060"/>
              </a:solidFill>
              <a:latin typeface="+mj-lt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hu-HU" dirty="0">
                <a:solidFill>
                  <a:srgbClr val="002060"/>
                </a:solidFill>
                <a:latin typeface="+mj-lt"/>
                <a:ea typeface="Times New Roman"/>
                <a:cs typeface="Times New Roman"/>
              </a:rPr>
              <a:t> </a:t>
            </a:r>
            <a:endParaRPr lang="hu-HU" dirty="0">
              <a:solidFill>
                <a:srgbClr val="002060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5580112" y="6453336"/>
            <a:ext cx="29617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Tx/>
              <a:buAutoNum type="arabicPeriod"/>
            </a:pPr>
            <a:r>
              <a:rPr lang="hu-HU" sz="1400" dirty="0">
                <a:solidFill>
                  <a:srgbClr val="002060"/>
                </a:solidFill>
              </a:rPr>
              <a:t>Miért a szerda esti  boldog órák?!</a:t>
            </a:r>
          </a:p>
        </p:txBody>
      </p:sp>
    </p:spTree>
    <p:extLst>
      <p:ext uri="{BB962C8B-B14F-4D97-AF65-F5344CB8AC3E}">
        <p14:creationId xmlns:p14="http://schemas.microsoft.com/office/powerpoint/2010/main" val="246564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188640"/>
            <a:ext cx="8496944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u-HU" i="1" dirty="0">
                <a:ea typeface="Times New Roman"/>
                <a:cs typeface="Times New Roman"/>
              </a:rPr>
              <a:t>2018.09.19. 16:45-18:15</a:t>
            </a:r>
            <a:endParaRPr lang="hu-HU" dirty="0">
              <a:ea typeface="Calibri"/>
              <a:cs typeface="Times New Roman"/>
            </a:endParaRPr>
          </a:p>
          <a:p>
            <a:pPr marL="495300" indent="-22860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1.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   </a:t>
            </a:r>
            <a:r>
              <a:rPr lang="hu-HU" b="1" dirty="0">
                <a:solidFill>
                  <a:srgbClr val="0000CC"/>
                </a:solidFill>
                <a:ea typeface="Times New Roman"/>
                <a:cs typeface="Times New Roman"/>
              </a:rPr>
              <a:t>Rudolf trónörökös öngyilkossága és a történelem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(Csorba László történész)</a:t>
            </a:r>
            <a:endParaRPr lang="hu-HU" dirty="0">
              <a:ea typeface="Calibri"/>
              <a:cs typeface="Times New Roman"/>
            </a:endParaRPr>
          </a:p>
          <a:p>
            <a:pPr indent="44958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Egy fecske nem csinál nyarat – vagy még is? 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Times New Roman"/>
              </a:rPr>
              <a:t>Rosivall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László)</a:t>
            </a:r>
            <a:endParaRPr lang="hu-HU" dirty="0">
              <a:ea typeface="Calibri"/>
              <a:cs typeface="Times New Roman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hu-HU" i="1" dirty="0">
                <a:ea typeface="Times New Roman"/>
                <a:cs typeface="Times New Roman"/>
              </a:rPr>
              <a:t>2018.09.26. 16:45-18:15</a:t>
            </a:r>
            <a:endParaRPr lang="hu-HU" dirty="0">
              <a:ea typeface="Calibri"/>
              <a:cs typeface="Times New Roman"/>
            </a:endParaRPr>
          </a:p>
          <a:p>
            <a:pPr marL="495300" indent="-22860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2.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    </a:t>
            </a:r>
            <a:r>
              <a:rPr lang="hu-HU" b="1" dirty="0">
                <a:solidFill>
                  <a:srgbClr val="0000CC"/>
                </a:solidFill>
                <a:ea typeface="Times New Roman"/>
                <a:cs typeface="Times New Roman"/>
              </a:rPr>
              <a:t>Mindennapi evolúció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(</a:t>
            </a:r>
            <a:r>
              <a:rPr lang="hu-HU" dirty="0">
                <a:solidFill>
                  <a:srgbClr val="0000CC"/>
                </a:solidFill>
                <a:ea typeface="Times New Roman"/>
                <a:cs typeface="Segoe UI"/>
              </a:rPr>
              <a:t>Szathmáry 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Segoe UI"/>
              </a:rPr>
              <a:t>Eörs</a:t>
            </a:r>
            <a:r>
              <a:rPr lang="hu-HU" dirty="0">
                <a:solidFill>
                  <a:srgbClr val="0000CC"/>
                </a:solidFill>
                <a:ea typeface="Times New Roman"/>
                <a:cs typeface="Segoe UI"/>
              </a:rPr>
              <a:t> akadémikus)</a:t>
            </a:r>
            <a:endParaRPr lang="hu-HU" dirty="0">
              <a:ea typeface="Calibri"/>
              <a:cs typeface="Times New Roman"/>
            </a:endParaRPr>
          </a:p>
          <a:p>
            <a:pPr marL="495300" indent="-4572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Hová fejlődik az emberiség? (bevezető előadás 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Times New Roman"/>
              </a:rPr>
              <a:t>Rosivall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László)</a:t>
            </a:r>
            <a:endParaRPr lang="hu-HU" dirty="0">
              <a:ea typeface="Calibri"/>
              <a:cs typeface="Times New Roman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hu-HU" i="1" dirty="0">
                <a:ea typeface="Times New Roman"/>
                <a:cs typeface="Times New Roman"/>
              </a:rPr>
              <a:t>2018.10.03. 16:45-18:15</a:t>
            </a:r>
            <a:endParaRPr lang="hu-HU" dirty="0">
              <a:ea typeface="Calibri"/>
              <a:cs typeface="Times New Roman"/>
            </a:endParaRPr>
          </a:p>
          <a:p>
            <a:pPr marL="495300" indent="-22860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3.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    </a:t>
            </a:r>
            <a:r>
              <a:rPr lang="hu-HU" b="1" dirty="0">
                <a:solidFill>
                  <a:srgbClr val="0000CC"/>
                </a:solidFill>
                <a:ea typeface="Times New Roman"/>
                <a:cs typeface="Times New Roman"/>
              </a:rPr>
              <a:t>A magyarok lazák vagy kötöttek</a:t>
            </a:r>
            <a:r>
              <a:rPr lang="hu-HU" dirty="0">
                <a:solidFill>
                  <a:srgbClr val="0000CC"/>
                </a:solidFill>
                <a:ea typeface="Times New Roman"/>
                <a:cs typeface="Segoe UI"/>
              </a:rPr>
              <a:t> (Fülöp Márta egyetemi tanár)</a:t>
            </a:r>
            <a:endParaRPr lang="hu-HU" dirty="0">
              <a:ea typeface="Calibri"/>
              <a:cs typeface="Times New Roman"/>
            </a:endParaRPr>
          </a:p>
          <a:p>
            <a:pPr indent="44958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 Miért marad magára a magyar? (bevezető előadás 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Times New Roman"/>
              </a:rPr>
              <a:t>Rosivall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László)</a:t>
            </a:r>
            <a:endParaRPr lang="hu-HU" dirty="0">
              <a:ea typeface="Calibri"/>
              <a:cs typeface="Times New Roman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hu-HU" i="1" dirty="0">
                <a:ea typeface="Times New Roman"/>
                <a:cs typeface="Times New Roman"/>
              </a:rPr>
              <a:t>2018.10.10. 16:45-18:15</a:t>
            </a:r>
            <a:endParaRPr lang="hu-HU" dirty="0">
              <a:ea typeface="Calibri"/>
              <a:cs typeface="Times New Roman"/>
            </a:endParaRPr>
          </a:p>
          <a:p>
            <a:pPr marL="495300" indent="-228600">
              <a:spcAft>
                <a:spcPts val="0"/>
              </a:spcAft>
            </a:pPr>
            <a:r>
              <a:rPr lang="hu-HU" b="1" dirty="0">
                <a:solidFill>
                  <a:srgbClr val="0000CC"/>
                </a:solidFill>
                <a:ea typeface="Times New Roman"/>
                <a:cs typeface="Calibri"/>
              </a:rPr>
              <a:t>4.</a:t>
            </a:r>
            <a:r>
              <a:rPr lang="hu-HU" sz="8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    </a:t>
            </a:r>
            <a:r>
              <a:rPr lang="hu-HU" b="1" dirty="0">
                <a:solidFill>
                  <a:srgbClr val="0000CC"/>
                </a:solidFill>
                <a:ea typeface="Times New Roman"/>
                <a:cs typeface="Times New Roman"/>
              </a:rPr>
              <a:t>A Magyar Orvosi Nyelv múltja, jelene és jövője 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(Bősze Péter szülész-nőgyógyász)</a:t>
            </a:r>
            <a:r>
              <a:rPr lang="hu-HU" sz="8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  </a:t>
            </a:r>
            <a:endParaRPr lang="hu-HU" dirty="0">
              <a:ea typeface="Calibri"/>
              <a:cs typeface="Times New Roman"/>
            </a:endParaRPr>
          </a:p>
          <a:p>
            <a:pPr indent="44958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Fordítógépek – vagy angol mindenkinek? (bevezető előadás 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Times New Roman"/>
              </a:rPr>
              <a:t>Rosivall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László)</a:t>
            </a:r>
            <a:endParaRPr lang="hu-HU" dirty="0">
              <a:ea typeface="Calibri"/>
              <a:cs typeface="Times New Roman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hu-HU" i="1" dirty="0">
                <a:ea typeface="Times New Roman"/>
                <a:cs typeface="Times New Roman"/>
              </a:rPr>
              <a:t>2018.10.17. 16:45-18:15</a:t>
            </a:r>
            <a:endParaRPr lang="hu-HU" dirty="0">
              <a:ea typeface="Calibri"/>
              <a:cs typeface="Times New Roman"/>
            </a:endParaRPr>
          </a:p>
          <a:p>
            <a:pPr marL="495300" indent="-228600">
              <a:spcAft>
                <a:spcPts val="0"/>
              </a:spcAft>
            </a:pPr>
            <a:r>
              <a:rPr lang="hu-HU" b="1" dirty="0">
                <a:solidFill>
                  <a:srgbClr val="0000CC"/>
                </a:solidFill>
                <a:ea typeface="Times New Roman"/>
                <a:cs typeface="Calibri"/>
              </a:rPr>
              <a:t>5.   Az építészet, az ember és környezetének harmóniája, avagy környezettudatos építés tegnap ma holnap (</a:t>
            </a: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Józsa Tamás</a:t>
            </a:r>
            <a:r>
              <a:rPr lang="hu-HU" b="1" dirty="0">
                <a:solidFill>
                  <a:srgbClr val="0000CC"/>
                </a:solidFill>
                <a:ea typeface="Times New Roman"/>
                <a:cs typeface="Calibri"/>
              </a:rPr>
              <a:t> </a:t>
            </a: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építész)</a:t>
            </a:r>
            <a:endParaRPr lang="hu-HU" dirty="0">
              <a:ea typeface="Calibri"/>
              <a:cs typeface="Times New Roman"/>
            </a:endParaRPr>
          </a:p>
          <a:p>
            <a:pPr indent="44958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Mekkora az ideális élettér? (bevezető előadás 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Times New Roman"/>
              </a:rPr>
              <a:t>Rosivall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László)</a:t>
            </a:r>
            <a:endParaRPr lang="hu-HU" dirty="0">
              <a:ea typeface="Calibri"/>
              <a:cs typeface="Times New Roman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hu-HU" i="1" dirty="0">
                <a:ea typeface="Times New Roman"/>
                <a:cs typeface="Times New Roman"/>
              </a:rPr>
              <a:t>2018.10.24. 16:45-18:15</a:t>
            </a:r>
            <a:endParaRPr lang="hu-HU" dirty="0">
              <a:ea typeface="Calibri"/>
              <a:cs typeface="Times New Roman"/>
            </a:endParaRPr>
          </a:p>
          <a:p>
            <a:pPr marL="495300" indent="-22860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Segoe UI"/>
              </a:rPr>
              <a:t>6.</a:t>
            </a:r>
            <a:r>
              <a:rPr lang="hu-HU" b="1" dirty="0">
                <a:solidFill>
                  <a:srgbClr val="0000CC"/>
                </a:solidFill>
                <a:ea typeface="Times New Roman"/>
                <a:cs typeface="Segoe UI"/>
              </a:rPr>
              <a:t>    Madarakért élni </a:t>
            </a:r>
            <a:r>
              <a:rPr lang="hu-HU" dirty="0">
                <a:solidFill>
                  <a:srgbClr val="0000CC"/>
                </a:solidFill>
                <a:ea typeface="Times New Roman"/>
                <a:cs typeface="Segoe UI"/>
              </a:rPr>
              <a:t>(Déri János állatorvos)</a:t>
            </a:r>
            <a:endParaRPr lang="hu-HU" dirty="0">
              <a:ea typeface="Calibri"/>
              <a:cs typeface="Times New Roman"/>
            </a:endParaRPr>
          </a:p>
          <a:p>
            <a:pPr indent="26670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       Állati kötődések (bevezető előadás 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Times New Roman"/>
              </a:rPr>
              <a:t>Rosivall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László) </a:t>
            </a:r>
            <a:endParaRPr lang="hu-HU" dirty="0" smtClean="0">
              <a:solidFill>
                <a:srgbClr val="0000CC"/>
              </a:solidFill>
              <a:ea typeface="Times New Roman"/>
              <a:cs typeface="Times New Roman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hu-HU" i="1" dirty="0">
                <a:ea typeface="Times New Roman"/>
                <a:cs typeface="Times New Roman"/>
              </a:rPr>
              <a:t>2018.10.31. 16:45-18:15</a:t>
            </a:r>
            <a:endParaRPr lang="hu-HU" dirty="0">
              <a:ea typeface="Calibri"/>
              <a:cs typeface="Times New Roman"/>
            </a:endParaRPr>
          </a:p>
          <a:p>
            <a:pPr indent="26670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7.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   </a:t>
            </a:r>
            <a:r>
              <a:rPr lang="hu-HU" b="1" dirty="0">
                <a:solidFill>
                  <a:srgbClr val="0000CC"/>
                </a:solidFill>
                <a:ea typeface="Times New Roman"/>
                <a:cs typeface="Times New Roman"/>
              </a:rPr>
              <a:t>Cseppektől a borászatig, múlt, jelen és jövő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(Béres József vegyész)</a:t>
            </a:r>
            <a:endParaRPr lang="hu-HU" dirty="0">
              <a:ea typeface="Calibri"/>
              <a:cs typeface="Times New Roman"/>
            </a:endParaRPr>
          </a:p>
          <a:p>
            <a:pPr indent="44958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Igyunk, vagy ne igyunk, ez itt a kérdés (bevezető előadás 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Times New Roman"/>
              </a:rPr>
              <a:t>Rosivall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László)</a:t>
            </a:r>
            <a:endParaRPr lang="hu-HU" dirty="0">
              <a:ea typeface="Calibri"/>
              <a:cs typeface="Times New Roman"/>
            </a:endParaRPr>
          </a:p>
          <a:p>
            <a:pPr indent="266700">
              <a:spcAft>
                <a:spcPts val="0"/>
              </a:spcAft>
            </a:pPr>
            <a:endParaRPr lang="hu-HU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842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212730"/>
            <a:ext cx="8712968" cy="703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hu-HU" i="1" dirty="0" smtClean="0">
                <a:ea typeface="Times New Roman"/>
                <a:cs typeface="Times New Roman"/>
              </a:rPr>
              <a:t>2018.11.07</a:t>
            </a:r>
            <a:r>
              <a:rPr lang="hu-HU" i="1" dirty="0">
                <a:ea typeface="Times New Roman"/>
                <a:cs typeface="Times New Roman"/>
              </a:rPr>
              <a:t>. 16:45-18:15</a:t>
            </a:r>
            <a:endParaRPr lang="hu-HU" dirty="0">
              <a:ea typeface="Calibri"/>
              <a:cs typeface="Times New Roman"/>
            </a:endParaRPr>
          </a:p>
          <a:p>
            <a:pPr marL="495300" indent="-22860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8.</a:t>
            </a:r>
            <a:r>
              <a:rPr lang="hu-HU" sz="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      </a:t>
            </a:r>
            <a:r>
              <a:rPr lang="hu-HU" b="1" dirty="0">
                <a:solidFill>
                  <a:srgbClr val="0000CC"/>
                </a:solidFill>
                <a:ea typeface="Times New Roman"/>
                <a:cs typeface="Segoe UI"/>
              </a:rPr>
              <a:t>Wekerle az emberléptékű lakótelep titkai </a:t>
            </a:r>
            <a:r>
              <a:rPr lang="hu-HU" dirty="0">
                <a:solidFill>
                  <a:srgbClr val="0000CC"/>
                </a:solidFill>
                <a:ea typeface="Times New Roman"/>
                <a:cs typeface="Segoe UI"/>
              </a:rPr>
              <a:t>(Nagy Gergely építész)</a:t>
            </a:r>
            <a:endParaRPr lang="hu-HU" dirty="0">
              <a:ea typeface="Calibri"/>
              <a:cs typeface="Times New Roman"/>
            </a:endParaRPr>
          </a:p>
          <a:p>
            <a:pPr indent="44958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Kerítés vagy nem kerítés? (bevezető előadás 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Times New Roman"/>
              </a:rPr>
              <a:t>Rosivall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László)</a:t>
            </a:r>
            <a:endParaRPr lang="hu-HU" dirty="0">
              <a:ea typeface="Calibri"/>
              <a:cs typeface="Times New Roman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hu-HU" i="1" dirty="0">
                <a:ea typeface="Times New Roman"/>
                <a:cs typeface="Times New Roman"/>
              </a:rPr>
              <a:t>2018.11.14. 16:45-18:15</a:t>
            </a:r>
            <a:endParaRPr lang="hu-HU" dirty="0">
              <a:ea typeface="Calibri"/>
              <a:cs typeface="Times New Roman"/>
            </a:endParaRPr>
          </a:p>
          <a:p>
            <a:pPr marL="495300" indent="-22860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9.</a:t>
            </a:r>
            <a:r>
              <a:rPr lang="hu-HU" sz="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    </a:t>
            </a:r>
            <a:r>
              <a:rPr lang="hu-HU" b="1" dirty="0">
                <a:solidFill>
                  <a:srgbClr val="0000CC"/>
                </a:solidFill>
                <a:ea typeface="Times New Roman"/>
                <a:cs typeface="Times New Roman"/>
              </a:rPr>
              <a:t>Informális kommunikáció csoportokon belül és között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(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Times New Roman"/>
              </a:rPr>
              <a:t>Szvetelszky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Zsuzsa szociálpszichológus)</a:t>
            </a:r>
            <a:endParaRPr lang="hu-HU" dirty="0">
              <a:ea typeface="Calibri"/>
              <a:cs typeface="Times New Roman"/>
            </a:endParaRPr>
          </a:p>
          <a:p>
            <a:pPr indent="44958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Csak sokszor kell mondani (bevezető előadás 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Times New Roman"/>
              </a:rPr>
              <a:t>Rosivall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László)</a:t>
            </a:r>
            <a:endParaRPr lang="hu-HU" dirty="0">
              <a:ea typeface="Calibri"/>
              <a:cs typeface="Times New Roman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hu-HU" i="1" dirty="0">
                <a:ea typeface="Times New Roman"/>
                <a:cs typeface="Times New Roman"/>
              </a:rPr>
              <a:t>2018.11.21. 16:45-18:15</a:t>
            </a:r>
            <a:endParaRPr lang="hu-HU" dirty="0">
              <a:ea typeface="Calibri"/>
              <a:cs typeface="Times New Roman"/>
            </a:endParaRPr>
          </a:p>
          <a:p>
            <a:pPr marL="495300" indent="-22860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10.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  </a:t>
            </a:r>
            <a:r>
              <a:rPr lang="hu-HU" b="1" dirty="0">
                <a:solidFill>
                  <a:srgbClr val="0000CC"/>
                </a:solidFill>
                <a:ea typeface="Times New Roman"/>
                <a:cs typeface="Times New Roman"/>
              </a:rPr>
              <a:t>Környezetpszichológia az egészségügyben és mindennapjainkban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(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Times New Roman"/>
              </a:rPr>
              <a:t>Dull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Andrea egyetemi tanár)</a:t>
            </a:r>
            <a:endParaRPr lang="hu-HU" dirty="0">
              <a:ea typeface="Calibri"/>
              <a:cs typeface="Times New Roman"/>
            </a:endParaRPr>
          </a:p>
          <a:p>
            <a:pPr marL="495300" indent="-22860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	A tervezők felelőssége </a:t>
            </a:r>
            <a:r>
              <a:rPr lang="hu-HU" dirty="0">
                <a:solidFill>
                  <a:srgbClr val="0000CC"/>
                </a:solidFill>
                <a:ea typeface="Times New Roman"/>
                <a:cs typeface="Segoe UI"/>
              </a:rPr>
              <a:t>(bevezető előadás 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Segoe UI"/>
              </a:rPr>
              <a:t>Rosivall</a:t>
            </a:r>
            <a:r>
              <a:rPr lang="hu-HU" dirty="0">
                <a:solidFill>
                  <a:srgbClr val="0000CC"/>
                </a:solidFill>
                <a:ea typeface="Times New Roman"/>
                <a:cs typeface="Segoe UI"/>
              </a:rPr>
              <a:t> László)</a:t>
            </a:r>
            <a:endParaRPr lang="hu-HU" dirty="0">
              <a:ea typeface="Calibri"/>
              <a:cs typeface="Times New Roman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hu-HU" i="1" dirty="0">
                <a:ea typeface="Times New Roman"/>
                <a:cs typeface="Times New Roman"/>
              </a:rPr>
              <a:t>2018.11.28. 16:45-18:15</a:t>
            </a:r>
            <a:endParaRPr lang="hu-HU" dirty="0">
              <a:ea typeface="Calibri"/>
              <a:cs typeface="Times New Roman"/>
            </a:endParaRPr>
          </a:p>
          <a:p>
            <a:pPr marL="495300" indent="-22860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11.</a:t>
            </a:r>
            <a:r>
              <a:rPr lang="hu-HU" sz="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  </a:t>
            </a:r>
            <a:r>
              <a:rPr lang="hu-HU" b="1" dirty="0">
                <a:solidFill>
                  <a:srgbClr val="0000CC"/>
                </a:solidFill>
                <a:ea typeface="Calibri"/>
                <a:cs typeface="Times New Roman"/>
              </a:rPr>
              <a:t>Kutatás és publikációs etika</a:t>
            </a:r>
            <a:r>
              <a:rPr lang="hu-HU" i="1" dirty="0">
                <a:solidFill>
                  <a:srgbClr val="0000CC"/>
                </a:solidFill>
                <a:ea typeface="Calibri"/>
                <a:cs typeface="Times New Roman"/>
              </a:rPr>
              <a:t> </a:t>
            </a:r>
            <a:r>
              <a:rPr lang="hu-HU" dirty="0">
                <a:solidFill>
                  <a:srgbClr val="0000CC"/>
                </a:solidFill>
                <a:ea typeface="Calibri"/>
                <a:cs typeface="Times New Roman"/>
              </a:rPr>
              <a:t>(</a:t>
            </a:r>
            <a:r>
              <a:rPr lang="hu-HU" dirty="0" err="1">
                <a:solidFill>
                  <a:srgbClr val="0000CC"/>
                </a:solidFill>
                <a:ea typeface="Calibri"/>
                <a:cs typeface="Times New Roman"/>
              </a:rPr>
              <a:t>Makara</a:t>
            </a:r>
            <a:r>
              <a:rPr lang="hu-HU" dirty="0">
                <a:solidFill>
                  <a:srgbClr val="0000CC"/>
                </a:solidFill>
                <a:ea typeface="Calibri"/>
                <a:cs typeface="Times New Roman"/>
              </a:rPr>
              <a:t> Gábor akadémikus)</a:t>
            </a:r>
            <a:endParaRPr lang="hu-HU" dirty="0">
              <a:ea typeface="Calibri"/>
              <a:cs typeface="Times New Roman"/>
            </a:endParaRPr>
          </a:p>
          <a:p>
            <a:pPr marL="495300" indent="-4572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Calibri"/>
                <a:cs typeface="Times New Roman"/>
              </a:rPr>
              <a:t> Publikálni vagy nem publikálni? Ez itt a kérdés (bevezető előadás </a:t>
            </a:r>
            <a:r>
              <a:rPr lang="hu-HU" dirty="0" err="1">
                <a:solidFill>
                  <a:srgbClr val="0000CC"/>
                </a:solidFill>
                <a:ea typeface="Calibri"/>
                <a:cs typeface="Times New Roman"/>
              </a:rPr>
              <a:t>Rosivall</a:t>
            </a:r>
            <a:r>
              <a:rPr lang="hu-HU" dirty="0">
                <a:solidFill>
                  <a:srgbClr val="0000CC"/>
                </a:solidFill>
                <a:ea typeface="Calibri"/>
                <a:cs typeface="Times New Roman"/>
              </a:rPr>
              <a:t> László)</a:t>
            </a:r>
            <a:endParaRPr lang="hu-HU" dirty="0">
              <a:ea typeface="Calibri"/>
              <a:cs typeface="Times New Roman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hu-HU" i="1" dirty="0">
                <a:ea typeface="Times New Roman"/>
                <a:cs typeface="Times New Roman"/>
              </a:rPr>
              <a:t>2018.12.05. 16:45-18:15</a:t>
            </a:r>
            <a:endParaRPr lang="hu-HU" dirty="0">
              <a:ea typeface="Calibri"/>
              <a:cs typeface="Times New Roman"/>
            </a:endParaRPr>
          </a:p>
          <a:p>
            <a:pPr marL="495300" indent="-22860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12. </a:t>
            </a:r>
            <a:r>
              <a:rPr lang="hu-HU" b="1" dirty="0">
                <a:solidFill>
                  <a:srgbClr val="0000CC"/>
                </a:solidFill>
                <a:ea typeface="Times New Roman"/>
                <a:cs typeface="Calibri"/>
              </a:rPr>
              <a:t>A mesterséges intelligencia</a:t>
            </a: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 (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Calibri"/>
              </a:rPr>
              <a:t>Szegedy</a:t>
            </a: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 Balázs matematikus)</a:t>
            </a:r>
            <a:endParaRPr lang="hu-HU" dirty="0">
              <a:ea typeface="Calibri"/>
              <a:cs typeface="Times New Roman"/>
            </a:endParaRPr>
          </a:p>
          <a:p>
            <a:pPr indent="44958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 Jaj a legyőzötteknek! – A győztes mindent visz! (bevezető előadás 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Times New Roman"/>
              </a:rPr>
              <a:t>Rosivall</a:t>
            </a:r>
            <a:r>
              <a:rPr lang="hu-HU" dirty="0">
                <a:solidFill>
                  <a:srgbClr val="0000CC"/>
                </a:solidFill>
                <a:ea typeface="Times New Roman"/>
                <a:cs typeface="Times New Roman"/>
              </a:rPr>
              <a:t> László)</a:t>
            </a:r>
            <a:endParaRPr lang="hu-HU" dirty="0">
              <a:ea typeface="Calibri"/>
              <a:cs typeface="Times New Roman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hu-HU" i="1" dirty="0">
                <a:ea typeface="Times New Roman"/>
                <a:cs typeface="Times New Roman"/>
              </a:rPr>
              <a:t>2018.12.12. 16:45-18:15    </a:t>
            </a:r>
            <a:endParaRPr lang="hu-HU" dirty="0">
              <a:ea typeface="Calibri"/>
              <a:cs typeface="Times New Roman"/>
            </a:endParaRPr>
          </a:p>
          <a:p>
            <a:pPr marL="495300" indent="-22860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13.  </a:t>
            </a:r>
            <a:r>
              <a:rPr lang="hu-HU" b="1" dirty="0">
                <a:solidFill>
                  <a:srgbClr val="0000CC"/>
                </a:solidFill>
                <a:ea typeface="Times New Roman"/>
                <a:cs typeface="Calibri"/>
              </a:rPr>
              <a:t>Van-e genetikailag kódolt zsidó-muszlim gyűlölet?</a:t>
            </a: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 (Weisz Péter főigazgató, 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Calibri"/>
              </a:rPr>
              <a:t>Assani</a:t>
            </a: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 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Calibri"/>
              </a:rPr>
              <a:t>Omar</a:t>
            </a: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 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Calibri"/>
              </a:rPr>
              <a:t>orvosigazgató</a:t>
            </a: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)</a:t>
            </a:r>
            <a:endParaRPr lang="hu-HU" dirty="0">
              <a:ea typeface="Calibri"/>
              <a:cs typeface="Times New Roman"/>
            </a:endParaRPr>
          </a:p>
          <a:p>
            <a:pPr marL="495300" indent="-4572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Milyen az ember? Ilyen az ember! (bevezető előadás </a:t>
            </a:r>
            <a:r>
              <a:rPr lang="hu-HU" dirty="0" err="1">
                <a:solidFill>
                  <a:srgbClr val="0000CC"/>
                </a:solidFill>
                <a:ea typeface="Times New Roman"/>
                <a:cs typeface="Calibri"/>
              </a:rPr>
              <a:t>Rosivall</a:t>
            </a:r>
            <a:r>
              <a:rPr lang="hu-HU" dirty="0">
                <a:solidFill>
                  <a:srgbClr val="0000CC"/>
                </a:solidFill>
                <a:ea typeface="Times New Roman"/>
                <a:cs typeface="Calibri"/>
              </a:rPr>
              <a:t> László)</a:t>
            </a:r>
            <a:endParaRPr lang="hu-HU" dirty="0">
              <a:ea typeface="Calibri"/>
              <a:cs typeface="Times New Roman"/>
            </a:endParaRPr>
          </a:p>
          <a:p>
            <a:pPr marL="495300" indent="-45720">
              <a:spcAft>
                <a:spcPts val="0"/>
              </a:spcAft>
            </a:pPr>
            <a:r>
              <a:rPr lang="hu-HU" b="1" dirty="0" smtClean="0">
                <a:solidFill>
                  <a:srgbClr val="0000CC"/>
                </a:solidFill>
                <a:ea typeface="Times New Roman"/>
                <a:cs typeface="Calibri"/>
              </a:rPr>
              <a:t>                                                                 Vizsga</a:t>
            </a:r>
            <a:endParaRPr lang="hu-HU" b="1" dirty="0">
              <a:ea typeface="Calibri"/>
              <a:cs typeface="Times New Roman"/>
            </a:endParaRPr>
          </a:p>
          <a:p>
            <a:pPr marL="495300" indent="-228600">
              <a:spcAft>
                <a:spcPts val="0"/>
              </a:spcAft>
            </a:pPr>
            <a:r>
              <a:rPr lang="hu-HU" dirty="0">
                <a:solidFill>
                  <a:srgbClr val="0000CC"/>
                </a:solidFill>
                <a:ea typeface="Times New Roman"/>
                <a:cs typeface="Segoe UI"/>
              </a:rPr>
              <a:t> </a:t>
            </a:r>
            <a:endParaRPr lang="hu-HU" dirty="0">
              <a:ea typeface="Calibri"/>
              <a:cs typeface="Times New Roman"/>
            </a:endParaRPr>
          </a:p>
          <a:p>
            <a:pPr marL="495300">
              <a:spcAft>
                <a:spcPts val="0"/>
              </a:spcAft>
            </a:pPr>
            <a:r>
              <a:rPr lang="hu-HU" sz="1200" dirty="0">
                <a:solidFill>
                  <a:srgbClr val="1F497D"/>
                </a:solidFill>
                <a:latin typeface="Segoe UI"/>
                <a:ea typeface="Times New Roman"/>
                <a:cs typeface="Times New Roman"/>
              </a:rPr>
              <a:t> </a:t>
            </a:r>
            <a:endParaRPr lang="hu-HU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249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082726" y="185218"/>
            <a:ext cx="5454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dirty="0" smtClean="0">
                <a:solidFill>
                  <a:srgbClr val="002060"/>
                </a:solidFill>
              </a:rPr>
              <a:t>2.     Mi </a:t>
            </a:r>
            <a:r>
              <a:rPr lang="hu-HU" dirty="0">
                <a:solidFill>
                  <a:srgbClr val="002060"/>
                </a:solidFill>
              </a:rPr>
              <a:t>dolgunk a Világban - Nyarat csinálni vagy nem?</a:t>
            </a:r>
          </a:p>
        </p:txBody>
      </p:sp>
      <p:sp>
        <p:nvSpPr>
          <p:cNvPr id="3" name="AutoShape 2" descr="Kapcsolódó kép"/>
          <p:cNvSpPr>
            <a:spLocks noChangeAspect="1" noChangeArrowheads="1"/>
          </p:cNvSpPr>
          <p:nvPr/>
        </p:nvSpPr>
        <p:spPr bwMode="auto">
          <a:xfrm>
            <a:off x="186581" y="-151903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5" descr="Képtalálat a következőre: „felfedezés”"/>
          <p:cNvSpPr>
            <a:spLocks noChangeAspect="1" noChangeArrowheads="1"/>
          </p:cNvSpPr>
          <p:nvPr/>
        </p:nvSpPr>
        <p:spPr bwMode="auto">
          <a:xfrm>
            <a:off x="186581" y="-1755576"/>
            <a:ext cx="66103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77706"/>
            <a:ext cx="3312368" cy="168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3450"/>
            <a:ext cx="3312367" cy="221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05119"/>
            <a:ext cx="3312368" cy="13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461" y="2557326"/>
            <a:ext cx="2871505" cy="205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086" y="4437112"/>
            <a:ext cx="2807454" cy="186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078" y="620688"/>
            <a:ext cx="2993330" cy="224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051720" y="6381328"/>
            <a:ext cx="17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Nyomot hagyni?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012160" y="6381328"/>
            <a:ext cx="184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Fogaskerék lenni?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9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63688" y="404664"/>
            <a:ext cx="5844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002060"/>
                </a:solidFill>
              </a:rPr>
              <a:t>Nyomot hagyni?  Nyarat csinálni?</a:t>
            </a:r>
            <a:endParaRPr lang="hu-HU" sz="3200" dirty="0">
              <a:solidFill>
                <a:srgbClr val="00206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066492" y="1124744"/>
            <a:ext cx="5745868" cy="349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400" dirty="0" smtClean="0">
                <a:solidFill>
                  <a:srgbClr val="002060"/>
                </a:solidFill>
              </a:rPr>
              <a:t>Kérdés, nagy rendszerekben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rgbClr val="002060"/>
                </a:solidFill>
              </a:rPr>
              <a:t>Lehet-e egyénileg változtatni</a:t>
            </a:r>
            <a:r>
              <a:rPr lang="hu-HU" sz="2400" dirty="0" smtClean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rgbClr val="002060"/>
                </a:solidFill>
              </a:rPr>
              <a:t>Lehet-e </a:t>
            </a:r>
            <a:r>
              <a:rPr lang="hu-HU" sz="2400" dirty="0" smtClean="0">
                <a:solidFill>
                  <a:srgbClr val="002060"/>
                </a:solidFill>
              </a:rPr>
              <a:t>egy személyben hatni</a:t>
            </a:r>
            <a:r>
              <a:rPr lang="hu-HU" sz="2400" dirty="0" smtClean="0">
                <a:solidFill>
                  <a:srgbClr val="002060"/>
                </a:solidFill>
              </a:rPr>
              <a:t>? 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rgbClr val="002060"/>
                </a:solidFill>
              </a:rPr>
              <a:t>Lehet-e </a:t>
            </a:r>
            <a:r>
              <a:rPr lang="hu-HU" sz="2400" dirty="0" smtClean="0">
                <a:solidFill>
                  <a:srgbClr val="002060"/>
                </a:solidFill>
              </a:rPr>
              <a:t>önállóság, egyéni út?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rgbClr val="002060"/>
                </a:solidFill>
              </a:rPr>
              <a:t>Mennyire kell alkalmazkodni?</a:t>
            </a:r>
            <a:endParaRPr lang="hu-HU" sz="2400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rgbClr val="002060"/>
                </a:solidFill>
              </a:rPr>
              <a:t>Mennyire kell besimulni?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rgbClr val="002060"/>
                </a:solidFill>
              </a:rPr>
              <a:t>Érdemes-e saját módon élni, gondolkozni</a:t>
            </a:r>
            <a:r>
              <a:rPr lang="hu-HU" sz="2400" dirty="0" smtClean="0">
                <a:solidFill>
                  <a:srgbClr val="002060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rgbClr val="002060"/>
                </a:solidFill>
              </a:rPr>
              <a:t>A kilógó fejek mutathatnak utat?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rgbClr val="002060"/>
                </a:solidFill>
              </a:rPr>
              <a:t>A kilógó fejeket úgyis levágják?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941168"/>
            <a:ext cx="3212221" cy="137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50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619672" y="1628800"/>
            <a:ext cx="66247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„Egyetlen esemény még nem utal egyértelműen egy konkrét folyamatra.”</a:t>
            </a:r>
          </a:p>
          <a:p>
            <a:endParaRPr lang="hu-HU" dirty="0" smtClean="0">
              <a:solidFill>
                <a:srgbClr val="002060"/>
              </a:solidFill>
            </a:endParaRPr>
          </a:p>
          <a:p>
            <a:r>
              <a:rPr lang="hu-HU" b="1" dirty="0" smtClean="0">
                <a:solidFill>
                  <a:srgbClr val="002060"/>
                </a:solidFill>
              </a:rPr>
              <a:t>„</a:t>
            </a:r>
            <a:r>
              <a:rPr lang="hu-HU" b="1" dirty="0">
                <a:solidFill>
                  <a:srgbClr val="002060"/>
                </a:solidFill>
              </a:rPr>
              <a:t>E</a:t>
            </a:r>
            <a:r>
              <a:rPr lang="hu-HU" b="1" dirty="0" smtClean="0">
                <a:solidFill>
                  <a:srgbClr val="002060"/>
                </a:solidFill>
              </a:rPr>
              <a:t>gyetlen </a:t>
            </a:r>
            <a:r>
              <a:rPr lang="hu-HU" b="1" dirty="0">
                <a:solidFill>
                  <a:srgbClr val="002060"/>
                </a:solidFill>
              </a:rPr>
              <a:t>ember nem tud egész közösségre terjedő változásokat létrehozni</a:t>
            </a:r>
            <a:r>
              <a:rPr lang="hu-HU" b="1" dirty="0" smtClean="0">
                <a:solidFill>
                  <a:srgbClr val="002060"/>
                </a:solidFill>
              </a:rPr>
              <a:t>.”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>
                <a:solidFill>
                  <a:srgbClr val="002060"/>
                </a:solidFill>
              </a:rPr>
              <a:t>„</a:t>
            </a:r>
            <a:r>
              <a:rPr lang="hu-HU" dirty="0" smtClean="0">
                <a:solidFill>
                  <a:srgbClr val="002060"/>
                </a:solidFill>
              </a:rPr>
              <a:t>Egyetlen </a:t>
            </a:r>
            <a:r>
              <a:rPr lang="hu-HU" dirty="0">
                <a:solidFill>
                  <a:srgbClr val="002060"/>
                </a:solidFill>
              </a:rPr>
              <a:t>jelből nem lehet valaminek a megvalósulására, eljöttére következtetni.”</a:t>
            </a:r>
          </a:p>
          <a:p>
            <a:r>
              <a:rPr lang="hu-HU" dirty="0">
                <a:solidFill>
                  <a:srgbClr val="002060"/>
                </a:solidFill>
              </a:rPr>
              <a:t> </a:t>
            </a:r>
          </a:p>
          <a:p>
            <a:r>
              <a:rPr lang="hu-HU" b="1" dirty="0">
                <a:solidFill>
                  <a:srgbClr val="002060"/>
                </a:solidFill>
              </a:rPr>
              <a:t>„ Egy ember nem elegendő ahhoz, hogy valamiben gyökeres </a:t>
            </a:r>
            <a:r>
              <a:rPr lang="hu-HU" b="1" dirty="0" smtClean="0">
                <a:solidFill>
                  <a:srgbClr val="002060"/>
                </a:solidFill>
              </a:rPr>
              <a:t>változás </a:t>
            </a:r>
            <a:r>
              <a:rPr lang="hu-HU" b="1" dirty="0">
                <a:solidFill>
                  <a:srgbClr val="002060"/>
                </a:solidFill>
              </a:rPr>
              <a:t>következzék be.” </a:t>
            </a:r>
          </a:p>
          <a:p>
            <a:r>
              <a:rPr lang="hu-HU" b="1" dirty="0">
                <a:solidFill>
                  <a:srgbClr val="002060"/>
                </a:solidFill>
              </a:rPr>
              <a:t> </a:t>
            </a:r>
          </a:p>
          <a:p>
            <a:r>
              <a:rPr lang="hu-HU" dirty="0">
                <a:solidFill>
                  <a:srgbClr val="002060"/>
                </a:solidFill>
              </a:rPr>
              <a:t>„Nem a fecske csinálja a nyarat.”</a:t>
            </a:r>
          </a:p>
          <a:p>
            <a:r>
              <a:rPr lang="hu-HU" dirty="0">
                <a:solidFill>
                  <a:srgbClr val="002060"/>
                </a:solidFill>
              </a:rPr>
              <a:t> 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„Nem </a:t>
            </a:r>
            <a:r>
              <a:rPr lang="hu-HU" dirty="0">
                <a:solidFill>
                  <a:srgbClr val="002060"/>
                </a:solidFill>
              </a:rPr>
              <a:t>a fecske csinálja, ahogy meg is egyeztetek...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 Ha </a:t>
            </a:r>
            <a:r>
              <a:rPr lang="hu-HU" dirty="0">
                <a:solidFill>
                  <a:srgbClr val="002060"/>
                </a:solidFill>
              </a:rPr>
              <a:t>pedig elfogadjuk, hogy mégis, akkor mindig van egy </a:t>
            </a:r>
            <a:r>
              <a:rPr lang="hu-HU" dirty="0" smtClean="0">
                <a:solidFill>
                  <a:srgbClr val="002060"/>
                </a:solidFill>
              </a:rPr>
              <a:t>első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 fecske</a:t>
            </a:r>
            <a:r>
              <a:rPr lang="hu-HU" dirty="0">
                <a:solidFill>
                  <a:srgbClr val="002060"/>
                </a:solidFill>
              </a:rPr>
              <a:t>, aki elkezdi csinálni</a:t>
            </a:r>
            <a:r>
              <a:rPr lang="hu-HU" dirty="0" smtClean="0">
                <a:solidFill>
                  <a:srgbClr val="002060"/>
                </a:solidFill>
              </a:rPr>
              <a:t>.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475656" y="476672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„Egy </a:t>
            </a:r>
            <a:r>
              <a:rPr lang="hu-HU" sz="2800" b="1" dirty="0">
                <a:solidFill>
                  <a:srgbClr val="0000CC"/>
                </a:solidFill>
                <a:cs typeface="Arial" panose="020B0604020202020204" pitchFamily="34" charset="0"/>
              </a:rPr>
              <a:t>fecske nem csinál </a:t>
            </a:r>
            <a:r>
              <a:rPr lang="hu-HU" sz="28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nyarat” -  </a:t>
            </a:r>
            <a:r>
              <a:rPr lang="hu-HU" sz="2800" dirty="0" smtClean="0">
                <a:solidFill>
                  <a:srgbClr val="0000CC"/>
                </a:solidFill>
                <a:cs typeface="Arial" panose="020B0604020202020204" pitchFamily="34" charset="0"/>
              </a:rPr>
              <a:t>közmondás értelme</a:t>
            </a:r>
            <a:endParaRPr lang="en-US" sz="2400" dirty="0">
              <a:solidFill>
                <a:srgbClr val="0000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941168"/>
            <a:ext cx="1249121" cy="168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Kapcsolódó ké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7" y="188640"/>
            <a:ext cx="1287624" cy="171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03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2757</TotalTime>
  <Words>957</Words>
  <Application>Microsoft Office PowerPoint</Application>
  <PresentationFormat>Diavetítés a képernyőre (4:3 oldalarány)</PresentationFormat>
  <Paragraphs>212</Paragraphs>
  <Slides>21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21</vt:i4>
      </vt:variant>
    </vt:vector>
  </HeadingPairs>
  <TitlesOfParts>
    <vt:vector size="23" baseType="lpstr">
      <vt:lpstr>Office-téma</vt:lpstr>
      <vt:lpstr>2_Office-téma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Rosivall László</dc:creator>
  <cp:lastModifiedBy>Lipták Judit</cp:lastModifiedBy>
  <cp:revision>44</cp:revision>
  <dcterms:created xsi:type="dcterms:W3CDTF">2018-09-12T14:28:24Z</dcterms:created>
  <dcterms:modified xsi:type="dcterms:W3CDTF">2018-09-19T10:08:54Z</dcterms:modified>
</cp:coreProperties>
</file>