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1"/>
  </p:notesMasterIdLst>
  <p:sldIdLst>
    <p:sldId id="257" r:id="rId3"/>
    <p:sldId id="310" r:id="rId4"/>
    <p:sldId id="273" r:id="rId5"/>
    <p:sldId id="309" r:id="rId6"/>
    <p:sldId id="311" r:id="rId7"/>
    <p:sldId id="312" r:id="rId8"/>
    <p:sldId id="301" r:id="rId9"/>
    <p:sldId id="315" r:id="rId10"/>
    <p:sldId id="304" r:id="rId11"/>
    <p:sldId id="305" r:id="rId12"/>
    <p:sldId id="313" r:id="rId13"/>
    <p:sldId id="314" r:id="rId14"/>
    <p:sldId id="308" r:id="rId15"/>
    <p:sldId id="287" r:id="rId16"/>
    <p:sldId id="290" r:id="rId17"/>
    <p:sldId id="280" r:id="rId18"/>
    <p:sldId id="281" r:id="rId19"/>
    <p:sldId id="284" r:id="rId20"/>
    <p:sldId id="285" r:id="rId21"/>
    <p:sldId id="282" r:id="rId22"/>
    <p:sldId id="283" r:id="rId23"/>
    <p:sldId id="316" r:id="rId24"/>
    <p:sldId id="274" r:id="rId25"/>
    <p:sldId id="276" r:id="rId26"/>
    <p:sldId id="275" r:id="rId27"/>
    <p:sldId id="277" r:id="rId28"/>
    <p:sldId id="278" r:id="rId29"/>
    <p:sldId id="279" r:id="rId30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lapértelmezett szakasz" id="{B6381451-607E-41B5-99E2-F0352B2DD6B7}">
          <p14:sldIdLst>
            <p14:sldId id="257"/>
            <p14:sldId id="310"/>
            <p14:sldId id="273"/>
            <p14:sldId id="309"/>
            <p14:sldId id="311"/>
            <p14:sldId id="312"/>
            <p14:sldId id="301"/>
            <p14:sldId id="315"/>
            <p14:sldId id="304"/>
            <p14:sldId id="305"/>
            <p14:sldId id="313"/>
            <p14:sldId id="314"/>
            <p14:sldId id="308"/>
            <p14:sldId id="287"/>
            <p14:sldId id="290"/>
            <p14:sldId id="280"/>
            <p14:sldId id="281"/>
            <p14:sldId id="284"/>
            <p14:sldId id="285"/>
            <p14:sldId id="282"/>
            <p14:sldId id="283"/>
          </p14:sldIdLst>
        </p14:section>
        <p14:section name="Névtelen szakasz" id="{94B2E956-C5E7-4B2C-BE4C-7E64910F4158}">
          <p14:sldIdLst>
            <p14:sldId id="316"/>
            <p14:sldId id="274"/>
            <p14:sldId id="276"/>
            <p14:sldId id="275"/>
            <p14:sldId id="277"/>
            <p14:sldId id="278"/>
            <p14:sldId id="27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58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1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6F191F-7990-4221-A8E9-B5C002C903F0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4B3D48-F7EF-4C54-9B14-ED0C60078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681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B021AEC4-8785-4157-84B3-7F884ACEBD18}" type="slidenum">
              <a:rPr lang="hu-HU" altLang="hu-HU">
                <a:solidFill>
                  <a:srgbClr val="000000"/>
                </a:solidFill>
                <a:latin typeface="Times New Roman" pitchFamily="18" charset="0"/>
              </a:rPr>
              <a:pPr>
                <a:spcBef>
                  <a:spcPct val="0"/>
                </a:spcBef>
              </a:pPr>
              <a:t>1</a:t>
            </a:fld>
            <a:endParaRPr lang="hu-HU" altLang="hu-HU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9188" y="709613"/>
            <a:ext cx="4545012" cy="34099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330700"/>
            <a:ext cx="4972050" cy="4121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hu-H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B78B4A-0846-4106-87D0-953CACA6CD6B}" type="datetimeFigureOut">
              <a:rPr lang="hu-HU"/>
              <a:pPr>
                <a:defRPr/>
              </a:pPr>
              <a:t>2018.09.25.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CAC77B-97B6-494A-BF8A-87A6CB29A542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857256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36CCF-8629-4F85-91F7-0916F805B2E4}" type="datetimeFigureOut">
              <a:rPr lang="hu-HU"/>
              <a:pPr>
                <a:defRPr/>
              </a:pPr>
              <a:t>2018.09.25.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D8D913-CF80-42E2-BF60-08FD43BC0590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416830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351578-827E-4AF9-8051-03826CDE59FF}" type="datetimeFigureOut">
              <a:rPr lang="hu-HU"/>
              <a:pPr>
                <a:defRPr/>
              </a:pPr>
              <a:t>2018.09.25.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FD345E-C84D-4EFA-909A-D9C00341C3D4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2797840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A8DCA-1B3C-47BB-A2B2-6F5A7CB1C0D2}" type="datetimeFigureOut">
              <a:rPr lang="hu-HU"/>
              <a:pPr>
                <a:defRPr/>
              </a:pPr>
              <a:t>2018.09.25.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DCE705-6F60-4440-B939-66A75B3E52A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017828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7CB9E7-A640-41AA-928B-FCDAD3ADF815}" type="datetimeFigureOut">
              <a:rPr lang="hu-HU"/>
              <a:pPr>
                <a:defRPr/>
              </a:pPr>
              <a:t>2018.09.25.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DC5941-903E-4508-81AA-9455FBA45F5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53034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F1BC2-8C0C-4184-9ECE-05A29CCA2703}" type="datetimeFigureOut">
              <a:rPr lang="hu-HU"/>
              <a:pPr>
                <a:defRPr/>
              </a:pPr>
              <a:t>2018.09.25.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A76C90-6565-4CAB-9790-578C28802EE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894085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7C4F3D-24D2-4E32-841F-6F636C773A57}" type="datetimeFigureOut">
              <a:rPr lang="hu-HU"/>
              <a:pPr>
                <a:defRPr/>
              </a:pPr>
              <a:t>2018.09.25.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235B22-50A5-4617-B8AE-A7FDEB8B4B2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289193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DE5B4E-6426-4188-A48B-0005225EF57B}" type="datetimeFigureOut">
              <a:rPr lang="hu-HU"/>
              <a:pPr>
                <a:defRPr/>
              </a:pPr>
              <a:t>2018.09.25.</a:t>
            </a:fld>
            <a:endParaRPr lang="hu-HU"/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AD9236-8B85-4B85-843C-BC7D1C99984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090954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2DE28F-420C-4602-931A-B24600842984}" type="datetimeFigureOut">
              <a:rPr lang="hu-HU"/>
              <a:pPr>
                <a:defRPr/>
              </a:pPr>
              <a:t>2018.09.25.</a:t>
            </a:fld>
            <a:endParaRPr lang="hu-HU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F35B7B-F54C-46ED-9047-5701AAD43F0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256375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11F3B8-910F-4B50-B650-0E8D4CB7F2EE}" type="datetimeFigureOut">
              <a:rPr lang="hu-HU"/>
              <a:pPr>
                <a:defRPr/>
              </a:pPr>
              <a:t>2018.09.25.</a:t>
            </a:fld>
            <a:endParaRPr lang="hu-HU"/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376DD6-7C55-426A-9404-4DEF4B65C82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952256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18F8F-569A-4FB6-803F-A635F05B38CD}" type="datetimeFigureOut">
              <a:rPr lang="hu-HU"/>
              <a:pPr>
                <a:defRPr/>
              </a:pPr>
              <a:t>2018.09.25.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EF572-B03C-4B56-A3B4-FD596F8C7CF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97682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54163-6247-4986-AF45-83A1B02E1970}" type="datetimeFigureOut">
              <a:rPr lang="hu-HU"/>
              <a:pPr>
                <a:defRPr/>
              </a:pPr>
              <a:t>2018.09.25.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43C61E-A87E-410F-B3ED-D9E92266190A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1933904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99B2CE-F735-42F7-B479-5D1762A6C6FA}" type="datetimeFigureOut">
              <a:rPr lang="hu-HU"/>
              <a:pPr>
                <a:defRPr/>
              </a:pPr>
              <a:t>2018.09.25.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C156C3-2367-4861-AD3C-F994D66AE55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77394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D4C7AC-266B-4F76-8316-E623BEF964C5}" type="datetimeFigureOut">
              <a:rPr lang="hu-HU"/>
              <a:pPr>
                <a:defRPr/>
              </a:pPr>
              <a:t>2018.09.25.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26D964-51F3-4529-9FBB-5AD4C5D28E8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4035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4C3E14-1010-4359-BF5B-FC4131EBD24F}" type="datetimeFigureOut">
              <a:rPr lang="hu-HU"/>
              <a:pPr>
                <a:defRPr/>
              </a:pPr>
              <a:t>2018.09.25.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71976-A45B-422C-A97F-45943401625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15130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C1A9EE-13C0-4640-B7FF-1C086D8497CC}" type="datetimeFigureOut">
              <a:rPr lang="hu-HU"/>
              <a:pPr>
                <a:defRPr/>
              </a:pPr>
              <a:t>2018.09.25.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C2B434-6952-4A50-8234-BE239D01EE0E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863599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041332-4BB8-417B-BFE7-EB598B3D5F84}" type="datetimeFigureOut">
              <a:rPr lang="hu-HU"/>
              <a:pPr>
                <a:defRPr/>
              </a:pPr>
              <a:t>2018.09.25.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766AA2-223B-44B2-96EE-B9E6012419E7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87986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4A277-AD09-4EA0-B43A-B474F2CFF487}" type="datetimeFigureOut">
              <a:rPr lang="hu-HU"/>
              <a:pPr>
                <a:defRPr/>
              </a:pPr>
              <a:t>2018.09.25.</a:t>
            </a:fld>
            <a:endParaRPr lang="hu-HU"/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93B5B5-B21C-496F-B961-3898350D76FB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275720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21EC0-6192-4752-82B8-411C79094554}" type="datetimeFigureOut">
              <a:rPr lang="hu-HU"/>
              <a:pPr>
                <a:defRPr/>
              </a:pPr>
              <a:t>2018.09.25.</a:t>
            </a:fld>
            <a:endParaRPr lang="hu-HU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67CF9C-33AF-4C51-9AE4-3B13DED02315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548005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DBDDAF-900E-4336-A8CE-4828DA9EA56D}" type="datetimeFigureOut">
              <a:rPr lang="hu-HU"/>
              <a:pPr>
                <a:defRPr/>
              </a:pPr>
              <a:t>2018.09.25.</a:t>
            </a:fld>
            <a:endParaRPr lang="hu-HU"/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98EAB8-F0B8-4EF6-B33D-3FE047DA5CD4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475454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963561-EAD1-486F-95D1-3B2D9B9AC36A}" type="datetimeFigureOut">
              <a:rPr lang="hu-HU"/>
              <a:pPr>
                <a:defRPr/>
              </a:pPr>
              <a:t>2018.09.25.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95537B-0F52-4756-B96B-E0990FC2B299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61855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F9B28-14F4-490B-A542-459FDC835270}" type="datetimeFigureOut">
              <a:rPr lang="hu-HU"/>
              <a:pPr>
                <a:defRPr/>
              </a:pPr>
              <a:t>2018.09.25.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6B97AA-9950-4CBC-909F-2ABBB7560254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387820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A0E1D08A-2053-4D20-BC7B-2C5E06712FEB}" type="datetimeFigureOut">
              <a:rPr lang="hu-HU"/>
              <a:pPr>
                <a:defRPr/>
              </a:pPr>
              <a:t>2018.09.25.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D365AEA-3341-4E6B-BCDD-A5B0E9FEBFB7}" type="slidenum">
              <a:rPr lang="hu-HU" altLang="hu-HU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887087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A45558A7-40D1-47AA-BC99-E9ECFC128C87}" type="datetimeFigureOut">
              <a:rPr lang="hu-HU"/>
              <a:pPr>
                <a:defRPr/>
              </a:pPr>
              <a:t>2018.09.25.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95F2364E-E8DE-4BF7-BAA7-FA17650A112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3790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3" name="Picture 6" descr="so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886" y="4292642"/>
            <a:ext cx="880058" cy="878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47" name="Picture 12" descr="AO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102" y="4373796"/>
            <a:ext cx="715025" cy="715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5" name="Text Box 2"/>
          <p:cNvSpPr txBox="1">
            <a:spLocks noChangeArrowheads="1"/>
          </p:cNvSpPr>
          <p:nvPr/>
        </p:nvSpPr>
        <p:spPr bwMode="auto">
          <a:xfrm>
            <a:off x="4473575" y="696913"/>
            <a:ext cx="1841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hu-HU" sz="2600" dirty="0" smtClean="0">
              <a:solidFill>
                <a:srgbClr val="FFFF00"/>
              </a:solidFill>
              <a:latin typeface="Times New Roman" pitchFamily="18" charset="0"/>
              <a:ea typeface="MS PGothic" pitchFamily="34" charset="-128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hu-HU" sz="2800" dirty="0" smtClean="0">
              <a:solidFill>
                <a:srgbClr val="FFFF00"/>
              </a:solidFill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194566" name="Text Box 4"/>
          <p:cNvSpPr txBox="1">
            <a:spLocks noChangeArrowheads="1"/>
          </p:cNvSpPr>
          <p:nvPr/>
        </p:nvSpPr>
        <p:spPr bwMode="auto">
          <a:xfrm>
            <a:off x="755576" y="5223148"/>
            <a:ext cx="7640637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200" dirty="0" smtClean="0">
                <a:solidFill>
                  <a:srgbClr val="000099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Semmelweis Egyetem, Kórélettani Intézet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200" dirty="0" smtClean="0">
                <a:solidFill>
                  <a:srgbClr val="000099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Elméleti és Transzlációs Orvostudományi Doktori Iskola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200" dirty="0" smtClean="0">
                <a:solidFill>
                  <a:srgbClr val="000099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Nemzetközi </a:t>
            </a:r>
            <a:r>
              <a:rPr lang="hu-HU" altLang="hu-HU" sz="2200" dirty="0" err="1" smtClean="0">
                <a:solidFill>
                  <a:srgbClr val="000099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Nephrológiai</a:t>
            </a:r>
            <a:r>
              <a:rPr lang="hu-HU" altLang="hu-HU" sz="2200" dirty="0" smtClean="0">
                <a:solidFill>
                  <a:srgbClr val="000099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 Kutató és Képző Központ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200" dirty="0" smtClean="0">
                <a:solidFill>
                  <a:srgbClr val="000099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Teheráni Orvostudományi Egyetem</a:t>
            </a:r>
            <a:endParaRPr lang="hu-HU" altLang="hu-HU" sz="2200" dirty="0" smtClean="0">
              <a:solidFill>
                <a:srgbClr val="FFFF00"/>
              </a:solidFill>
              <a:latin typeface="Times New Roman" pitchFamily="18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194567" name="Text Box 7"/>
          <p:cNvSpPr txBox="1">
            <a:spLocks noChangeArrowheads="1"/>
          </p:cNvSpPr>
          <p:nvPr/>
        </p:nvSpPr>
        <p:spPr bwMode="auto">
          <a:xfrm>
            <a:off x="35496" y="344850"/>
            <a:ext cx="903649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hu-HU" altLang="hu-HU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Tudomány és Művészet Kórélettan V </a:t>
            </a:r>
            <a:r>
              <a:rPr lang="hu-HU" altLang="hu-HU" sz="2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(VI)</a:t>
            </a:r>
          </a:p>
          <a:p>
            <a:pPr algn="ctr" fontAlgn="base"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hu-HU" altLang="hu-HU" sz="2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2018/2019 I. félév</a:t>
            </a:r>
          </a:p>
        </p:txBody>
      </p:sp>
      <p:pic>
        <p:nvPicPr>
          <p:cNvPr id="19456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32380">
            <a:off x="571226" y="246243"/>
            <a:ext cx="795663" cy="90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69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4682">
            <a:off x="7655612" y="182270"/>
            <a:ext cx="830474" cy="934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70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3" y="4437112"/>
            <a:ext cx="683950" cy="682856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611560" y="1837766"/>
            <a:ext cx="7920880" cy="1016331"/>
          </a:xfrm>
          <a:prstGeom prst="rect">
            <a:avLst/>
          </a:prstGeom>
          <a:gradFill rotWithShape="1">
            <a:gsLst>
              <a:gs pos="0">
                <a:srgbClr val="EAEAEA"/>
              </a:gs>
              <a:gs pos="100000">
                <a:srgbClr val="6C6C6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052" tIns="107536" rIns="91052" bIns="45526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sz="2800" b="1" dirty="0" smtClean="0">
                <a:solidFill>
                  <a:srgbClr val="000099"/>
                </a:solidFill>
                <a:cs typeface="Arial" panose="020B0604020202020204" pitchFamily="34" charset="0"/>
              </a:rPr>
              <a:t>Ilyen a magyar! - Milyen a magyar?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sz="2800" kern="0" dirty="0" smtClean="0">
                <a:solidFill>
                  <a:srgbClr val="0000CC"/>
                </a:solidFill>
              </a:rPr>
              <a:t>Prof. Dr. </a:t>
            </a:r>
            <a:r>
              <a:rPr lang="hu-HU" sz="2800" kern="0" dirty="0" err="1" smtClean="0">
                <a:solidFill>
                  <a:srgbClr val="0000CC"/>
                </a:solidFill>
              </a:rPr>
              <a:t>Rosivall</a:t>
            </a:r>
            <a:r>
              <a:rPr lang="hu-HU" sz="2800" kern="0" dirty="0" smtClean="0">
                <a:solidFill>
                  <a:srgbClr val="0000CC"/>
                </a:solidFill>
              </a:rPr>
              <a:t> László</a:t>
            </a:r>
            <a:endParaRPr lang="hu-HU" sz="2800" kern="0" dirty="0">
              <a:solidFill>
                <a:srgbClr val="0000CC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065" y="2854097"/>
            <a:ext cx="3473357" cy="1077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405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églalap 1"/>
          <p:cNvSpPr>
            <a:spLocks noChangeArrowheads="1"/>
          </p:cNvSpPr>
          <p:nvPr/>
        </p:nvSpPr>
        <p:spPr bwMode="auto">
          <a:xfrm>
            <a:off x="2304256" y="1988840"/>
            <a:ext cx="4572000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000" b="1" dirty="0" smtClean="0">
                <a:solidFill>
                  <a:srgbClr val="002060"/>
                </a:solidFill>
                <a:latin typeface="Arial" charset="0"/>
              </a:rPr>
              <a:t>Tiszai Csönd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hu-HU" sz="1800" dirty="0" smtClean="0">
              <a:solidFill>
                <a:srgbClr val="002060"/>
              </a:solidFill>
              <a:latin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800" dirty="0" smtClean="0">
                <a:solidFill>
                  <a:prstClr val="black"/>
                </a:solidFill>
                <a:latin typeface="Arial" charset="0"/>
              </a:rPr>
              <a:t>………………………………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800" dirty="0" smtClean="0">
                <a:solidFill>
                  <a:prstClr val="black"/>
                </a:solidFill>
                <a:latin typeface="Arial" charset="0"/>
              </a:rPr>
              <a:t>Magam a parton egymagam vagyok,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800" dirty="0" smtClean="0">
                <a:solidFill>
                  <a:prstClr val="black"/>
                </a:solidFill>
                <a:latin typeface="Arial" charset="0"/>
              </a:rPr>
              <a:t>Tiszai hajók, néma társatok!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hu-HU" sz="1800" dirty="0" smtClean="0">
              <a:solidFill>
                <a:prstClr val="black"/>
              </a:solidFill>
              <a:latin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800" dirty="0" smtClean="0">
                <a:solidFill>
                  <a:prstClr val="black"/>
                </a:solidFill>
                <a:latin typeface="Arial" charset="0"/>
              </a:rPr>
              <a:t>Ma nem üzennek hívó távolok,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800" dirty="0" smtClean="0">
                <a:solidFill>
                  <a:prstClr val="black"/>
                </a:solidFill>
                <a:latin typeface="Arial" charset="0"/>
              </a:rPr>
              <a:t>Ma kikötöttünk itthon, álmodók!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hu-HU" sz="1800" dirty="0" smtClean="0">
              <a:solidFill>
                <a:srgbClr val="002060"/>
              </a:solidFill>
              <a:latin typeface="Arial" charset="0"/>
            </a:endParaRPr>
          </a:p>
        </p:txBody>
      </p:sp>
      <p:pic>
        <p:nvPicPr>
          <p:cNvPr id="40963" name="Picture 6" descr="Képtalálat a következ&amp;odblac;re: „tiszai csönd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04800"/>
            <a:ext cx="2487613" cy="186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611560" y="6084004"/>
            <a:ext cx="2993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b="1" dirty="0">
                <a:solidFill>
                  <a:prstClr val="black"/>
                </a:solidFill>
                <a:latin typeface="Arial" charset="0"/>
              </a:rPr>
              <a:t>Juhász Gyula </a:t>
            </a:r>
            <a:r>
              <a:rPr lang="hu-HU" altLang="hu-HU" dirty="0">
                <a:solidFill>
                  <a:prstClr val="black"/>
                </a:solidFill>
                <a:latin typeface="Arial" charset="0"/>
              </a:rPr>
              <a:t>(1883-1937)</a:t>
            </a:r>
          </a:p>
        </p:txBody>
      </p:sp>
    </p:spTree>
    <p:extLst>
      <p:ext uri="{BB962C8B-B14F-4D97-AF65-F5344CB8AC3E}">
        <p14:creationId xmlns:p14="http://schemas.microsoft.com/office/powerpoint/2010/main" val="72517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églalap 3"/>
          <p:cNvSpPr>
            <a:spLocks noChangeArrowheads="1"/>
          </p:cNvSpPr>
          <p:nvPr/>
        </p:nvSpPr>
        <p:spPr bwMode="auto">
          <a:xfrm>
            <a:off x="469776" y="836712"/>
            <a:ext cx="4572000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800" b="1" dirty="0" smtClean="0">
                <a:solidFill>
                  <a:srgbClr val="002060"/>
                </a:solidFill>
                <a:latin typeface="Arial" charset="0"/>
              </a:rPr>
              <a:t>REMÉNYTELENÜL</a:t>
            </a:r>
            <a:r>
              <a:rPr lang="hu-HU" altLang="hu-HU" sz="1800" dirty="0" smtClean="0">
                <a:solidFill>
                  <a:srgbClr val="002060"/>
                </a:solidFill>
                <a:latin typeface="Arial" charset="0"/>
              </a:rPr>
              <a:t>	  	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hu-HU" sz="1800" dirty="0" smtClean="0">
              <a:solidFill>
                <a:srgbClr val="002060"/>
              </a:solidFill>
              <a:latin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800" dirty="0" smtClean="0">
                <a:solidFill>
                  <a:prstClr val="black"/>
                </a:solidFill>
                <a:latin typeface="Arial" charset="0"/>
              </a:rPr>
              <a:t>Lassan, tűnődve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hu-HU" sz="1800" dirty="0" smtClean="0">
              <a:solidFill>
                <a:prstClr val="black"/>
              </a:solidFill>
              <a:latin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800" dirty="0" smtClean="0">
                <a:solidFill>
                  <a:prstClr val="black"/>
                </a:solidFill>
                <a:latin typeface="Arial" charset="0"/>
              </a:rPr>
              <a:t>Az ember végül homokos,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800" dirty="0" smtClean="0">
                <a:solidFill>
                  <a:prstClr val="black"/>
                </a:solidFill>
                <a:latin typeface="Arial" charset="0"/>
              </a:rPr>
              <a:t>szomorú, vizes síkra ér,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800" dirty="0" smtClean="0">
                <a:solidFill>
                  <a:prstClr val="black"/>
                </a:solidFill>
                <a:latin typeface="Arial" charset="0"/>
              </a:rPr>
              <a:t>szétnéz merengve és okos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800" dirty="0" smtClean="0">
                <a:solidFill>
                  <a:prstClr val="black"/>
                </a:solidFill>
                <a:latin typeface="Arial" charset="0"/>
              </a:rPr>
              <a:t>fejével biccent, nem remél.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hu-HU" sz="1800" dirty="0" smtClean="0">
              <a:solidFill>
                <a:prstClr val="black"/>
              </a:solidFill>
              <a:latin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800" dirty="0" smtClean="0">
                <a:solidFill>
                  <a:prstClr val="black"/>
                </a:solidFill>
                <a:latin typeface="Arial" charset="0"/>
              </a:rPr>
              <a:t>Én is így próbálok csalás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800" dirty="0" smtClean="0">
                <a:solidFill>
                  <a:prstClr val="black"/>
                </a:solidFill>
                <a:latin typeface="Arial" charset="0"/>
              </a:rPr>
              <a:t>nélkül szétnézni könnyedén.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800" dirty="0" smtClean="0">
                <a:solidFill>
                  <a:prstClr val="black"/>
                </a:solidFill>
                <a:latin typeface="Arial" charset="0"/>
              </a:rPr>
              <a:t>Ezüstös fejszesuhanás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800" dirty="0" smtClean="0">
                <a:solidFill>
                  <a:prstClr val="black"/>
                </a:solidFill>
                <a:latin typeface="Arial" charset="0"/>
              </a:rPr>
              <a:t>játszik a nyárfa levelén.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hu-HU" sz="1800" dirty="0" smtClean="0">
              <a:solidFill>
                <a:prstClr val="black"/>
              </a:solidFill>
              <a:latin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800" b="1" dirty="0" smtClean="0">
                <a:solidFill>
                  <a:prstClr val="black"/>
                </a:solidFill>
                <a:latin typeface="Arial" charset="0"/>
              </a:rPr>
              <a:t>A semmi ágán ül szívem,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800" b="1" dirty="0" smtClean="0">
                <a:solidFill>
                  <a:prstClr val="black"/>
                </a:solidFill>
                <a:latin typeface="Arial" charset="0"/>
              </a:rPr>
              <a:t>kis teste hangtalan vacog,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800" b="1" dirty="0" smtClean="0">
                <a:solidFill>
                  <a:prstClr val="black"/>
                </a:solidFill>
                <a:latin typeface="Arial" charset="0"/>
              </a:rPr>
              <a:t>köréje gyűlnek </a:t>
            </a:r>
            <a:r>
              <a:rPr lang="hu-HU" altLang="hu-HU" sz="1800" b="1" dirty="0" err="1" smtClean="0">
                <a:solidFill>
                  <a:prstClr val="black"/>
                </a:solidFill>
                <a:latin typeface="Arial" charset="0"/>
              </a:rPr>
              <a:t>szeliden</a:t>
            </a:r>
            <a:endParaRPr lang="hu-HU" altLang="hu-HU" sz="1800" b="1" dirty="0" smtClean="0">
              <a:solidFill>
                <a:prstClr val="black"/>
              </a:solidFill>
              <a:latin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800" b="1" dirty="0" smtClean="0">
                <a:solidFill>
                  <a:prstClr val="black"/>
                </a:solidFill>
                <a:latin typeface="Arial" charset="0"/>
              </a:rPr>
              <a:t>s nézik, </a:t>
            </a:r>
            <a:r>
              <a:rPr lang="hu-HU" altLang="hu-HU" sz="1800" b="1" dirty="0" err="1" smtClean="0">
                <a:solidFill>
                  <a:prstClr val="black"/>
                </a:solidFill>
                <a:latin typeface="Arial" charset="0"/>
              </a:rPr>
              <a:t>nézik</a:t>
            </a:r>
            <a:r>
              <a:rPr lang="hu-HU" altLang="hu-HU" sz="1800" b="1" dirty="0" smtClean="0">
                <a:solidFill>
                  <a:prstClr val="black"/>
                </a:solidFill>
                <a:latin typeface="Arial" charset="0"/>
              </a:rPr>
              <a:t> a csillagok</a:t>
            </a:r>
            <a:r>
              <a:rPr lang="hu-HU" altLang="hu-HU" sz="1800" dirty="0" smtClean="0">
                <a:solidFill>
                  <a:srgbClr val="002060"/>
                </a:solidFill>
                <a:latin typeface="Arial" charset="0"/>
              </a:rPr>
              <a:t>.</a:t>
            </a:r>
          </a:p>
        </p:txBody>
      </p:sp>
      <p:sp>
        <p:nvSpPr>
          <p:cNvPr id="38915" name="Téglalap 4"/>
          <p:cNvSpPr>
            <a:spLocks noChangeArrowheads="1"/>
          </p:cNvSpPr>
          <p:nvPr/>
        </p:nvSpPr>
        <p:spPr bwMode="auto">
          <a:xfrm>
            <a:off x="4139952" y="256679"/>
            <a:ext cx="45720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800" b="1" dirty="0" smtClean="0">
                <a:solidFill>
                  <a:srgbClr val="002060"/>
                </a:solidFill>
                <a:latin typeface="Arial" charset="0"/>
              </a:rPr>
              <a:t>ELÉGIA	</a:t>
            </a:r>
            <a:r>
              <a:rPr lang="hu-HU" altLang="hu-HU" sz="1800" dirty="0" smtClean="0">
                <a:solidFill>
                  <a:srgbClr val="002060"/>
                </a:solidFill>
                <a:latin typeface="Arial" charset="0"/>
              </a:rPr>
              <a:t>	  	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hu-HU" sz="1800" dirty="0" smtClean="0">
              <a:solidFill>
                <a:srgbClr val="002060"/>
              </a:solidFill>
              <a:latin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800" b="1" dirty="0" smtClean="0">
                <a:solidFill>
                  <a:prstClr val="black"/>
                </a:solidFill>
                <a:latin typeface="Arial" charset="0"/>
              </a:rPr>
              <a:t>Mint ólmos ég alatt lecsapódva, telten,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800" b="1" dirty="0" smtClean="0">
                <a:solidFill>
                  <a:prstClr val="black"/>
                </a:solidFill>
                <a:latin typeface="Arial" charset="0"/>
              </a:rPr>
              <a:t>füst száll a szomorú táj felett,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800" b="1" dirty="0" smtClean="0">
                <a:solidFill>
                  <a:prstClr val="black"/>
                </a:solidFill>
                <a:latin typeface="Arial" charset="0"/>
              </a:rPr>
              <a:t>úgy leng a lelkem,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800" b="1" dirty="0" smtClean="0">
                <a:solidFill>
                  <a:prstClr val="black"/>
                </a:solidFill>
                <a:latin typeface="Arial" charset="0"/>
              </a:rPr>
              <a:t>alacsonyan.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800" b="1" dirty="0" smtClean="0">
                <a:solidFill>
                  <a:prstClr val="black"/>
                </a:solidFill>
                <a:latin typeface="Arial" charset="0"/>
              </a:rPr>
              <a:t>Leng, nem suhan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800" dirty="0" smtClean="0">
                <a:solidFill>
                  <a:prstClr val="black"/>
                </a:solidFill>
                <a:latin typeface="Arial" charset="0"/>
              </a:rPr>
              <a:t>……………………..</a:t>
            </a:r>
          </a:p>
        </p:txBody>
      </p:sp>
      <p:sp>
        <p:nvSpPr>
          <p:cNvPr id="38916" name="Téglalap 5"/>
          <p:cNvSpPr>
            <a:spLocks noChangeArrowheads="1"/>
          </p:cNvSpPr>
          <p:nvPr/>
        </p:nvSpPr>
        <p:spPr bwMode="auto">
          <a:xfrm>
            <a:off x="4139952" y="2505025"/>
            <a:ext cx="49530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800" b="1" dirty="0" smtClean="0">
                <a:solidFill>
                  <a:srgbClr val="002060"/>
                </a:solidFill>
                <a:latin typeface="Arial" charset="0"/>
              </a:rPr>
              <a:t>A VÁROS PEREMÉN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hu-HU" sz="1800" dirty="0" smtClean="0">
              <a:solidFill>
                <a:srgbClr val="002060"/>
              </a:solidFill>
              <a:latin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800" dirty="0" smtClean="0">
                <a:solidFill>
                  <a:prstClr val="black"/>
                </a:solidFill>
                <a:latin typeface="Arial" charset="0"/>
              </a:rPr>
              <a:t>A város peremén, ahol élek,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800" dirty="0" smtClean="0">
                <a:solidFill>
                  <a:prstClr val="black"/>
                </a:solidFill>
                <a:latin typeface="Arial" charset="0"/>
              </a:rPr>
              <a:t>beomló alkonyokon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800" dirty="0" smtClean="0">
                <a:solidFill>
                  <a:prstClr val="black"/>
                </a:solidFill>
                <a:latin typeface="Arial" charset="0"/>
              </a:rPr>
              <a:t>mint pici denevérek, puha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800" dirty="0" smtClean="0">
                <a:solidFill>
                  <a:prstClr val="black"/>
                </a:solidFill>
                <a:latin typeface="Arial" charset="0"/>
              </a:rPr>
              <a:t>szárnyakon száll a korom,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800" dirty="0" smtClean="0">
                <a:solidFill>
                  <a:prstClr val="black"/>
                </a:solidFill>
                <a:latin typeface="Arial" charset="0"/>
              </a:rPr>
              <a:t>s lerakódik, mint a guanó,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800" dirty="0" smtClean="0">
                <a:solidFill>
                  <a:prstClr val="black"/>
                </a:solidFill>
                <a:latin typeface="Arial" charset="0"/>
              </a:rPr>
              <a:t>keményen, vastagon.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hu-HU" sz="1800" dirty="0" smtClean="0">
              <a:solidFill>
                <a:prstClr val="black"/>
              </a:solidFill>
              <a:latin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800" b="1" dirty="0" smtClean="0">
                <a:solidFill>
                  <a:prstClr val="black"/>
                </a:solidFill>
                <a:latin typeface="Arial" charset="0"/>
              </a:rPr>
              <a:t>Lelkünkre így ül ez a kor.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800" b="1" dirty="0" smtClean="0">
                <a:solidFill>
                  <a:prstClr val="black"/>
                </a:solidFill>
                <a:latin typeface="Arial" charset="0"/>
              </a:rPr>
              <a:t>És mint nehéz esők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800" b="1" dirty="0" smtClean="0">
                <a:solidFill>
                  <a:prstClr val="black"/>
                </a:solidFill>
                <a:latin typeface="Arial" charset="0"/>
              </a:rPr>
              <a:t>vastag rongyai mosogatják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800" b="1" dirty="0" smtClean="0">
                <a:solidFill>
                  <a:prstClr val="black"/>
                </a:solidFill>
                <a:latin typeface="Arial" charset="0"/>
              </a:rPr>
              <a:t>a csorba pléhtetőt –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800" b="1" dirty="0" smtClean="0">
                <a:solidFill>
                  <a:prstClr val="black"/>
                </a:solidFill>
                <a:latin typeface="Arial" charset="0"/>
              </a:rPr>
              <a:t>hiába törli a bú szívünkről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800" b="1" dirty="0" smtClean="0">
                <a:solidFill>
                  <a:prstClr val="black"/>
                </a:solidFill>
                <a:latin typeface="Arial" charset="0"/>
              </a:rPr>
              <a:t>a </a:t>
            </a:r>
            <a:r>
              <a:rPr lang="hu-HU" altLang="hu-HU" sz="1800" b="1" dirty="0" err="1" smtClean="0">
                <a:solidFill>
                  <a:prstClr val="black"/>
                </a:solidFill>
                <a:latin typeface="Arial" charset="0"/>
              </a:rPr>
              <a:t>rákövesedőt</a:t>
            </a:r>
            <a:r>
              <a:rPr lang="hu-HU" altLang="hu-HU" sz="1800" dirty="0" smtClean="0">
                <a:solidFill>
                  <a:prstClr val="black"/>
                </a:solidFill>
                <a:latin typeface="Arial" charset="0"/>
              </a:rPr>
              <a:t>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800" dirty="0" smtClean="0">
                <a:solidFill>
                  <a:prstClr val="black"/>
                </a:solidFill>
                <a:latin typeface="Arial" charset="0"/>
              </a:rPr>
              <a:t>………………………………..</a:t>
            </a:r>
          </a:p>
        </p:txBody>
      </p:sp>
      <p:sp>
        <p:nvSpPr>
          <p:cNvPr id="38917" name="Szövegdoboz 6"/>
          <p:cNvSpPr txBox="1">
            <a:spLocks noChangeArrowheads="1"/>
          </p:cNvSpPr>
          <p:nvPr/>
        </p:nvSpPr>
        <p:spPr bwMode="auto">
          <a:xfrm>
            <a:off x="467544" y="5901382"/>
            <a:ext cx="70083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400" dirty="0" smtClean="0">
                <a:latin typeface="Arial" charset="0"/>
              </a:rPr>
              <a:t>(1933)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060848"/>
            <a:ext cx="1467272" cy="2330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églalap 2"/>
          <p:cNvSpPr/>
          <p:nvPr/>
        </p:nvSpPr>
        <p:spPr>
          <a:xfrm>
            <a:off x="7524328" y="4469631"/>
            <a:ext cx="1280863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hu-HU" altLang="hu-HU" sz="1400" b="1" dirty="0">
                <a:solidFill>
                  <a:prstClr val="black"/>
                </a:solidFill>
                <a:latin typeface="Arial" charset="0"/>
              </a:rPr>
              <a:t>József Attila </a:t>
            </a:r>
            <a:endParaRPr lang="hu-HU" altLang="hu-HU" sz="1400" b="1" dirty="0" smtClean="0">
              <a:solidFill>
                <a:prstClr val="black"/>
              </a:solidFill>
              <a:latin typeface="Arial" charset="0"/>
            </a:endParaRPr>
          </a:p>
          <a:p>
            <a:pPr lvl="0"/>
            <a:r>
              <a:rPr lang="hu-HU" altLang="hu-HU" sz="1400" dirty="0" smtClean="0">
                <a:solidFill>
                  <a:prstClr val="black"/>
                </a:solidFill>
                <a:latin typeface="Arial" charset="0"/>
              </a:rPr>
              <a:t>(</a:t>
            </a:r>
            <a:r>
              <a:rPr lang="hu-HU" altLang="hu-HU" sz="1400" dirty="0">
                <a:solidFill>
                  <a:prstClr val="black"/>
                </a:solidFill>
                <a:latin typeface="Arial" charset="0"/>
              </a:rPr>
              <a:t>1905-1937</a:t>
            </a:r>
            <a:r>
              <a:rPr lang="hu-HU" altLang="hu-HU" sz="2000" dirty="0">
                <a:solidFill>
                  <a:prstClr val="black"/>
                </a:solidFill>
                <a:latin typeface="Arial" charset="0"/>
              </a:rPr>
              <a:t>) </a:t>
            </a:r>
            <a:endParaRPr lang="hu-HU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88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3816424" y="3679864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hu-HU" sz="2000" dirty="0">
                <a:solidFill>
                  <a:prstClr val="black"/>
                </a:solidFill>
              </a:rPr>
              <a:t>Mert itt maradtunk ím’ kifosztva, árván</a:t>
            </a:r>
            <a:br>
              <a:rPr lang="hu-HU" sz="2000" dirty="0">
                <a:solidFill>
                  <a:prstClr val="black"/>
                </a:solidFill>
              </a:rPr>
            </a:br>
            <a:r>
              <a:rPr lang="hu-HU" sz="2000" dirty="0">
                <a:solidFill>
                  <a:prstClr val="black"/>
                </a:solidFill>
              </a:rPr>
              <a:t>És minden ami drága, arra van.</a:t>
            </a:r>
            <a:br>
              <a:rPr lang="hu-HU" sz="2000" dirty="0">
                <a:solidFill>
                  <a:prstClr val="black"/>
                </a:solidFill>
              </a:rPr>
            </a:br>
            <a:r>
              <a:rPr lang="hu-HU" sz="2000" dirty="0">
                <a:solidFill>
                  <a:prstClr val="black"/>
                </a:solidFill>
              </a:rPr>
              <a:t>Nyugat felé földig hajoljatok,</a:t>
            </a:r>
            <a:br>
              <a:rPr lang="hu-HU" sz="2000" dirty="0">
                <a:solidFill>
                  <a:prstClr val="black"/>
                </a:solidFill>
              </a:rPr>
            </a:br>
            <a:r>
              <a:rPr lang="hu-HU" sz="2000" dirty="0">
                <a:solidFill>
                  <a:prstClr val="black"/>
                </a:solidFill>
              </a:rPr>
              <a:t>Mert Magyarország napnyugatra van.</a:t>
            </a:r>
            <a:r>
              <a:rPr lang="hu-HU" sz="2000" i="1" dirty="0">
                <a:solidFill>
                  <a:prstClr val="black"/>
                </a:solidFill>
              </a:rPr>
              <a:t> </a:t>
            </a:r>
            <a:br>
              <a:rPr lang="hu-HU" sz="2000" i="1" dirty="0">
                <a:solidFill>
                  <a:prstClr val="black"/>
                </a:solidFill>
              </a:rPr>
            </a:br>
            <a:endParaRPr lang="hu-HU" sz="2000" dirty="0">
              <a:solidFill>
                <a:prstClr val="black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6" y="836712"/>
            <a:ext cx="171450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703538" y="3429000"/>
            <a:ext cx="18522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/>
              <a:t>Reményik</a:t>
            </a:r>
            <a:r>
              <a:rPr lang="hu-HU" b="1" dirty="0" smtClean="0"/>
              <a:t> Sándor</a:t>
            </a:r>
          </a:p>
          <a:p>
            <a:pPr algn="ctr"/>
            <a:r>
              <a:rPr lang="hu-HU" dirty="0" smtClean="0"/>
              <a:t>1890-1941</a:t>
            </a:r>
            <a:endParaRPr lang="hu-HU" dirty="0"/>
          </a:p>
        </p:txBody>
      </p:sp>
      <p:sp>
        <p:nvSpPr>
          <p:cNvPr id="6" name="Téglalap 5"/>
          <p:cNvSpPr/>
          <p:nvPr/>
        </p:nvSpPr>
        <p:spPr>
          <a:xfrm>
            <a:off x="4624868" y="3006824"/>
            <a:ext cx="21073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 smtClean="0">
                <a:solidFill>
                  <a:prstClr val="black"/>
                </a:solidFill>
              </a:rPr>
              <a:t>A </a:t>
            </a:r>
            <a:r>
              <a:rPr lang="hu-HU" sz="2400" b="1" dirty="0">
                <a:solidFill>
                  <a:prstClr val="black"/>
                </a:solidFill>
              </a:rPr>
              <a:t>müezzin </a:t>
            </a:r>
            <a:r>
              <a:rPr lang="hu-HU" sz="2400" b="1" dirty="0" smtClean="0">
                <a:solidFill>
                  <a:prstClr val="black"/>
                </a:solidFill>
              </a:rPr>
              <a:t>szól 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41899321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églalap 3"/>
          <p:cNvSpPr>
            <a:spLocks noChangeArrowheads="1"/>
          </p:cNvSpPr>
          <p:nvPr/>
        </p:nvSpPr>
        <p:spPr bwMode="auto">
          <a:xfrm>
            <a:off x="3059832" y="1412776"/>
            <a:ext cx="4881736" cy="375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000" dirty="0" smtClean="0">
                <a:solidFill>
                  <a:srgbClr val="002060"/>
                </a:solidFill>
                <a:latin typeface="Arial" charset="0"/>
              </a:rPr>
              <a:t>Egy napon felébredtem, és észrevettem, hogy hiányzik. Ez a legnyomorultabb érzés. Mikor hiányzik valaki. Körülnézel, nem érted. Kinyújtod a kezed, egy pohár vizet keresel tétova mozdulattal, egy könyvet. Minden a helyén van az életedben, a tárgyak, a személyek, a megszokott időbeosztás, a világhoz való viszonyod nem változott. Csak éppen hiányzik valami.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hu-HU" sz="2000" dirty="0" smtClean="0">
              <a:solidFill>
                <a:srgbClr val="002060"/>
              </a:solidFill>
              <a:latin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800" dirty="0" smtClean="0">
                <a:solidFill>
                  <a:srgbClr val="002060"/>
                </a:solidFill>
                <a:latin typeface="Arial" charset="0"/>
              </a:rPr>
              <a:t> </a:t>
            </a:r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688" y="4787677"/>
            <a:ext cx="2066752" cy="18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1"/>
            <a:ext cx="1872208" cy="2658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701824" y="3142709"/>
            <a:ext cx="2141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b="1" dirty="0">
                <a:solidFill>
                  <a:srgbClr val="002060"/>
                </a:solidFill>
                <a:latin typeface="Arial" charset="0"/>
              </a:rPr>
              <a:t>Márai Sándor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dirty="0">
                <a:solidFill>
                  <a:srgbClr val="002060"/>
                </a:solidFill>
                <a:latin typeface="Arial" charset="0"/>
              </a:rPr>
              <a:t> (1900-1989)</a:t>
            </a:r>
          </a:p>
        </p:txBody>
      </p:sp>
    </p:spTree>
    <p:extLst>
      <p:ext uri="{BB962C8B-B14F-4D97-AF65-F5344CB8AC3E}">
        <p14:creationId xmlns:p14="http://schemas.microsoft.com/office/powerpoint/2010/main" val="323377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223120" y="476672"/>
            <a:ext cx="5365104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/>
              <a:t>Egy szomorú vers</a:t>
            </a:r>
          </a:p>
          <a:p>
            <a:r>
              <a:rPr lang="hu-HU" sz="2000" dirty="0" smtClean="0"/>
              <a:t>melyben </a:t>
            </a:r>
            <a:r>
              <a:rPr lang="hu-HU" sz="2000" dirty="0"/>
              <a:t>a költő azon panaszkodik, </a:t>
            </a:r>
            <a:endParaRPr lang="hu-HU" sz="2000" dirty="0" smtClean="0"/>
          </a:p>
          <a:p>
            <a:r>
              <a:rPr lang="hu-HU" sz="2000" dirty="0" smtClean="0"/>
              <a:t>hogy </a:t>
            </a:r>
            <a:r>
              <a:rPr lang="hu-HU" sz="2000" dirty="0"/>
              <a:t>nincsen </a:t>
            </a:r>
            <a:r>
              <a:rPr lang="hu-HU" sz="2000" dirty="0" smtClean="0"/>
              <a:t>barátja</a:t>
            </a:r>
            <a:r>
              <a:rPr lang="hu-HU" sz="2400" dirty="0" smtClean="0"/>
              <a:t>:</a:t>
            </a:r>
          </a:p>
          <a:p>
            <a:endParaRPr lang="hu-HU" sz="2200" dirty="0"/>
          </a:p>
          <a:p>
            <a:r>
              <a:rPr lang="hu-HU" sz="2200" dirty="0"/>
              <a:t>Nekem nem volt barátom,</a:t>
            </a:r>
          </a:p>
          <a:p>
            <a:r>
              <a:rPr lang="hu-HU" sz="2200" dirty="0"/>
              <a:t>tőlem mindenki fut,</a:t>
            </a:r>
          </a:p>
          <a:p>
            <a:r>
              <a:rPr lang="hu-HU" sz="2200" dirty="0"/>
              <a:t>társaim elkerültek,</a:t>
            </a:r>
          </a:p>
          <a:p>
            <a:r>
              <a:rPr lang="hu-HU" sz="2200" dirty="0"/>
              <a:t>mint idegen fiút,</a:t>
            </a:r>
          </a:p>
          <a:p>
            <a:r>
              <a:rPr lang="hu-HU" sz="2200" dirty="0"/>
              <a:t>idegent, megvetettet,</a:t>
            </a:r>
          </a:p>
          <a:p>
            <a:r>
              <a:rPr lang="hu-HU" sz="2200" dirty="0"/>
              <a:t>ki mindig mostoha,</a:t>
            </a:r>
          </a:p>
          <a:p>
            <a:r>
              <a:rPr lang="hu-HU" sz="2200" dirty="0"/>
              <a:t>kit senki sem szerethet,</a:t>
            </a:r>
          </a:p>
          <a:p>
            <a:r>
              <a:rPr lang="hu-HU" sz="2200" dirty="0"/>
              <a:t>nem is szeret soha.</a:t>
            </a:r>
          </a:p>
          <a:p>
            <a:r>
              <a:rPr lang="hu-HU" sz="2200" dirty="0"/>
              <a:t>Magányosnak születtem,</a:t>
            </a:r>
          </a:p>
          <a:p>
            <a:r>
              <a:rPr lang="hu-HU" sz="2200" dirty="0"/>
              <a:t>baráttalan vagyok,</a:t>
            </a:r>
          </a:p>
          <a:p>
            <a:r>
              <a:rPr lang="hu-HU" sz="2200" dirty="0"/>
              <a:t>így lettem, ami lettem,</a:t>
            </a:r>
          </a:p>
          <a:p>
            <a:r>
              <a:rPr lang="hu-HU" sz="2200" dirty="0"/>
              <a:t>mindentől elhagyott</a:t>
            </a:r>
            <a:r>
              <a:rPr lang="hu-HU" sz="2200" dirty="0" smtClean="0"/>
              <a:t>,</a:t>
            </a:r>
          </a:p>
          <a:p>
            <a:r>
              <a:rPr lang="hu-HU" sz="2200" dirty="0" smtClean="0"/>
              <a:t>…………………………………..</a:t>
            </a:r>
            <a:endParaRPr lang="hu-HU" sz="2200" dirty="0"/>
          </a:p>
          <a:p>
            <a:endParaRPr lang="hu-HU" sz="2200" dirty="0">
              <a:effectLst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319" y="1079927"/>
            <a:ext cx="2381250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églalap 2"/>
          <p:cNvSpPr/>
          <p:nvPr/>
        </p:nvSpPr>
        <p:spPr>
          <a:xfrm>
            <a:off x="6408712" y="4581128"/>
            <a:ext cx="13316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u-HU" sz="2000" dirty="0" smtClean="0"/>
              <a:t>1883-1941</a:t>
            </a:r>
            <a:endParaRPr lang="hu-HU" sz="2000" dirty="0"/>
          </a:p>
        </p:txBody>
      </p:sp>
      <p:sp>
        <p:nvSpPr>
          <p:cNvPr id="4" name="Téglalap 3"/>
          <p:cNvSpPr/>
          <p:nvPr/>
        </p:nvSpPr>
        <p:spPr>
          <a:xfrm>
            <a:off x="5170820" y="5003884"/>
            <a:ext cx="3721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hu-HU" dirty="0">
                <a:solidFill>
                  <a:prstClr val="black"/>
                </a:solidFill>
              </a:rPr>
              <a:t>„Csak én birok versemnek hőse lenni”</a:t>
            </a:r>
          </a:p>
        </p:txBody>
      </p:sp>
    </p:spTree>
    <p:extLst>
      <p:ext uri="{BB962C8B-B14F-4D97-AF65-F5344CB8AC3E}">
        <p14:creationId xmlns:p14="http://schemas.microsoft.com/office/powerpoint/2010/main" val="21957335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763688" y="1700808"/>
            <a:ext cx="61024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/>
              <a:t>Cigány a siralomházban</a:t>
            </a:r>
          </a:p>
          <a:p>
            <a:r>
              <a:rPr lang="hu-HU" sz="2400" dirty="0" smtClean="0"/>
              <a:t>(Babits Mihály)</a:t>
            </a:r>
          </a:p>
          <a:p>
            <a:r>
              <a:rPr lang="hu-HU" sz="2400" dirty="0" smtClean="0"/>
              <a:t> </a:t>
            </a:r>
            <a:endParaRPr lang="hu-HU" sz="2400" dirty="0"/>
          </a:p>
          <a:p>
            <a:r>
              <a:rPr lang="hu-HU" sz="2400" dirty="0" smtClean="0"/>
              <a:t>„Nem </a:t>
            </a:r>
            <a:r>
              <a:rPr lang="hu-HU" sz="2400" dirty="0"/>
              <a:t>magamért sírok én: testvérem van millió</a:t>
            </a:r>
          </a:p>
          <a:p>
            <a:r>
              <a:rPr lang="hu-HU" sz="2400" dirty="0"/>
              <a:t>és a legtöbb olyan szegény, oly szegény,</a:t>
            </a:r>
          </a:p>
          <a:p>
            <a:r>
              <a:rPr lang="hu-HU" sz="2400" dirty="0"/>
              <a:t>még álmából sem ismeri ami jó</a:t>
            </a:r>
            <a:r>
              <a:rPr lang="hu-HU" sz="2400" dirty="0" smtClean="0"/>
              <a:t>.”</a:t>
            </a:r>
            <a:endParaRPr lang="hu-HU" sz="2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4502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2726786" y="314354"/>
            <a:ext cx="35483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>
                <a:solidFill>
                  <a:srgbClr val="0000CC"/>
                </a:solidFill>
              </a:rPr>
              <a:t>Milyenek a magyarok?</a:t>
            </a:r>
            <a:endParaRPr lang="hu-HU" sz="2800" b="1" dirty="0">
              <a:solidFill>
                <a:srgbClr val="0000CC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35496" y="1034434"/>
            <a:ext cx="8757982" cy="6571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rgbClr val="0000CC"/>
                </a:solidFill>
              </a:rPr>
              <a:t>-   </a:t>
            </a:r>
            <a:r>
              <a:rPr lang="hu-HU" sz="2800" dirty="0" smtClean="0">
                <a:solidFill>
                  <a:srgbClr val="002060"/>
                </a:solidFill>
              </a:rPr>
              <a:t>Amilyen a kultúrájuk! </a:t>
            </a:r>
            <a:r>
              <a:rPr lang="hu-HU" sz="2400" dirty="0" smtClean="0">
                <a:solidFill>
                  <a:srgbClr val="002060"/>
                </a:solidFill>
              </a:rPr>
              <a:t>A viselkedésük, hagyományuk, </a:t>
            </a:r>
          </a:p>
          <a:p>
            <a:pPr>
              <a:spcAft>
                <a:spcPts val="600"/>
              </a:spcAft>
            </a:pPr>
            <a:r>
              <a:rPr lang="hu-HU" sz="2400" dirty="0" smtClean="0">
                <a:solidFill>
                  <a:srgbClr val="002060"/>
                </a:solidFill>
              </a:rPr>
              <a:t>     művészetük (zenéjük építészetük, irodalmuk, stb.) tudományuk…</a:t>
            </a:r>
          </a:p>
          <a:p>
            <a:r>
              <a:rPr lang="hu-HU" sz="2400" dirty="0" smtClean="0">
                <a:solidFill>
                  <a:srgbClr val="002060"/>
                </a:solidFill>
              </a:rPr>
              <a:t>-    </a:t>
            </a:r>
            <a:r>
              <a:rPr lang="hu-HU" sz="2800" dirty="0" smtClean="0">
                <a:solidFill>
                  <a:srgbClr val="002060"/>
                </a:solidFill>
              </a:rPr>
              <a:t>De </a:t>
            </a:r>
            <a:r>
              <a:rPr lang="hu-HU" sz="2800" b="1" dirty="0" smtClean="0">
                <a:solidFill>
                  <a:srgbClr val="002060"/>
                </a:solidFill>
              </a:rPr>
              <a:t>mi a határozza meg a magyar kultúrát</a:t>
            </a:r>
            <a:r>
              <a:rPr lang="hu-HU" sz="2800" dirty="0" smtClean="0">
                <a:solidFill>
                  <a:srgbClr val="002060"/>
                </a:solidFill>
              </a:rPr>
              <a:t>!?</a:t>
            </a:r>
          </a:p>
          <a:p>
            <a:r>
              <a:rPr lang="hu-HU" sz="2800" dirty="0" smtClean="0">
                <a:solidFill>
                  <a:srgbClr val="002060"/>
                </a:solidFill>
              </a:rPr>
              <a:t>-   Mi határozza meg a kultúrát általában?</a:t>
            </a:r>
          </a:p>
          <a:p>
            <a:r>
              <a:rPr lang="hu-HU" sz="2800" dirty="0">
                <a:solidFill>
                  <a:srgbClr val="002060"/>
                </a:solidFill>
              </a:rPr>
              <a:t> </a:t>
            </a:r>
            <a:r>
              <a:rPr lang="hu-HU" sz="2800" dirty="0" smtClean="0">
                <a:solidFill>
                  <a:srgbClr val="002060"/>
                </a:solidFill>
              </a:rPr>
              <a:t>         </a:t>
            </a:r>
            <a:r>
              <a:rPr lang="hu-HU" sz="2800" b="1" dirty="0" smtClean="0">
                <a:solidFill>
                  <a:srgbClr val="002060"/>
                </a:solidFill>
              </a:rPr>
              <a:t>az ember</a:t>
            </a:r>
            <a:r>
              <a:rPr lang="hu-HU" sz="2800" dirty="0" smtClean="0">
                <a:solidFill>
                  <a:srgbClr val="002060"/>
                </a:solidFill>
              </a:rPr>
              <a:t>? </a:t>
            </a:r>
          </a:p>
          <a:p>
            <a:r>
              <a:rPr lang="hu-HU" sz="2800" dirty="0">
                <a:solidFill>
                  <a:srgbClr val="002060"/>
                </a:solidFill>
              </a:rPr>
              <a:t> </a:t>
            </a:r>
            <a:r>
              <a:rPr lang="hu-HU" sz="2800" dirty="0" smtClean="0">
                <a:solidFill>
                  <a:srgbClr val="002060"/>
                </a:solidFill>
              </a:rPr>
              <a:t>         </a:t>
            </a:r>
            <a:r>
              <a:rPr lang="hu-HU" sz="2800" b="1" dirty="0">
                <a:solidFill>
                  <a:srgbClr val="002060"/>
                </a:solidFill>
              </a:rPr>
              <a:t>v</a:t>
            </a:r>
            <a:r>
              <a:rPr lang="hu-HU" sz="2800" b="1" dirty="0" smtClean="0">
                <a:solidFill>
                  <a:srgbClr val="002060"/>
                </a:solidFill>
              </a:rPr>
              <a:t>agy a körülmények</a:t>
            </a:r>
            <a:r>
              <a:rPr lang="hu-HU" sz="2800" dirty="0" smtClean="0">
                <a:solidFill>
                  <a:srgbClr val="002060"/>
                </a:solidFill>
              </a:rPr>
              <a:t>?  </a:t>
            </a:r>
            <a:r>
              <a:rPr lang="hu-HU" sz="2400" dirty="0" smtClean="0">
                <a:solidFill>
                  <a:srgbClr val="002060"/>
                </a:solidFill>
              </a:rPr>
              <a:t>Történelmi, gazdasági, politikai,     </a:t>
            </a:r>
          </a:p>
          <a:p>
            <a:r>
              <a:rPr lang="hu-HU" sz="2400" dirty="0">
                <a:solidFill>
                  <a:srgbClr val="002060"/>
                </a:solidFill>
              </a:rPr>
              <a:t> </a:t>
            </a:r>
            <a:r>
              <a:rPr lang="hu-HU" sz="2400" dirty="0" smtClean="0">
                <a:solidFill>
                  <a:srgbClr val="002060"/>
                </a:solidFill>
              </a:rPr>
              <a:t>           földrajzi, stb.?</a:t>
            </a:r>
          </a:p>
          <a:p>
            <a:pPr marL="457200" indent="-457200">
              <a:buFontTx/>
              <a:buChar char="-"/>
            </a:pPr>
            <a:r>
              <a:rPr lang="hu-HU" sz="2800" dirty="0" smtClean="0">
                <a:solidFill>
                  <a:srgbClr val="002060"/>
                </a:solidFill>
              </a:rPr>
              <a:t>Az ember az elsődleges, aki meghatározza a körülményeket?</a:t>
            </a:r>
          </a:p>
          <a:p>
            <a:pPr marL="457200" indent="-457200">
              <a:buFontTx/>
              <a:buChar char="-"/>
            </a:pPr>
            <a:r>
              <a:rPr lang="hu-HU" sz="2800" dirty="0" smtClean="0">
                <a:solidFill>
                  <a:srgbClr val="002060"/>
                </a:solidFill>
              </a:rPr>
              <a:t>Vagy a körülmények az elsődlegesek, amelyek meghatározzák az embert?</a:t>
            </a:r>
          </a:p>
          <a:p>
            <a:endParaRPr lang="hu-HU" sz="2800" dirty="0" smtClean="0">
              <a:solidFill>
                <a:srgbClr val="002060"/>
              </a:solidFill>
            </a:endParaRPr>
          </a:p>
          <a:p>
            <a:endParaRPr lang="hu-HU" sz="2800" dirty="0" smtClean="0">
              <a:solidFill>
                <a:srgbClr val="0000CC"/>
              </a:solidFill>
            </a:endParaRPr>
          </a:p>
          <a:p>
            <a:endParaRPr lang="hu-HU" sz="2800" dirty="0">
              <a:solidFill>
                <a:srgbClr val="0000CC"/>
              </a:solidFill>
            </a:endParaRPr>
          </a:p>
          <a:p>
            <a:endParaRPr lang="hu-HU" sz="2800" dirty="0">
              <a:solidFill>
                <a:srgbClr val="0000CC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440" y="1925950"/>
            <a:ext cx="985016" cy="1354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432" y="5286159"/>
            <a:ext cx="985016" cy="135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440" y="297096"/>
            <a:ext cx="878419" cy="1080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432" y="3645024"/>
            <a:ext cx="978024" cy="1638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églalap 4"/>
          <p:cNvSpPr/>
          <p:nvPr/>
        </p:nvSpPr>
        <p:spPr>
          <a:xfrm>
            <a:off x="7698432" y="5157192"/>
            <a:ext cx="985016" cy="1260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8544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842758" y="1054477"/>
            <a:ext cx="47454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rgbClr val="002060"/>
                </a:solidFill>
              </a:rPr>
              <a:t>Van-e valóban magyar jellegzetesség</a:t>
            </a:r>
          </a:p>
          <a:p>
            <a:r>
              <a:rPr lang="hu-HU" sz="2400" dirty="0" smtClean="0">
                <a:solidFill>
                  <a:srgbClr val="002060"/>
                </a:solidFill>
              </a:rPr>
              <a:t>Van-e német jellegzetesség!</a:t>
            </a:r>
          </a:p>
          <a:p>
            <a:r>
              <a:rPr lang="hu-HU" sz="2400" dirty="0" smtClean="0">
                <a:solidFill>
                  <a:srgbClr val="002060"/>
                </a:solidFill>
              </a:rPr>
              <a:t>Van-e kínai jellegzetesség?</a:t>
            </a:r>
            <a:endParaRPr lang="hu-HU" sz="2400" dirty="0">
              <a:solidFill>
                <a:srgbClr val="002060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835696" y="2378497"/>
            <a:ext cx="5328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rgbClr val="002060"/>
                </a:solidFill>
              </a:rPr>
              <a:t>Hogyan lehet különböző például a szlovák ember a magyartól, amikor a határ csak virtuális?</a:t>
            </a:r>
            <a:endParaRPr lang="hu-HU" sz="2400" dirty="0">
              <a:solidFill>
                <a:srgbClr val="002060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1835696" y="3717032"/>
            <a:ext cx="62244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srgbClr val="002060"/>
                </a:solidFill>
              </a:rPr>
              <a:t>Mi tesz különbözővé: a történelmi múlt, genetikai eltérések, hagyományok, vallás, stb.?</a:t>
            </a:r>
            <a:endParaRPr lang="hu-HU" sz="2400" dirty="0">
              <a:solidFill>
                <a:srgbClr val="002060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3219914" y="476672"/>
            <a:ext cx="23601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>
                <a:solidFill>
                  <a:srgbClr val="0000CC"/>
                </a:solidFill>
              </a:rPr>
              <a:t>Nagy kérdések</a:t>
            </a:r>
            <a:endParaRPr lang="hu-HU" sz="2800" b="1" dirty="0">
              <a:solidFill>
                <a:srgbClr val="0000CC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1835696" y="5507940"/>
            <a:ext cx="6226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rgbClr val="002060"/>
                </a:solidFill>
              </a:rPr>
              <a:t>K</a:t>
            </a:r>
            <a:r>
              <a:rPr lang="hu-HU" sz="2400" dirty="0" smtClean="0">
                <a:solidFill>
                  <a:srgbClr val="002060"/>
                </a:solidFill>
              </a:rPr>
              <a:t>ülönbözik a sváb falú a magyar vagy tót </a:t>
            </a:r>
            <a:r>
              <a:rPr lang="hu-HU" sz="2400" dirty="0" smtClean="0">
                <a:solidFill>
                  <a:srgbClr val="002060"/>
                </a:solidFill>
              </a:rPr>
              <a:t>falutól</a:t>
            </a:r>
            <a:r>
              <a:rPr lang="hu-HU" sz="2400" dirty="0" smtClean="0">
                <a:solidFill>
                  <a:srgbClr val="002060"/>
                </a:solidFill>
              </a:rPr>
              <a:t>, </a:t>
            </a:r>
          </a:p>
          <a:p>
            <a:r>
              <a:rPr lang="hu-HU" sz="2400" dirty="0" smtClean="0">
                <a:solidFill>
                  <a:srgbClr val="002060"/>
                </a:solidFill>
              </a:rPr>
              <a:t>illetve a magyar falusi a sváb falusitól!?</a:t>
            </a:r>
            <a:endParaRPr lang="hu-HU" sz="2400" dirty="0">
              <a:solidFill>
                <a:srgbClr val="002060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1835696" y="4610745"/>
            <a:ext cx="51540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rgbClr val="002060"/>
                </a:solidFill>
              </a:rPr>
              <a:t>Mások az iskolák, mások az egyetemek, </a:t>
            </a:r>
          </a:p>
          <a:p>
            <a:r>
              <a:rPr lang="hu-HU" sz="2400" dirty="0" smtClean="0">
                <a:solidFill>
                  <a:srgbClr val="002060"/>
                </a:solidFill>
              </a:rPr>
              <a:t>más az étel, az éghajlat?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76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49527"/>
            <a:ext cx="4572000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107504" y="4319225"/>
            <a:ext cx="471601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 smtClean="0">
                <a:solidFill>
                  <a:srgbClr val="002060"/>
                </a:solidFill>
              </a:rPr>
              <a:t>Feked</a:t>
            </a:r>
            <a:r>
              <a:rPr lang="hu-HU" sz="2000" b="1" dirty="0">
                <a:solidFill>
                  <a:srgbClr val="002060"/>
                </a:solidFill>
              </a:rPr>
              <a:t>, </a:t>
            </a:r>
            <a:r>
              <a:rPr lang="hu-HU" sz="2000" dirty="0">
                <a:solidFill>
                  <a:srgbClr val="002060"/>
                </a:solidFill>
              </a:rPr>
              <a:t>a </a:t>
            </a:r>
            <a:r>
              <a:rPr lang="hu-HU" sz="2000" dirty="0" smtClean="0">
                <a:solidFill>
                  <a:srgbClr val="002060"/>
                </a:solidFill>
              </a:rPr>
              <a:t>„sváb Hollókő”, </a:t>
            </a:r>
            <a:r>
              <a:rPr lang="hu-HU" sz="2000" dirty="0" smtClean="0">
                <a:solidFill>
                  <a:srgbClr val="002060"/>
                </a:solidFill>
              </a:rPr>
              <a:t>német </a:t>
            </a:r>
            <a:r>
              <a:rPr lang="hu-HU" sz="2000" dirty="0">
                <a:solidFill>
                  <a:srgbClr val="002060"/>
                </a:solidFill>
              </a:rPr>
              <a:t>építészeti </a:t>
            </a:r>
            <a:r>
              <a:rPr lang="hu-HU" sz="2000" dirty="0" smtClean="0">
                <a:solidFill>
                  <a:srgbClr val="002060"/>
                </a:solidFill>
              </a:rPr>
              <a:t>gyöngyszem </a:t>
            </a:r>
            <a:r>
              <a:rPr lang="hu-HU" sz="2000" dirty="0">
                <a:solidFill>
                  <a:srgbClr val="002060"/>
                </a:solidFill>
              </a:rPr>
              <a:t>a </a:t>
            </a:r>
            <a:r>
              <a:rPr lang="hu-HU" sz="2000" dirty="0" smtClean="0">
                <a:solidFill>
                  <a:srgbClr val="002060"/>
                </a:solidFill>
              </a:rPr>
              <a:t>Mecsekalján</a:t>
            </a:r>
          </a:p>
          <a:p>
            <a:endParaRPr lang="hu-HU" dirty="0">
              <a:solidFill>
                <a:srgbClr val="002060"/>
              </a:solidFill>
            </a:endParaRPr>
          </a:p>
          <a:p>
            <a:r>
              <a:rPr lang="hu-HU" dirty="0">
                <a:solidFill>
                  <a:srgbClr val="002060"/>
                </a:solidFill>
              </a:rPr>
              <a:t>A falu újkori története az 1700-as évek elején kezdődött, amikor </a:t>
            </a:r>
            <a:r>
              <a:rPr lang="hu-HU" dirty="0" smtClean="0">
                <a:solidFill>
                  <a:srgbClr val="002060"/>
                </a:solidFill>
              </a:rPr>
              <a:t>a </a:t>
            </a:r>
            <a:r>
              <a:rPr lang="hu-HU" dirty="0">
                <a:solidFill>
                  <a:srgbClr val="002060"/>
                </a:solidFill>
              </a:rPr>
              <a:t>Rajna mentén fekvő </a:t>
            </a:r>
            <a:r>
              <a:rPr lang="hu-HU" dirty="0" err="1">
                <a:solidFill>
                  <a:srgbClr val="002060"/>
                </a:solidFill>
              </a:rPr>
              <a:t>Fulda</a:t>
            </a:r>
            <a:r>
              <a:rPr lang="hu-HU" dirty="0">
                <a:solidFill>
                  <a:srgbClr val="002060"/>
                </a:solidFill>
              </a:rPr>
              <a:t> környékéről ide is megérkeztek az első sváb telepesek. A  település német neve </a:t>
            </a:r>
            <a:r>
              <a:rPr lang="hu-HU" dirty="0" err="1">
                <a:solidFill>
                  <a:srgbClr val="002060"/>
                </a:solidFill>
              </a:rPr>
              <a:t>Schwarzfeld</a:t>
            </a:r>
            <a:r>
              <a:rPr lang="hu-HU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364" y="949529"/>
            <a:ext cx="4076700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églalap 2"/>
          <p:cNvSpPr/>
          <p:nvPr/>
        </p:nvSpPr>
        <p:spPr>
          <a:xfrm>
            <a:off x="4896544" y="4422011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b="1" dirty="0" smtClean="0">
                <a:solidFill>
                  <a:srgbClr val="002060"/>
                </a:solidFill>
              </a:rPr>
              <a:t>Hollókő</a:t>
            </a:r>
            <a:r>
              <a:rPr lang="hu-HU" dirty="0" smtClean="0">
                <a:solidFill>
                  <a:srgbClr val="002060"/>
                </a:solidFill>
              </a:rPr>
              <a:t>, község </a:t>
            </a:r>
            <a:r>
              <a:rPr lang="hu-HU" dirty="0">
                <a:solidFill>
                  <a:srgbClr val="002060"/>
                </a:solidFill>
              </a:rPr>
              <a:t>Nógrád megyében, a </a:t>
            </a:r>
            <a:endParaRPr lang="hu-HU" dirty="0" smtClean="0">
              <a:solidFill>
                <a:srgbClr val="002060"/>
              </a:solidFill>
            </a:endParaRPr>
          </a:p>
          <a:p>
            <a:r>
              <a:rPr lang="hu-HU" dirty="0" smtClean="0">
                <a:solidFill>
                  <a:srgbClr val="002060"/>
                </a:solidFill>
              </a:rPr>
              <a:t>Szécsényi </a:t>
            </a:r>
            <a:r>
              <a:rPr lang="hu-HU" dirty="0">
                <a:solidFill>
                  <a:srgbClr val="002060"/>
                </a:solidFill>
              </a:rPr>
              <a:t>járásban. </a:t>
            </a:r>
            <a:endParaRPr lang="hu-HU" dirty="0" smtClean="0">
              <a:solidFill>
                <a:srgbClr val="002060"/>
              </a:solidFill>
            </a:endParaRPr>
          </a:p>
          <a:p>
            <a:endParaRPr lang="hu-HU" dirty="0">
              <a:solidFill>
                <a:srgbClr val="002060"/>
              </a:solidFill>
            </a:endParaRPr>
          </a:p>
          <a:p>
            <a:r>
              <a:rPr lang="hu-HU" dirty="0" smtClean="0">
                <a:solidFill>
                  <a:srgbClr val="002060"/>
                </a:solidFill>
              </a:rPr>
              <a:t>Magyarország egyetlen </a:t>
            </a:r>
            <a:r>
              <a:rPr lang="hu-HU" dirty="0">
                <a:solidFill>
                  <a:srgbClr val="002060"/>
                </a:solidFill>
              </a:rPr>
              <a:t>olyan faluja, amely szerepel az </a:t>
            </a:r>
            <a:r>
              <a:rPr lang="hu-HU" dirty="0" smtClean="0">
                <a:solidFill>
                  <a:srgbClr val="002060"/>
                </a:solidFill>
              </a:rPr>
              <a:t>UNESCO világörökség  listáján.</a:t>
            </a:r>
          </a:p>
          <a:p>
            <a:r>
              <a:rPr lang="hu-HU" dirty="0" smtClean="0">
                <a:solidFill>
                  <a:srgbClr val="002060"/>
                </a:solidFill>
              </a:rPr>
              <a:t>Egyutcás falutípus, palóc lakossággal, ma</a:t>
            </a:r>
          </a:p>
          <a:p>
            <a:r>
              <a:rPr lang="hu-HU" dirty="0" smtClean="0">
                <a:solidFill>
                  <a:srgbClr val="002060"/>
                </a:solidFill>
              </a:rPr>
              <a:t>is élő.</a:t>
            </a:r>
            <a:endParaRPr lang="hu-HU" dirty="0">
              <a:solidFill>
                <a:srgbClr val="002060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179512" y="260648"/>
            <a:ext cx="91779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rgbClr val="000099"/>
                </a:solidFill>
              </a:rPr>
              <a:t>A </a:t>
            </a:r>
            <a:r>
              <a:rPr lang="hu-HU" sz="2400" dirty="0" smtClean="0">
                <a:solidFill>
                  <a:srgbClr val="000099"/>
                </a:solidFill>
              </a:rPr>
              <a:t>ház </a:t>
            </a:r>
            <a:r>
              <a:rPr lang="hu-HU" sz="2400" dirty="0" smtClean="0">
                <a:solidFill>
                  <a:srgbClr val="000099"/>
                </a:solidFill>
              </a:rPr>
              <a:t>és </a:t>
            </a:r>
            <a:r>
              <a:rPr lang="hu-HU" sz="2400" dirty="0" smtClean="0">
                <a:solidFill>
                  <a:srgbClr val="000099"/>
                </a:solidFill>
              </a:rPr>
              <a:t>a falu </a:t>
            </a:r>
            <a:r>
              <a:rPr lang="hu-HU" sz="2400" dirty="0" smtClean="0">
                <a:solidFill>
                  <a:srgbClr val="000099"/>
                </a:solidFill>
              </a:rPr>
              <a:t>a lélek és a gondolkodás tükre vagy csak ízlés </a:t>
            </a:r>
            <a:r>
              <a:rPr lang="hu-HU" sz="2400" dirty="0" smtClean="0">
                <a:solidFill>
                  <a:srgbClr val="000099"/>
                </a:solidFill>
              </a:rPr>
              <a:t>kérdése? </a:t>
            </a:r>
            <a:endParaRPr lang="hu-HU" sz="24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14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028732"/>
            <a:ext cx="4694274" cy="3119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Képtalálat a következőre: „alföldi magyar falu”"/>
          <p:cNvSpPr>
            <a:spLocks noChangeAspect="1" noChangeArrowheads="1"/>
          </p:cNvSpPr>
          <p:nvPr/>
        </p:nvSpPr>
        <p:spPr bwMode="auto">
          <a:xfrm>
            <a:off x="155575" y="-1608138"/>
            <a:ext cx="5057775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4320480" cy="3240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5868144" y="1268760"/>
            <a:ext cx="15744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rgbClr val="002060"/>
                </a:solidFill>
              </a:rPr>
              <a:t>Alföldi falu</a:t>
            </a:r>
            <a:endParaRPr lang="hu-H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053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547664" y="692696"/>
            <a:ext cx="50118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rgbClr val="002060"/>
                </a:solidFill>
              </a:rPr>
              <a:t>Gyakran hallható nemzeti sajátosságok</a:t>
            </a:r>
            <a:endParaRPr lang="hu-HU" sz="2400" dirty="0">
              <a:solidFill>
                <a:srgbClr val="002060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839869" y="1708934"/>
            <a:ext cx="5390322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solidFill>
                  <a:srgbClr val="002060"/>
                </a:solidFill>
              </a:rPr>
              <a:t>Szerbek</a:t>
            </a:r>
            <a:r>
              <a:rPr lang="hu-HU" sz="2000" dirty="0" smtClean="0">
                <a:solidFill>
                  <a:srgbClr val="002060"/>
                </a:solidFill>
              </a:rPr>
              <a:t>: </a:t>
            </a:r>
            <a:r>
              <a:rPr lang="hu-HU" sz="2000" dirty="0" smtClean="0">
                <a:solidFill>
                  <a:srgbClr val="002060"/>
                </a:solidFill>
              </a:rPr>
              <a:t>harcos, </a:t>
            </a:r>
            <a:r>
              <a:rPr lang="hu-HU" sz="2000" dirty="0" smtClean="0">
                <a:solidFill>
                  <a:srgbClr val="002060"/>
                </a:solidFill>
              </a:rPr>
              <a:t>kemény emberek</a:t>
            </a:r>
          </a:p>
          <a:p>
            <a:r>
              <a:rPr lang="hu-HU" sz="2000" b="1" dirty="0" smtClean="0">
                <a:solidFill>
                  <a:srgbClr val="002060"/>
                </a:solidFill>
              </a:rPr>
              <a:t>Olaszok:</a:t>
            </a:r>
            <a:r>
              <a:rPr lang="hu-HU" sz="2000" dirty="0" smtClean="0">
                <a:solidFill>
                  <a:srgbClr val="002060"/>
                </a:solidFill>
              </a:rPr>
              <a:t> </a:t>
            </a:r>
            <a:r>
              <a:rPr lang="hu-HU" sz="2000" dirty="0">
                <a:solidFill>
                  <a:srgbClr val="002060"/>
                </a:solidFill>
              </a:rPr>
              <a:t>családszeretők, akik tudják, hogy kell élni</a:t>
            </a:r>
          </a:p>
          <a:p>
            <a:r>
              <a:rPr lang="hu-HU" sz="2000" b="1" dirty="0" smtClean="0">
                <a:solidFill>
                  <a:srgbClr val="002060"/>
                </a:solidFill>
              </a:rPr>
              <a:t>Székelyek</a:t>
            </a:r>
            <a:r>
              <a:rPr lang="hu-HU" sz="2000" dirty="0" smtClean="0">
                <a:solidFill>
                  <a:srgbClr val="002060"/>
                </a:solidFill>
              </a:rPr>
              <a:t>: furfangosak</a:t>
            </a:r>
          </a:p>
          <a:p>
            <a:r>
              <a:rPr lang="hu-HU" sz="2000" b="1" dirty="0" smtClean="0">
                <a:solidFill>
                  <a:srgbClr val="002060"/>
                </a:solidFill>
              </a:rPr>
              <a:t>Franciák</a:t>
            </a:r>
            <a:r>
              <a:rPr lang="hu-HU" sz="2000" dirty="0" smtClean="0">
                <a:solidFill>
                  <a:srgbClr val="002060"/>
                </a:solidFill>
              </a:rPr>
              <a:t>: </a:t>
            </a:r>
            <a:r>
              <a:rPr lang="hu-HU" sz="2000" dirty="0" err="1" smtClean="0">
                <a:solidFill>
                  <a:srgbClr val="002060"/>
                </a:solidFill>
              </a:rPr>
              <a:t>sármosak</a:t>
            </a:r>
            <a:endParaRPr lang="hu-HU" sz="2000" dirty="0" smtClean="0">
              <a:solidFill>
                <a:srgbClr val="002060"/>
              </a:solidFill>
            </a:endParaRPr>
          </a:p>
          <a:p>
            <a:r>
              <a:rPr lang="hu-HU" sz="2000" b="1" dirty="0" smtClean="0">
                <a:solidFill>
                  <a:srgbClr val="002060"/>
                </a:solidFill>
              </a:rPr>
              <a:t>Brazilok: </a:t>
            </a:r>
            <a:r>
              <a:rPr lang="hu-HU" sz="2000" dirty="0" smtClean="0">
                <a:solidFill>
                  <a:srgbClr val="002060"/>
                </a:solidFill>
              </a:rPr>
              <a:t>forró vérűek</a:t>
            </a:r>
          </a:p>
          <a:p>
            <a:r>
              <a:rPr lang="hu-HU" sz="2000" b="1" dirty="0" smtClean="0">
                <a:solidFill>
                  <a:srgbClr val="002060"/>
                </a:solidFill>
              </a:rPr>
              <a:t>Németek: </a:t>
            </a:r>
            <a:r>
              <a:rPr lang="hu-HU" sz="2000" dirty="0" smtClean="0">
                <a:solidFill>
                  <a:srgbClr val="002060"/>
                </a:solidFill>
              </a:rPr>
              <a:t>pontosak</a:t>
            </a:r>
          </a:p>
          <a:p>
            <a:r>
              <a:rPr lang="hu-HU" sz="2000" b="1" dirty="0" smtClean="0">
                <a:solidFill>
                  <a:srgbClr val="002060"/>
                </a:solidFill>
              </a:rPr>
              <a:t>Svájciak: </a:t>
            </a:r>
            <a:r>
              <a:rPr lang="hu-HU" sz="2000" dirty="0" smtClean="0">
                <a:solidFill>
                  <a:srgbClr val="002060"/>
                </a:solidFill>
              </a:rPr>
              <a:t>rendszeretők</a:t>
            </a:r>
          </a:p>
          <a:p>
            <a:r>
              <a:rPr lang="hu-HU" sz="2000" b="1" dirty="0" smtClean="0">
                <a:solidFill>
                  <a:srgbClr val="002060"/>
                </a:solidFill>
              </a:rPr>
              <a:t>Mongolok</a:t>
            </a:r>
            <a:r>
              <a:rPr lang="hu-HU" sz="2000" dirty="0" smtClean="0">
                <a:solidFill>
                  <a:srgbClr val="002060"/>
                </a:solidFill>
              </a:rPr>
              <a:t>: vendégszeretők</a:t>
            </a:r>
          </a:p>
          <a:p>
            <a:r>
              <a:rPr lang="hu-HU" sz="2000" b="1" dirty="0">
                <a:solidFill>
                  <a:srgbClr val="002060"/>
                </a:solidFill>
              </a:rPr>
              <a:t>Norvégok: </a:t>
            </a:r>
            <a:r>
              <a:rPr lang="hu-HU" sz="2000" dirty="0">
                <a:solidFill>
                  <a:srgbClr val="002060"/>
                </a:solidFill>
              </a:rPr>
              <a:t>depressziósak</a:t>
            </a:r>
          </a:p>
          <a:p>
            <a:endParaRPr lang="hu-HU" sz="2000" dirty="0" smtClean="0">
              <a:solidFill>
                <a:srgbClr val="002060"/>
              </a:solidFill>
            </a:endParaRPr>
          </a:p>
          <a:p>
            <a:endParaRPr lang="hu-HU" sz="2000" dirty="0">
              <a:solidFill>
                <a:srgbClr val="002060"/>
              </a:solidFill>
            </a:endParaRPr>
          </a:p>
          <a:p>
            <a:r>
              <a:rPr lang="hu-HU" sz="2000" dirty="0" smtClean="0">
                <a:solidFill>
                  <a:srgbClr val="0000CC"/>
                </a:solidFill>
              </a:rPr>
              <a:t>És a magyarok?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019" y="3179116"/>
            <a:ext cx="1756931" cy="2338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églalap 3"/>
          <p:cNvSpPr/>
          <p:nvPr/>
        </p:nvSpPr>
        <p:spPr>
          <a:xfrm>
            <a:off x="5796136" y="5517232"/>
            <a:ext cx="14745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hu-HU" sz="1200" dirty="0" err="1">
                <a:solidFill>
                  <a:prstClr val="black"/>
                </a:solidFill>
              </a:rPr>
              <a:t>Edvard</a:t>
            </a:r>
            <a:r>
              <a:rPr lang="hu-HU" sz="1200" dirty="0">
                <a:solidFill>
                  <a:prstClr val="black"/>
                </a:solidFill>
              </a:rPr>
              <a:t> </a:t>
            </a:r>
            <a:r>
              <a:rPr lang="hu-HU" sz="1200" dirty="0" err="1">
                <a:solidFill>
                  <a:prstClr val="black"/>
                </a:solidFill>
              </a:rPr>
              <a:t>Munch</a:t>
            </a:r>
            <a:r>
              <a:rPr lang="hu-HU" sz="1200" dirty="0">
                <a:solidFill>
                  <a:prstClr val="black"/>
                </a:solidFill>
              </a:rPr>
              <a:t> Sikoly</a:t>
            </a:r>
          </a:p>
        </p:txBody>
      </p:sp>
    </p:spTree>
    <p:extLst>
      <p:ext uri="{BB962C8B-B14F-4D97-AF65-F5344CB8AC3E}">
        <p14:creationId xmlns:p14="http://schemas.microsoft.com/office/powerpoint/2010/main" val="17143254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31640" y="836712"/>
            <a:ext cx="676875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smtClean="0">
                <a:solidFill>
                  <a:srgbClr val="002060"/>
                </a:solidFill>
              </a:rPr>
              <a:t>Hová ül a kutya az épített környezetben</a:t>
            </a:r>
            <a:r>
              <a:rPr lang="hu-HU" sz="2800" dirty="0" smtClean="0">
                <a:solidFill>
                  <a:srgbClr val="002060"/>
                </a:solidFill>
              </a:rPr>
              <a:t>?</a:t>
            </a:r>
          </a:p>
          <a:p>
            <a:endParaRPr lang="hu-HU" sz="2800" dirty="0" smtClean="0">
              <a:solidFill>
                <a:srgbClr val="002060"/>
              </a:solidFill>
            </a:endParaRPr>
          </a:p>
          <a:p>
            <a:r>
              <a:rPr lang="hu-HU" sz="2800" dirty="0" smtClean="0">
                <a:solidFill>
                  <a:srgbClr val="002060"/>
                </a:solidFill>
              </a:rPr>
              <a:t>És hová az </a:t>
            </a:r>
            <a:r>
              <a:rPr lang="hu-HU" sz="2800" dirty="0" smtClean="0">
                <a:solidFill>
                  <a:srgbClr val="002060"/>
                </a:solidFill>
              </a:rPr>
              <a:t>ember, </a:t>
            </a:r>
            <a:r>
              <a:rPr lang="hu-HU" sz="2800" dirty="0" smtClean="0">
                <a:solidFill>
                  <a:srgbClr val="002060"/>
                </a:solidFill>
              </a:rPr>
              <a:t>ha magyar, ha bajor vagy porosz vagy netán olasz?</a:t>
            </a:r>
          </a:p>
          <a:p>
            <a:endParaRPr lang="hu-HU" sz="2800" dirty="0">
              <a:solidFill>
                <a:srgbClr val="002060"/>
              </a:solidFill>
            </a:endParaRPr>
          </a:p>
          <a:p>
            <a:r>
              <a:rPr lang="hu-HU" sz="2800" dirty="0" smtClean="0">
                <a:solidFill>
                  <a:srgbClr val="002060"/>
                </a:solidFill>
              </a:rPr>
              <a:t>Miért más a New York-i magyar negyed és az olasz negyed viselkedése, hangulata, stb.?</a:t>
            </a:r>
            <a:endParaRPr lang="hu-HU" sz="2800" dirty="0">
              <a:solidFill>
                <a:srgbClr val="00206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33" y="4377303"/>
            <a:ext cx="3491880" cy="1964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239" y="4377303"/>
            <a:ext cx="3430169" cy="1933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52214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411760" y="1513815"/>
            <a:ext cx="468052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u-HU" sz="2400" dirty="0" smtClean="0">
                <a:solidFill>
                  <a:srgbClr val="002060"/>
                </a:solidFill>
              </a:rPr>
              <a:t>Miért épít az egyik csodás fészket, a másik nem?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u-HU" sz="2400" dirty="0">
                <a:solidFill>
                  <a:srgbClr val="002060"/>
                </a:solidFill>
              </a:rPr>
              <a:t>Miért az egyik madár monogám a másik nem</a:t>
            </a:r>
            <a:r>
              <a:rPr lang="hu-HU" sz="2400" dirty="0" smtClean="0">
                <a:solidFill>
                  <a:srgbClr val="002060"/>
                </a:solidFill>
              </a:rPr>
              <a:t>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u-HU" sz="2400" dirty="0">
                <a:solidFill>
                  <a:srgbClr val="002060"/>
                </a:solidFill>
              </a:rPr>
              <a:t>Miért van magányosan vadászó és csoportosan vadászó állat fajta?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hu-HU" sz="2400" dirty="0">
              <a:solidFill>
                <a:srgbClr val="002060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293096"/>
            <a:ext cx="3220616" cy="2012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601" y="4293096"/>
            <a:ext cx="2469735" cy="1995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églalap 2"/>
          <p:cNvSpPr/>
          <p:nvPr/>
        </p:nvSpPr>
        <p:spPr>
          <a:xfrm>
            <a:off x="4824028" y="4296435"/>
            <a:ext cx="396044" cy="20128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40" y="404664"/>
            <a:ext cx="1908917" cy="1272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79" y="433080"/>
            <a:ext cx="1827179" cy="1215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2195736" y="577711"/>
            <a:ext cx="4680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solidFill>
                  <a:srgbClr val="002060"/>
                </a:solidFill>
              </a:rPr>
              <a:t>A madarak, az állatok </a:t>
            </a:r>
          </a:p>
          <a:p>
            <a:pPr algn="ctr"/>
            <a:r>
              <a:rPr lang="hu-HU" sz="2400" b="1" dirty="0" smtClean="0">
                <a:solidFill>
                  <a:srgbClr val="002060"/>
                </a:solidFill>
              </a:rPr>
              <a:t>sem egyformák</a:t>
            </a:r>
            <a:r>
              <a:rPr lang="hu-HU" sz="2400" b="1" dirty="0" smtClean="0">
                <a:solidFill>
                  <a:srgbClr val="000099"/>
                </a:solidFill>
              </a:rPr>
              <a:t>?</a:t>
            </a:r>
            <a:endParaRPr lang="en-US" sz="2400" b="1" dirty="0">
              <a:solidFill>
                <a:srgbClr val="000099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2593991" y="6381328"/>
            <a:ext cx="40662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smtClean="0">
                <a:solidFill>
                  <a:srgbClr val="002060"/>
                </a:solidFill>
              </a:rPr>
              <a:t>Vaddisznó magányosan, farkas  csoportosan vadászik </a:t>
            </a:r>
            <a:endParaRPr lang="en-US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7611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059832" y="404664"/>
            <a:ext cx="2417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>
                <a:solidFill>
                  <a:srgbClr val="000099"/>
                </a:solidFill>
              </a:rPr>
              <a:t>Nagy kérdések!</a:t>
            </a:r>
            <a:endParaRPr lang="hu-HU" sz="2800" dirty="0">
              <a:solidFill>
                <a:srgbClr val="000099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259632" y="1167130"/>
            <a:ext cx="712879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>
                <a:solidFill>
                  <a:srgbClr val="000099"/>
                </a:solidFill>
              </a:rPr>
              <a:t>Mi határozza meg:</a:t>
            </a:r>
          </a:p>
          <a:p>
            <a:endParaRPr lang="hu-HU" sz="2000" dirty="0">
              <a:solidFill>
                <a:srgbClr val="000099"/>
              </a:solidFill>
            </a:endParaRPr>
          </a:p>
          <a:p>
            <a:pPr marL="285750" indent="-285750">
              <a:buFontTx/>
              <a:buChar char="-"/>
            </a:pPr>
            <a:r>
              <a:rPr lang="hu-HU" sz="2000" dirty="0">
                <a:solidFill>
                  <a:srgbClr val="000099"/>
                </a:solidFill>
              </a:rPr>
              <a:t>A</a:t>
            </a:r>
            <a:r>
              <a:rPr lang="hu-HU" sz="2000" dirty="0" smtClean="0">
                <a:solidFill>
                  <a:srgbClr val="000099"/>
                </a:solidFill>
              </a:rPr>
              <a:t> fészekrakás különbségét</a:t>
            </a:r>
          </a:p>
          <a:p>
            <a:pPr marL="285750" indent="-285750">
              <a:buFontTx/>
              <a:buChar char="-"/>
            </a:pPr>
            <a:r>
              <a:rPr lang="hu-HU" sz="2000" dirty="0" smtClean="0">
                <a:solidFill>
                  <a:srgbClr val="000099"/>
                </a:solidFill>
              </a:rPr>
              <a:t>A vadászat különbségét</a:t>
            </a:r>
          </a:p>
          <a:p>
            <a:pPr marL="285750" indent="-285750">
              <a:buFontTx/>
              <a:buChar char="-"/>
            </a:pPr>
            <a:r>
              <a:rPr lang="hu-HU" sz="2000" dirty="0" smtClean="0">
                <a:solidFill>
                  <a:srgbClr val="000099"/>
                </a:solidFill>
              </a:rPr>
              <a:t>A mulatás különbségét</a:t>
            </a:r>
          </a:p>
          <a:p>
            <a:pPr marL="285750" indent="-285750">
              <a:buFontTx/>
              <a:buChar char="-"/>
            </a:pPr>
            <a:r>
              <a:rPr lang="hu-HU" sz="2000" dirty="0" smtClean="0">
                <a:solidFill>
                  <a:srgbClr val="000099"/>
                </a:solidFill>
              </a:rPr>
              <a:t>A viselkedés </a:t>
            </a:r>
            <a:r>
              <a:rPr lang="hu-HU" sz="2000" dirty="0" smtClean="0">
                <a:solidFill>
                  <a:srgbClr val="000099"/>
                </a:solidFill>
              </a:rPr>
              <a:t>különbségét, </a:t>
            </a:r>
            <a:r>
              <a:rPr lang="hu-HU" sz="2000" dirty="0" smtClean="0">
                <a:solidFill>
                  <a:srgbClr val="000099"/>
                </a:solidFill>
              </a:rPr>
              <a:t>a vágyak és elképzelések különbségét</a:t>
            </a:r>
          </a:p>
          <a:p>
            <a:pPr marL="285750" indent="-285750">
              <a:buFontTx/>
              <a:buChar char="-"/>
            </a:pPr>
            <a:endParaRPr lang="hu-HU" sz="2000" dirty="0">
              <a:solidFill>
                <a:srgbClr val="000099"/>
              </a:solidFill>
            </a:endParaRPr>
          </a:p>
          <a:p>
            <a:r>
              <a:rPr lang="hu-HU" sz="2000" dirty="0" smtClean="0">
                <a:solidFill>
                  <a:srgbClr val="000099"/>
                </a:solidFill>
              </a:rPr>
              <a:t>A múlt?</a:t>
            </a:r>
          </a:p>
          <a:p>
            <a:r>
              <a:rPr lang="hu-HU" sz="2000" dirty="0" smtClean="0">
                <a:solidFill>
                  <a:srgbClr val="000099"/>
                </a:solidFill>
              </a:rPr>
              <a:t>A kultúra? </a:t>
            </a:r>
          </a:p>
          <a:p>
            <a:r>
              <a:rPr lang="hu-HU" sz="2000" dirty="0" smtClean="0">
                <a:solidFill>
                  <a:srgbClr val="000099"/>
                </a:solidFill>
              </a:rPr>
              <a:t>A környezet?</a:t>
            </a:r>
          </a:p>
          <a:p>
            <a:r>
              <a:rPr lang="hu-HU" sz="2000" dirty="0" smtClean="0">
                <a:solidFill>
                  <a:srgbClr val="000099"/>
                </a:solidFill>
              </a:rPr>
              <a:t>A gazdaság?</a:t>
            </a:r>
          </a:p>
          <a:p>
            <a:r>
              <a:rPr lang="hu-HU" sz="2000" dirty="0" smtClean="0">
                <a:solidFill>
                  <a:srgbClr val="000099"/>
                </a:solidFill>
              </a:rPr>
              <a:t>Az agymosás?</a:t>
            </a:r>
          </a:p>
          <a:p>
            <a:r>
              <a:rPr lang="hu-HU" sz="2000" dirty="0">
                <a:solidFill>
                  <a:srgbClr val="000099"/>
                </a:solidFill>
              </a:rPr>
              <a:t>A</a:t>
            </a:r>
            <a:r>
              <a:rPr lang="hu-HU" sz="2000" dirty="0" smtClean="0">
                <a:solidFill>
                  <a:srgbClr val="000099"/>
                </a:solidFill>
              </a:rPr>
              <a:t>z időjárás?</a:t>
            </a:r>
          </a:p>
          <a:p>
            <a:r>
              <a:rPr lang="hu-HU" sz="2000" dirty="0">
                <a:solidFill>
                  <a:srgbClr val="000099"/>
                </a:solidFill>
              </a:rPr>
              <a:t>A</a:t>
            </a:r>
            <a:r>
              <a:rPr lang="hu-HU" sz="2000" dirty="0" smtClean="0">
                <a:solidFill>
                  <a:srgbClr val="000099"/>
                </a:solidFill>
              </a:rPr>
              <a:t> talajban lévő arzén vagy jód?</a:t>
            </a:r>
          </a:p>
          <a:p>
            <a:r>
              <a:rPr lang="hu-HU" sz="2000" dirty="0" smtClean="0">
                <a:solidFill>
                  <a:srgbClr val="000099"/>
                </a:solidFill>
              </a:rPr>
              <a:t>A genetika?</a:t>
            </a:r>
          </a:p>
          <a:p>
            <a:r>
              <a:rPr lang="hu-HU" sz="2000" dirty="0" smtClean="0">
                <a:solidFill>
                  <a:srgbClr val="000099"/>
                </a:solidFill>
              </a:rPr>
              <a:t>A nyelv struktúrája?</a:t>
            </a:r>
          </a:p>
          <a:p>
            <a:r>
              <a:rPr lang="hu-HU" sz="2000" dirty="0" smtClean="0">
                <a:solidFill>
                  <a:srgbClr val="000099"/>
                </a:solidFill>
              </a:rPr>
              <a:t>A </a:t>
            </a:r>
            <a:r>
              <a:rPr lang="hu-HU" sz="2000" dirty="0" smtClean="0">
                <a:solidFill>
                  <a:srgbClr val="000099"/>
                </a:solidFill>
              </a:rPr>
              <a:t>DDT, </a:t>
            </a:r>
            <a:r>
              <a:rPr lang="hu-HU" sz="2000" dirty="0" smtClean="0">
                <a:solidFill>
                  <a:srgbClr val="000099"/>
                </a:solidFill>
              </a:rPr>
              <a:t>vagy az elfogyasztott alkohol mennyiség?</a:t>
            </a:r>
            <a:endParaRPr lang="hu-HU" sz="2000" dirty="0">
              <a:solidFill>
                <a:srgbClr val="000099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5477032" y="44371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6264937" y="3638634"/>
            <a:ext cx="70724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8800" dirty="0" smtClean="0">
                <a:solidFill>
                  <a:srgbClr val="0000CC"/>
                </a:solidFill>
              </a:rPr>
              <a:t>?</a:t>
            </a:r>
            <a:endParaRPr lang="hu-HU" sz="8800" dirty="0">
              <a:solidFill>
                <a:srgbClr val="0000CC"/>
              </a:solidFill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6913009" y="3573016"/>
            <a:ext cx="75533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hu-HU" sz="9600" dirty="0">
                <a:solidFill>
                  <a:srgbClr val="0000CC"/>
                </a:solidFill>
              </a:rPr>
              <a:t>?</a:t>
            </a:r>
          </a:p>
        </p:txBody>
      </p:sp>
      <p:sp>
        <p:nvSpPr>
          <p:cNvPr id="7" name="Téglalap 6"/>
          <p:cNvSpPr/>
          <p:nvPr/>
        </p:nvSpPr>
        <p:spPr>
          <a:xfrm>
            <a:off x="5688873" y="3689737"/>
            <a:ext cx="66075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hu-HU" sz="8000" dirty="0">
                <a:solidFill>
                  <a:srgbClr val="0000CC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851693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098" y="1447442"/>
            <a:ext cx="4472298" cy="2979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3167214" y="4426659"/>
            <a:ext cx="2844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rgbClr val="002060"/>
                </a:solidFill>
              </a:rPr>
              <a:t>Prof. Dr. Fülöp Márta</a:t>
            </a:r>
            <a:endParaRPr lang="hu-HU" sz="2400" b="1" dirty="0">
              <a:solidFill>
                <a:srgbClr val="002060"/>
              </a:solidFill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2051720" y="692696"/>
            <a:ext cx="51521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800" b="1" dirty="0">
                <a:solidFill>
                  <a:srgbClr val="0000CC"/>
                </a:solidFill>
                <a:ea typeface="Times New Roman"/>
                <a:cs typeface="Times New Roman"/>
              </a:rPr>
              <a:t>A magyarok lazák vagy </a:t>
            </a:r>
            <a:r>
              <a:rPr lang="hu-HU" sz="2800" b="1" dirty="0" smtClean="0">
                <a:solidFill>
                  <a:srgbClr val="0000CC"/>
                </a:solidFill>
                <a:ea typeface="Times New Roman"/>
                <a:cs typeface="Times New Roman"/>
              </a:rPr>
              <a:t>kötöttek?</a:t>
            </a:r>
            <a:r>
              <a:rPr lang="hu-HU" sz="2800" b="1" dirty="0" smtClean="0">
                <a:solidFill>
                  <a:srgbClr val="0000CC"/>
                </a:solidFill>
                <a:ea typeface="Times New Roman"/>
                <a:cs typeface="Segoe UI"/>
              </a:rPr>
              <a:t> </a:t>
            </a:r>
            <a:endParaRPr lang="hu-HU" sz="2800" b="1" dirty="0"/>
          </a:p>
        </p:txBody>
      </p:sp>
      <p:sp>
        <p:nvSpPr>
          <p:cNvPr id="5" name="Téglalap 4"/>
          <p:cNvSpPr/>
          <p:nvPr/>
        </p:nvSpPr>
        <p:spPr>
          <a:xfrm>
            <a:off x="251520" y="4888324"/>
            <a:ext cx="88924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000" dirty="0" smtClean="0">
                <a:solidFill>
                  <a:srgbClr val="002060"/>
                </a:solidFill>
              </a:rPr>
              <a:t>Pszichológus</a:t>
            </a:r>
            <a:r>
              <a:rPr lang="hu-HU" sz="2000" dirty="0">
                <a:solidFill>
                  <a:srgbClr val="002060"/>
                </a:solidFill>
              </a:rPr>
              <a:t>, szociálpszichológus, klinikai pszichológus, </a:t>
            </a:r>
            <a:endParaRPr lang="hu-HU" sz="2000" dirty="0" smtClean="0">
              <a:solidFill>
                <a:srgbClr val="002060"/>
              </a:solidFill>
            </a:endParaRPr>
          </a:p>
          <a:p>
            <a:pPr algn="ctr"/>
            <a:r>
              <a:rPr lang="hu-HU" sz="2000" dirty="0">
                <a:solidFill>
                  <a:srgbClr val="002060"/>
                </a:solidFill>
              </a:rPr>
              <a:t> </a:t>
            </a:r>
            <a:r>
              <a:rPr lang="hu-HU" sz="2000" dirty="0" smtClean="0">
                <a:solidFill>
                  <a:srgbClr val="002060"/>
                </a:solidFill>
              </a:rPr>
              <a:t>        </a:t>
            </a:r>
            <a:r>
              <a:rPr lang="hu-HU" sz="2000" dirty="0" err="1" smtClean="0">
                <a:solidFill>
                  <a:srgbClr val="002060"/>
                </a:solidFill>
              </a:rPr>
              <a:t>pszichoanalitikusan</a:t>
            </a:r>
            <a:r>
              <a:rPr lang="hu-HU" sz="2000" dirty="0" smtClean="0">
                <a:solidFill>
                  <a:srgbClr val="002060"/>
                </a:solidFill>
              </a:rPr>
              <a:t> </a:t>
            </a:r>
            <a:r>
              <a:rPr lang="hu-HU" sz="2000" dirty="0">
                <a:solidFill>
                  <a:srgbClr val="002060"/>
                </a:solidFill>
              </a:rPr>
              <a:t>orientált </a:t>
            </a:r>
            <a:r>
              <a:rPr lang="hu-HU" sz="2000" dirty="0" err="1">
                <a:solidFill>
                  <a:srgbClr val="002060"/>
                </a:solidFill>
              </a:rPr>
              <a:t>pszichoterapeuta</a:t>
            </a:r>
            <a:r>
              <a:rPr lang="hu-HU" sz="2000" dirty="0">
                <a:solidFill>
                  <a:srgbClr val="002060"/>
                </a:solidFill>
              </a:rPr>
              <a:t>, </a:t>
            </a:r>
            <a:endParaRPr lang="hu-HU" sz="2000" dirty="0" smtClean="0">
              <a:solidFill>
                <a:srgbClr val="002060"/>
              </a:solidFill>
            </a:endParaRPr>
          </a:p>
          <a:p>
            <a:pPr algn="ctr"/>
            <a:r>
              <a:rPr lang="hu-HU" sz="2000" dirty="0" smtClean="0">
                <a:solidFill>
                  <a:srgbClr val="002060"/>
                </a:solidFill>
              </a:rPr>
              <a:t>MTA </a:t>
            </a:r>
            <a:r>
              <a:rPr lang="hu-HU" sz="2000" dirty="0">
                <a:solidFill>
                  <a:srgbClr val="002060"/>
                </a:solidFill>
              </a:rPr>
              <a:t>Pszichológiai Kutatóintézet főmunkatársa, tudományos igazgatóhelyettese, </a:t>
            </a:r>
            <a:r>
              <a:rPr lang="hu-HU" sz="2000" dirty="0" smtClean="0">
                <a:solidFill>
                  <a:srgbClr val="002060"/>
                </a:solidFill>
              </a:rPr>
              <a:t>Kulturális </a:t>
            </a:r>
            <a:r>
              <a:rPr lang="hu-HU" sz="2000" dirty="0">
                <a:solidFill>
                  <a:srgbClr val="002060"/>
                </a:solidFill>
              </a:rPr>
              <a:t>Összehasonlító Pszichológiai Csoport </a:t>
            </a:r>
            <a:r>
              <a:rPr lang="hu-HU" sz="2000" dirty="0" smtClean="0">
                <a:solidFill>
                  <a:srgbClr val="002060"/>
                </a:solidFill>
              </a:rPr>
              <a:t>vezetője</a:t>
            </a:r>
            <a:endParaRPr lang="hu-H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52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331640" y="620688"/>
            <a:ext cx="72008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solidFill>
                  <a:srgbClr val="002060"/>
                </a:solidFill>
                <a:ea typeface="Times New Roman"/>
              </a:rPr>
              <a:t>ELTE</a:t>
            </a:r>
            <a:r>
              <a:rPr lang="hu-HU" sz="2000" dirty="0">
                <a:solidFill>
                  <a:srgbClr val="002060"/>
                </a:solidFill>
                <a:ea typeface="Times New Roman"/>
              </a:rPr>
              <a:t>:  </a:t>
            </a:r>
            <a:r>
              <a:rPr lang="hu-HU" sz="2000" dirty="0">
                <a:solidFill>
                  <a:srgbClr val="0000CC"/>
                </a:solidFill>
                <a:ea typeface="Times New Roman"/>
              </a:rPr>
              <a:t>pszichológus diploma </a:t>
            </a:r>
            <a:r>
              <a:rPr lang="hu-HU" sz="2000" dirty="0" smtClean="0">
                <a:solidFill>
                  <a:srgbClr val="0000CC"/>
                </a:solidFill>
                <a:ea typeface="Times New Roman"/>
              </a:rPr>
              <a:t>1980</a:t>
            </a:r>
          </a:p>
          <a:p>
            <a:endParaRPr lang="hu-HU" sz="2000" dirty="0">
              <a:solidFill>
                <a:srgbClr val="002060"/>
              </a:solidFill>
              <a:ea typeface="Times New Roman"/>
            </a:endParaRPr>
          </a:p>
          <a:p>
            <a:r>
              <a:rPr lang="hu-HU" sz="2000" b="1" dirty="0">
                <a:solidFill>
                  <a:srgbClr val="002060"/>
                </a:solidFill>
                <a:ea typeface="Times New Roman"/>
              </a:rPr>
              <a:t>MTA</a:t>
            </a:r>
            <a:r>
              <a:rPr lang="hu-HU" sz="2000" dirty="0">
                <a:solidFill>
                  <a:srgbClr val="002060"/>
                </a:solidFill>
                <a:ea typeface="Times New Roman"/>
              </a:rPr>
              <a:t> Pszichológiai Kutatóintézet:</a:t>
            </a:r>
          </a:p>
          <a:p>
            <a:pPr marL="342900" lvl="0" indent="-342900">
              <a:buFont typeface="Times New Roman"/>
              <a:buChar char="-"/>
            </a:pPr>
            <a:r>
              <a:rPr lang="hu-HU" sz="2000" dirty="0">
                <a:solidFill>
                  <a:srgbClr val="002060"/>
                </a:solidFill>
                <a:ea typeface="Times New Roman"/>
              </a:rPr>
              <a:t>1981: tudományos segédmunkatárs, </a:t>
            </a:r>
          </a:p>
          <a:p>
            <a:pPr marL="342900" lvl="0" indent="-342900">
              <a:buFont typeface="Times New Roman"/>
              <a:buChar char="-"/>
            </a:pPr>
            <a:r>
              <a:rPr lang="hu-HU" sz="2000" dirty="0">
                <a:solidFill>
                  <a:srgbClr val="002060"/>
                </a:solidFill>
                <a:ea typeface="Times New Roman"/>
              </a:rPr>
              <a:t>1983-1989:  három gyermek, gyermekgondozási segély, </a:t>
            </a:r>
          </a:p>
          <a:p>
            <a:pPr marL="342900" lvl="0" indent="-342900">
              <a:buFont typeface="Times New Roman"/>
              <a:buChar char="-"/>
            </a:pPr>
            <a:r>
              <a:rPr lang="hu-HU" sz="2000" dirty="0">
                <a:solidFill>
                  <a:srgbClr val="002060"/>
                </a:solidFill>
                <a:ea typeface="Times New Roman"/>
              </a:rPr>
              <a:t>1992: tudományos munkatárs, </a:t>
            </a:r>
          </a:p>
          <a:p>
            <a:pPr marL="342900" lvl="0" indent="-342900">
              <a:buFont typeface="Times New Roman"/>
              <a:buChar char="-"/>
            </a:pPr>
            <a:r>
              <a:rPr lang="hu-HU" sz="2000" dirty="0">
                <a:solidFill>
                  <a:srgbClr val="002060"/>
                </a:solidFill>
                <a:ea typeface="Times New Roman"/>
              </a:rPr>
              <a:t>1997: tudományos főmunkatárs</a:t>
            </a:r>
          </a:p>
          <a:p>
            <a:pPr marL="342900" lvl="0" indent="-342900">
              <a:buFont typeface="Times New Roman"/>
              <a:buChar char="-"/>
            </a:pPr>
            <a:r>
              <a:rPr lang="hu-HU" sz="2000" dirty="0">
                <a:solidFill>
                  <a:srgbClr val="002060"/>
                </a:solidFill>
                <a:ea typeface="Times New Roman"/>
              </a:rPr>
              <a:t>kandidátusi: 1995, </a:t>
            </a:r>
          </a:p>
          <a:p>
            <a:pPr marL="342900" lvl="0" indent="-342900">
              <a:buFont typeface="Times New Roman"/>
              <a:buChar char="-"/>
            </a:pPr>
            <a:r>
              <a:rPr lang="hu-HU" sz="2000" dirty="0">
                <a:solidFill>
                  <a:srgbClr val="002060"/>
                </a:solidFill>
                <a:ea typeface="Times New Roman"/>
              </a:rPr>
              <a:t>egyetemi docens, </a:t>
            </a:r>
          </a:p>
          <a:p>
            <a:pPr marL="342900" lvl="0" indent="-342900">
              <a:buFont typeface="Times New Roman"/>
              <a:buChar char="-"/>
            </a:pPr>
            <a:r>
              <a:rPr lang="hu-HU" sz="2000" dirty="0">
                <a:solidFill>
                  <a:srgbClr val="002060"/>
                </a:solidFill>
                <a:ea typeface="Times New Roman"/>
              </a:rPr>
              <a:t>2006: habilitáció, </a:t>
            </a:r>
          </a:p>
          <a:p>
            <a:pPr marL="342900" lvl="0" indent="-342900">
              <a:buFont typeface="Times New Roman"/>
              <a:buChar char="-"/>
            </a:pPr>
            <a:r>
              <a:rPr lang="hu-HU" sz="2000" dirty="0">
                <a:solidFill>
                  <a:srgbClr val="002060"/>
                </a:solidFill>
                <a:ea typeface="Times New Roman"/>
              </a:rPr>
              <a:t>2009: </a:t>
            </a:r>
            <a:r>
              <a:rPr lang="hu-HU" sz="2000" dirty="0">
                <a:solidFill>
                  <a:srgbClr val="0000CC"/>
                </a:solidFill>
                <a:ea typeface="Times New Roman"/>
              </a:rPr>
              <a:t>egyetemi </a:t>
            </a:r>
            <a:r>
              <a:rPr lang="hu-HU" sz="2000" dirty="0" smtClean="0">
                <a:solidFill>
                  <a:srgbClr val="0000CC"/>
                </a:solidFill>
                <a:ea typeface="Times New Roman"/>
              </a:rPr>
              <a:t>tanár</a:t>
            </a:r>
          </a:p>
          <a:p>
            <a:pPr marL="342900" lvl="0" indent="-342900">
              <a:buFont typeface="Times New Roman"/>
              <a:buChar char="-"/>
            </a:pPr>
            <a:endParaRPr lang="hu-HU" sz="2000" dirty="0">
              <a:solidFill>
                <a:srgbClr val="002060"/>
              </a:solidFill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hu-HU" sz="2000" b="1" dirty="0">
                <a:solidFill>
                  <a:srgbClr val="002060"/>
                </a:solidFill>
                <a:ea typeface="Times New Roman"/>
              </a:rPr>
              <a:t>Oktatás</a:t>
            </a:r>
            <a:r>
              <a:rPr lang="hu-HU" sz="2000" dirty="0">
                <a:solidFill>
                  <a:srgbClr val="002060"/>
                </a:solidFill>
                <a:ea typeface="Times New Roman"/>
              </a:rPr>
              <a:t>:</a:t>
            </a:r>
          </a:p>
          <a:p>
            <a:pPr marL="342900" lvl="0" indent="-342900">
              <a:spcAft>
                <a:spcPts val="0"/>
              </a:spcAft>
              <a:buFont typeface="Times New Roman"/>
              <a:buChar char="-"/>
            </a:pPr>
            <a:r>
              <a:rPr lang="hu-HU" sz="2000" dirty="0">
                <a:solidFill>
                  <a:srgbClr val="002060"/>
                </a:solidFill>
                <a:ea typeface="Times New Roman"/>
              </a:rPr>
              <a:t>Kossuth Lajos Tudományegyetem, Debrecen, (1981-1982); </a:t>
            </a:r>
          </a:p>
          <a:p>
            <a:pPr marL="342900" lvl="0" indent="-342900">
              <a:spcAft>
                <a:spcPts val="0"/>
              </a:spcAft>
              <a:buFont typeface="Times New Roman"/>
              <a:buChar char="-"/>
            </a:pPr>
            <a:r>
              <a:rPr lang="hu-HU" sz="2000" dirty="0">
                <a:solidFill>
                  <a:srgbClr val="002060"/>
                </a:solidFill>
                <a:ea typeface="Times New Roman"/>
              </a:rPr>
              <a:t>The </a:t>
            </a:r>
            <a:r>
              <a:rPr lang="hu-HU" sz="2000" dirty="0" err="1">
                <a:solidFill>
                  <a:srgbClr val="002060"/>
                </a:solidFill>
                <a:ea typeface="Times New Roman"/>
              </a:rPr>
              <a:t>Theory</a:t>
            </a:r>
            <a:r>
              <a:rPr lang="hu-HU" sz="2000" dirty="0">
                <a:solidFill>
                  <a:srgbClr val="002060"/>
                </a:solidFill>
                <a:ea typeface="Times New Roman"/>
              </a:rPr>
              <a:t> and </a:t>
            </a:r>
            <a:r>
              <a:rPr lang="hu-HU" sz="2000" dirty="0" err="1">
                <a:solidFill>
                  <a:srgbClr val="002060"/>
                </a:solidFill>
                <a:ea typeface="Times New Roman"/>
              </a:rPr>
              <a:t>Practice</a:t>
            </a:r>
            <a:r>
              <a:rPr lang="hu-HU" sz="2000" dirty="0">
                <a:solidFill>
                  <a:srgbClr val="002060"/>
                </a:solidFill>
                <a:ea typeface="Times New Roman"/>
              </a:rPr>
              <a:t> of </a:t>
            </a:r>
            <a:r>
              <a:rPr lang="hu-HU" sz="2000" dirty="0" err="1">
                <a:solidFill>
                  <a:srgbClr val="002060"/>
                </a:solidFill>
                <a:ea typeface="Times New Roman"/>
              </a:rPr>
              <a:t>Psychodrama</a:t>
            </a:r>
            <a:r>
              <a:rPr lang="hu-HU" sz="2000" dirty="0">
                <a:solidFill>
                  <a:srgbClr val="002060"/>
                </a:solidFill>
                <a:ea typeface="Times New Roman"/>
              </a:rPr>
              <a:t>, </a:t>
            </a:r>
            <a:r>
              <a:rPr lang="hu-HU" sz="2000" dirty="0" err="1">
                <a:solidFill>
                  <a:srgbClr val="002060"/>
                </a:solidFill>
                <a:ea typeface="Times New Roman"/>
              </a:rPr>
              <a:t>Tohoku</a:t>
            </a:r>
            <a:r>
              <a:rPr lang="hu-HU" sz="2000" dirty="0">
                <a:solidFill>
                  <a:srgbClr val="002060"/>
                </a:solidFill>
                <a:ea typeface="Times New Roman"/>
              </a:rPr>
              <a:t> </a:t>
            </a:r>
            <a:r>
              <a:rPr lang="hu-HU" sz="2000" dirty="0" err="1">
                <a:solidFill>
                  <a:srgbClr val="002060"/>
                </a:solidFill>
                <a:ea typeface="Times New Roman"/>
              </a:rPr>
              <a:t>Fukushi</a:t>
            </a:r>
            <a:r>
              <a:rPr lang="hu-HU" sz="2000" dirty="0">
                <a:solidFill>
                  <a:srgbClr val="002060"/>
                </a:solidFill>
                <a:ea typeface="Times New Roman"/>
              </a:rPr>
              <a:t> University, </a:t>
            </a:r>
            <a:r>
              <a:rPr lang="hu-HU" sz="2000" dirty="0" err="1" smtClean="0">
                <a:solidFill>
                  <a:srgbClr val="002060"/>
                </a:solidFill>
                <a:ea typeface="Times New Roman"/>
              </a:rPr>
              <a:t>Dept</a:t>
            </a:r>
            <a:r>
              <a:rPr lang="hu-HU" sz="2000" dirty="0" smtClean="0">
                <a:solidFill>
                  <a:srgbClr val="002060"/>
                </a:solidFill>
                <a:ea typeface="Times New Roman"/>
              </a:rPr>
              <a:t>. </a:t>
            </a:r>
            <a:r>
              <a:rPr lang="hu-HU" sz="2000" dirty="0">
                <a:solidFill>
                  <a:srgbClr val="002060"/>
                </a:solidFill>
                <a:ea typeface="Times New Roman"/>
              </a:rPr>
              <a:t>of </a:t>
            </a:r>
            <a:r>
              <a:rPr lang="hu-HU" sz="2000" dirty="0" err="1">
                <a:solidFill>
                  <a:srgbClr val="002060"/>
                </a:solidFill>
                <a:ea typeface="Times New Roman"/>
              </a:rPr>
              <a:t>Psychology</a:t>
            </a:r>
            <a:r>
              <a:rPr lang="hu-HU" sz="2000" dirty="0">
                <a:solidFill>
                  <a:srgbClr val="002060"/>
                </a:solidFill>
                <a:ea typeface="Times New Roman"/>
              </a:rPr>
              <a:t>, </a:t>
            </a:r>
            <a:r>
              <a:rPr lang="hu-HU" sz="2000" dirty="0" err="1">
                <a:solidFill>
                  <a:srgbClr val="002060"/>
                </a:solidFill>
                <a:ea typeface="Times New Roman"/>
              </a:rPr>
              <a:t>Sendai</a:t>
            </a:r>
            <a:r>
              <a:rPr lang="hu-HU" sz="2000" dirty="0">
                <a:solidFill>
                  <a:srgbClr val="002060"/>
                </a:solidFill>
                <a:ea typeface="Times New Roman"/>
              </a:rPr>
              <a:t>, Japán (1996-1997);</a:t>
            </a:r>
          </a:p>
          <a:p>
            <a:pPr marL="342900" lvl="0" indent="-342900">
              <a:spcAft>
                <a:spcPts val="0"/>
              </a:spcAft>
              <a:buFont typeface="Times New Roman"/>
              <a:buChar char="-"/>
            </a:pPr>
            <a:r>
              <a:rPr lang="hu-HU" sz="2000" dirty="0" smtClean="0">
                <a:solidFill>
                  <a:srgbClr val="002060"/>
                </a:solidFill>
                <a:ea typeface="Times New Roman"/>
              </a:rPr>
              <a:t>SZTE</a:t>
            </a:r>
            <a:r>
              <a:rPr lang="hu-HU" sz="2000" dirty="0">
                <a:solidFill>
                  <a:srgbClr val="002060"/>
                </a:solidFill>
                <a:ea typeface="Times New Roman"/>
              </a:rPr>
              <a:t>, Szeged (1991; 1997-2003); </a:t>
            </a:r>
          </a:p>
          <a:p>
            <a:r>
              <a:rPr lang="hu-HU" sz="2000" dirty="0" smtClean="0">
                <a:solidFill>
                  <a:srgbClr val="002060"/>
                </a:solidFill>
                <a:ea typeface="Calibri"/>
                <a:cs typeface="Times New Roman"/>
              </a:rPr>
              <a:t>-     </a:t>
            </a:r>
            <a:r>
              <a:rPr lang="hu-HU" sz="2000" dirty="0" smtClean="0">
                <a:solidFill>
                  <a:srgbClr val="0000CC"/>
                </a:solidFill>
                <a:ea typeface="Calibri"/>
                <a:cs typeface="Times New Roman"/>
              </a:rPr>
              <a:t>ELTE </a:t>
            </a:r>
            <a:r>
              <a:rPr lang="hu-HU" sz="2000" dirty="0">
                <a:solidFill>
                  <a:srgbClr val="0000CC"/>
                </a:solidFill>
                <a:ea typeface="Calibri"/>
                <a:cs typeface="Times New Roman"/>
              </a:rPr>
              <a:t>PPK (2003-</a:t>
            </a:r>
            <a:r>
              <a:rPr lang="hu-HU" sz="2000" dirty="0">
                <a:solidFill>
                  <a:srgbClr val="002060"/>
                </a:solidFill>
                <a:ea typeface="Calibri"/>
                <a:cs typeface="Times New Roman"/>
              </a:rPr>
              <a:t>)</a:t>
            </a:r>
            <a:endParaRPr lang="hu-HU" sz="2000" dirty="0">
              <a:solidFill>
                <a:srgbClr val="002060"/>
              </a:solidFill>
            </a:endParaRPr>
          </a:p>
        </p:txBody>
      </p:sp>
      <p:sp>
        <p:nvSpPr>
          <p:cNvPr id="3" name="AutoShape 2" descr="Képtalálat a következőre: „kutatás”"/>
          <p:cNvSpPr>
            <a:spLocks noChangeAspect="1" noChangeArrowheads="1"/>
          </p:cNvSpPr>
          <p:nvPr/>
        </p:nvSpPr>
        <p:spPr bwMode="auto">
          <a:xfrm>
            <a:off x="155575" y="-1608138"/>
            <a:ext cx="50482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876939"/>
            <a:ext cx="2016224" cy="1344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420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043608" y="188640"/>
            <a:ext cx="7272808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smtClean="0"/>
              <a:t>                           </a:t>
            </a:r>
            <a:r>
              <a:rPr lang="hu-HU" sz="2400" b="1" dirty="0" smtClean="0">
                <a:solidFill>
                  <a:srgbClr val="0000CC"/>
                </a:solidFill>
              </a:rPr>
              <a:t>Kutatási területe</a:t>
            </a:r>
          </a:p>
          <a:p>
            <a:endParaRPr lang="hu-HU" dirty="0"/>
          </a:p>
          <a:p>
            <a:r>
              <a:rPr lang="hu-HU" dirty="0" smtClean="0">
                <a:solidFill>
                  <a:srgbClr val="0000CC"/>
                </a:solidFill>
              </a:rPr>
              <a:t>I. </a:t>
            </a:r>
            <a:r>
              <a:rPr lang="hu-HU" sz="2000" b="1" dirty="0" smtClean="0">
                <a:solidFill>
                  <a:srgbClr val="0000CC"/>
                </a:solidFill>
              </a:rPr>
              <a:t>A </a:t>
            </a:r>
            <a:r>
              <a:rPr lang="hu-HU" sz="2000" b="1" dirty="0">
                <a:solidFill>
                  <a:srgbClr val="0000CC"/>
                </a:solidFill>
              </a:rPr>
              <a:t>versengés pszichológiája</a:t>
            </a:r>
            <a:r>
              <a:rPr lang="hu-HU" sz="2000" dirty="0">
                <a:solidFill>
                  <a:srgbClr val="0000CC"/>
                </a:solidFill>
              </a:rPr>
              <a:t>: </a:t>
            </a:r>
            <a:endParaRPr lang="hu-HU" sz="2000" dirty="0" smtClean="0">
              <a:solidFill>
                <a:srgbClr val="0000CC"/>
              </a:solidFill>
            </a:endParaRP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rgbClr val="002060"/>
                </a:solidFill>
              </a:rPr>
              <a:t>A </a:t>
            </a:r>
            <a:r>
              <a:rPr lang="hu-HU" dirty="0">
                <a:solidFill>
                  <a:srgbClr val="002060"/>
                </a:solidFill>
              </a:rPr>
              <a:t>versengés tudományos és implicit elméletei; </a:t>
            </a:r>
            <a:endParaRPr lang="hu-HU" dirty="0" smtClean="0">
              <a:solidFill>
                <a:srgbClr val="002060"/>
              </a:solidFill>
            </a:endParaRP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rgbClr val="002060"/>
                </a:solidFill>
              </a:rPr>
              <a:t>A </a:t>
            </a:r>
            <a:r>
              <a:rPr lang="hu-HU" dirty="0">
                <a:solidFill>
                  <a:srgbClr val="002060"/>
                </a:solidFill>
              </a:rPr>
              <a:t>tehetséges gyerekek versengő magatartása; </a:t>
            </a:r>
            <a:endParaRPr lang="hu-HU" dirty="0" smtClean="0">
              <a:solidFill>
                <a:srgbClr val="002060"/>
              </a:solidFill>
            </a:endParaRP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rgbClr val="002060"/>
                </a:solidFill>
              </a:rPr>
              <a:t>A </a:t>
            </a:r>
            <a:r>
              <a:rPr lang="hu-HU" dirty="0">
                <a:solidFill>
                  <a:srgbClr val="002060"/>
                </a:solidFill>
              </a:rPr>
              <a:t>versengés kisgyermekkorban; </a:t>
            </a:r>
            <a:endParaRPr lang="hu-HU" dirty="0" smtClean="0">
              <a:solidFill>
                <a:srgbClr val="002060"/>
              </a:solidFill>
            </a:endParaRP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rgbClr val="002060"/>
                </a:solidFill>
              </a:rPr>
              <a:t>Anyák</a:t>
            </a:r>
            <a:r>
              <a:rPr lang="hu-HU" dirty="0">
                <a:solidFill>
                  <a:srgbClr val="002060"/>
                </a:solidFill>
              </a:rPr>
              <a:t> </a:t>
            </a:r>
            <a:r>
              <a:rPr lang="hu-HU" dirty="0" smtClean="0">
                <a:solidFill>
                  <a:srgbClr val="002060"/>
                </a:solidFill>
              </a:rPr>
              <a:t>versengése </a:t>
            </a:r>
            <a:r>
              <a:rPr lang="hu-HU" dirty="0">
                <a:solidFill>
                  <a:srgbClr val="002060"/>
                </a:solidFill>
              </a:rPr>
              <a:t>gyerekeiken keresztül; A versengés időskorban; </a:t>
            </a:r>
            <a:endParaRPr lang="hu-HU" dirty="0" smtClean="0">
              <a:solidFill>
                <a:srgbClr val="002060"/>
              </a:solidFill>
            </a:endParaRP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rgbClr val="002060"/>
                </a:solidFill>
              </a:rPr>
              <a:t>A </a:t>
            </a:r>
            <a:r>
              <a:rPr lang="hu-HU" dirty="0">
                <a:solidFill>
                  <a:srgbClr val="002060"/>
                </a:solidFill>
              </a:rPr>
              <a:t>győzelem és a vesztés pszichológiája; </a:t>
            </a:r>
            <a:endParaRPr lang="hu-HU" dirty="0" smtClean="0">
              <a:solidFill>
                <a:srgbClr val="002060"/>
              </a:solidFill>
            </a:endParaRP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rgbClr val="002060"/>
                </a:solidFill>
              </a:rPr>
              <a:t>A </a:t>
            </a:r>
            <a:r>
              <a:rPr lang="hu-HU" dirty="0">
                <a:solidFill>
                  <a:srgbClr val="002060"/>
                </a:solidFill>
              </a:rPr>
              <a:t>versengés kulturális összehasonlító vizsgálata (Japán, </a:t>
            </a:r>
            <a:r>
              <a:rPr lang="hu-HU" dirty="0" smtClean="0">
                <a:solidFill>
                  <a:srgbClr val="002060"/>
                </a:solidFill>
              </a:rPr>
              <a:t>USA,  Kína,  </a:t>
            </a:r>
            <a:r>
              <a:rPr lang="hu-HU" dirty="0">
                <a:solidFill>
                  <a:srgbClr val="002060"/>
                </a:solidFill>
              </a:rPr>
              <a:t>Nagy-Britannia, Kanada, </a:t>
            </a:r>
            <a:r>
              <a:rPr lang="hu-HU" dirty="0" smtClean="0">
                <a:solidFill>
                  <a:srgbClr val="002060"/>
                </a:solidFill>
              </a:rPr>
              <a:t>Hongkong); </a:t>
            </a: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rgbClr val="002060"/>
                </a:solidFill>
              </a:rPr>
              <a:t>A gazdasági versengés </a:t>
            </a:r>
            <a:r>
              <a:rPr lang="hu-HU" dirty="0">
                <a:solidFill>
                  <a:srgbClr val="002060"/>
                </a:solidFill>
              </a:rPr>
              <a:t>percepciója; </a:t>
            </a:r>
            <a:endParaRPr lang="hu-HU" dirty="0" smtClean="0">
              <a:solidFill>
                <a:srgbClr val="002060"/>
              </a:solidFill>
            </a:endParaRP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rgbClr val="002060"/>
                </a:solidFill>
              </a:rPr>
              <a:t>A </a:t>
            </a:r>
            <a:r>
              <a:rPr lang="hu-HU" dirty="0">
                <a:solidFill>
                  <a:srgbClr val="002060"/>
                </a:solidFill>
              </a:rPr>
              <a:t>versengő és nem versengő ember prototípusa; </a:t>
            </a:r>
            <a:endParaRPr lang="hu-HU" dirty="0" smtClean="0">
              <a:solidFill>
                <a:srgbClr val="002060"/>
              </a:solidFill>
            </a:endParaRP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rgbClr val="002060"/>
                </a:solidFill>
              </a:rPr>
              <a:t>A </a:t>
            </a:r>
            <a:r>
              <a:rPr lang="hu-HU" dirty="0">
                <a:solidFill>
                  <a:srgbClr val="002060"/>
                </a:solidFill>
              </a:rPr>
              <a:t>konstruktív és a destruktív versengés; </a:t>
            </a:r>
            <a:endParaRPr lang="hu-HU" dirty="0" smtClean="0">
              <a:solidFill>
                <a:srgbClr val="002060"/>
              </a:solidFill>
            </a:endParaRP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rgbClr val="002060"/>
                </a:solidFill>
              </a:rPr>
              <a:t>A </a:t>
            </a:r>
            <a:r>
              <a:rPr lang="hu-HU" dirty="0">
                <a:solidFill>
                  <a:srgbClr val="002060"/>
                </a:solidFill>
              </a:rPr>
              <a:t>versengés a </a:t>
            </a:r>
            <a:r>
              <a:rPr lang="hu-HU" dirty="0" smtClean="0">
                <a:solidFill>
                  <a:srgbClr val="002060"/>
                </a:solidFill>
              </a:rPr>
              <a:t>pszichoanalízis tükrében</a:t>
            </a:r>
            <a:r>
              <a:rPr lang="hu-HU" dirty="0">
                <a:solidFill>
                  <a:srgbClr val="002060"/>
                </a:solidFill>
              </a:rPr>
              <a:t>; </a:t>
            </a:r>
            <a:endParaRPr lang="hu-HU" dirty="0" smtClean="0">
              <a:solidFill>
                <a:srgbClr val="002060"/>
              </a:solidFill>
            </a:endParaRP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rgbClr val="002060"/>
                </a:solidFill>
              </a:rPr>
              <a:t>A </a:t>
            </a:r>
            <a:r>
              <a:rPr lang="hu-HU" dirty="0">
                <a:solidFill>
                  <a:srgbClr val="002060"/>
                </a:solidFill>
              </a:rPr>
              <a:t>versengés és együttműködés az </a:t>
            </a:r>
            <a:r>
              <a:rPr lang="hu-HU" dirty="0" smtClean="0">
                <a:solidFill>
                  <a:srgbClr val="002060"/>
                </a:solidFill>
              </a:rPr>
              <a:t>iskolában; </a:t>
            </a: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rgbClr val="002060"/>
                </a:solidFill>
              </a:rPr>
              <a:t>Állampolgáriság </a:t>
            </a:r>
            <a:r>
              <a:rPr lang="hu-HU" dirty="0">
                <a:solidFill>
                  <a:srgbClr val="002060"/>
                </a:solidFill>
              </a:rPr>
              <a:t>és versengés: az együttműködő versengő </a:t>
            </a:r>
            <a:r>
              <a:rPr lang="hu-HU" dirty="0" smtClean="0">
                <a:solidFill>
                  <a:srgbClr val="002060"/>
                </a:solidFill>
              </a:rPr>
              <a:t>állampolgár; </a:t>
            </a:r>
            <a:r>
              <a:rPr lang="hu-HU" dirty="0">
                <a:solidFill>
                  <a:srgbClr val="002060"/>
                </a:solidFill>
              </a:rPr>
              <a:t>Állampolgáriság és vállalkozás </a:t>
            </a:r>
            <a:r>
              <a:rPr lang="hu-HU" dirty="0" smtClean="0">
                <a:solidFill>
                  <a:srgbClr val="002060"/>
                </a:solidFill>
              </a:rPr>
              <a:t>Magyarországon és </a:t>
            </a:r>
            <a:r>
              <a:rPr lang="hu-HU" dirty="0">
                <a:solidFill>
                  <a:srgbClr val="002060"/>
                </a:solidFill>
              </a:rPr>
              <a:t>Nagy-Britanniában. </a:t>
            </a:r>
            <a:endParaRPr lang="hu-HU" dirty="0" smtClean="0">
              <a:solidFill>
                <a:srgbClr val="002060"/>
              </a:solidFill>
            </a:endParaRPr>
          </a:p>
          <a:p>
            <a:r>
              <a:rPr lang="hu-HU" sz="2000" b="1" dirty="0" smtClean="0">
                <a:solidFill>
                  <a:srgbClr val="0000CC"/>
                </a:solidFill>
              </a:rPr>
              <a:t>II. Egyéb </a:t>
            </a:r>
            <a:r>
              <a:rPr lang="hu-HU" sz="2000" b="1" dirty="0">
                <a:solidFill>
                  <a:srgbClr val="0000CC"/>
                </a:solidFill>
              </a:rPr>
              <a:t>témák: </a:t>
            </a:r>
            <a:endParaRPr lang="hu-HU" sz="2000" b="1" dirty="0" smtClean="0">
              <a:solidFill>
                <a:srgbClr val="0000CC"/>
              </a:solidFill>
            </a:endParaRP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rgbClr val="002060"/>
                </a:solidFill>
              </a:rPr>
              <a:t>Szociális </a:t>
            </a:r>
            <a:r>
              <a:rPr lang="hu-HU" dirty="0">
                <a:solidFill>
                  <a:srgbClr val="002060"/>
                </a:solidFill>
              </a:rPr>
              <a:t>axiómák; </a:t>
            </a:r>
            <a:endParaRPr lang="hu-HU" dirty="0" smtClean="0">
              <a:solidFill>
                <a:srgbClr val="002060"/>
              </a:solidFill>
            </a:endParaRP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rgbClr val="002060"/>
                </a:solidFill>
              </a:rPr>
              <a:t>Az </a:t>
            </a:r>
            <a:r>
              <a:rPr lang="hu-HU" dirty="0">
                <a:solidFill>
                  <a:srgbClr val="002060"/>
                </a:solidFill>
              </a:rPr>
              <a:t>irodalmi megértés </a:t>
            </a:r>
            <a:r>
              <a:rPr lang="hu-HU" dirty="0" err="1">
                <a:solidFill>
                  <a:srgbClr val="002060"/>
                </a:solidFill>
              </a:rPr>
              <a:t>fenomenográfiája</a:t>
            </a:r>
            <a:r>
              <a:rPr lang="hu-HU" dirty="0">
                <a:solidFill>
                  <a:srgbClr val="002060"/>
                </a:solidFill>
              </a:rPr>
              <a:t>; </a:t>
            </a:r>
            <a:endParaRPr lang="hu-HU" dirty="0" smtClean="0">
              <a:solidFill>
                <a:srgbClr val="002060"/>
              </a:solidFill>
            </a:endParaRP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rgbClr val="002060"/>
                </a:solidFill>
              </a:rPr>
              <a:t>Kulturális </a:t>
            </a:r>
            <a:r>
              <a:rPr lang="hu-HU" dirty="0">
                <a:solidFill>
                  <a:srgbClr val="002060"/>
                </a:solidFill>
              </a:rPr>
              <a:t>kötöttség–lazaság; </a:t>
            </a:r>
            <a:endParaRPr lang="hu-HU" dirty="0" smtClean="0">
              <a:solidFill>
                <a:srgbClr val="002060"/>
              </a:solidFill>
            </a:endParaRP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rgbClr val="002060"/>
                </a:solidFill>
              </a:rPr>
              <a:t>A globalizációra vonatkozó </a:t>
            </a:r>
            <a:r>
              <a:rPr lang="hu-HU" dirty="0">
                <a:solidFill>
                  <a:srgbClr val="002060"/>
                </a:solidFill>
              </a:rPr>
              <a:t>attitűdök.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850" y="332655"/>
            <a:ext cx="2538598" cy="1337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513" y="3140968"/>
            <a:ext cx="1592796" cy="1061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174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1520" y="476672"/>
            <a:ext cx="8892480" cy="6170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 smtClean="0">
                <a:solidFill>
                  <a:srgbClr val="0000CC"/>
                </a:solidFill>
              </a:rPr>
              <a:t>                                                             Könyvek</a:t>
            </a:r>
          </a:p>
          <a:p>
            <a:endParaRPr lang="hu-HU" sz="2000" b="1" dirty="0">
              <a:solidFill>
                <a:srgbClr val="0000CC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hu-HU" sz="2000" i="1" dirty="0">
                <a:solidFill>
                  <a:srgbClr val="002060"/>
                </a:solidFill>
              </a:rPr>
              <a:t>A versengés és az együttműködés pszichológiája</a:t>
            </a:r>
            <a:r>
              <a:rPr lang="hu-HU" sz="2000" dirty="0">
                <a:solidFill>
                  <a:srgbClr val="002060"/>
                </a:solidFill>
              </a:rPr>
              <a:t>; szerk. Fülöp Márta, </a:t>
            </a:r>
            <a:r>
              <a:rPr lang="hu-HU" sz="2000" dirty="0" err="1">
                <a:solidFill>
                  <a:srgbClr val="002060"/>
                </a:solidFill>
              </a:rPr>
              <a:t>Bereczkei</a:t>
            </a:r>
            <a:r>
              <a:rPr lang="hu-HU" sz="2000" dirty="0">
                <a:solidFill>
                  <a:srgbClr val="002060"/>
                </a:solidFill>
              </a:rPr>
              <a:t> Tamás, Kovács Judit; Akadémiai, Bp., 2015 (</a:t>
            </a:r>
            <a:r>
              <a:rPr lang="hu-HU" sz="2000" i="1" dirty="0">
                <a:solidFill>
                  <a:srgbClr val="002060"/>
                </a:solidFill>
              </a:rPr>
              <a:t>Pszichológiai szemle könyvtár</a:t>
            </a:r>
            <a:r>
              <a:rPr lang="hu-HU" sz="2000" dirty="0">
                <a:solidFill>
                  <a:srgbClr val="002060"/>
                </a:solidFill>
              </a:rPr>
              <a:t>)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hu-HU" sz="2000" i="1" dirty="0">
                <a:solidFill>
                  <a:srgbClr val="002060"/>
                </a:solidFill>
              </a:rPr>
              <a:t>A verseny szerepe a versenyzők életében és az eredményes versenyzés lehetséges pszichés összetevői</a:t>
            </a:r>
            <a:r>
              <a:rPr lang="hu-HU" sz="2000" dirty="0">
                <a:solidFill>
                  <a:srgbClr val="002060"/>
                </a:solidFill>
              </a:rPr>
              <a:t>; Fülöp Márta, </a:t>
            </a:r>
            <a:r>
              <a:rPr lang="hu-HU" sz="2000" dirty="0" err="1">
                <a:solidFill>
                  <a:srgbClr val="002060"/>
                </a:solidFill>
              </a:rPr>
              <a:t>Berkics</a:t>
            </a:r>
            <a:r>
              <a:rPr lang="hu-HU" sz="2000" dirty="0">
                <a:solidFill>
                  <a:srgbClr val="002060"/>
                </a:solidFill>
              </a:rPr>
              <a:t> Mihály, Pinczés-Pressing Zsuzsanna; </a:t>
            </a:r>
            <a:r>
              <a:rPr lang="hu-HU" sz="2000" dirty="0" err="1">
                <a:solidFill>
                  <a:srgbClr val="002060"/>
                </a:solidFill>
              </a:rPr>
              <a:t>Matehetsz</a:t>
            </a:r>
            <a:r>
              <a:rPr lang="hu-HU" sz="2000" dirty="0">
                <a:solidFill>
                  <a:srgbClr val="002060"/>
                </a:solidFill>
              </a:rPr>
              <a:t>, Bp., 2015 (</a:t>
            </a:r>
            <a:r>
              <a:rPr lang="hu-HU" sz="2000" i="1" dirty="0">
                <a:solidFill>
                  <a:srgbClr val="002060"/>
                </a:solidFill>
              </a:rPr>
              <a:t>Géniusz műhely</a:t>
            </a:r>
            <a:r>
              <a:rPr lang="hu-HU" sz="2000" dirty="0">
                <a:solidFill>
                  <a:srgbClr val="002060"/>
                </a:solidFill>
              </a:rPr>
              <a:t>)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hu-HU" sz="2000" i="1" dirty="0" err="1">
                <a:solidFill>
                  <a:srgbClr val="002060"/>
                </a:solidFill>
              </a:rPr>
              <a:t>Social</a:t>
            </a:r>
            <a:r>
              <a:rPr lang="hu-HU" sz="2000" i="1" dirty="0">
                <a:solidFill>
                  <a:srgbClr val="002060"/>
                </a:solidFill>
              </a:rPr>
              <a:t> </a:t>
            </a:r>
            <a:r>
              <a:rPr lang="hu-HU" sz="2000" i="1" dirty="0" err="1">
                <a:solidFill>
                  <a:srgbClr val="002060"/>
                </a:solidFill>
              </a:rPr>
              <a:t>development</a:t>
            </a:r>
            <a:r>
              <a:rPr lang="hu-HU" sz="2000" i="1" dirty="0">
                <a:solidFill>
                  <a:srgbClr val="002060"/>
                </a:solidFill>
              </a:rPr>
              <a:t> and </a:t>
            </a:r>
            <a:r>
              <a:rPr lang="hu-HU" sz="2000" i="1" dirty="0" err="1">
                <a:solidFill>
                  <a:srgbClr val="002060"/>
                </a:solidFill>
              </a:rPr>
              <a:t>interpersonal</a:t>
            </a:r>
            <a:r>
              <a:rPr lang="hu-HU" sz="2000" i="1" dirty="0">
                <a:solidFill>
                  <a:srgbClr val="002060"/>
                </a:solidFill>
              </a:rPr>
              <a:t> </a:t>
            </a:r>
            <a:r>
              <a:rPr lang="hu-HU" sz="2000" i="1" dirty="0" err="1">
                <a:solidFill>
                  <a:srgbClr val="002060"/>
                </a:solidFill>
              </a:rPr>
              <a:t>dynamics</a:t>
            </a:r>
            <a:r>
              <a:rPr lang="hu-HU" sz="2000" i="1" dirty="0">
                <a:solidFill>
                  <a:srgbClr val="002060"/>
                </a:solidFill>
              </a:rPr>
              <a:t> </a:t>
            </a:r>
            <a:r>
              <a:rPr lang="hu-HU" sz="2000" i="1" dirty="0" err="1">
                <a:solidFill>
                  <a:srgbClr val="002060"/>
                </a:solidFill>
              </a:rPr>
              <a:t>in</a:t>
            </a:r>
            <a:r>
              <a:rPr lang="hu-HU" sz="2000" i="1" dirty="0">
                <a:solidFill>
                  <a:srgbClr val="002060"/>
                </a:solidFill>
              </a:rPr>
              <a:t> </a:t>
            </a:r>
            <a:r>
              <a:rPr lang="hu-HU" sz="2000" i="1" dirty="0" err="1">
                <a:solidFill>
                  <a:srgbClr val="002060"/>
                </a:solidFill>
              </a:rPr>
              <a:t>childhood</a:t>
            </a:r>
            <a:r>
              <a:rPr lang="hu-HU" sz="2000" i="1" dirty="0">
                <a:solidFill>
                  <a:srgbClr val="002060"/>
                </a:solidFill>
              </a:rPr>
              <a:t> </a:t>
            </a:r>
            <a:r>
              <a:rPr lang="hu-HU" sz="2000" i="1" dirty="0" err="1">
                <a:solidFill>
                  <a:srgbClr val="002060"/>
                </a:solidFill>
              </a:rPr>
              <a:t>and</a:t>
            </a:r>
            <a:r>
              <a:rPr lang="hu-HU" sz="2000" i="1" dirty="0">
                <a:solidFill>
                  <a:srgbClr val="002060"/>
                </a:solidFill>
              </a:rPr>
              <a:t> </a:t>
            </a:r>
            <a:r>
              <a:rPr lang="hu-HU" sz="2000" i="1" dirty="0" err="1">
                <a:solidFill>
                  <a:srgbClr val="002060"/>
                </a:solidFill>
              </a:rPr>
              <a:t>adolescence</a:t>
            </a:r>
            <a:r>
              <a:rPr lang="hu-HU" sz="2000" i="1" dirty="0">
                <a:solidFill>
                  <a:srgbClr val="002060"/>
                </a:solidFill>
              </a:rPr>
              <a:t>. ISSBD </a:t>
            </a:r>
            <a:r>
              <a:rPr lang="hu-HU" sz="2000" i="1" dirty="0" err="1">
                <a:solidFill>
                  <a:srgbClr val="002060"/>
                </a:solidFill>
              </a:rPr>
              <a:t>Regional</a:t>
            </a:r>
            <a:r>
              <a:rPr lang="hu-HU" sz="2000" i="1" dirty="0">
                <a:solidFill>
                  <a:srgbClr val="002060"/>
                </a:solidFill>
              </a:rPr>
              <a:t> </a:t>
            </a:r>
            <a:r>
              <a:rPr lang="hu-HU" sz="2000" i="1" dirty="0" err="1">
                <a:solidFill>
                  <a:srgbClr val="002060"/>
                </a:solidFill>
              </a:rPr>
              <a:t>Workshop</a:t>
            </a:r>
            <a:r>
              <a:rPr lang="hu-HU" sz="2000" i="1" dirty="0">
                <a:solidFill>
                  <a:srgbClr val="002060"/>
                </a:solidFill>
              </a:rPr>
              <a:t>. </a:t>
            </a:r>
            <a:r>
              <a:rPr lang="hu-HU" sz="2000" i="1" dirty="0" err="1">
                <a:solidFill>
                  <a:srgbClr val="002060"/>
                </a:solidFill>
              </a:rPr>
              <a:t>September</a:t>
            </a:r>
            <a:r>
              <a:rPr lang="hu-HU" sz="2000" i="1" dirty="0">
                <a:solidFill>
                  <a:srgbClr val="002060"/>
                </a:solidFill>
              </a:rPr>
              <a:t> 12-14, 2013. Program and </a:t>
            </a:r>
            <a:r>
              <a:rPr lang="hu-HU" sz="2000" i="1" dirty="0" err="1">
                <a:solidFill>
                  <a:srgbClr val="002060"/>
                </a:solidFill>
              </a:rPr>
              <a:t>abstract</a:t>
            </a:r>
            <a:r>
              <a:rPr lang="hu-HU" sz="2000" i="1" dirty="0">
                <a:solidFill>
                  <a:srgbClr val="002060"/>
                </a:solidFill>
              </a:rPr>
              <a:t> </a:t>
            </a:r>
            <a:r>
              <a:rPr lang="hu-HU" sz="2000" i="1" dirty="0" err="1">
                <a:solidFill>
                  <a:srgbClr val="002060"/>
                </a:solidFill>
              </a:rPr>
              <a:t>book</a:t>
            </a:r>
            <a:r>
              <a:rPr lang="hu-HU" sz="2000" dirty="0">
                <a:solidFill>
                  <a:srgbClr val="002060"/>
                </a:solidFill>
              </a:rPr>
              <a:t>; szerk. Fülöp Márta; Institute of </a:t>
            </a:r>
            <a:r>
              <a:rPr lang="hu-HU" sz="2000" dirty="0" err="1">
                <a:solidFill>
                  <a:srgbClr val="002060"/>
                </a:solidFill>
              </a:rPr>
              <a:t>Cognitive</a:t>
            </a:r>
            <a:r>
              <a:rPr lang="hu-HU" sz="2000" dirty="0">
                <a:solidFill>
                  <a:srgbClr val="002060"/>
                </a:solidFill>
              </a:rPr>
              <a:t> </a:t>
            </a:r>
            <a:r>
              <a:rPr lang="hu-HU" sz="2000" dirty="0" err="1">
                <a:solidFill>
                  <a:srgbClr val="002060"/>
                </a:solidFill>
              </a:rPr>
              <a:t>Neuroscience</a:t>
            </a:r>
            <a:r>
              <a:rPr lang="hu-HU" sz="2000" dirty="0">
                <a:solidFill>
                  <a:srgbClr val="002060"/>
                </a:solidFill>
              </a:rPr>
              <a:t> and </a:t>
            </a:r>
            <a:r>
              <a:rPr lang="hu-HU" sz="2000" dirty="0" err="1">
                <a:solidFill>
                  <a:srgbClr val="002060"/>
                </a:solidFill>
              </a:rPr>
              <a:t>Psychology</a:t>
            </a:r>
            <a:r>
              <a:rPr lang="hu-HU" sz="2000" dirty="0">
                <a:solidFill>
                  <a:srgbClr val="002060"/>
                </a:solidFill>
              </a:rPr>
              <a:t> Research Centre </a:t>
            </a:r>
            <a:r>
              <a:rPr lang="hu-HU" sz="2000" dirty="0" err="1">
                <a:solidFill>
                  <a:srgbClr val="002060"/>
                </a:solidFill>
              </a:rPr>
              <a:t>for</a:t>
            </a:r>
            <a:r>
              <a:rPr lang="hu-HU" sz="2000" dirty="0">
                <a:solidFill>
                  <a:srgbClr val="002060"/>
                </a:solidFill>
              </a:rPr>
              <a:t> </a:t>
            </a:r>
            <a:r>
              <a:rPr lang="hu-HU" sz="2000" dirty="0" err="1">
                <a:solidFill>
                  <a:srgbClr val="002060"/>
                </a:solidFill>
              </a:rPr>
              <a:t>Natural</a:t>
            </a:r>
            <a:r>
              <a:rPr lang="hu-HU" sz="2000" dirty="0">
                <a:solidFill>
                  <a:srgbClr val="002060"/>
                </a:solidFill>
              </a:rPr>
              <a:t> </a:t>
            </a:r>
            <a:r>
              <a:rPr lang="hu-HU" sz="2000" dirty="0" err="1">
                <a:solidFill>
                  <a:srgbClr val="002060"/>
                </a:solidFill>
              </a:rPr>
              <a:t>Sciences</a:t>
            </a:r>
            <a:r>
              <a:rPr lang="hu-HU" sz="2000" dirty="0">
                <a:solidFill>
                  <a:srgbClr val="002060"/>
                </a:solidFill>
              </a:rPr>
              <a:t> </a:t>
            </a:r>
            <a:r>
              <a:rPr lang="hu-HU" sz="2000" dirty="0" err="1">
                <a:solidFill>
                  <a:srgbClr val="002060"/>
                </a:solidFill>
              </a:rPr>
              <a:t>Hungarian</a:t>
            </a:r>
            <a:r>
              <a:rPr lang="hu-HU" sz="2000" dirty="0">
                <a:solidFill>
                  <a:srgbClr val="002060"/>
                </a:solidFill>
              </a:rPr>
              <a:t> </a:t>
            </a:r>
            <a:r>
              <a:rPr lang="hu-HU" sz="2000" dirty="0" err="1">
                <a:solidFill>
                  <a:srgbClr val="002060"/>
                </a:solidFill>
              </a:rPr>
              <a:t>Academy</a:t>
            </a:r>
            <a:r>
              <a:rPr lang="hu-HU" sz="2000" dirty="0">
                <a:solidFill>
                  <a:srgbClr val="002060"/>
                </a:solidFill>
              </a:rPr>
              <a:t> of </a:t>
            </a:r>
            <a:r>
              <a:rPr lang="hu-HU" sz="2000" dirty="0" err="1">
                <a:solidFill>
                  <a:srgbClr val="002060"/>
                </a:solidFill>
              </a:rPr>
              <a:t>Sciences</a:t>
            </a:r>
            <a:r>
              <a:rPr lang="hu-HU" sz="2000" dirty="0">
                <a:solidFill>
                  <a:srgbClr val="002060"/>
                </a:solidFill>
              </a:rPr>
              <a:t>, Bp., 2013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hu-HU" sz="2000" i="1" dirty="0">
                <a:solidFill>
                  <a:srgbClr val="002060"/>
                </a:solidFill>
              </a:rPr>
              <a:t>A pszichológia mint társadalomtudomány. A 70 éves </a:t>
            </a:r>
            <a:r>
              <a:rPr lang="hu-HU" sz="2000" i="1" dirty="0" err="1">
                <a:solidFill>
                  <a:srgbClr val="002060"/>
                </a:solidFill>
              </a:rPr>
              <a:t>Hunyady</a:t>
            </a:r>
            <a:r>
              <a:rPr lang="hu-HU" sz="2000" i="1" dirty="0">
                <a:solidFill>
                  <a:srgbClr val="002060"/>
                </a:solidFill>
              </a:rPr>
              <a:t> György tiszteletére</a:t>
            </a:r>
            <a:r>
              <a:rPr lang="hu-HU" sz="2000" dirty="0">
                <a:solidFill>
                  <a:srgbClr val="002060"/>
                </a:solidFill>
              </a:rPr>
              <a:t>; szerk. Fülöp Márta, Szabó Éva; ELTE Eötvös, Bp., 2012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hu-HU" sz="2000" b="1" dirty="0">
                <a:solidFill>
                  <a:srgbClr val="002060"/>
                </a:solidFill>
              </a:rPr>
              <a:t>FÜLÖP M</a:t>
            </a:r>
            <a:r>
              <a:rPr lang="hu-HU" sz="2000" dirty="0">
                <a:solidFill>
                  <a:srgbClr val="002060"/>
                </a:solidFill>
              </a:rPr>
              <a:t> (2009) (szerk.) A lélek a kultúrák között. A kulturális különbségek pszichológiája. Akadémiai Könyvkiadó, Budapest. 286 p.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hu-HU" sz="2000" dirty="0" err="1">
                <a:solidFill>
                  <a:srgbClr val="002060"/>
                </a:solidFill>
              </a:rPr>
              <a:t>Nguyen</a:t>
            </a:r>
            <a:r>
              <a:rPr lang="hu-HU" sz="2000" dirty="0">
                <a:solidFill>
                  <a:srgbClr val="002060"/>
                </a:solidFill>
              </a:rPr>
              <a:t> </a:t>
            </a:r>
            <a:r>
              <a:rPr lang="hu-HU" sz="2000" dirty="0" err="1">
                <a:solidFill>
                  <a:srgbClr val="002060"/>
                </a:solidFill>
              </a:rPr>
              <a:t>Luu</a:t>
            </a:r>
            <a:r>
              <a:rPr lang="hu-HU" sz="2000" dirty="0">
                <a:solidFill>
                  <a:srgbClr val="002060"/>
                </a:solidFill>
              </a:rPr>
              <a:t>, L.A. </a:t>
            </a:r>
            <a:r>
              <a:rPr lang="hu-HU" sz="2000" b="1" dirty="0">
                <a:solidFill>
                  <a:srgbClr val="002060"/>
                </a:solidFill>
              </a:rPr>
              <a:t>FÜLÖP M</a:t>
            </a:r>
            <a:r>
              <a:rPr lang="hu-HU" sz="2000" dirty="0">
                <a:solidFill>
                  <a:srgbClr val="002060"/>
                </a:solidFill>
              </a:rPr>
              <a:t> (2003) Kultúra és Pszichológia. Budapest: Osiris Könyvkiadó. 483 p.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060" y="380202"/>
            <a:ext cx="1080120" cy="675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88640"/>
            <a:ext cx="843880" cy="1059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21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179512" y="188640"/>
            <a:ext cx="8856984" cy="64171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>
                <a:solidFill>
                  <a:srgbClr val="0000CC"/>
                </a:solidFill>
              </a:rPr>
              <a:t>Tudományos tisztségek (válogatás)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hu-HU" dirty="0">
                <a:solidFill>
                  <a:srgbClr val="002060"/>
                </a:solidFill>
              </a:rPr>
              <a:t>Országos Tudományos Kutatási Alap szakmai albizottságának tagja (1989-1991)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hu-HU" dirty="0" err="1">
                <a:solidFill>
                  <a:srgbClr val="002060"/>
                </a:solidFill>
              </a:rPr>
              <a:t>Children</a:t>
            </a:r>
            <a:r>
              <a:rPr lang="hu-HU" dirty="0">
                <a:solidFill>
                  <a:srgbClr val="002060"/>
                </a:solidFill>
              </a:rPr>
              <a:t>’s </a:t>
            </a:r>
            <a:r>
              <a:rPr lang="hu-HU" dirty="0" err="1">
                <a:solidFill>
                  <a:srgbClr val="002060"/>
                </a:solidFill>
              </a:rPr>
              <a:t>Identitiy</a:t>
            </a:r>
            <a:r>
              <a:rPr lang="hu-HU" dirty="0">
                <a:solidFill>
                  <a:srgbClr val="002060"/>
                </a:solidFill>
              </a:rPr>
              <a:t> and </a:t>
            </a:r>
            <a:r>
              <a:rPr lang="hu-HU" dirty="0" err="1">
                <a:solidFill>
                  <a:srgbClr val="002060"/>
                </a:solidFill>
              </a:rPr>
              <a:t>Citizenship</a:t>
            </a:r>
            <a:r>
              <a:rPr lang="hu-HU" dirty="0">
                <a:solidFill>
                  <a:srgbClr val="002060"/>
                </a:solidFill>
              </a:rPr>
              <a:t> </a:t>
            </a:r>
            <a:r>
              <a:rPr lang="hu-HU" dirty="0" err="1">
                <a:solidFill>
                  <a:srgbClr val="002060"/>
                </a:solidFill>
              </a:rPr>
              <a:t>for</a:t>
            </a:r>
            <a:r>
              <a:rPr lang="hu-HU" dirty="0">
                <a:solidFill>
                  <a:srgbClr val="002060"/>
                </a:solidFill>
              </a:rPr>
              <a:t> Europe, SOCRATES Network 11-18 éves korosztályon belül folytatott kutatások nemzetközi bizottságának tagja (1999-2000); elnök (2000-2002); a mesterképzés tantervfejlesztése (2003-2006); </a:t>
            </a:r>
            <a:r>
              <a:rPr lang="hu-HU" dirty="0" err="1">
                <a:solidFill>
                  <a:srgbClr val="002060"/>
                </a:solidFill>
              </a:rPr>
              <a:t>Academic</a:t>
            </a:r>
            <a:r>
              <a:rPr lang="hu-HU" dirty="0">
                <a:solidFill>
                  <a:srgbClr val="002060"/>
                </a:solidFill>
              </a:rPr>
              <a:t> Network elnökségi tag (2000-2011)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hu-HU" dirty="0">
                <a:solidFill>
                  <a:srgbClr val="002060"/>
                </a:solidFill>
              </a:rPr>
              <a:t>International </a:t>
            </a:r>
            <a:r>
              <a:rPr lang="hu-HU" dirty="0" err="1">
                <a:solidFill>
                  <a:srgbClr val="002060"/>
                </a:solidFill>
              </a:rPr>
              <a:t>Association</a:t>
            </a:r>
            <a:r>
              <a:rPr lang="hu-HU" dirty="0">
                <a:solidFill>
                  <a:srgbClr val="002060"/>
                </a:solidFill>
              </a:rPr>
              <a:t> </a:t>
            </a:r>
            <a:r>
              <a:rPr lang="hu-HU" dirty="0" err="1">
                <a:solidFill>
                  <a:srgbClr val="002060"/>
                </a:solidFill>
              </a:rPr>
              <a:t>for</a:t>
            </a:r>
            <a:r>
              <a:rPr lang="hu-HU" dirty="0">
                <a:solidFill>
                  <a:srgbClr val="002060"/>
                </a:solidFill>
              </a:rPr>
              <a:t> </a:t>
            </a:r>
            <a:r>
              <a:rPr lang="hu-HU" dirty="0" err="1">
                <a:solidFill>
                  <a:srgbClr val="002060"/>
                </a:solidFill>
              </a:rPr>
              <a:t>Cross-Cultural</a:t>
            </a:r>
            <a:r>
              <a:rPr lang="hu-HU" dirty="0">
                <a:solidFill>
                  <a:srgbClr val="002060"/>
                </a:solidFill>
              </a:rPr>
              <a:t> </a:t>
            </a:r>
            <a:r>
              <a:rPr lang="hu-HU" dirty="0" err="1">
                <a:solidFill>
                  <a:srgbClr val="002060"/>
                </a:solidFill>
              </a:rPr>
              <a:t>Psychology</a:t>
            </a:r>
            <a:r>
              <a:rPr lang="hu-HU" dirty="0">
                <a:solidFill>
                  <a:srgbClr val="002060"/>
                </a:solidFill>
              </a:rPr>
              <a:t>, vezetőségi tag (2006-2008); főtitkár-helyettes (2008-2012)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hu-HU" dirty="0" smtClean="0">
                <a:solidFill>
                  <a:srgbClr val="002060"/>
                </a:solidFill>
              </a:rPr>
              <a:t>MTA Pszichológiai </a:t>
            </a:r>
            <a:r>
              <a:rPr lang="hu-HU" dirty="0">
                <a:solidFill>
                  <a:srgbClr val="002060"/>
                </a:solidFill>
              </a:rPr>
              <a:t>Kutatóintézet, Tudományetikai Bizottság elnöke (2003-2009)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hu-HU" dirty="0" smtClean="0">
                <a:solidFill>
                  <a:srgbClr val="002060"/>
                </a:solidFill>
              </a:rPr>
              <a:t>ELTE PPK </a:t>
            </a:r>
            <a:r>
              <a:rPr lang="hu-HU" dirty="0">
                <a:solidFill>
                  <a:srgbClr val="002060"/>
                </a:solidFill>
              </a:rPr>
              <a:t>Etikai Bizottság társelnöke 2007 óta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hu-HU" dirty="0" err="1">
                <a:solidFill>
                  <a:srgbClr val="002060"/>
                </a:solidFill>
              </a:rPr>
              <a:t>Children</a:t>
            </a:r>
            <a:r>
              <a:rPr lang="hu-HU" dirty="0">
                <a:solidFill>
                  <a:srgbClr val="002060"/>
                </a:solidFill>
              </a:rPr>
              <a:t>’s </a:t>
            </a:r>
            <a:r>
              <a:rPr lang="hu-HU" dirty="0" err="1">
                <a:solidFill>
                  <a:srgbClr val="002060"/>
                </a:solidFill>
              </a:rPr>
              <a:t>Identity</a:t>
            </a:r>
            <a:r>
              <a:rPr lang="hu-HU" dirty="0">
                <a:solidFill>
                  <a:srgbClr val="002060"/>
                </a:solidFill>
              </a:rPr>
              <a:t> and </a:t>
            </a:r>
            <a:r>
              <a:rPr lang="hu-HU" dirty="0" err="1">
                <a:solidFill>
                  <a:srgbClr val="002060"/>
                </a:solidFill>
              </a:rPr>
              <a:t>Citizenship</a:t>
            </a:r>
            <a:r>
              <a:rPr lang="hu-HU" dirty="0">
                <a:solidFill>
                  <a:srgbClr val="002060"/>
                </a:solidFill>
              </a:rPr>
              <a:t>:European </a:t>
            </a:r>
            <a:r>
              <a:rPr lang="hu-HU" dirty="0" err="1">
                <a:solidFill>
                  <a:srgbClr val="002060"/>
                </a:solidFill>
              </a:rPr>
              <a:t>Association</a:t>
            </a:r>
            <a:r>
              <a:rPr lang="hu-HU" dirty="0">
                <a:solidFill>
                  <a:srgbClr val="002060"/>
                </a:solidFill>
              </a:rPr>
              <a:t>. Kutatási és Publikációs Titkár (2008- 2014)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hu-HU" dirty="0">
                <a:solidFill>
                  <a:srgbClr val="002060"/>
                </a:solidFill>
              </a:rPr>
              <a:t>Akadémiai Kutatóhelyek Tanácsa, Társadalomtudományi Bizottság tagja (2008 óta)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hu-HU" dirty="0">
                <a:solidFill>
                  <a:srgbClr val="002060"/>
                </a:solidFill>
              </a:rPr>
              <a:t>ELTE PPK Nemzetközi Kapcsolatok és Projektek Bizottság tagja (2009 óta)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hu-HU" dirty="0">
                <a:solidFill>
                  <a:srgbClr val="002060"/>
                </a:solidFill>
              </a:rPr>
              <a:t>Országos Tudományos Kutatási Alap, Pedagógiai Pszichológiai Albizottság tagja (2011 óta)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hu-HU" dirty="0">
                <a:solidFill>
                  <a:srgbClr val="002060"/>
                </a:solidFill>
              </a:rPr>
              <a:t>International Society </a:t>
            </a:r>
            <a:r>
              <a:rPr lang="hu-HU" dirty="0" err="1">
                <a:solidFill>
                  <a:srgbClr val="002060"/>
                </a:solidFill>
              </a:rPr>
              <a:t>for</a:t>
            </a:r>
            <a:r>
              <a:rPr lang="hu-HU" dirty="0">
                <a:solidFill>
                  <a:srgbClr val="002060"/>
                </a:solidFill>
              </a:rPr>
              <a:t> </a:t>
            </a:r>
            <a:r>
              <a:rPr lang="hu-HU" dirty="0" err="1">
                <a:solidFill>
                  <a:srgbClr val="002060"/>
                </a:solidFill>
              </a:rPr>
              <a:t>the</a:t>
            </a:r>
            <a:r>
              <a:rPr lang="hu-HU" dirty="0">
                <a:solidFill>
                  <a:srgbClr val="002060"/>
                </a:solidFill>
              </a:rPr>
              <a:t> </a:t>
            </a:r>
            <a:r>
              <a:rPr lang="hu-HU" dirty="0" err="1">
                <a:solidFill>
                  <a:srgbClr val="002060"/>
                </a:solidFill>
              </a:rPr>
              <a:t>Study</a:t>
            </a:r>
            <a:r>
              <a:rPr lang="hu-HU" dirty="0">
                <a:solidFill>
                  <a:srgbClr val="002060"/>
                </a:solidFill>
              </a:rPr>
              <a:t> of </a:t>
            </a:r>
            <a:r>
              <a:rPr lang="hu-HU" dirty="0" err="1">
                <a:solidFill>
                  <a:srgbClr val="002060"/>
                </a:solidFill>
              </a:rPr>
              <a:t>Behavioral</a:t>
            </a:r>
            <a:r>
              <a:rPr lang="hu-HU" dirty="0">
                <a:solidFill>
                  <a:srgbClr val="002060"/>
                </a:solidFill>
              </a:rPr>
              <a:t> </a:t>
            </a:r>
            <a:r>
              <a:rPr lang="hu-HU" dirty="0" err="1">
                <a:solidFill>
                  <a:srgbClr val="002060"/>
                </a:solidFill>
              </a:rPr>
              <a:t>Development</a:t>
            </a:r>
            <a:r>
              <a:rPr lang="hu-HU" dirty="0">
                <a:solidFill>
                  <a:srgbClr val="002060"/>
                </a:solidFill>
              </a:rPr>
              <a:t>, Regionális koordinátor (2011 óta)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hu-HU" dirty="0">
                <a:solidFill>
                  <a:srgbClr val="002060"/>
                </a:solidFill>
              </a:rPr>
              <a:t>Magyar Tudományosság Külföldön </a:t>
            </a:r>
            <a:r>
              <a:rPr lang="hu-HU" dirty="0" smtClean="0">
                <a:solidFill>
                  <a:srgbClr val="002060"/>
                </a:solidFill>
              </a:rPr>
              <a:t>MTA Elnöki </a:t>
            </a:r>
            <a:r>
              <a:rPr lang="hu-HU" dirty="0">
                <a:solidFill>
                  <a:srgbClr val="002060"/>
                </a:solidFill>
              </a:rPr>
              <a:t>Bizottság, Domus Kuratórium tagja (2011 óta)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583" y="1386"/>
            <a:ext cx="1212304" cy="907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80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899592" y="1305342"/>
            <a:ext cx="7560840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solidFill>
                  <a:srgbClr val="0000CC"/>
                </a:solidFill>
              </a:rPr>
              <a:t>Díjak, elismerések (válogatás)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hu-HU" sz="2000" dirty="0">
                <a:solidFill>
                  <a:srgbClr val="002060"/>
                </a:solidFill>
              </a:rPr>
              <a:t>Akadémiai Díj, </a:t>
            </a:r>
            <a:r>
              <a:rPr lang="hu-HU" sz="2000" i="1" dirty="0">
                <a:solidFill>
                  <a:srgbClr val="002060"/>
                </a:solidFill>
              </a:rPr>
              <a:t>Személyiségfejlesztő kiscsoportok a művelődési hátrány csökkentésére</a:t>
            </a:r>
            <a:r>
              <a:rPr lang="hu-HU" sz="2000" dirty="0">
                <a:solidFill>
                  <a:srgbClr val="002060"/>
                </a:solidFill>
              </a:rPr>
              <a:t> című téma keretében írt tanulmányra (1980)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hu-HU" sz="2000" dirty="0">
                <a:solidFill>
                  <a:srgbClr val="002060"/>
                </a:solidFill>
              </a:rPr>
              <a:t>Tiszteletbeli Professzor, </a:t>
            </a:r>
            <a:r>
              <a:rPr lang="hu-HU" sz="2000" dirty="0" err="1">
                <a:solidFill>
                  <a:srgbClr val="002060"/>
                </a:solidFill>
              </a:rPr>
              <a:t>Tianjin</a:t>
            </a:r>
            <a:r>
              <a:rPr lang="hu-HU" sz="2000" dirty="0">
                <a:solidFill>
                  <a:srgbClr val="002060"/>
                </a:solidFill>
              </a:rPr>
              <a:t> </a:t>
            </a:r>
            <a:r>
              <a:rPr lang="hu-HU" sz="2000" dirty="0" err="1">
                <a:solidFill>
                  <a:srgbClr val="002060"/>
                </a:solidFill>
              </a:rPr>
              <a:t>Normal</a:t>
            </a:r>
            <a:r>
              <a:rPr lang="hu-HU" sz="2000" dirty="0">
                <a:solidFill>
                  <a:srgbClr val="002060"/>
                </a:solidFill>
              </a:rPr>
              <a:t> University, Institute </a:t>
            </a:r>
            <a:r>
              <a:rPr lang="hu-HU" sz="2000" dirty="0" err="1">
                <a:solidFill>
                  <a:srgbClr val="002060"/>
                </a:solidFill>
              </a:rPr>
              <a:t>for</a:t>
            </a:r>
            <a:r>
              <a:rPr lang="hu-HU" sz="2000" dirty="0">
                <a:solidFill>
                  <a:srgbClr val="002060"/>
                </a:solidFill>
              </a:rPr>
              <a:t> </a:t>
            </a:r>
            <a:r>
              <a:rPr lang="hu-HU" sz="2000" dirty="0" err="1">
                <a:solidFill>
                  <a:srgbClr val="002060"/>
                </a:solidFill>
              </a:rPr>
              <a:t>Psychology</a:t>
            </a:r>
            <a:r>
              <a:rPr lang="hu-HU" sz="2000" dirty="0">
                <a:solidFill>
                  <a:srgbClr val="002060"/>
                </a:solidFill>
              </a:rPr>
              <a:t>, Kína (2004)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hu-HU" sz="2000" i="1" dirty="0">
                <a:solidFill>
                  <a:srgbClr val="002060"/>
                </a:solidFill>
              </a:rPr>
              <a:t>Legjobb külföldi előadó</a:t>
            </a:r>
            <a:r>
              <a:rPr lang="hu-HU" sz="2000" dirty="0">
                <a:solidFill>
                  <a:srgbClr val="002060"/>
                </a:solidFill>
              </a:rPr>
              <a:t>, </a:t>
            </a:r>
            <a:r>
              <a:rPr lang="hu-HU" sz="2000" dirty="0" err="1">
                <a:solidFill>
                  <a:srgbClr val="002060"/>
                </a:solidFill>
              </a:rPr>
              <a:t>Brunel</a:t>
            </a:r>
            <a:r>
              <a:rPr lang="hu-HU" sz="2000" dirty="0">
                <a:solidFill>
                  <a:srgbClr val="002060"/>
                </a:solidFill>
              </a:rPr>
              <a:t> University, </a:t>
            </a:r>
            <a:r>
              <a:rPr lang="hu-HU" sz="2000" dirty="0" err="1">
                <a:solidFill>
                  <a:srgbClr val="002060"/>
                </a:solidFill>
              </a:rPr>
              <a:t>Department</a:t>
            </a:r>
            <a:r>
              <a:rPr lang="hu-HU" sz="2000" dirty="0">
                <a:solidFill>
                  <a:srgbClr val="002060"/>
                </a:solidFill>
              </a:rPr>
              <a:t> of Human </a:t>
            </a:r>
            <a:r>
              <a:rPr lang="hu-HU" sz="2000" dirty="0" err="1">
                <a:solidFill>
                  <a:srgbClr val="002060"/>
                </a:solidFill>
              </a:rPr>
              <a:t>Sciences</a:t>
            </a:r>
            <a:r>
              <a:rPr lang="hu-HU" sz="2000" dirty="0">
                <a:solidFill>
                  <a:srgbClr val="002060"/>
                </a:solidFill>
              </a:rPr>
              <a:t>, </a:t>
            </a:r>
            <a:r>
              <a:rPr lang="hu-HU" sz="2000" dirty="0" err="1">
                <a:solidFill>
                  <a:srgbClr val="002060"/>
                </a:solidFill>
              </a:rPr>
              <a:t>Cross-Cultural</a:t>
            </a:r>
            <a:r>
              <a:rPr lang="hu-HU" sz="2000" dirty="0">
                <a:solidFill>
                  <a:srgbClr val="002060"/>
                </a:solidFill>
              </a:rPr>
              <a:t> </a:t>
            </a:r>
            <a:r>
              <a:rPr lang="hu-HU" sz="2000" dirty="0" err="1">
                <a:solidFill>
                  <a:srgbClr val="002060"/>
                </a:solidFill>
              </a:rPr>
              <a:t>Psychology</a:t>
            </a:r>
            <a:r>
              <a:rPr lang="hu-HU" sz="2000" dirty="0">
                <a:solidFill>
                  <a:srgbClr val="002060"/>
                </a:solidFill>
              </a:rPr>
              <a:t> Master of Science </a:t>
            </a:r>
            <a:r>
              <a:rPr lang="hu-HU" sz="2000" dirty="0" err="1">
                <a:solidFill>
                  <a:srgbClr val="002060"/>
                </a:solidFill>
              </a:rPr>
              <a:t>Course</a:t>
            </a:r>
            <a:r>
              <a:rPr lang="hu-HU" sz="2000" dirty="0">
                <a:solidFill>
                  <a:srgbClr val="002060"/>
                </a:solidFill>
              </a:rPr>
              <a:t>, London, UK (2002, 2003, 2004, 2005, 2006)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hu-HU" sz="2000" i="1" dirty="0">
                <a:solidFill>
                  <a:srgbClr val="002060"/>
                </a:solidFill>
              </a:rPr>
              <a:t>Legjobb konferencia előadás-díj</a:t>
            </a:r>
            <a:r>
              <a:rPr lang="hu-HU" sz="2000" dirty="0">
                <a:solidFill>
                  <a:srgbClr val="002060"/>
                </a:solidFill>
              </a:rPr>
              <a:t> (Best </a:t>
            </a:r>
            <a:r>
              <a:rPr lang="hu-HU" sz="2000" dirty="0" err="1">
                <a:solidFill>
                  <a:srgbClr val="002060"/>
                </a:solidFill>
              </a:rPr>
              <a:t>Paper</a:t>
            </a:r>
            <a:r>
              <a:rPr lang="hu-HU" sz="2000" dirty="0">
                <a:solidFill>
                  <a:srgbClr val="002060"/>
                </a:solidFill>
              </a:rPr>
              <a:t> </a:t>
            </a:r>
            <a:r>
              <a:rPr lang="hu-HU" sz="2000" dirty="0" err="1">
                <a:solidFill>
                  <a:srgbClr val="002060"/>
                </a:solidFill>
              </a:rPr>
              <a:t>Award</a:t>
            </a:r>
            <a:r>
              <a:rPr lang="hu-HU" sz="2000" dirty="0">
                <a:solidFill>
                  <a:srgbClr val="002060"/>
                </a:solidFill>
              </a:rPr>
              <a:t>). The 3rd International </a:t>
            </a:r>
            <a:r>
              <a:rPr lang="hu-HU" sz="2000" dirty="0" err="1">
                <a:solidFill>
                  <a:srgbClr val="002060"/>
                </a:solidFill>
              </a:rPr>
              <a:t>Conference</a:t>
            </a:r>
            <a:r>
              <a:rPr lang="hu-HU" sz="2000" dirty="0">
                <a:solidFill>
                  <a:srgbClr val="002060"/>
                </a:solidFill>
              </a:rPr>
              <a:t> </a:t>
            </a:r>
            <a:r>
              <a:rPr lang="hu-HU" sz="2000" dirty="0" err="1">
                <a:solidFill>
                  <a:srgbClr val="002060"/>
                </a:solidFill>
              </a:rPr>
              <a:t>on</a:t>
            </a:r>
            <a:r>
              <a:rPr lang="hu-HU" sz="2000" dirty="0">
                <a:solidFill>
                  <a:srgbClr val="002060"/>
                </a:solidFill>
              </a:rPr>
              <a:t> Advanced and </a:t>
            </a:r>
            <a:r>
              <a:rPr lang="hu-HU" sz="2000" dirty="0" err="1">
                <a:solidFill>
                  <a:srgbClr val="002060"/>
                </a:solidFill>
              </a:rPr>
              <a:t>Sytematic</a:t>
            </a:r>
            <a:r>
              <a:rPr lang="hu-HU" sz="2000" dirty="0">
                <a:solidFill>
                  <a:srgbClr val="002060"/>
                </a:solidFill>
              </a:rPr>
              <a:t> Research – ECNSI-2009. November 12-14, Zára, Horvátország.</a:t>
            </a:r>
          </a:p>
        </p:txBody>
      </p:sp>
    </p:spTree>
    <p:extLst>
      <p:ext uri="{BB962C8B-B14F-4D97-AF65-F5344CB8AC3E}">
        <p14:creationId xmlns:p14="http://schemas.microsoft.com/office/powerpoint/2010/main" val="247846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632134" y="1052736"/>
            <a:ext cx="14730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>
                <a:solidFill>
                  <a:srgbClr val="002060"/>
                </a:solidFill>
              </a:rPr>
              <a:t>Tartalom</a:t>
            </a:r>
            <a:endParaRPr lang="hu-HU" sz="2800" dirty="0">
              <a:solidFill>
                <a:srgbClr val="002060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2771800" y="1772816"/>
            <a:ext cx="4304127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prstClr val="black"/>
                </a:solidFill>
              </a:rPr>
              <a:t>A</a:t>
            </a:r>
            <a:r>
              <a:rPr lang="hu-HU" sz="2400" b="1" dirty="0" smtClean="0">
                <a:solidFill>
                  <a:srgbClr val="002060"/>
                </a:solidFill>
              </a:rPr>
              <a:t>.  </a:t>
            </a:r>
            <a:r>
              <a:rPr lang="hu-HU" sz="2400" b="1" dirty="0" err="1" smtClean="0">
                <a:solidFill>
                  <a:srgbClr val="002060"/>
                </a:solidFill>
              </a:rPr>
              <a:t>Rosivall</a:t>
            </a:r>
            <a:r>
              <a:rPr lang="hu-HU" sz="2400" b="1" dirty="0" smtClean="0">
                <a:solidFill>
                  <a:srgbClr val="002060"/>
                </a:solidFill>
              </a:rPr>
              <a:t> László</a:t>
            </a:r>
          </a:p>
          <a:p>
            <a:pPr marL="342900" indent="-342900">
              <a:buFontTx/>
              <a:buAutoNum type="arabicPeriod"/>
            </a:pPr>
            <a:r>
              <a:rPr lang="hu-HU" sz="2400" dirty="0" smtClean="0">
                <a:solidFill>
                  <a:srgbClr val="0000CC"/>
                </a:solidFill>
              </a:rPr>
              <a:t>Milyen ember a magyar?</a:t>
            </a:r>
          </a:p>
          <a:p>
            <a:pPr marL="342900" indent="-342900">
              <a:buFontTx/>
              <a:buAutoNum type="arabicPeriod"/>
            </a:pPr>
            <a:r>
              <a:rPr lang="hu-HU" sz="2400" dirty="0" smtClean="0">
                <a:solidFill>
                  <a:srgbClr val="0000CC"/>
                </a:solidFill>
              </a:rPr>
              <a:t>Ki a magyar és mitől magyar?</a:t>
            </a:r>
          </a:p>
          <a:p>
            <a:pPr marL="342900" indent="-342900">
              <a:buFontTx/>
              <a:buAutoNum type="arabicPeriod"/>
            </a:pPr>
            <a:r>
              <a:rPr lang="hu-HU" sz="2400" dirty="0" smtClean="0">
                <a:solidFill>
                  <a:srgbClr val="0000CC"/>
                </a:solidFill>
              </a:rPr>
              <a:t>Mitől ilyen - mitől olyan?</a:t>
            </a:r>
            <a:endParaRPr lang="hu-HU" sz="2400" dirty="0" smtClean="0">
              <a:solidFill>
                <a:srgbClr val="002060"/>
              </a:solidFill>
            </a:endParaRPr>
          </a:p>
          <a:p>
            <a:endParaRPr lang="hu-HU" sz="2400" b="1" dirty="0" smtClean="0">
              <a:solidFill>
                <a:srgbClr val="002060"/>
              </a:solidFill>
            </a:endParaRPr>
          </a:p>
          <a:p>
            <a:r>
              <a:rPr lang="hu-HU" sz="2400" b="1" dirty="0" smtClean="0">
                <a:solidFill>
                  <a:srgbClr val="002060"/>
                </a:solidFill>
              </a:rPr>
              <a:t>B. Fülöp Márta</a:t>
            </a:r>
          </a:p>
          <a:p>
            <a:r>
              <a:rPr lang="hu-HU" sz="2400" dirty="0" smtClean="0">
                <a:solidFill>
                  <a:srgbClr val="0000CC"/>
                </a:solidFill>
                <a:ea typeface="Times New Roman"/>
                <a:cs typeface="Times New Roman"/>
              </a:rPr>
              <a:t>A </a:t>
            </a:r>
            <a:r>
              <a:rPr lang="hu-HU" sz="2400" dirty="0">
                <a:solidFill>
                  <a:srgbClr val="0000CC"/>
                </a:solidFill>
                <a:ea typeface="Times New Roman"/>
                <a:cs typeface="Times New Roman"/>
              </a:rPr>
              <a:t>magyarok lazák vagy </a:t>
            </a:r>
            <a:r>
              <a:rPr lang="hu-HU" sz="2400" dirty="0" smtClean="0">
                <a:solidFill>
                  <a:srgbClr val="0000CC"/>
                </a:solidFill>
                <a:ea typeface="Times New Roman"/>
                <a:cs typeface="Times New Roman"/>
              </a:rPr>
              <a:t>kötöttek?</a:t>
            </a:r>
            <a:r>
              <a:rPr lang="hu-HU" sz="2400" dirty="0" smtClean="0">
                <a:solidFill>
                  <a:srgbClr val="0000CC"/>
                </a:solidFill>
                <a:ea typeface="Times New Roman"/>
                <a:cs typeface="Segoe UI"/>
              </a:rPr>
              <a:t> </a:t>
            </a:r>
            <a:endParaRPr lang="hu-HU" sz="24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4210622" y="4553252"/>
            <a:ext cx="57740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6600" dirty="0" smtClean="0">
                <a:solidFill>
                  <a:srgbClr val="0000CC"/>
                </a:solidFill>
              </a:rPr>
              <a:t>?</a:t>
            </a:r>
            <a:endParaRPr lang="hu-HU" sz="66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33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5868144" y="250195"/>
            <a:ext cx="3131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200" dirty="0">
                <a:solidFill>
                  <a:srgbClr val="7030A0"/>
                </a:solidFill>
              </a:rPr>
              <a:t>„Szeresd a magyart, de ne faragd le” - </a:t>
            </a:r>
            <a:r>
              <a:rPr lang="hu-HU" sz="1200" dirty="0" err="1">
                <a:solidFill>
                  <a:srgbClr val="7030A0"/>
                </a:solidFill>
              </a:rPr>
              <a:t>szóla</a:t>
            </a:r>
            <a:r>
              <a:rPr lang="hu-HU" sz="1200" dirty="0">
                <a:solidFill>
                  <a:srgbClr val="7030A0"/>
                </a:solidFill>
              </a:rPr>
              <a:t>,</a:t>
            </a:r>
            <a:br>
              <a:rPr lang="hu-HU" sz="1200" dirty="0">
                <a:solidFill>
                  <a:srgbClr val="7030A0"/>
                </a:solidFill>
              </a:rPr>
            </a:br>
            <a:r>
              <a:rPr lang="hu-HU" sz="1200" dirty="0">
                <a:solidFill>
                  <a:srgbClr val="7030A0"/>
                </a:solidFill>
              </a:rPr>
              <a:t>„Erejét, formáját, durva kérgét róla:</a:t>
            </a:r>
            <a:br>
              <a:rPr lang="hu-HU" sz="1200" dirty="0">
                <a:solidFill>
                  <a:srgbClr val="7030A0"/>
                </a:solidFill>
              </a:rPr>
            </a:br>
            <a:r>
              <a:rPr lang="hu-HU" sz="1200" dirty="0">
                <a:solidFill>
                  <a:srgbClr val="7030A0"/>
                </a:solidFill>
              </a:rPr>
              <a:t>Mert mi haszna </a:t>
            </a:r>
            <a:r>
              <a:rPr lang="hu-HU" sz="1200" dirty="0" err="1">
                <a:solidFill>
                  <a:srgbClr val="7030A0"/>
                </a:solidFill>
              </a:rPr>
              <a:t>símább</a:t>
            </a:r>
            <a:r>
              <a:rPr lang="hu-HU" sz="1200" dirty="0">
                <a:solidFill>
                  <a:srgbClr val="7030A0"/>
                </a:solidFill>
              </a:rPr>
              <a:t>, ha jól megfaragják?</a:t>
            </a:r>
            <a:br>
              <a:rPr lang="hu-HU" sz="1200" dirty="0">
                <a:solidFill>
                  <a:srgbClr val="7030A0"/>
                </a:solidFill>
              </a:rPr>
            </a:br>
            <a:r>
              <a:rPr lang="hu-HU" sz="1200" dirty="0">
                <a:solidFill>
                  <a:srgbClr val="7030A0"/>
                </a:solidFill>
              </a:rPr>
              <a:t>Nehezebb eltörni a faragatlan fát</a:t>
            </a:r>
            <a:r>
              <a:rPr lang="hu-HU" sz="1200" dirty="0" smtClean="0">
                <a:solidFill>
                  <a:srgbClr val="7030A0"/>
                </a:solidFill>
              </a:rPr>
              <a:t>.”</a:t>
            </a:r>
          </a:p>
          <a:p>
            <a:endParaRPr lang="hu-HU" sz="1200" dirty="0">
              <a:solidFill>
                <a:srgbClr val="7030A0"/>
              </a:solidFill>
            </a:endParaRPr>
          </a:p>
          <a:p>
            <a:r>
              <a:rPr lang="hu-HU" sz="1200" dirty="0" smtClean="0">
                <a:solidFill>
                  <a:srgbClr val="7030A0"/>
                </a:solidFill>
              </a:rPr>
              <a:t>Arany János, Toldi </a:t>
            </a:r>
            <a:r>
              <a:rPr lang="hu-HU" sz="1200" dirty="0">
                <a:solidFill>
                  <a:srgbClr val="7030A0"/>
                </a:solidFill>
              </a:rPr>
              <a:t>estéje VI. </a:t>
            </a:r>
            <a:r>
              <a:rPr lang="hu-HU" sz="1200" dirty="0" smtClean="0">
                <a:solidFill>
                  <a:srgbClr val="7030A0"/>
                </a:solidFill>
              </a:rPr>
              <a:t>ének</a:t>
            </a:r>
            <a:endParaRPr lang="hu-HU" sz="1200" dirty="0">
              <a:solidFill>
                <a:srgbClr val="7030A0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899592" y="796642"/>
            <a:ext cx="3932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rgbClr val="7030A0"/>
                </a:solidFill>
              </a:rPr>
              <a:t>Hát milyenek is a magyarok!?</a:t>
            </a:r>
            <a:endParaRPr lang="hu-HU" sz="2400" b="1" dirty="0">
              <a:solidFill>
                <a:srgbClr val="7030A0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683568" y="1762363"/>
            <a:ext cx="5831853" cy="4124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hu-HU" sz="2400" dirty="0" smtClean="0">
                <a:solidFill>
                  <a:srgbClr val="7030A0"/>
                </a:solidFill>
              </a:rPr>
              <a:t>Szabadságszerető, </a:t>
            </a:r>
            <a:r>
              <a:rPr lang="hu-HU" sz="2400" dirty="0" smtClean="0">
                <a:solidFill>
                  <a:srgbClr val="7030A0"/>
                </a:solidFill>
              </a:rPr>
              <a:t>1456, 1848, 1956, 1989!</a:t>
            </a:r>
            <a:endParaRPr lang="hu-HU" sz="2400" dirty="0" smtClean="0">
              <a:solidFill>
                <a:srgbClr val="7030A0"/>
              </a:solidFill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hu-HU" sz="2400" dirty="0" smtClean="0">
                <a:solidFill>
                  <a:srgbClr val="7030A0"/>
                </a:solidFill>
              </a:rPr>
              <a:t>Tudós, Nobel díjak magas </a:t>
            </a:r>
            <a:r>
              <a:rPr lang="hu-HU" sz="2400" dirty="0" smtClean="0">
                <a:solidFill>
                  <a:srgbClr val="7030A0"/>
                </a:solidFill>
              </a:rPr>
              <a:t>száma!</a:t>
            </a:r>
            <a:endParaRPr lang="hu-HU" sz="2400" dirty="0" smtClean="0">
              <a:solidFill>
                <a:srgbClr val="7030A0"/>
              </a:solidFill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hu-HU" sz="2400" dirty="0" smtClean="0">
                <a:solidFill>
                  <a:srgbClr val="7030A0"/>
                </a:solidFill>
              </a:rPr>
              <a:t>Sportos, olimpiai érmek magas </a:t>
            </a:r>
            <a:r>
              <a:rPr lang="hu-HU" sz="2400" dirty="0" smtClean="0">
                <a:solidFill>
                  <a:srgbClr val="7030A0"/>
                </a:solidFill>
              </a:rPr>
              <a:t>száma!</a:t>
            </a:r>
            <a:endParaRPr lang="hu-HU" sz="2400" dirty="0" smtClean="0">
              <a:solidFill>
                <a:srgbClr val="7030A0"/>
              </a:solidFill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hu-HU" sz="2400" dirty="0" smtClean="0">
                <a:solidFill>
                  <a:srgbClr val="7030A0"/>
                </a:solidFill>
              </a:rPr>
              <a:t>Zenész, Liszt, Bartók, </a:t>
            </a:r>
            <a:r>
              <a:rPr lang="hu-HU" sz="2400" dirty="0" smtClean="0">
                <a:solidFill>
                  <a:srgbClr val="7030A0"/>
                </a:solidFill>
              </a:rPr>
              <a:t>Kodály!</a:t>
            </a:r>
            <a:endParaRPr lang="hu-HU" sz="2400" dirty="0" smtClean="0">
              <a:solidFill>
                <a:srgbClr val="7030A0"/>
              </a:solidFill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hu-HU" sz="2400" dirty="0" smtClean="0">
                <a:solidFill>
                  <a:srgbClr val="7030A0"/>
                </a:solidFill>
              </a:rPr>
              <a:t>Boldog, vagy szomorú, sírva </a:t>
            </a:r>
            <a:r>
              <a:rPr lang="hu-HU" sz="2400" dirty="0" smtClean="0">
                <a:solidFill>
                  <a:srgbClr val="7030A0"/>
                </a:solidFill>
              </a:rPr>
              <a:t>vigadó?</a:t>
            </a:r>
            <a:endParaRPr lang="hu-HU" sz="2400" dirty="0" smtClean="0">
              <a:solidFill>
                <a:srgbClr val="7030A0"/>
              </a:solidFill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hu-HU" sz="2400" dirty="0" smtClean="0">
                <a:solidFill>
                  <a:srgbClr val="7030A0"/>
                </a:solidFill>
              </a:rPr>
              <a:t>Magányos, vagy </a:t>
            </a:r>
            <a:r>
              <a:rPr lang="hu-HU" sz="2400" dirty="0" smtClean="0">
                <a:solidFill>
                  <a:srgbClr val="7030A0"/>
                </a:solidFill>
              </a:rPr>
              <a:t>társkedvelő?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hu-HU" sz="2400" dirty="0" smtClean="0">
                <a:solidFill>
                  <a:srgbClr val="7030A0"/>
                </a:solidFill>
              </a:rPr>
              <a:t>Kedves befogadó vagy elutasító?</a:t>
            </a:r>
            <a:endParaRPr lang="hu-HU" sz="2400" dirty="0" smtClean="0">
              <a:solidFill>
                <a:srgbClr val="7030A0"/>
              </a:solidFill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endParaRPr lang="hu-HU" sz="2400" dirty="0">
              <a:solidFill>
                <a:srgbClr val="7030A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282643"/>
            <a:ext cx="2614362" cy="1933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églalap 6"/>
          <p:cNvSpPr/>
          <p:nvPr/>
        </p:nvSpPr>
        <p:spPr>
          <a:xfrm>
            <a:off x="6220965" y="6217567"/>
            <a:ext cx="26000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dirty="0" err="1" smtClean="0"/>
              <a:t>Bumm.sk</a:t>
            </a:r>
            <a:r>
              <a:rPr lang="hu-HU" sz="1400" dirty="0" smtClean="0"/>
              <a:t>, 2013</a:t>
            </a:r>
            <a:r>
              <a:rPr lang="hu-HU" sz="1400" dirty="0"/>
              <a:t>. szeptember 27. </a:t>
            </a:r>
          </a:p>
        </p:txBody>
      </p:sp>
      <p:sp>
        <p:nvSpPr>
          <p:cNvPr id="8" name="Téglalap 7"/>
          <p:cNvSpPr/>
          <p:nvPr/>
        </p:nvSpPr>
        <p:spPr>
          <a:xfrm>
            <a:off x="6292973" y="3994611"/>
            <a:ext cx="2278765" cy="2312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b="1" dirty="0"/>
              <a:t>Ilyen egy átlagos magyar arc</a:t>
            </a:r>
          </a:p>
        </p:txBody>
      </p:sp>
    </p:spTree>
    <p:extLst>
      <p:ext uri="{BB962C8B-B14F-4D97-AF65-F5344CB8AC3E}">
        <p14:creationId xmlns:p14="http://schemas.microsoft.com/office/powerpoint/2010/main" val="356815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827584" y="836712"/>
            <a:ext cx="78765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hu-HU" sz="2800" dirty="0" smtClean="0">
                <a:solidFill>
                  <a:srgbClr val="7030A0"/>
                </a:solidFill>
              </a:rPr>
              <a:t>Mit mondanak a művészek, az „érzékeny műszerek”?</a:t>
            </a:r>
            <a:endParaRPr lang="hu-HU" sz="2800" dirty="0">
              <a:solidFill>
                <a:srgbClr val="7030A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758283"/>
            <a:ext cx="4392488" cy="3974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612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23528" y="2334674"/>
            <a:ext cx="468052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8320" algn="just">
              <a:tabLst>
                <a:tab pos="342900" algn="l"/>
                <a:tab pos="685800" algn="l"/>
              </a:tabLst>
            </a:pPr>
            <a:endParaRPr lang="hu-HU" sz="2000" dirty="0" smtClean="0">
              <a:solidFill>
                <a:srgbClr val="000099"/>
              </a:solidFill>
              <a:ea typeface="Times New Roman"/>
            </a:endParaRPr>
          </a:p>
          <a:p>
            <a:r>
              <a:rPr lang="hu-HU" sz="2000" dirty="0">
                <a:solidFill>
                  <a:srgbClr val="000099"/>
                </a:solidFill>
              </a:rPr>
              <a:t>Áldott Magánosság, jövel! ragadj el</a:t>
            </a:r>
            <a:br>
              <a:rPr lang="hu-HU" sz="2000" dirty="0">
                <a:solidFill>
                  <a:srgbClr val="000099"/>
                </a:solidFill>
              </a:rPr>
            </a:br>
            <a:r>
              <a:rPr lang="hu-HU" sz="2000" dirty="0">
                <a:solidFill>
                  <a:srgbClr val="000099"/>
                </a:solidFill>
              </a:rPr>
              <a:t>Álmodba most is engemet;</a:t>
            </a:r>
            <a:br>
              <a:rPr lang="hu-HU" sz="2000" dirty="0">
                <a:solidFill>
                  <a:srgbClr val="000099"/>
                </a:solidFill>
              </a:rPr>
            </a:br>
            <a:r>
              <a:rPr lang="hu-HU" sz="2000" dirty="0">
                <a:solidFill>
                  <a:srgbClr val="000099"/>
                </a:solidFill>
              </a:rPr>
              <a:t>Ha mások </a:t>
            </a:r>
            <a:r>
              <a:rPr lang="hu-HU" sz="2000" dirty="0" err="1">
                <a:solidFill>
                  <a:srgbClr val="000099"/>
                </a:solidFill>
              </a:rPr>
              <a:t>elhagyának</a:t>
            </a:r>
            <a:r>
              <a:rPr lang="hu-HU" sz="2000" dirty="0">
                <a:solidFill>
                  <a:srgbClr val="000099"/>
                </a:solidFill>
              </a:rPr>
              <a:t> is, ne hagyj el,</a:t>
            </a:r>
            <a:br>
              <a:rPr lang="hu-HU" sz="2000" dirty="0">
                <a:solidFill>
                  <a:srgbClr val="000099"/>
                </a:solidFill>
              </a:rPr>
            </a:br>
            <a:r>
              <a:rPr lang="hu-HU" sz="2000" dirty="0">
                <a:solidFill>
                  <a:srgbClr val="000099"/>
                </a:solidFill>
              </a:rPr>
              <a:t>Ringasd öledbe lelkemet!</a:t>
            </a:r>
            <a:br>
              <a:rPr lang="hu-HU" sz="2000" dirty="0">
                <a:solidFill>
                  <a:srgbClr val="000099"/>
                </a:solidFill>
              </a:rPr>
            </a:br>
            <a:r>
              <a:rPr lang="hu-HU" sz="2000" dirty="0">
                <a:solidFill>
                  <a:srgbClr val="000099"/>
                </a:solidFill>
              </a:rPr>
              <a:t>Öröm nekem, hogy lakhelyedbe szálltam;</a:t>
            </a:r>
            <a:br>
              <a:rPr lang="hu-HU" sz="2000" dirty="0">
                <a:solidFill>
                  <a:srgbClr val="000099"/>
                </a:solidFill>
              </a:rPr>
            </a:br>
            <a:r>
              <a:rPr lang="hu-HU" sz="2000" dirty="0">
                <a:solidFill>
                  <a:srgbClr val="000099"/>
                </a:solidFill>
              </a:rPr>
              <a:t>Hogy itt Kisasszondon reád találtam.</a:t>
            </a:r>
            <a:br>
              <a:rPr lang="hu-HU" sz="2000" dirty="0">
                <a:solidFill>
                  <a:srgbClr val="000099"/>
                </a:solidFill>
              </a:rPr>
            </a:br>
            <a:r>
              <a:rPr lang="hu-HU" sz="2000" dirty="0">
                <a:solidFill>
                  <a:srgbClr val="000099"/>
                </a:solidFill>
              </a:rPr>
              <a:t>E helybe andalogni jó,</a:t>
            </a:r>
            <a:br>
              <a:rPr lang="hu-HU" sz="2000" dirty="0">
                <a:solidFill>
                  <a:srgbClr val="000099"/>
                </a:solidFill>
              </a:rPr>
            </a:br>
            <a:r>
              <a:rPr lang="hu-HU" sz="2000" dirty="0">
                <a:solidFill>
                  <a:srgbClr val="000099"/>
                </a:solidFill>
              </a:rPr>
              <a:t>E hely poétának való</a:t>
            </a:r>
            <a:r>
              <a:rPr lang="hu-HU" sz="2000" dirty="0" smtClean="0">
                <a:solidFill>
                  <a:srgbClr val="000099"/>
                </a:solidFill>
              </a:rPr>
              <a:t>.</a:t>
            </a:r>
          </a:p>
          <a:p>
            <a:endParaRPr lang="hu-HU" sz="2000" dirty="0">
              <a:solidFill>
                <a:srgbClr val="000099"/>
              </a:solidFill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4752528" y="2624453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hu-HU" sz="2000" dirty="0">
                <a:solidFill>
                  <a:srgbClr val="000099"/>
                </a:solidFill>
              </a:rPr>
              <a:t>Itt a magános </a:t>
            </a:r>
            <a:r>
              <a:rPr lang="hu-HU" sz="2000" dirty="0" err="1">
                <a:solidFill>
                  <a:srgbClr val="000099"/>
                </a:solidFill>
              </a:rPr>
              <a:t>vőlgybe</a:t>
            </a:r>
            <a:r>
              <a:rPr lang="hu-HU" sz="2000" dirty="0">
                <a:solidFill>
                  <a:srgbClr val="000099"/>
                </a:solidFill>
              </a:rPr>
              <a:t> és cserében</a:t>
            </a:r>
            <a:br>
              <a:rPr lang="hu-HU" sz="2000" dirty="0">
                <a:solidFill>
                  <a:srgbClr val="000099"/>
                </a:solidFill>
              </a:rPr>
            </a:br>
            <a:r>
              <a:rPr lang="hu-HU" sz="2000" dirty="0" err="1">
                <a:solidFill>
                  <a:srgbClr val="000099"/>
                </a:solidFill>
              </a:rPr>
              <a:t>Megfrisselő</a:t>
            </a:r>
            <a:r>
              <a:rPr lang="hu-HU" sz="2000" dirty="0">
                <a:solidFill>
                  <a:srgbClr val="000099"/>
                </a:solidFill>
              </a:rPr>
              <a:t> árnyék fedez,</a:t>
            </a:r>
            <a:br>
              <a:rPr lang="hu-HU" sz="2000" dirty="0">
                <a:solidFill>
                  <a:srgbClr val="000099"/>
                </a:solidFill>
              </a:rPr>
            </a:br>
            <a:r>
              <a:rPr lang="hu-HU" sz="2000" dirty="0">
                <a:solidFill>
                  <a:srgbClr val="000099"/>
                </a:solidFill>
              </a:rPr>
              <a:t>A csonka </a:t>
            </a:r>
            <a:r>
              <a:rPr lang="hu-HU" sz="2000" dirty="0" err="1">
                <a:solidFill>
                  <a:srgbClr val="000099"/>
                </a:solidFill>
              </a:rPr>
              <a:t>gyertyányok</a:t>
            </a:r>
            <a:r>
              <a:rPr lang="hu-HU" sz="2000" dirty="0">
                <a:solidFill>
                  <a:srgbClr val="000099"/>
                </a:solidFill>
              </a:rPr>
              <a:t> mohos tövében</a:t>
            </a:r>
            <a:br>
              <a:rPr lang="hu-HU" sz="2000" dirty="0">
                <a:solidFill>
                  <a:srgbClr val="000099"/>
                </a:solidFill>
              </a:rPr>
            </a:br>
            <a:r>
              <a:rPr lang="hu-HU" sz="2000" dirty="0">
                <a:solidFill>
                  <a:srgbClr val="000099"/>
                </a:solidFill>
              </a:rPr>
              <a:t>A tiszta forrás csergedez.</a:t>
            </a:r>
            <a:br>
              <a:rPr lang="hu-HU" sz="2000" dirty="0">
                <a:solidFill>
                  <a:srgbClr val="000099"/>
                </a:solidFill>
              </a:rPr>
            </a:br>
            <a:r>
              <a:rPr lang="hu-HU" sz="2000" dirty="0">
                <a:solidFill>
                  <a:srgbClr val="000099"/>
                </a:solidFill>
              </a:rPr>
              <a:t>Két hegy között a tónak és pataknak</a:t>
            </a:r>
            <a:br>
              <a:rPr lang="hu-HU" sz="2000" dirty="0">
                <a:solidFill>
                  <a:srgbClr val="000099"/>
                </a:solidFill>
              </a:rPr>
            </a:br>
            <a:r>
              <a:rPr lang="hu-HU" sz="2000" dirty="0">
                <a:solidFill>
                  <a:srgbClr val="000099"/>
                </a:solidFill>
              </a:rPr>
              <a:t>Nimfái kákasátorokba laknak;</a:t>
            </a:r>
            <a:br>
              <a:rPr lang="hu-HU" sz="2000" dirty="0">
                <a:solidFill>
                  <a:srgbClr val="000099"/>
                </a:solidFill>
              </a:rPr>
            </a:br>
            <a:r>
              <a:rPr lang="hu-HU" sz="2000" dirty="0">
                <a:solidFill>
                  <a:srgbClr val="000099"/>
                </a:solidFill>
              </a:rPr>
              <a:t>S csak akkor úsznak ők elő,</a:t>
            </a:r>
            <a:br>
              <a:rPr lang="hu-HU" sz="2000" dirty="0">
                <a:solidFill>
                  <a:srgbClr val="000099"/>
                </a:solidFill>
              </a:rPr>
            </a:br>
            <a:r>
              <a:rPr lang="hu-HU" sz="2000" dirty="0">
                <a:solidFill>
                  <a:srgbClr val="000099"/>
                </a:solidFill>
              </a:rPr>
              <a:t>Ha erre </a:t>
            </a:r>
            <a:r>
              <a:rPr lang="hu-HU" sz="2000" dirty="0" err="1">
                <a:solidFill>
                  <a:srgbClr val="000099"/>
                </a:solidFill>
              </a:rPr>
              <a:t>bőlcs</a:t>
            </a:r>
            <a:r>
              <a:rPr lang="hu-HU" sz="2000" dirty="0">
                <a:solidFill>
                  <a:srgbClr val="000099"/>
                </a:solidFill>
              </a:rPr>
              <a:t> s poéta jő.</a:t>
            </a:r>
          </a:p>
          <a:p>
            <a:pPr marL="1798320" lvl="0" algn="just">
              <a:spcAft>
                <a:spcPts val="600"/>
              </a:spcAft>
              <a:tabLst>
                <a:tab pos="342900" algn="l"/>
                <a:tab pos="685800" algn="l"/>
              </a:tabLst>
            </a:pPr>
            <a:endParaRPr lang="hu-HU" sz="2000" dirty="0">
              <a:solidFill>
                <a:srgbClr val="000099"/>
              </a:solidFill>
              <a:ea typeface="Times New Roman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2088232" y="1040277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98320" lvl="0">
              <a:tabLst>
                <a:tab pos="342900" algn="l"/>
                <a:tab pos="685800" algn="l"/>
              </a:tabLst>
            </a:pPr>
            <a:r>
              <a:rPr lang="hu-HU" sz="2000" b="1" dirty="0">
                <a:solidFill>
                  <a:srgbClr val="000099"/>
                </a:solidFill>
                <a:ea typeface="Times New Roman"/>
              </a:rPr>
              <a:t>MAGÁNOSSÁGHOZ</a:t>
            </a:r>
          </a:p>
          <a:p>
            <a:pPr marL="1798320" lvl="0">
              <a:tabLst>
                <a:tab pos="342900" algn="l"/>
                <a:tab pos="685800" algn="l"/>
              </a:tabLst>
            </a:pPr>
            <a:r>
              <a:rPr lang="hu-HU" sz="2000" dirty="0">
                <a:solidFill>
                  <a:srgbClr val="000099"/>
                </a:solidFill>
                <a:ea typeface="Times New Roman"/>
              </a:rPr>
              <a:t>Csokonai Vitéz Mihály </a:t>
            </a:r>
          </a:p>
          <a:p>
            <a:pPr marL="1798320" lvl="0">
              <a:tabLst>
                <a:tab pos="342900" algn="l"/>
                <a:tab pos="685800" algn="l"/>
              </a:tabLst>
            </a:pPr>
            <a:r>
              <a:rPr lang="hu-HU" sz="2000" dirty="0">
                <a:solidFill>
                  <a:srgbClr val="000099"/>
                </a:solidFill>
                <a:ea typeface="Times New Roman"/>
              </a:rPr>
              <a:t>(</a:t>
            </a:r>
            <a:r>
              <a:rPr lang="hu-HU" sz="2000" dirty="0" smtClean="0">
                <a:solidFill>
                  <a:srgbClr val="000099"/>
                </a:solidFill>
                <a:ea typeface="Times New Roman"/>
              </a:rPr>
              <a:t>1773-1805)</a:t>
            </a:r>
            <a:endParaRPr lang="hu-HU" dirty="0">
              <a:solidFill>
                <a:srgbClr val="000099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732" y="548680"/>
            <a:ext cx="1620180" cy="1738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063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églalap 1"/>
          <p:cNvSpPr>
            <a:spLocks noChangeArrowheads="1"/>
          </p:cNvSpPr>
          <p:nvPr/>
        </p:nvSpPr>
        <p:spPr bwMode="auto">
          <a:xfrm>
            <a:off x="1763688" y="838200"/>
            <a:ext cx="4572000" cy="538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hu-HU" altLang="hu-HU" sz="20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charset="0"/>
              </a:rPr>
              <a:t>Sírni, </a:t>
            </a:r>
            <a:r>
              <a:rPr lang="hu-HU" altLang="hu-HU" sz="2000" b="1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charset="0"/>
              </a:rPr>
              <a:t>sírni</a:t>
            </a:r>
            <a:r>
              <a:rPr lang="hu-HU" altLang="hu-HU" sz="20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charset="0"/>
              </a:rPr>
              <a:t>, </a:t>
            </a:r>
            <a:r>
              <a:rPr lang="hu-HU" altLang="hu-HU" sz="2000" b="1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charset="0"/>
              </a:rPr>
              <a:t>sírni</a:t>
            </a:r>
            <a:endParaRPr lang="hu-HU" altLang="hu-HU" sz="2000" b="1" dirty="0" smtClean="0">
              <a:solidFill>
                <a:prstClr val="black">
                  <a:lumMod val="75000"/>
                  <a:lumOff val="25000"/>
                </a:prstClr>
              </a:solidFill>
              <a:latin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hu-HU" altLang="hu-HU" sz="1800" dirty="0" smtClean="0">
              <a:solidFill>
                <a:prstClr val="black">
                  <a:lumMod val="75000"/>
                  <a:lumOff val="25000"/>
                </a:prstClr>
              </a:solidFill>
              <a:latin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hu-HU" altLang="hu-HU" sz="1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charset="0"/>
              </a:rPr>
              <a:t>…………………………..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hu-HU" altLang="hu-HU" sz="1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charset="0"/>
              </a:rPr>
              <a:t>Remegve, bújva, lesve, lopva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hu-HU" altLang="hu-HU" sz="1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charset="0"/>
              </a:rPr>
              <a:t>Nézni egy idegen halottra.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hu-HU" altLang="hu-HU" sz="1800" dirty="0" smtClean="0">
              <a:solidFill>
                <a:prstClr val="black">
                  <a:lumMod val="75000"/>
                  <a:lumOff val="25000"/>
                </a:prstClr>
              </a:solidFill>
              <a:latin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hu-HU" altLang="hu-HU" sz="1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charset="0"/>
              </a:rPr>
              <a:t>Fázni holdas, babonás éjen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hu-HU" altLang="hu-HU" sz="1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charset="0"/>
              </a:rPr>
              <a:t>Tömjén-árban, lihegve mélyen.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hu-HU" altLang="hu-HU" sz="1800" dirty="0" smtClean="0">
              <a:solidFill>
                <a:prstClr val="black">
                  <a:lumMod val="75000"/>
                  <a:lumOff val="25000"/>
                </a:prstClr>
              </a:solidFill>
              <a:latin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hu-HU" altLang="hu-HU" sz="1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charset="0"/>
              </a:rPr>
              <a:t>Tagadni </a:t>
            </a:r>
            <a:r>
              <a:rPr lang="hu-HU" altLang="hu-HU" sz="18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charset="0"/>
              </a:rPr>
              <a:t>multat</a:t>
            </a:r>
            <a:r>
              <a:rPr lang="hu-HU" altLang="hu-HU" sz="1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charset="0"/>
              </a:rPr>
              <a:t>, mellet verve,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hu-HU" altLang="hu-HU" sz="1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charset="0"/>
              </a:rPr>
              <a:t>Megbabonázva, térdepelve.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hu-HU" altLang="hu-HU" sz="1800" dirty="0" smtClean="0">
              <a:solidFill>
                <a:prstClr val="black">
                  <a:lumMod val="75000"/>
                  <a:lumOff val="25000"/>
                </a:prstClr>
              </a:solidFill>
              <a:latin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hu-HU" altLang="hu-HU" sz="1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charset="0"/>
              </a:rPr>
              <a:t>Megbánni mindent. Törve, gyónva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hu-HU" altLang="hu-HU" sz="1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charset="0"/>
              </a:rPr>
              <a:t>Borulni rá egy koporsóra.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hu-HU" altLang="hu-HU" sz="1800" dirty="0" smtClean="0">
              <a:solidFill>
                <a:prstClr val="black">
                  <a:lumMod val="75000"/>
                  <a:lumOff val="25000"/>
                </a:prstClr>
              </a:solidFill>
              <a:latin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hu-HU" altLang="hu-HU" sz="1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charset="0"/>
              </a:rPr>
              <a:t>Testamentumot, </a:t>
            </a:r>
            <a:r>
              <a:rPr lang="hu-HU" altLang="hu-HU" sz="18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charset="0"/>
              </a:rPr>
              <a:t>szörnyüt</a:t>
            </a:r>
            <a:r>
              <a:rPr lang="hu-HU" altLang="hu-HU" sz="1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charset="0"/>
              </a:rPr>
              <a:t>, írni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hu-HU" altLang="hu-HU" sz="1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charset="0"/>
              </a:rPr>
              <a:t>És sírni, </a:t>
            </a:r>
            <a:r>
              <a:rPr lang="hu-HU" altLang="hu-HU" sz="18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charset="0"/>
              </a:rPr>
              <a:t>sírni</a:t>
            </a:r>
            <a:r>
              <a:rPr lang="hu-HU" altLang="hu-HU" sz="1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charset="0"/>
              </a:rPr>
              <a:t>, </a:t>
            </a:r>
            <a:r>
              <a:rPr lang="hu-HU" altLang="hu-HU" sz="18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charset="0"/>
              </a:rPr>
              <a:t>sírni</a:t>
            </a:r>
            <a:r>
              <a:rPr lang="hu-HU" altLang="hu-HU" sz="1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charset="0"/>
              </a:rPr>
              <a:t>, </a:t>
            </a:r>
            <a:r>
              <a:rPr lang="hu-HU" altLang="hu-HU" sz="18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charset="0"/>
              </a:rPr>
              <a:t>sírni</a:t>
            </a:r>
            <a:r>
              <a:rPr lang="hu-HU" altLang="hu-HU" sz="1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charset="0"/>
              </a:rPr>
              <a:t>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hu-HU" altLang="hu-HU" sz="1800" dirty="0" smtClean="0">
              <a:solidFill>
                <a:srgbClr val="002060"/>
              </a:solidFill>
              <a:latin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hu-HU" altLang="hu-HU" sz="1400" dirty="0" smtClean="0">
                <a:latin typeface="Arial" charset="0"/>
              </a:rPr>
              <a:t>(1906)</a:t>
            </a:r>
          </a:p>
        </p:txBody>
      </p:sp>
      <p:pic>
        <p:nvPicPr>
          <p:cNvPr id="36868" name="Picture 5" descr="Képtalálat a következ&amp;odblac;re: „zarándoklás a cédrusokhoz libanonban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356992"/>
            <a:ext cx="2639591" cy="2691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179512" y="188640"/>
            <a:ext cx="2659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altLang="hu-HU" b="1" dirty="0">
                <a:latin typeface="Arial" charset="0"/>
              </a:rPr>
              <a:t>Ady </a:t>
            </a:r>
            <a:r>
              <a:rPr lang="hu-HU" altLang="hu-HU" b="1" dirty="0" smtClean="0">
                <a:latin typeface="Arial" charset="0"/>
              </a:rPr>
              <a:t>Endre </a:t>
            </a:r>
            <a:r>
              <a:rPr lang="hu-HU" altLang="hu-HU" dirty="0" smtClean="0">
                <a:latin typeface="Arial" charset="0"/>
              </a:rPr>
              <a:t>(1877-1919)</a:t>
            </a:r>
            <a:endParaRPr lang="hu-HU" altLang="hu-HU" dirty="0">
              <a:latin typeface="Arial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6136715" y="6165304"/>
            <a:ext cx="2253437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400" b="1" dirty="0" smtClean="0"/>
              <a:t>Csontváry Kosztka Tivadar</a:t>
            </a:r>
          </a:p>
          <a:p>
            <a:pPr algn="ctr"/>
            <a:r>
              <a:rPr lang="hu-HU" sz="1400" dirty="0" smtClean="0"/>
              <a:t>1853-1919</a:t>
            </a:r>
          </a:p>
          <a:p>
            <a:endParaRPr lang="hu-H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491" y="1043786"/>
            <a:ext cx="1290678" cy="2119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863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www.vasarhely24.com/images/data/data/2016-09/busmagyarso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609600"/>
            <a:ext cx="2757488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5562600" y="2743200"/>
            <a:ext cx="273050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400" dirty="0">
                <a:solidFill>
                  <a:srgbClr val="C0504D">
                    <a:lumMod val="50000"/>
                  </a:srgbClr>
                </a:solidFill>
                <a:latin typeface="Arial" charset="0"/>
              </a:rPr>
              <a:t>Tornyai János: Bús magyar sors</a:t>
            </a:r>
          </a:p>
        </p:txBody>
      </p:sp>
      <p:sp>
        <p:nvSpPr>
          <p:cNvPr id="5" name="Téglalap 4"/>
          <p:cNvSpPr/>
          <p:nvPr/>
        </p:nvSpPr>
        <p:spPr>
          <a:xfrm>
            <a:off x="1524000" y="914400"/>
            <a:ext cx="4572000" cy="46482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b="1" dirty="0">
                <a:solidFill>
                  <a:srgbClr val="C0504D">
                    <a:lumMod val="50000"/>
                  </a:srgbClr>
                </a:solidFill>
                <a:latin typeface="Arial" charset="0"/>
              </a:rPr>
              <a:t> </a:t>
            </a:r>
            <a:endParaRPr lang="hu-HU" dirty="0">
              <a:solidFill>
                <a:srgbClr val="C0504D">
                  <a:lumMod val="50000"/>
                </a:srgbClr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b="1" dirty="0">
              <a:solidFill>
                <a:srgbClr val="C0504D">
                  <a:lumMod val="50000"/>
                </a:srgbClr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2000" b="1" dirty="0">
                <a:solidFill>
                  <a:srgbClr val="C0504D">
                    <a:lumMod val="50000"/>
                  </a:srgbClr>
                </a:solidFill>
                <a:latin typeface="Arial" charset="0"/>
              </a:rPr>
              <a:t>Lelkek a pányván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2000" b="1" dirty="0">
              <a:solidFill>
                <a:srgbClr val="C0504D">
                  <a:lumMod val="50000"/>
                </a:srgbClr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2000" dirty="0">
                <a:solidFill>
                  <a:srgbClr val="C0504D">
                    <a:lumMod val="50000"/>
                  </a:srgbClr>
                </a:solidFill>
                <a:latin typeface="Arial" charset="0"/>
              </a:rPr>
              <a:t>Kipányvázták a lelkemet,</a:t>
            </a:r>
            <a:br>
              <a:rPr lang="hu-HU" sz="2000" dirty="0">
                <a:solidFill>
                  <a:srgbClr val="C0504D">
                    <a:lumMod val="50000"/>
                  </a:srgbClr>
                </a:solidFill>
                <a:latin typeface="Arial" charset="0"/>
              </a:rPr>
            </a:br>
            <a:r>
              <a:rPr lang="hu-HU" sz="2000" dirty="0">
                <a:solidFill>
                  <a:srgbClr val="C0504D">
                    <a:lumMod val="50000"/>
                  </a:srgbClr>
                </a:solidFill>
                <a:latin typeface="Arial" charset="0"/>
              </a:rPr>
              <a:t>Mert ficánkolt csikói tűzben,</a:t>
            </a:r>
            <a:br>
              <a:rPr lang="hu-HU" sz="2000" dirty="0">
                <a:solidFill>
                  <a:srgbClr val="C0504D">
                    <a:lumMod val="50000"/>
                  </a:srgbClr>
                </a:solidFill>
                <a:latin typeface="Arial" charset="0"/>
              </a:rPr>
            </a:br>
            <a:r>
              <a:rPr lang="hu-HU" sz="2000" dirty="0">
                <a:solidFill>
                  <a:srgbClr val="C0504D">
                    <a:lumMod val="50000"/>
                  </a:srgbClr>
                </a:solidFill>
                <a:latin typeface="Arial" charset="0"/>
              </a:rPr>
              <a:t>Mert hiába korbácsoltam,</a:t>
            </a:r>
            <a:br>
              <a:rPr lang="hu-HU" sz="2000" dirty="0">
                <a:solidFill>
                  <a:srgbClr val="C0504D">
                    <a:lumMod val="50000"/>
                  </a:srgbClr>
                </a:solidFill>
                <a:latin typeface="Arial" charset="0"/>
              </a:rPr>
            </a:br>
            <a:r>
              <a:rPr lang="hu-HU" sz="2000" dirty="0">
                <a:solidFill>
                  <a:srgbClr val="C0504D">
                    <a:lumMod val="50000"/>
                  </a:srgbClr>
                </a:solidFill>
                <a:latin typeface="Arial" charset="0"/>
              </a:rPr>
              <a:t>Hiába űztem, hiába űztem.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2000" dirty="0">
              <a:solidFill>
                <a:srgbClr val="C0504D">
                  <a:lumMod val="50000"/>
                </a:srgbClr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2000" b="1" dirty="0">
                <a:solidFill>
                  <a:srgbClr val="C0504D">
                    <a:lumMod val="50000"/>
                  </a:srgbClr>
                </a:solidFill>
                <a:latin typeface="Arial" charset="0"/>
              </a:rPr>
              <a:t>Ha láttok a magyar Mezőn</a:t>
            </a:r>
            <a:br>
              <a:rPr lang="hu-HU" sz="2000" b="1" dirty="0">
                <a:solidFill>
                  <a:srgbClr val="C0504D">
                    <a:lumMod val="50000"/>
                  </a:srgbClr>
                </a:solidFill>
                <a:latin typeface="Arial" charset="0"/>
              </a:rPr>
            </a:br>
            <a:r>
              <a:rPr lang="hu-HU" sz="2000" b="1" dirty="0">
                <a:solidFill>
                  <a:srgbClr val="C0504D">
                    <a:lumMod val="50000"/>
                  </a:srgbClr>
                </a:solidFill>
                <a:latin typeface="Arial" charset="0"/>
              </a:rPr>
              <a:t>Véres, tajtékos, pányvás </a:t>
            </a:r>
            <a:r>
              <a:rPr lang="hu-HU" sz="2000" b="1" dirty="0" err="1">
                <a:solidFill>
                  <a:srgbClr val="C0504D">
                    <a:lumMod val="50000"/>
                  </a:srgbClr>
                </a:solidFill>
                <a:latin typeface="Arial" charset="0"/>
              </a:rPr>
              <a:t>ménet</a:t>
            </a:r>
            <a:r>
              <a:rPr lang="hu-HU" sz="2000" b="1" dirty="0">
                <a:solidFill>
                  <a:srgbClr val="C0504D">
                    <a:lumMod val="50000"/>
                  </a:srgbClr>
                </a:solidFill>
                <a:latin typeface="Arial" charset="0"/>
              </a:rPr>
              <a:t>:</a:t>
            </a:r>
            <a:br>
              <a:rPr lang="hu-HU" sz="2000" b="1" dirty="0">
                <a:solidFill>
                  <a:srgbClr val="C0504D">
                    <a:lumMod val="50000"/>
                  </a:srgbClr>
                </a:solidFill>
                <a:latin typeface="Arial" charset="0"/>
              </a:rPr>
            </a:br>
            <a:r>
              <a:rPr lang="hu-HU" sz="2000" b="1" dirty="0">
                <a:solidFill>
                  <a:srgbClr val="C0504D">
                    <a:lumMod val="50000"/>
                  </a:srgbClr>
                </a:solidFill>
                <a:latin typeface="Arial" charset="0"/>
              </a:rPr>
              <a:t>Vágjátok el a kötelét,</a:t>
            </a:r>
            <a:br>
              <a:rPr lang="hu-HU" sz="2000" b="1" dirty="0">
                <a:solidFill>
                  <a:srgbClr val="C0504D">
                    <a:lumMod val="50000"/>
                  </a:srgbClr>
                </a:solidFill>
                <a:latin typeface="Arial" charset="0"/>
              </a:rPr>
            </a:br>
            <a:r>
              <a:rPr lang="hu-HU" sz="2000" b="1" dirty="0">
                <a:solidFill>
                  <a:srgbClr val="C0504D">
                    <a:lumMod val="50000"/>
                  </a:srgbClr>
                </a:solidFill>
                <a:latin typeface="Arial" charset="0"/>
              </a:rPr>
              <a:t>Mert lélek az, bús, magyar lélek</a:t>
            </a:r>
            <a:r>
              <a:rPr lang="hu-HU" sz="2000" dirty="0">
                <a:solidFill>
                  <a:srgbClr val="C0504D">
                    <a:lumMod val="50000"/>
                  </a:srgbClr>
                </a:solidFill>
                <a:latin typeface="Arial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2000" dirty="0">
              <a:solidFill>
                <a:srgbClr val="C0504D">
                  <a:lumMod val="50000"/>
                </a:srgbClr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2000" dirty="0">
                <a:solidFill>
                  <a:srgbClr val="C0504D">
                    <a:lumMod val="50000"/>
                  </a:srgbClr>
                </a:solidFill>
                <a:latin typeface="Arial" charset="0"/>
              </a:rPr>
              <a:t>Ady Endre</a:t>
            </a:r>
          </a:p>
        </p:txBody>
      </p:sp>
    </p:spTree>
    <p:extLst>
      <p:ext uri="{BB962C8B-B14F-4D97-AF65-F5344CB8AC3E}">
        <p14:creationId xmlns:p14="http://schemas.microsoft.com/office/powerpoint/2010/main" val="222812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églalap 1"/>
          <p:cNvSpPr>
            <a:spLocks noChangeArrowheads="1"/>
          </p:cNvSpPr>
          <p:nvPr/>
        </p:nvSpPr>
        <p:spPr bwMode="auto">
          <a:xfrm>
            <a:off x="395536" y="1465263"/>
            <a:ext cx="4572000" cy="480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800" dirty="0" smtClean="0">
                <a:solidFill>
                  <a:srgbClr val="002060"/>
                </a:solidFill>
                <a:latin typeface="Arial" charset="0"/>
              </a:rPr>
              <a:t>…………………………………….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800" dirty="0" smtClean="0">
                <a:solidFill>
                  <a:prstClr val="black"/>
                </a:solidFill>
                <a:latin typeface="Arial" charset="0"/>
              </a:rPr>
              <a:t>Tán fáj a csillagoknak a magány, </a:t>
            </a:r>
            <a:br>
              <a:rPr lang="hu-HU" altLang="hu-HU" sz="1800" dirty="0" smtClean="0">
                <a:solidFill>
                  <a:prstClr val="black"/>
                </a:solidFill>
                <a:latin typeface="Arial" charset="0"/>
              </a:rPr>
            </a:br>
            <a:r>
              <a:rPr lang="hu-HU" altLang="hu-HU" sz="1800" dirty="0" smtClean="0">
                <a:solidFill>
                  <a:prstClr val="black"/>
                </a:solidFill>
                <a:latin typeface="Arial" charset="0"/>
              </a:rPr>
              <a:t>A térbe szétszórt </a:t>
            </a:r>
            <a:r>
              <a:rPr lang="hu-HU" altLang="hu-HU" sz="1800" dirty="0" err="1" smtClean="0">
                <a:solidFill>
                  <a:prstClr val="black"/>
                </a:solidFill>
                <a:latin typeface="Arial" charset="0"/>
              </a:rPr>
              <a:t>milljom</a:t>
            </a:r>
            <a:r>
              <a:rPr lang="hu-HU" altLang="hu-HU" sz="1800" dirty="0" smtClean="0">
                <a:solidFill>
                  <a:prstClr val="black"/>
                </a:solidFill>
                <a:latin typeface="Arial" charset="0"/>
              </a:rPr>
              <a:t> árvaság? </a:t>
            </a:r>
            <a:br>
              <a:rPr lang="hu-HU" altLang="hu-HU" sz="1800" dirty="0" smtClean="0">
                <a:solidFill>
                  <a:prstClr val="black"/>
                </a:solidFill>
                <a:latin typeface="Arial" charset="0"/>
              </a:rPr>
            </a:br>
            <a:r>
              <a:rPr lang="hu-HU" altLang="hu-HU" sz="1800" dirty="0" smtClean="0">
                <a:solidFill>
                  <a:prstClr val="black"/>
                </a:solidFill>
                <a:latin typeface="Arial" charset="0"/>
              </a:rPr>
              <a:t>S hogy össze nem találunk már soha </a:t>
            </a:r>
            <a:br>
              <a:rPr lang="hu-HU" altLang="hu-HU" sz="1800" dirty="0" smtClean="0">
                <a:solidFill>
                  <a:prstClr val="black"/>
                </a:solidFill>
                <a:latin typeface="Arial" charset="0"/>
              </a:rPr>
            </a:br>
            <a:r>
              <a:rPr lang="hu-HU" altLang="hu-HU" sz="1800" dirty="0" smtClean="0">
                <a:solidFill>
                  <a:prstClr val="black"/>
                </a:solidFill>
                <a:latin typeface="Arial" charset="0"/>
              </a:rPr>
              <a:t>A jégen, éjen s messziségen át? </a:t>
            </a:r>
            <a:br>
              <a:rPr lang="hu-HU" altLang="hu-HU" sz="1800" dirty="0" smtClean="0">
                <a:solidFill>
                  <a:prstClr val="black"/>
                </a:solidFill>
                <a:latin typeface="Arial" charset="0"/>
              </a:rPr>
            </a:br>
            <a:r>
              <a:rPr lang="hu-HU" altLang="hu-HU" sz="1800" dirty="0" smtClean="0">
                <a:solidFill>
                  <a:prstClr val="black"/>
                </a:solidFill>
                <a:latin typeface="Arial" charset="0"/>
              </a:rPr>
              <a:t> 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800" dirty="0" smtClean="0">
                <a:solidFill>
                  <a:prstClr val="black"/>
                </a:solidFill>
                <a:latin typeface="Arial" charset="0"/>
              </a:rPr>
              <a:t>Ó, csillag, mit sírsz! Messzebb te se vagy, </a:t>
            </a:r>
            <a:br>
              <a:rPr lang="hu-HU" altLang="hu-HU" sz="1800" dirty="0" smtClean="0">
                <a:solidFill>
                  <a:prstClr val="black"/>
                </a:solidFill>
                <a:latin typeface="Arial" charset="0"/>
              </a:rPr>
            </a:br>
            <a:r>
              <a:rPr lang="hu-HU" altLang="hu-HU" sz="1800" dirty="0" smtClean="0">
                <a:solidFill>
                  <a:prstClr val="black"/>
                </a:solidFill>
                <a:latin typeface="Arial" charset="0"/>
              </a:rPr>
              <a:t>Mint egymástól itt a földi </a:t>
            </a:r>
            <a:r>
              <a:rPr lang="hu-HU" altLang="hu-HU" sz="1800" dirty="0" err="1" smtClean="0">
                <a:solidFill>
                  <a:prstClr val="black"/>
                </a:solidFill>
                <a:latin typeface="Arial" charset="0"/>
              </a:rPr>
              <a:t>szivek</a:t>
            </a:r>
            <a:r>
              <a:rPr lang="hu-HU" altLang="hu-HU" sz="1800" dirty="0" smtClean="0">
                <a:solidFill>
                  <a:prstClr val="black"/>
                </a:solidFill>
                <a:latin typeface="Arial" charset="0"/>
              </a:rPr>
              <a:t>! </a:t>
            </a:r>
            <a:br>
              <a:rPr lang="hu-HU" altLang="hu-HU" sz="1800" dirty="0" smtClean="0">
                <a:solidFill>
                  <a:prstClr val="black"/>
                </a:solidFill>
                <a:latin typeface="Arial" charset="0"/>
              </a:rPr>
            </a:br>
            <a:r>
              <a:rPr lang="hu-HU" altLang="hu-HU" sz="1800" dirty="0" smtClean="0">
                <a:solidFill>
                  <a:prstClr val="black"/>
                </a:solidFill>
                <a:latin typeface="Arial" charset="0"/>
              </a:rPr>
              <a:t>A </a:t>
            </a:r>
            <a:r>
              <a:rPr lang="hu-HU" altLang="hu-HU" sz="1800" dirty="0" err="1" smtClean="0">
                <a:solidFill>
                  <a:prstClr val="black"/>
                </a:solidFill>
                <a:latin typeface="Arial" charset="0"/>
              </a:rPr>
              <a:t>Sziriusz</a:t>
            </a:r>
            <a:r>
              <a:rPr lang="hu-HU" altLang="hu-HU" sz="1800" dirty="0" smtClean="0">
                <a:solidFill>
                  <a:prstClr val="black"/>
                </a:solidFill>
                <a:latin typeface="Arial" charset="0"/>
              </a:rPr>
              <a:t> van tőlem távolabb </a:t>
            </a:r>
            <a:br>
              <a:rPr lang="hu-HU" altLang="hu-HU" sz="1800" dirty="0" smtClean="0">
                <a:solidFill>
                  <a:prstClr val="black"/>
                </a:solidFill>
                <a:latin typeface="Arial" charset="0"/>
              </a:rPr>
            </a:br>
            <a:r>
              <a:rPr lang="hu-HU" altLang="hu-HU" sz="1800" dirty="0" smtClean="0">
                <a:solidFill>
                  <a:prstClr val="black"/>
                </a:solidFill>
                <a:latin typeface="Arial" charset="0"/>
              </a:rPr>
              <a:t>Vagy egy-egy társam, jaj, ki mondja meg? </a:t>
            </a:r>
            <a:br>
              <a:rPr lang="hu-HU" altLang="hu-HU" sz="1800" dirty="0" smtClean="0">
                <a:solidFill>
                  <a:prstClr val="black"/>
                </a:solidFill>
                <a:latin typeface="Arial" charset="0"/>
              </a:rPr>
            </a:br>
            <a:r>
              <a:rPr lang="hu-HU" altLang="hu-HU" sz="1800" dirty="0" smtClean="0">
                <a:solidFill>
                  <a:prstClr val="black"/>
                </a:solidFill>
                <a:latin typeface="Arial" charset="0"/>
              </a:rPr>
              <a:t> 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800" b="1" dirty="0" smtClean="0">
                <a:solidFill>
                  <a:prstClr val="black"/>
                </a:solidFill>
                <a:latin typeface="Arial" charset="0"/>
              </a:rPr>
              <a:t>Ó, jaj, barátság, és jaj, szerelem! </a:t>
            </a:r>
            <a:br>
              <a:rPr lang="hu-HU" altLang="hu-HU" sz="1800" b="1" dirty="0" smtClean="0">
                <a:solidFill>
                  <a:prstClr val="black"/>
                </a:solidFill>
                <a:latin typeface="Arial" charset="0"/>
              </a:rPr>
            </a:br>
            <a:r>
              <a:rPr lang="hu-HU" altLang="hu-HU" sz="1800" b="1" dirty="0" smtClean="0">
                <a:solidFill>
                  <a:prstClr val="black"/>
                </a:solidFill>
                <a:latin typeface="Arial" charset="0"/>
              </a:rPr>
              <a:t>Ó, jaj, az út lélektől lélekig! </a:t>
            </a:r>
            <a:br>
              <a:rPr lang="hu-HU" altLang="hu-HU" sz="1800" b="1" dirty="0" smtClean="0">
                <a:solidFill>
                  <a:prstClr val="black"/>
                </a:solidFill>
                <a:latin typeface="Arial" charset="0"/>
              </a:rPr>
            </a:br>
            <a:r>
              <a:rPr lang="hu-HU" altLang="hu-HU" sz="1800" dirty="0" smtClean="0">
                <a:solidFill>
                  <a:prstClr val="black"/>
                </a:solidFill>
                <a:latin typeface="Arial" charset="0"/>
              </a:rPr>
              <a:t>Küldözzük a szem csüggedt sugarát, </a:t>
            </a:r>
            <a:br>
              <a:rPr lang="hu-HU" altLang="hu-HU" sz="1800" dirty="0" smtClean="0">
                <a:solidFill>
                  <a:prstClr val="black"/>
                </a:solidFill>
                <a:latin typeface="Arial" charset="0"/>
              </a:rPr>
            </a:br>
            <a:r>
              <a:rPr lang="hu-HU" altLang="hu-HU" sz="1800" dirty="0" smtClean="0">
                <a:solidFill>
                  <a:prstClr val="black"/>
                </a:solidFill>
                <a:latin typeface="Arial" charset="0"/>
              </a:rPr>
              <a:t>S köztünk a roppant, jeges űr lakik!</a:t>
            </a:r>
            <a:r>
              <a:rPr lang="hu-HU" altLang="hu-HU" sz="1800" dirty="0" smtClean="0">
                <a:solidFill>
                  <a:srgbClr val="002060"/>
                </a:solidFill>
                <a:latin typeface="Arial" charset="0"/>
              </a:rPr>
              <a:t> </a:t>
            </a:r>
            <a:br>
              <a:rPr lang="hu-HU" altLang="hu-HU" sz="1800" dirty="0" smtClean="0">
                <a:solidFill>
                  <a:srgbClr val="002060"/>
                </a:solidFill>
                <a:latin typeface="Arial" charset="0"/>
              </a:rPr>
            </a:br>
            <a:r>
              <a:rPr lang="hu-HU" altLang="hu-HU" sz="1800" dirty="0" smtClean="0">
                <a:solidFill>
                  <a:srgbClr val="002060"/>
                </a:solidFill>
                <a:latin typeface="Arial" charset="0"/>
              </a:rPr>
              <a:t> 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800" dirty="0" smtClean="0">
                <a:solidFill>
                  <a:srgbClr val="002060"/>
                </a:solidFill>
                <a:latin typeface="Arial" charset="0"/>
              </a:rPr>
              <a:t>1923 </a:t>
            </a:r>
          </a:p>
        </p:txBody>
      </p:sp>
      <p:sp>
        <p:nvSpPr>
          <p:cNvPr id="39939" name="Szövegdoboz 2"/>
          <p:cNvSpPr txBox="1">
            <a:spLocks noChangeArrowheads="1"/>
          </p:cNvSpPr>
          <p:nvPr/>
        </p:nvSpPr>
        <p:spPr bwMode="auto">
          <a:xfrm>
            <a:off x="838200" y="998538"/>
            <a:ext cx="24336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800" smtClean="0">
                <a:solidFill>
                  <a:srgbClr val="002060"/>
                </a:solidFill>
                <a:latin typeface="Arial" charset="0"/>
              </a:rPr>
              <a:t>LÉLEKTŐL LÉLEKIG </a:t>
            </a:r>
          </a:p>
        </p:txBody>
      </p:sp>
      <p:sp>
        <p:nvSpPr>
          <p:cNvPr id="39940" name="Téglalap 3"/>
          <p:cNvSpPr>
            <a:spLocks noChangeArrowheads="1"/>
          </p:cNvSpPr>
          <p:nvPr/>
        </p:nvSpPr>
        <p:spPr bwMode="auto">
          <a:xfrm>
            <a:off x="5004048" y="1639888"/>
            <a:ext cx="4572000" cy="369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800" dirty="0" smtClean="0">
                <a:solidFill>
                  <a:srgbClr val="002060"/>
                </a:solidFill>
                <a:latin typeface="Arial" charset="0"/>
              </a:rPr>
              <a:t>MEDDŐ ÓRÁN</a:t>
            </a:r>
            <a:br>
              <a:rPr lang="hu-HU" altLang="hu-HU" sz="1800" dirty="0" smtClean="0">
                <a:solidFill>
                  <a:srgbClr val="002060"/>
                </a:solidFill>
                <a:latin typeface="Arial" charset="0"/>
              </a:rPr>
            </a:br>
            <a:endParaRPr lang="hu-HU" altLang="hu-HU" sz="1800" dirty="0" smtClean="0">
              <a:solidFill>
                <a:srgbClr val="002060"/>
              </a:solidFill>
              <a:latin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800" dirty="0" smtClean="0">
                <a:solidFill>
                  <a:prstClr val="black"/>
                </a:solidFill>
                <a:latin typeface="Arial" charset="0"/>
              </a:rPr>
              <a:t>Magam vagyok.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800" dirty="0" smtClean="0">
                <a:solidFill>
                  <a:prstClr val="black"/>
                </a:solidFill>
                <a:latin typeface="Arial" charset="0"/>
              </a:rPr>
              <a:t>Nagyon.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800" dirty="0" smtClean="0">
                <a:solidFill>
                  <a:prstClr val="black"/>
                </a:solidFill>
                <a:latin typeface="Arial" charset="0"/>
              </a:rPr>
              <a:t>Kicsordul a könnyem.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800" dirty="0" smtClean="0">
                <a:solidFill>
                  <a:prstClr val="black"/>
                </a:solidFill>
                <a:latin typeface="Arial" charset="0"/>
              </a:rPr>
              <a:t>Hagyom.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800" dirty="0" smtClean="0">
                <a:solidFill>
                  <a:prstClr val="black"/>
                </a:solidFill>
                <a:latin typeface="Arial" charset="0"/>
              </a:rPr>
              <a:t>Viaszos vászon az asztalomon,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800" dirty="0" smtClean="0">
                <a:solidFill>
                  <a:prstClr val="black"/>
                </a:solidFill>
                <a:latin typeface="Arial" charset="0"/>
              </a:rPr>
              <a:t>Faricskálok lomhán egy dalon,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800" dirty="0" smtClean="0">
                <a:solidFill>
                  <a:prstClr val="black"/>
                </a:solidFill>
                <a:latin typeface="Arial" charset="0"/>
              </a:rPr>
              <a:t>Vézna, szánalmas figura, én.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800" dirty="0" smtClean="0">
                <a:solidFill>
                  <a:prstClr val="black"/>
                </a:solidFill>
                <a:latin typeface="Arial" charset="0"/>
              </a:rPr>
              <a:t>Én, </a:t>
            </a:r>
            <a:r>
              <a:rPr lang="hu-HU" altLang="hu-HU" sz="1800" dirty="0" err="1" smtClean="0">
                <a:solidFill>
                  <a:prstClr val="black"/>
                </a:solidFill>
                <a:latin typeface="Arial" charset="0"/>
              </a:rPr>
              <a:t>én</a:t>
            </a:r>
            <a:r>
              <a:rPr lang="hu-HU" altLang="hu-HU" sz="1800" dirty="0" smtClean="0">
                <a:solidFill>
                  <a:prstClr val="black"/>
                </a:solidFill>
                <a:latin typeface="Arial" charset="0"/>
              </a:rPr>
              <a:t>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800" dirty="0" smtClean="0">
                <a:solidFill>
                  <a:prstClr val="black"/>
                </a:solidFill>
                <a:latin typeface="Arial" charset="0"/>
              </a:rPr>
              <a:t>S magam vagyok a föld kerekén.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hu-HU" sz="1800" dirty="0" smtClean="0">
              <a:solidFill>
                <a:prstClr val="black"/>
              </a:solidFill>
              <a:latin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800" dirty="0" smtClean="0">
                <a:solidFill>
                  <a:srgbClr val="002060"/>
                </a:solidFill>
                <a:latin typeface="Arial" charset="0"/>
              </a:rPr>
              <a:t>1908 </a:t>
            </a:r>
          </a:p>
        </p:txBody>
      </p:sp>
      <p:sp>
        <p:nvSpPr>
          <p:cNvPr id="39941" name="Szövegdoboz 1"/>
          <p:cNvSpPr txBox="1">
            <a:spLocks noChangeArrowheads="1"/>
          </p:cNvSpPr>
          <p:nvPr/>
        </p:nvSpPr>
        <p:spPr bwMode="auto">
          <a:xfrm>
            <a:off x="572491" y="304800"/>
            <a:ext cx="30203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000" b="1" dirty="0" smtClean="0">
                <a:latin typeface="Arial" charset="0"/>
              </a:rPr>
              <a:t>Tóth Árpád </a:t>
            </a:r>
            <a:r>
              <a:rPr lang="hu-HU" altLang="hu-HU" sz="2000" dirty="0" smtClean="0">
                <a:latin typeface="Arial" charset="0"/>
              </a:rPr>
              <a:t>(1886-1928)</a:t>
            </a:r>
          </a:p>
        </p:txBody>
      </p:sp>
      <p:pic>
        <p:nvPicPr>
          <p:cNvPr id="3994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4939309"/>
            <a:ext cx="1221406" cy="1586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048" y="265112"/>
            <a:ext cx="1315714" cy="183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805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3784</TotalTime>
  <Words>1738</Words>
  <Application>Microsoft Office PowerPoint</Application>
  <PresentationFormat>Diavetítés a képernyőre (4:3 oldalarány)</PresentationFormat>
  <Paragraphs>323</Paragraphs>
  <Slides>28</Slides>
  <Notes>1</Notes>
  <HiddenSlides>0</HiddenSlides>
  <MMClips>0</MMClips>
  <ScaleCrop>false</ScaleCrop>
  <HeadingPairs>
    <vt:vector size="4" baseType="variant">
      <vt:variant>
        <vt:lpstr>Téma</vt:lpstr>
      </vt:variant>
      <vt:variant>
        <vt:i4>2</vt:i4>
      </vt:variant>
      <vt:variant>
        <vt:lpstr>Diacímek</vt:lpstr>
      </vt:variant>
      <vt:variant>
        <vt:i4>28</vt:i4>
      </vt:variant>
    </vt:vector>
  </HeadingPairs>
  <TitlesOfParts>
    <vt:vector size="30" baseType="lpstr">
      <vt:lpstr>2_Office-téma</vt:lpstr>
      <vt:lpstr>3_Office-téma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Rosivall László</dc:creator>
  <cp:lastModifiedBy>Lipták Judit</cp:lastModifiedBy>
  <cp:revision>101</cp:revision>
  <dcterms:created xsi:type="dcterms:W3CDTF">2018-09-12T14:28:24Z</dcterms:created>
  <dcterms:modified xsi:type="dcterms:W3CDTF">2018-09-25T12:04:23Z</dcterms:modified>
</cp:coreProperties>
</file>