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42"/>
  </p:handoutMasterIdLst>
  <p:sldIdLst>
    <p:sldId id="361" r:id="rId2"/>
    <p:sldId id="427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58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14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16" r:id="rId35"/>
    <p:sldId id="425" r:id="rId36"/>
    <p:sldId id="426" r:id="rId37"/>
    <p:sldId id="423" r:id="rId38"/>
    <p:sldId id="417" r:id="rId39"/>
    <p:sldId id="421" r:id="rId40"/>
    <p:sldId id="422" r:id="rId41"/>
  </p:sldIdLst>
  <p:sldSz cx="9144000" cy="6858000" type="screen4x3"/>
  <p:notesSz cx="6858000" cy="99472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270" autoAdjust="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B8CC0-9BAE-40B5-85E1-0F39886B1694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B95D6-3291-4881-B867-12DF8D9E06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215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1023E1-BFD0-4264-A1C8-AE4B2D35AA1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8675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FA55-7C2E-4C38-BE10-1AFAB8286445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79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-65" charset="0"/>
            </a:endParaRPr>
          </a:p>
        </p:txBody>
      </p:sp>
      <p:sp>
        <p:nvSpPr>
          <p:cNvPr id="5" name="Rectangle 10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BC6B-DF25-4609-8759-C46D67F4C72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76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CCD7-5C12-4C5F-B26A-2E99DA6C8C8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3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D02035-9B9E-4B97-98AD-BE228BC7C65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260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02861-C87A-4669-8232-25400AA293A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57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89ADC-4DE1-40A8-BECC-B7B3ECA5574F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01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7AFFC-F63C-4284-B12E-5516F35FE79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13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D1990-B207-4855-A755-85B27A8042CF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88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Rectangle 10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4B13F-FC5E-4B3B-8E3C-90502F83A7A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04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Rectangle 10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8B98ABD8-4851-451B-82E0-449D2849A19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3081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-65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hu-HU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B4CA2AC8-E208-47BD-9D48-2EC5EFC35E6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6" r:id="rId2"/>
    <p:sldLayoutId id="2147483832" r:id="rId3"/>
    <p:sldLayoutId id="2147483827" r:id="rId4"/>
    <p:sldLayoutId id="2147483828" r:id="rId5"/>
    <p:sldLayoutId id="2147483829" r:id="rId6"/>
    <p:sldLayoutId id="2147483833" r:id="rId7"/>
    <p:sldLayoutId id="2147483834" r:id="rId8"/>
    <p:sldLayoutId id="2147483835" r:id="rId9"/>
    <p:sldLayoutId id="2147483830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-65" charset="2"/>
        <a:buChar char="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65" charset="2"/>
        <a:buChar char="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-65" charset="2"/>
        <a:buChar char=""/>
        <a:defRPr lang="en-US"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0/Oeraals_verspreiding-af.svg" TargetMode="External"/><Relationship Id="rId2" Type="http://schemas.openxmlformats.org/officeDocument/2006/relationships/hyperlink" Target="http://hu.wikipedia.org/wiki/Ur%C3%A1li_nyelvcsal%C3%A1d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a/Roman_Empire_Map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c/ca/Roman_Empire_Map.pn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f/fb/IE_countries.sv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Bősze Péter</a:t>
            </a:r>
            <a:br>
              <a:rPr lang="hu-HU" sz="2800" dirty="0" smtClean="0"/>
            </a:br>
            <a:r>
              <a:rPr lang="hu-HU" sz="2800" dirty="0" smtClean="0"/>
              <a:t>Semmelweis Egyetem</a:t>
            </a:r>
            <a:br>
              <a:rPr lang="hu-HU" sz="2800" dirty="0" smtClean="0"/>
            </a:br>
            <a:r>
              <a:rPr lang="hu-HU" sz="2800" dirty="0" smtClean="0"/>
              <a:t>2018. október 3.</a:t>
            </a:r>
            <a:br>
              <a:rPr lang="hu-HU" sz="2800" dirty="0" smtClean="0"/>
            </a:br>
            <a:r>
              <a:rPr lang="hu-HU" sz="3100" dirty="0" smtClean="0"/>
              <a:t>  </a:t>
            </a:r>
            <a:endParaRPr lang="hu-HU" sz="31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4000" b="1" dirty="0"/>
              <a:t>A </a:t>
            </a:r>
            <a:r>
              <a:rPr lang="hu-HU" sz="4000" b="1" dirty="0" smtClean="0"/>
              <a:t>magyar orvosi nyelv </a:t>
            </a:r>
            <a:r>
              <a:rPr lang="hu-HU" sz="4000" b="1" dirty="0"/>
              <a:t>múltja, jelene és </a:t>
            </a:r>
            <a:r>
              <a:rPr lang="hu-HU" sz="4000" b="1" dirty="0" smtClean="0"/>
              <a:t>jövője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11005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b="1" dirty="0" smtClean="0"/>
              <a:t>Finnugor </a:t>
            </a:r>
            <a:r>
              <a:rPr lang="hu-HU" b="1" dirty="0"/>
              <a:t>nyelvek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smtClean="0">
                <a:hlinkClick r:id="rId2" tooltip="Uráli nyelvcsalád"/>
              </a:rPr>
              <a:t>uráli nyelvcsalád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12291" name="Picture 2" descr="Fájl:Oeraals verspreiding-af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484313"/>
            <a:ext cx="76200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9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A magyar nyelv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2400" dirty="0"/>
              <a:t>A világ nyelvei (3000-6000) – 50-ben</a:t>
            </a:r>
          </a:p>
          <a:p>
            <a:pPr>
              <a:defRPr/>
            </a:pPr>
            <a:r>
              <a:rPr lang="hu-HU" sz="2400" dirty="0"/>
              <a:t>Nyelvünk korszakai:</a:t>
            </a:r>
          </a:p>
          <a:p>
            <a:pPr lvl="1">
              <a:defRPr/>
            </a:pPr>
            <a:r>
              <a:rPr lang="hu-HU" sz="2400" dirty="0"/>
              <a:t>Ősmagyar kor – kezdetektől a honfoglalásig</a:t>
            </a:r>
          </a:p>
          <a:p>
            <a:pPr lvl="1">
              <a:defRPr/>
            </a:pPr>
            <a:r>
              <a:rPr lang="hu-HU" sz="2400" dirty="0"/>
              <a:t>Ómagyar kor – a mohácsi vészig (1526)</a:t>
            </a:r>
          </a:p>
          <a:p>
            <a:pPr lvl="1">
              <a:defRPr/>
            </a:pPr>
            <a:r>
              <a:rPr lang="hu-HU" sz="2400" dirty="0" err="1"/>
              <a:t>Középmagyar</a:t>
            </a:r>
            <a:r>
              <a:rPr lang="hu-HU" sz="2400" dirty="0"/>
              <a:t> kor – a nyelvújításig (1772)</a:t>
            </a:r>
          </a:p>
          <a:p>
            <a:pPr lvl="1">
              <a:defRPr/>
            </a:pPr>
            <a:r>
              <a:rPr lang="hu-HU" sz="2400" dirty="0"/>
              <a:t>Újmagyar kor korai szakasza – a trianoni diktátumig (1920)</a:t>
            </a:r>
          </a:p>
          <a:p>
            <a:pPr lvl="1">
              <a:defRPr/>
            </a:pPr>
            <a:r>
              <a:rPr lang="hu-HU" sz="2400" dirty="0"/>
              <a:t>Újmagyar kor kései szakasza – 1920-tól  napjainkig</a:t>
            </a:r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FF0000"/>
                </a:solidFill>
              </a:rPr>
              <a:t>Ókori európai nyelv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5" name="Picture 2" descr="Képtalálat a következ&amp;odblac;re: „Eurázsia”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2403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8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Görög–latin orvosi nyelv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EURÓPA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altLang="hu-HU" dirty="0" smtClean="0">
                <a:ea typeface="ＭＳ Ｐゴシック" pitchFamily="-106" charset="-128"/>
              </a:rPr>
              <a:t>Az </a:t>
            </a:r>
            <a:r>
              <a:rPr lang="hu-HU" altLang="hu-HU" dirty="0">
                <a:ea typeface="ＭＳ Ｐゴシック" pitchFamily="-106" charset="-128"/>
              </a:rPr>
              <a:t>ókori görög birodalom </a:t>
            </a:r>
            <a:r>
              <a:rPr lang="hu-HU" altLang="hu-HU" dirty="0" smtClean="0">
                <a:ea typeface="ＭＳ Ｐゴシック" pitchFamily="-106" charset="-128"/>
              </a:rPr>
              <a:t>(</a:t>
            </a:r>
            <a:r>
              <a:rPr lang="hu-HU" altLang="hu-HU" sz="2400" cap="none" dirty="0">
                <a:ea typeface="ＭＳ Ｐゴシック" pitchFamily="-106" charset="-128"/>
              </a:rPr>
              <a:t>K</a:t>
            </a:r>
            <a:r>
              <a:rPr lang="hu-HU" altLang="hu-HU" sz="2400" cap="none" dirty="0" smtClean="0">
                <a:ea typeface="ＭＳ Ｐゴシック" pitchFamily="-106" charset="-128"/>
              </a:rPr>
              <a:t>r.e.</a:t>
            </a:r>
            <a:r>
              <a:rPr lang="hu-HU" altLang="hu-HU" sz="2400" dirty="0" smtClean="0">
                <a:ea typeface="ＭＳ Ｐゴシック" pitchFamily="-106" charset="-128"/>
              </a:rPr>
              <a:t> </a:t>
            </a:r>
            <a:r>
              <a:rPr lang="hu-HU" altLang="hu-HU" sz="2400" dirty="0">
                <a:ea typeface="ＭＳ Ｐゴシック" pitchFamily="-106" charset="-128"/>
              </a:rPr>
              <a:t>VI-V</a:t>
            </a:r>
            <a:r>
              <a:rPr lang="hu-HU" altLang="hu-HU" sz="2400" dirty="0" smtClean="0">
                <a:ea typeface="ＭＳ Ｐゴシック" pitchFamily="-106" charset="-128"/>
              </a:rPr>
              <a:t>.) </a:t>
            </a:r>
            <a:endParaRPr lang="hu-HU" dirty="0"/>
          </a:p>
        </p:txBody>
      </p:sp>
      <p:pic>
        <p:nvPicPr>
          <p:cNvPr id="7" name="Picture 2" descr="Képtalálat a következ&amp;odblac;re: „Eurázsia”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1513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08920"/>
            <a:ext cx="4041775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4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Görög–latin orvosi nyelv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eurÓPA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altLang="hu-HU" dirty="0" smtClean="0">
                <a:ea typeface="ＭＳ Ｐゴシック" pitchFamily="-106" charset="-128"/>
              </a:rPr>
              <a:t>Az </a:t>
            </a:r>
            <a:r>
              <a:rPr lang="hu-HU" altLang="hu-HU" dirty="0">
                <a:ea typeface="ＭＳ Ｐゴシック" pitchFamily="-106" charset="-128"/>
              </a:rPr>
              <a:t>ókori görög birodalom </a:t>
            </a:r>
            <a:r>
              <a:rPr lang="hu-HU" altLang="hu-HU" dirty="0" smtClean="0">
                <a:ea typeface="ＭＳ Ｐゴシック" pitchFamily="-106" charset="-128"/>
              </a:rPr>
              <a:t>(</a:t>
            </a:r>
            <a:r>
              <a:rPr lang="hu-HU" altLang="hu-HU" sz="2400" cap="none" dirty="0">
                <a:ea typeface="ＭＳ Ｐゴシック" pitchFamily="-106" charset="-128"/>
              </a:rPr>
              <a:t>K</a:t>
            </a:r>
            <a:r>
              <a:rPr lang="hu-HU" altLang="hu-HU" sz="2400" cap="none" dirty="0" smtClean="0">
                <a:ea typeface="ＭＳ Ｐゴシック" pitchFamily="-106" charset="-128"/>
              </a:rPr>
              <a:t>r.e.</a:t>
            </a:r>
            <a:r>
              <a:rPr lang="hu-HU" altLang="hu-HU" sz="2400" dirty="0" smtClean="0">
                <a:ea typeface="ＭＳ Ｐゴシック" pitchFamily="-106" charset="-128"/>
              </a:rPr>
              <a:t> </a:t>
            </a:r>
            <a:r>
              <a:rPr lang="hu-HU" altLang="hu-HU" sz="2400" dirty="0">
                <a:ea typeface="ＭＳ Ｐゴシック" pitchFamily="-106" charset="-128"/>
              </a:rPr>
              <a:t>VI-V</a:t>
            </a:r>
            <a:r>
              <a:rPr lang="hu-HU" altLang="hu-HU" sz="2400" dirty="0" smtClean="0">
                <a:ea typeface="ＭＳ Ｐゴシック" pitchFamily="-106" charset="-128"/>
              </a:rPr>
              <a:t>.) </a:t>
            </a:r>
            <a:endParaRPr lang="hu-HU" dirty="0"/>
          </a:p>
        </p:txBody>
      </p:sp>
      <p:pic>
        <p:nvPicPr>
          <p:cNvPr id="7" name="Picture 2" descr="Képtalálat a következ&amp;odblac;re: „Eurázsia”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4" y="2647448"/>
            <a:ext cx="41513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Picture 2" descr="Fájl:Roman Empire Ma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10" y="2636912"/>
            <a:ext cx="4042124" cy="368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4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Görög–latin orvosi nyelv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EURÓPA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altLang="hu-HU" dirty="0" smtClean="0">
                <a:ea typeface="ＭＳ Ｐゴシック" pitchFamily="-106" charset="-128"/>
              </a:rPr>
              <a:t>A </a:t>
            </a:r>
            <a:r>
              <a:rPr lang="hu-HU" altLang="hu-HU" dirty="0">
                <a:ea typeface="ＭＳ Ｐゴシック" pitchFamily="-106" charset="-128"/>
              </a:rPr>
              <a:t>Római Birodalom </a:t>
            </a:r>
            <a:br>
              <a:rPr lang="hu-HU" altLang="hu-HU" dirty="0">
                <a:ea typeface="ＭＳ Ｐゴシック" pitchFamily="-106" charset="-128"/>
              </a:rPr>
            </a:br>
            <a:r>
              <a:rPr lang="hu-HU" altLang="hu-HU" sz="2400" dirty="0" smtClean="0">
                <a:ea typeface="ＭＳ Ｐゴシック" pitchFamily="-106" charset="-128"/>
              </a:rPr>
              <a:t>K</a:t>
            </a:r>
            <a:r>
              <a:rPr lang="hu-HU" altLang="hu-HU" sz="2400" cap="none" dirty="0" smtClean="0">
                <a:ea typeface="ＭＳ Ｐゴシック" pitchFamily="-106" charset="-128"/>
              </a:rPr>
              <a:t>r. e.</a:t>
            </a:r>
            <a:r>
              <a:rPr lang="hu-HU" altLang="hu-HU" sz="2400" dirty="0" smtClean="0">
                <a:ea typeface="ＭＳ Ｐゴシック" pitchFamily="-106" charset="-128"/>
              </a:rPr>
              <a:t> III–476.</a:t>
            </a:r>
            <a:r>
              <a:rPr lang="hu-HU" altLang="hu-HU" dirty="0" smtClean="0">
                <a:ea typeface="ＭＳ Ｐゴシック" pitchFamily="-106" charset="-128"/>
              </a:rPr>
              <a:t> </a:t>
            </a:r>
            <a:endParaRPr lang="hu-HU" dirty="0"/>
          </a:p>
        </p:txBody>
      </p:sp>
      <p:pic>
        <p:nvPicPr>
          <p:cNvPr id="7" name="Picture 2" descr="Fájl:Roman Empire Map.png">
            <a:hlinkClick r:id="rId2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9" y="2852937"/>
            <a:ext cx="4114801" cy="3528392"/>
          </a:xfrm>
        </p:spPr>
      </p:pic>
      <p:pic>
        <p:nvPicPr>
          <p:cNvPr id="8" name="Picture 2" descr="Képtalálat a következ&amp;odblac;re: „Eurázsia”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040188" cy="35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9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Görög–latin orvosi nyelv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>
                <a:ea typeface="ＭＳ Ｐゴシック" pitchFamily="-106" charset="-128"/>
              </a:rPr>
              <a:t>Bizánci </a:t>
            </a:r>
            <a:r>
              <a:rPr lang="hu-HU" altLang="hu-HU" dirty="0" smtClean="0">
                <a:ea typeface="ＭＳ Ｐゴシック" pitchFamily="-106" charset="-128"/>
              </a:rPr>
              <a:t>Birodalom</a:t>
            </a:r>
            <a:r>
              <a:rPr lang="hu-HU" altLang="hu-HU" dirty="0">
                <a:ea typeface="ＭＳ Ｐゴシック" pitchFamily="-106" charset="-128"/>
              </a:rPr>
              <a:t/>
            </a:r>
            <a:br>
              <a:rPr lang="hu-HU" altLang="hu-HU" dirty="0">
                <a:ea typeface="ＭＳ Ｐゴシック" pitchFamily="-106" charset="-128"/>
              </a:rPr>
            </a:br>
            <a:r>
              <a:rPr lang="hu-HU" altLang="hu-HU" dirty="0">
                <a:ea typeface="ＭＳ Ｐゴシック" pitchFamily="-106" charset="-128"/>
              </a:rPr>
              <a:t>476–1453 (oszmán)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ARAB BIRODALOM</a:t>
            </a:r>
          </a:p>
          <a:p>
            <a:r>
              <a:rPr lang="hu-HU" dirty="0"/>
              <a:t>V</a:t>
            </a:r>
            <a:r>
              <a:rPr lang="hu-HU" dirty="0" smtClean="0"/>
              <a:t>III–X. század</a:t>
            </a:r>
            <a:endParaRPr lang="hu-HU" dirty="0"/>
          </a:p>
        </p:txBody>
      </p:sp>
      <p:pic>
        <p:nvPicPr>
          <p:cNvPr id="7" name="Picture 2" descr="http://upload.wikimedia.org/wikipedia/commons/0/09/Biz%C3%A1nc55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3"/>
            <a:ext cx="4040188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upload.wikimedia.org/wikipedia/commons/d/d5/Age-of-caliphs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77072"/>
            <a:ext cx="4041775" cy="2328677"/>
          </a:xfrm>
          <a:noFill/>
        </p:spPr>
      </p:pic>
    </p:spTree>
    <p:extLst>
      <p:ext uri="{BB962C8B-B14F-4D97-AF65-F5344CB8AC3E}">
        <p14:creationId xmlns:p14="http://schemas.microsoft.com/office/powerpoint/2010/main" val="239609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Görög–latin orvosi </a:t>
            </a:r>
            <a:r>
              <a:rPr lang="hu-HU" dirty="0" smtClean="0"/>
              <a:t>nyelv </a:t>
            </a:r>
            <a:br>
              <a:rPr lang="hu-HU" dirty="0" smtClean="0"/>
            </a:br>
            <a:r>
              <a:rPr lang="hu-HU" dirty="0" smtClean="0"/>
              <a:t>(XII. század, </a:t>
            </a:r>
            <a:r>
              <a:rPr lang="hu-HU" dirty="0" err="1" smtClean="0"/>
              <a:t>lingua</a:t>
            </a:r>
            <a:r>
              <a:rPr lang="hu-HU" dirty="0" smtClean="0"/>
              <a:t> franca)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1441981"/>
          </a:xfrm>
        </p:spPr>
        <p:txBody>
          <a:bodyPr/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EURÓPA </a:t>
            </a:r>
            <a:r>
              <a:rPr 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(keresztény királyságok). A görög–latin orvosi nyelv megszületése. Orvosi iskolák.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1009933"/>
          </a:xfrm>
        </p:spPr>
        <p:txBody>
          <a:bodyPr/>
          <a:lstStyle/>
          <a:p>
            <a:r>
              <a:rPr 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Bizánci </a:t>
            </a:r>
            <a:r>
              <a:rPr lang="hu-H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irodalom 1180 körül. Görög orvosi nyelv.</a:t>
            </a:r>
            <a:endParaRPr lang="hu-H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e/e5/Biz%C3%A1nc1180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0417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éptalálat a következ&amp;odblac;re: „Eurázsia”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04018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9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/>
              <a:t>Az orvostudomány és az orvosi nyelv európai újjászületése (XII-XIV. sz.)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Az európai latin (görög–latin) az arabból fordított (görög–arab) orvostudományból ered. A szerzetesek fordítottak. </a:t>
            </a:r>
          </a:p>
          <a:p>
            <a:pPr marL="0" indent="0" algn="just">
              <a:buFontTx/>
              <a:buNone/>
            </a:pPr>
            <a:endParaRPr lang="hu-HU" altLang="hu-H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hu-HU" altLang="hu-H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Két út</a:t>
            </a: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: Dél-Itáliába Bizáncból és Hispánián a móroktól.  </a:t>
            </a:r>
          </a:p>
          <a:p>
            <a:pPr marL="0" indent="0" algn="just">
              <a:buFontTx/>
              <a:buNone/>
            </a:pPr>
            <a:endParaRPr lang="hu-HU" altLang="hu-H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hu-HU" altLang="hu-H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keresztes háborúk</a:t>
            </a: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: új tudományágak, sebészet, orvosi eszközök, orvosi szakkifejezések tömege.</a:t>
            </a:r>
          </a:p>
          <a:p>
            <a:pPr marL="0" indent="0">
              <a:buFontTx/>
              <a:buNone/>
            </a:pPr>
            <a:r>
              <a:rPr lang="hu-HU" altLang="hu-HU" sz="2400" i="1" smtClean="0"/>
              <a:t>Kémia, algebra, lombik, szirup, alkohol, gipsz, alkímia stb. </a:t>
            </a:r>
          </a:p>
          <a:p>
            <a:pPr marL="0" indent="0">
              <a:buFontTx/>
              <a:buNone/>
            </a:pPr>
            <a:r>
              <a:rPr lang="hu-HU" altLang="hu-HU" sz="2400" i="1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17643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smtClean="0">
                <a:solidFill>
                  <a:schemeClr val="tx1"/>
                </a:solidFill>
              </a:rPr>
              <a:t>Az első orvosi iskolák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hu-HU" altLang="hu-H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Salerno. </a:t>
            </a: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Monte Cassinó-i Benedek-rendből alakult ki. </a:t>
            </a:r>
          </a:p>
          <a:p>
            <a:pPr marL="0" indent="0" algn="just">
              <a:buFontTx/>
              <a:buNone/>
            </a:pPr>
            <a:r>
              <a:rPr lang="hu-HU" altLang="hu-HU" sz="2800" i="1" smtClean="0">
                <a:latin typeface="Times New Roman" pitchFamily="18" charset="0"/>
                <a:cs typeface="Times New Roman" pitchFamily="18" charset="0"/>
              </a:rPr>
              <a:t>Constantinus Africanus</a:t>
            </a: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 (XI. sz.) tömeges 	fordítás </a:t>
            </a:r>
          </a:p>
          <a:p>
            <a:pPr marL="0" indent="0" algn="just">
              <a:buFontTx/>
              <a:buNone/>
            </a:pPr>
            <a:r>
              <a:rPr lang="hu-HU" altLang="hu-H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Toledó</a:t>
            </a: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 – aragón-kasztiliai uralkodók és érsek szervezték a fordításokat. </a:t>
            </a:r>
          </a:p>
          <a:p>
            <a:pPr marL="0" indent="0" algn="just">
              <a:buFontTx/>
              <a:buNone/>
            </a:pPr>
            <a:r>
              <a:rPr lang="hu-HU" altLang="hu-H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Párizsi és Montpellier</a:t>
            </a: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 – arab, iszlám fordítások</a:t>
            </a:r>
          </a:p>
          <a:p>
            <a:pPr marL="0" indent="0" algn="just">
              <a:buFontTx/>
              <a:buNone/>
            </a:pP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A középkori latin XI-XIV. században vált az orvostudomány nyelvévé, és a XVI. századra vetette le az „iszlám” köntösét.</a:t>
            </a:r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FontTx/>
              <a:buNone/>
            </a:pPr>
            <a:r>
              <a:rPr lang="hu-HU" altLang="hu-H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Nemzeti orvosi nyelvek.</a:t>
            </a:r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7520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2987675" y="188913"/>
            <a:ext cx="5688013" cy="1187450"/>
          </a:xfrm>
        </p:spPr>
        <p:txBody>
          <a:bodyPr/>
          <a:lstStyle/>
          <a:p>
            <a:r>
              <a:rPr lang="hu-HU" altLang="hu-HU" sz="2800" dirty="0" smtClean="0">
                <a:latin typeface="Times New Roman" pitchFamily="18" charset="0"/>
                <a:cs typeface="Times New Roman" pitchFamily="18" charset="0"/>
              </a:rPr>
              <a:t>Nemzeti orvosi nyelvek Európában (XVI–XVIII. század)</a:t>
            </a:r>
          </a:p>
        </p:txBody>
      </p:sp>
      <p:sp>
        <p:nvSpPr>
          <p:cNvPr id="3075" name="Szöveg helye 3"/>
          <p:cNvSpPr>
            <a:spLocks noGrp="1"/>
          </p:cNvSpPr>
          <p:nvPr>
            <p:ph type="body" sz="half" idx="2"/>
          </p:nvPr>
        </p:nvSpPr>
        <p:spPr>
          <a:xfrm>
            <a:off x="107950" y="1730375"/>
            <a:ext cx="3024188" cy="4572000"/>
          </a:xfrm>
        </p:spPr>
        <p:txBody>
          <a:bodyPr/>
          <a:lstStyle/>
          <a:p>
            <a:r>
              <a:rPr lang="hu-HU" altLang="hu-HU" sz="2400" smtClean="0">
                <a:latin typeface="Times New Roman" pitchFamily="18" charset="0"/>
                <a:cs typeface="Times New Roman" pitchFamily="18" charset="0"/>
              </a:rPr>
              <a:t>A görög–latint a XVI.  századtól a nemzeti nyelvek váltják fel (sebészet). </a:t>
            </a:r>
          </a:p>
          <a:p>
            <a:endParaRPr lang="hu-HU" altLang="hu-H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altLang="hu-HU" sz="2400" smtClean="0">
                <a:latin typeface="Times New Roman" pitchFamily="18" charset="0"/>
                <a:cs typeface="Times New Roman" pitchFamily="18" charset="0"/>
              </a:rPr>
              <a:t>A XVIII: századra megteremtődtek a nemzeti orvosi nyelvek – alapvető  feltétele az orvosi oktatás nemzeti nyelvűvé válása volt.</a:t>
            </a:r>
          </a:p>
          <a:p>
            <a:r>
              <a:rPr lang="hu-HU" altLang="hu-HU" sz="2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(szabadulás a sebészettől)</a:t>
            </a:r>
          </a:p>
          <a:p>
            <a:r>
              <a:rPr lang="hu-HU" altLang="hu-HU" smtClean="0"/>
              <a:t> </a:t>
            </a:r>
          </a:p>
          <a:p>
            <a:endParaRPr lang="hu-HU" altLang="hu-HU" smtClean="0"/>
          </a:p>
        </p:txBody>
      </p:sp>
      <p:pic>
        <p:nvPicPr>
          <p:cNvPr id="3076" name="Picture 2" descr="Képtalálat a következ&amp;odblac;re: „Eurázsia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6900" y="1743075"/>
            <a:ext cx="5686425" cy="4559300"/>
          </a:xfrm>
        </p:spPr>
      </p:pic>
    </p:spTree>
    <p:extLst>
      <p:ext uri="{BB962C8B-B14F-4D97-AF65-F5344CB8AC3E}">
        <p14:creationId xmlns:p14="http://schemas.microsoft.com/office/powerpoint/2010/main" val="2402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églalap 1"/>
          <p:cNvSpPr>
            <a:spLocks noChangeArrowheads="1"/>
          </p:cNvSpPr>
          <p:nvPr/>
        </p:nvSpPr>
        <p:spPr bwMode="auto">
          <a:xfrm>
            <a:off x="1547813" y="1628775"/>
            <a:ext cx="64087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3600" i="1" dirty="0" smtClean="0"/>
              <a:t>„Szépen </a:t>
            </a:r>
            <a:r>
              <a:rPr lang="hu-HU" altLang="hu-HU" sz="3600" i="1" dirty="0"/>
              <a:t>és magyarul beszélni, írni  jellem kérdése</a:t>
            </a:r>
            <a:r>
              <a:rPr lang="hu-HU" altLang="hu-HU" sz="3600" dirty="0" smtClean="0"/>
              <a:t>.”</a:t>
            </a:r>
            <a:endParaRPr lang="hu-HU" altLang="hu-HU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3600" dirty="0"/>
              <a:t>				</a:t>
            </a:r>
            <a:r>
              <a:rPr lang="hu-HU" altLang="hu-HU" sz="2400" dirty="0"/>
              <a:t>Illyés Gyula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3600" dirty="0" smtClean="0">
                <a:solidFill>
                  <a:srgbClr val="C00000"/>
                </a:solidFill>
              </a:rPr>
              <a:t>■ A nyelvről általánosságban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3600" dirty="0" smtClean="0">
                <a:solidFill>
                  <a:srgbClr val="C00000"/>
                </a:solidFill>
              </a:rPr>
              <a:t>■ A magyar nyelv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3600" dirty="0" smtClean="0">
                <a:solidFill>
                  <a:srgbClr val="C00000"/>
                </a:solidFill>
              </a:rPr>
              <a:t>■ A nemzetközi és magyar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sz="3600" dirty="0" smtClean="0">
                <a:solidFill>
                  <a:srgbClr val="C00000"/>
                </a:solidFill>
              </a:rPr>
              <a:t>    orvosi nyelv</a:t>
            </a:r>
            <a:endParaRPr lang="hu-HU" altLang="hu-HU" sz="3600" dirty="0"/>
          </a:p>
        </p:txBody>
      </p:sp>
    </p:spTree>
    <p:extLst>
      <p:ext uri="{BB962C8B-B14F-4D97-AF65-F5344CB8AC3E}">
        <p14:creationId xmlns:p14="http://schemas.microsoft.com/office/powerpoint/2010/main" val="2896098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Magyar orvosi nyelv a XV–XVII. században</a:t>
            </a:r>
            <a:endParaRPr lang="hu-HU" dirty="0"/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altLang="hu-HU" sz="2800" smtClean="0"/>
              <a:t>Mátyás halála után a király Habsburg Ferdinánd lett. Magyarország függetlensége megpecsételődött 400 évre. </a:t>
            </a:r>
          </a:p>
          <a:p>
            <a:pPr algn="just"/>
            <a:r>
              <a:rPr lang="hu-HU" altLang="hu-HU" sz="2800" smtClean="0"/>
              <a:t>Török, három részre szakadt ország – hazánk gyepű, elvérzik a birodalom védelmében </a:t>
            </a:r>
            <a:r>
              <a:rPr lang="hu-HU" altLang="hu-HU" sz="2400" smtClean="0">
                <a:solidFill>
                  <a:srgbClr val="00B0F0"/>
                </a:solidFill>
              </a:rPr>
              <a:t>Nemeskürty</a:t>
            </a:r>
            <a:r>
              <a:rPr lang="hu-HU" altLang="hu-HU" smtClean="0"/>
              <a:t> </a:t>
            </a:r>
          </a:p>
          <a:p>
            <a:r>
              <a:rPr lang="hu-HU" altLang="hu-HU" smtClean="0"/>
              <a:t>Nincs egyetem, népi orvoslás.</a:t>
            </a:r>
          </a:p>
          <a:p>
            <a:r>
              <a:rPr lang="hu-HU" altLang="hu-HU" b="1" i="1" smtClean="0"/>
              <a:t>Egész orvosságról való könyv, azaz</a:t>
            </a:r>
            <a:r>
              <a:rPr lang="hu-HU" altLang="hu-HU" smtClean="0"/>
              <a:t> </a:t>
            </a:r>
            <a:r>
              <a:rPr lang="hu-HU" altLang="hu-HU" b="1" i="1" smtClean="0"/>
              <a:t>Ars Medica</a:t>
            </a:r>
            <a:r>
              <a:rPr lang="hu-HU" altLang="hu-HU" b="1" smtClean="0"/>
              <a:t>) – Váradi Lencsés György</a:t>
            </a:r>
          </a:p>
          <a:p>
            <a:r>
              <a:rPr lang="hu-HU" altLang="hu-HU" b="1" smtClean="0"/>
              <a:t>Szenczi Molnár Albert stb.</a:t>
            </a:r>
          </a:p>
        </p:txBody>
      </p:sp>
    </p:spTree>
    <p:extLst>
      <p:ext uri="{BB962C8B-B14F-4D97-AF65-F5344CB8AC3E}">
        <p14:creationId xmlns:p14="http://schemas.microsoft.com/office/powerpoint/2010/main" val="891025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dirty="0"/>
              <a:t>Magyar orvosi nyelv a </a:t>
            </a:r>
            <a:r>
              <a:rPr lang="hu-HU" dirty="0" smtClean="0"/>
              <a:t>XVIII. </a:t>
            </a:r>
            <a:r>
              <a:rPr lang="hu-HU" dirty="0"/>
              <a:t>században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Magyar egyetem (Nagyszombat, 1653). 1770 orvosi kar – </a:t>
            </a:r>
            <a:r>
              <a:rPr lang="hu-HU" altLang="hu-H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Mária Terézia engedélyezte.</a:t>
            </a:r>
          </a:p>
          <a:p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Oktatás nyelve német és latin, alsóbb szinten (szülészet, sebészet) 1770-től magyarul is. Alacsony színvonal: szülészethez elég volt írni és olvasni tudni.</a:t>
            </a:r>
            <a:r>
              <a:rPr lang="hu-HU" altLang="hu-H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altLang="hu-HU" smtClean="0">
                <a:solidFill>
                  <a:srgbClr val="C00000"/>
                </a:solidFill>
              </a:rPr>
              <a:t>Elmaradt a görög–latin magyarra alakítása.</a:t>
            </a:r>
          </a:p>
          <a:p>
            <a:r>
              <a:rPr lang="hu-HU" altLang="hu-H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Idegen szavak áradata – a megszállóink gondoskodtak róla. 		</a:t>
            </a:r>
            <a:r>
              <a:rPr lang="hu-HU" altLang="hu-H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Nyelvi lenyomat.</a:t>
            </a:r>
            <a:r>
              <a:rPr lang="hu-HU" altLang="hu-HU" smtClean="0">
                <a:solidFill>
                  <a:srgbClr val="C00000"/>
                </a:solidFill>
              </a:rPr>
              <a:t> </a:t>
            </a:r>
          </a:p>
          <a:p>
            <a:endParaRPr lang="hu-HU" altLang="hu-H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97599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dirty="0"/>
              <a:t>Magyar orvosi nyelv 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XIX. </a:t>
            </a:r>
            <a:r>
              <a:rPr lang="hu-HU" dirty="0"/>
              <a:t>században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 dirty="0" smtClean="0">
                <a:latin typeface="Times New Roman" pitchFamily="18" charset="0"/>
                <a:cs typeface="Times New Roman" pitchFamily="18" charset="0"/>
              </a:rPr>
              <a:t>Magyar felvilágosodás, nyelvújítás.</a:t>
            </a:r>
          </a:p>
          <a:p>
            <a:r>
              <a:rPr lang="hu-HU" altLang="hu-HU" sz="2800" dirty="0" smtClean="0">
                <a:latin typeface="Times New Roman" pitchFamily="18" charset="0"/>
                <a:cs typeface="Times New Roman" pitchFamily="18" charset="0"/>
              </a:rPr>
              <a:t>Magyar nyelvű oktatás hivatalosan 1848-tól, de a XVIII. század elejétől már elkezdődött. </a:t>
            </a:r>
          </a:p>
          <a:p>
            <a:endParaRPr lang="hu-HU" alt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altLang="hu-HU" sz="2800" dirty="0" smtClean="0">
                <a:latin typeface="Times New Roman" pitchFamily="18" charset="0"/>
                <a:cs typeface="Times New Roman" pitchFamily="18" charset="0"/>
              </a:rPr>
              <a:t>Az egyetemes </a:t>
            </a:r>
            <a:r>
              <a:rPr lang="hu-HU" altLang="hu-HU" sz="2800" dirty="0" smtClean="0">
                <a:latin typeface="Times New Roman" pitchFamily="18" charset="0"/>
                <a:cs typeface="Times New Roman" pitchFamily="18" charset="0"/>
              </a:rPr>
              <a:t>magyar orvosi nyelv megteremtése.</a:t>
            </a:r>
          </a:p>
          <a:p>
            <a:r>
              <a:rPr lang="hu-HU" altLang="hu-HU" sz="2800" dirty="0" smtClean="0">
                <a:latin typeface="Times New Roman" pitchFamily="18" charset="0"/>
                <a:cs typeface="Times New Roman" pitchFamily="18" charset="0"/>
              </a:rPr>
              <a:t>Bugát Pál</a:t>
            </a:r>
          </a:p>
          <a:p>
            <a:endParaRPr lang="hu-HU" altLang="hu-H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alt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Az egyetemes magyar orvosi nyelv ~150 éves.</a:t>
            </a:r>
            <a:r>
              <a:rPr lang="hu-HU" altLang="hu-H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988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Nemzeti orvosi nyelv:</a:t>
            </a:r>
          </a:p>
          <a:p>
            <a:pPr lvl="1" algn="just"/>
            <a:r>
              <a:rPr lang="hu-HU" dirty="0" smtClean="0"/>
              <a:t>A magyar orvosi nyelv magyar nyelv; a magyar orvostudomány nyelve. Szókészlete magyar, alkalmazva a magyar nyelvhasználati szabályozás szerint. </a:t>
            </a:r>
          </a:p>
          <a:p>
            <a:endParaRPr lang="hu-HU" dirty="0" smtClean="0">
              <a:solidFill>
                <a:srgbClr val="C00000"/>
              </a:solidFill>
            </a:endParaRPr>
          </a:p>
          <a:p>
            <a:r>
              <a:rPr lang="hu-HU" dirty="0" smtClean="0">
                <a:solidFill>
                  <a:srgbClr val="C00000"/>
                </a:solidFill>
              </a:rPr>
              <a:t>Nemzetközi orvosi nyelv (angol)</a:t>
            </a:r>
          </a:p>
          <a:p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Görög–latin orvosi nyelv (holt nyelv)</a:t>
            </a:r>
            <a:r>
              <a:rPr lang="hu-HU" dirty="0" smtClean="0">
                <a:solidFill>
                  <a:srgbClr val="C00000"/>
                </a:solidFill>
              </a:rPr>
              <a:t>  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Orvosi nyelvek – mai helyzet</a:t>
            </a:r>
            <a:br>
              <a:rPr lang="hu-HU" dirty="0" smtClean="0"/>
            </a:br>
            <a:r>
              <a:rPr lang="hu-HU" dirty="0" smtClean="0"/>
              <a:t>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3141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Miért fontos a nemzeti (magyar) orvosi nyelv?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800" dirty="0" smtClean="0"/>
              <a:t>Félreérthetetlen párbeszéd az orvos–</a:t>
            </a:r>
            <a:r>
              <a:rPr lang="hu-HU" sz="2800" dirty="0" err="1" smtClean="0"/>
              <a:t>orvos</a:t>
            </a:r>
            <a:r>
              <a:rPr lang="hu-HU" sz="2800" dirty="0" smtClean="0"/>
              <a:t>, az orvos–nővér, a nővér–</a:t>
            </a:r>
            <a:r>
              <a:rPr lang="hu-HU" sz="2800" dirty="0" err="1" smtClean="0"/>
              <a:t>nővér</a:t>
            </a:r>
            <a:r>
              <a:rPr lang="hu-HU" sz="2800" dirty="0" smtClean="0"/>
              <a:t> stb. között.</a:t>
            </a:r>
          </a:p>
          <a:p>
            <a:r>
              <a:rPr lang="hu-HU" sz="2800" dirty="0" smtClean="0"/>
              <a:t>A betegek megfelelő tájékoztatása (jogi előírás).  </a:t>
            </a:r>
          </a:p>
          <a:p>
            <a:pPr lvl="1"/>
            <a:r>
              <a:rPr lang="hu-HU" sz="2400" dirty="0" smtClean="0"/>
              <a:t>Orvosi leletek, zárójelentés, utasítások stb.</a:t>
            </a:r>
            <a:r>
              <a:rPr lang="hu-HU" dirty="0" smtClean="0"/>
              <a:t> </a:t>
            </a:r>
          </a:p>
          <a:p>
            <a:r>
              <a:rPr lang="hu-HU" sz="2800" dirty="0" smtClean="0"/>
              <a:t>Társadalmi felvilágosítás, egészségre nevelés. </a:t>
            </a:r>
          </a:p>
          <a:p>
            <a:r>
              <a:rPr lang="hu-HU" sz="2800" dirty="0" smtClean="0"/>
              <a:t>Orvosok továbbképzése.</a:t>
            </a:r>
          </a:p>
          <a:p>
            <a:r>
              <a:rPr lang="hu-HU" sz="2800" dirty="0" smtClean="0"/>
              <a:t>A köznyelv bővítése. </a:t>
            </a:r>
          </a:p>
          <a:p>
            <a:r>
              <a:rPr lang="hu-HU" sz="2800" b="1" dirty="0" smtClean="0">
                <a:solidFill>
                  <a:srgbClr val="C00000"/>
                </a:solidFill>
              </a:rPr>
              <a:t>Nincs </a:t>
            </a:r>
            <a:r>
              <a:rPr lang="hu-HU" sz="2800" b="1" dirty="0">
                <a:solidFill>
                  <a:srgbClr val="C00000"/>
                </a:solidFill>
              </a:rPr>
              <a:t>magyar orvostudomány magyar orvosi nyelv nélkül</a:t>
            </a:r>
            <a:r>
              <a:rPr lang="hu-HU" sz="2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hu-HU" sz="2800" dirty="0" smtClean="0">
                <a:solidFill>
                  <a:srgbClr val="0070C0"/>
                </a:solidFill>
              </a:rPr>
              <a:t>A szétszórt magyar orvosok összetartása.</a:t>
            </a:r>
            <a:endParaRPr lang="hu-HU" sz="2800" dirty="0">
              <a:solidFill>
                <a:srgbClr val="0070C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999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Miért nemzetközi az angol orvosi nyelv, és miért fontos?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utolsó fél évszázadban lett angol az amerikai egyeduralom és tudományszervezés következtében.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Medicus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Institute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cientific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(ISI), IF, CI, MEDLINE, PUBMED – tudománymérés, adattárak.  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/>
              <a:t>Egy világméretű közvetítő nyelv előnye magától értetődő (mai </a:t>
            </a:r>
            <a:r>
              <a:rPr lang="hu-HU" sz="2800" dirty="0" err="1" smtClean="0"/>
              <a:t>lingua</a:t>
            </a:r>
            <a:r>
              <a:rPr lang="hu-HU" sz="2800" dirty="0" smtClean="0"/>
              <a:t> franca). </a:t>
            </a:r>
            <a:endParaRPr lang="hu-HU" sz="2800" dirty="0"/>
          </a:p>
          <a:p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Pidgin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English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ayo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linic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Rochester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/>
              <a:t>Minnesota</a:t>
            </a:r>
            <a:endParaRPr lang="hu-HU" dirty="0">
              <a:solidFill>
                <a:srgbClr val="C00000"/>
              </a:solidFill>
            </a:endParaRPr>
          </a:p>
          <a:p>
            <a:pPr marL="119062" indent="0">
              <a:buNone/>
            </a:pPr>
            <a:r>
              <a:rPr lang="hu-HU" dirty="0" smtClean="0">
                <a:solidFill>
                  <a:srgbClr val="C00000"/>
                </a:solidFill>
              </a:rPr>
              <a:t>Bizottságok hozzák létre, ezért nemzetközi. </a:t>
            </a:r>
          </a:p>
          <a:p>
            <a:pPr marL="119062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7611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Az irányadó magyar egyetemes </a:t>
            </a:r>
            <a:r>
              <a:rPr lang="hu-HU" dirty="0"/>
              <a:t>orvosi </a:t>
            </a:r>
            <a:r>
              <a:rPr lang="hu-HU" dirty="0" smtClean="0"/>
              <a:t>nyelv helyzete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Az egyetemes magyar orvosi nyelv </a:t>
            </a:r>
            <a:r>
              <a:rPr lang="hu-HU" sz="2800" dirty="0" smtClean="0"/>
              <a:t>alkalmas </a:t>
            </a:r>
            <a:r>
              <a:rPr lang="hu-HU" sz="2800" dirty="0"/>
              <a:t>a magyar orvostudomány művelésére, </a:t>
            </a:r>
            <a:r>
              <a:rPr lang="hu-HU" sz="2800" dirty="0" smtClean="0"/>
              <a:t>de:</a:t>
            </a:r>
          </a:p>
          <a:p>
            <a:pPr lvl="1"/>
            <a:r>
              <a:rPr lang="hu-HU" sz="2400" dirty="0"/>
              <a:t>írásmódja részben </a:t>
            </a:r>
            <a:r>
              <a:rPr lang="hu-HU" sz="2400" dirty="0" smtClean="0"/>
              <a:t>szabályozatlan,</a:t>
            </a:r>
          </a:p>
          <a:p>
            <a:pPr lvl="1"/>
            <a:r>
              <a:rPr lang="hu-HU" sz="2400" dirty="0" smtClean="0"/>
              <a:t>némileg hiányos. </a:t>
            </a:r>
            <a:endParaRPr lang="hu-HU" sz="2400" dirty="0"/>
          </a:p>
          <a:p>
            <a:r>
              <a:rPr lang="hu-HU" sz="2400" dirty="0" smtClean="0"/>
              <a:t>Teendők</a:t>
            </a:r>
            <a:r>
              <a:rPr lang="hu-HU" sz="2400" dirty="0"/>
              <a:t>:</a:t>
            </a:r>
          </a:p>
          <a:p>
            <a:pPr lvl="1"/>
            <a:r>
              <a:rPr lang="hu-HU" sz="2400" dirty="0" smtClean="0"/>
              <a:t>Az orvosi helyesírás egységesítése. </a:t>
            </a:r>
          </a:p>
          <a:p>
            <a:pPr lvl="1"/>
            <a:r>
              <a:rPr lang="hu-HU" sz="2400" dirty="0" smtClean="0"/>
              <a:t>A nemzetközi szakfogalmak magyar megfelelőinek teljessé tétele. </a:t>
            </a:r>
          </a:p>
          <a:p>
            <a:pPr lvl="1"/>
            <a:r>
              <a:rPr lang="hu-HU" sz="2400" dirty="0" smtClean="0"/>
              <a:t>Egységes </a:t>
            </a:r>
            <a:r>
              <a:rPr lang="hu-HU" sz="2400" dirty="0"/>
              <a:t>álláspont kialakítása. </a:t>
            </a:r>
            <a:endParaRPr lang="hu-HU" sz="2400" dirty="0" smtClean="0"/>
          </a:p>
          <a:p>
            <a:pPr marL="766763" lvl="2" indent="0"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                                                      Közös gondolkodás.</a:t>
            </a:r>
            <a:endParaRPr lang="hu-HU" sz="2000" dirty="0">
              <a:solidFill>
                <a:srgbClr val="FF0000"/>
              </a:solidFill>
            </a:endParaRPr>
          </a:p>
          <a:p>
            <a:pPr marL="119062" indent="0">
              <a:buNone/>
            </a:pP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ORVOSI HELYESÍRÁSI SZÓTÁR</a:t>
            </a:r>
          </a:p>
          <a:p>
            <a:r>
              <a:rPr lang="hu-HU" dirty="0" smtClean="0"/>
              <a:t>Fábián Pál, 1992. 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2" y="2564901"/>
            <a:ext cx="2520000" cy="346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868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mtClean="0"/>
              <a:t>A magyar orvosi nyelv használata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2400" dirty="0" smtClean="0"/>
              <a:t>Magyar orvosi nyelvhasználat</a:t>
            </a:r>
            <a:r>
              <a:rPr lang="hu-HU" dirty="0" smtClean="0"/>
              <a:t>:</a:t>
            </a:r>
          </a:p>
          <a:p>
            <a:pPr lvl="1">
              <a:defRPr/>
            </a:pPr>
            <a:r>
              <a:rPr lang="hu-HU" altLang="hu-HU" sz="2400" dirty="0" smtClean="0">
                <a:solidFill>
                  <a:srgbClr val="C00000"/>
                </a:solidFill>
                <a:ea typeface="ＭＳ Ｐゴシック" pitchFamily="-106" charset="-128"/>
              </a:rPr>
              <a:t>Elterjedt a fölösleges </a:t>
            </a:r>
            <a:r>
              <a:rPr lang="hu-HU" altLang="hu-HU" sz="2400" dirty="0">
                <a:solidFill>
                  <a:srgbClr val="C00000"/>
                </a:solidFill>
                <a:ea typeface="ＭＳ Ｐゴシック" pitchFamily="-106" charset="-128"/>
              </a:rPr>
              <a:t>idegen </a:t>
            </a:r>
            <a:r>
              <a:rPr lang="hu-HU" altLang="hu-HU" sz="2400" dirty="0" smtClean="0">
                <a:solidFill>
                  <a:srgbClr val="C00000"/>
                </a:solidFill>
                <a:ea typeface="ＭＳ Ｐゴシック" pitchFamily="-106" charset="-128"/>
              </a:rPr>
              <a:t>szavak használata  !!!!!!!</a:t>
            </a:r>
            <a:endParaRPr lang="hu-HU" altLang="hu-HU" sz="2400" dirty="0">
              <a:solidFill>
                <a:srgbClr val="C00000"/>
              </a:solidFill>
              <a:ea typeface="ＭＳ Ｐゴシック" pitchFamily="-106" charset="-128"/>
            </a:endParaRPr>
          </a:p>
          <a:p>
            <a:pPr lvl="1">
              <a:defRPr/>
            </a:pPr>
            <a:r>
              <a:rPr lang="hu-HU" altLang="hu-HU" sz="2400" dirty="0" smtClean="0">
                <a:solidFill>
                  <a:srgbClr val="0070C0"/>
                </a:solidFill>
                <a:ea typeface="ＭＳ Ｐゴシック" pitchFamily="-106" charset="-128"/>
              </a:rPr>
              <a:t>Terjengősség; fogalmazás, kifejezések</a:t>
            </a:r>
            <a:r>
              <a:rPr lang="hu-HU" altLang="hu-HU" sz="2400" dirty="0" smtClean="0">
                <a:solidFill>
                  <a:srgbClr val="C00000"/>
                </a:solidFill>
                <a:ea typeface="ＭＳ Ｐゴシック" pitchFamily="-106" charset="-128"/>
              </a:rPr>
              <a:t> </a:t>
            </a:r>
            <a:r>
              <a:rPr lang="hu-HU" altLang="hu-HU" sz="2400" dirty="0" smtClean="0">
                <a:ea typeface="ＭＳ Ｐゴシック" pitchFamily="-106" charset="-128"/>
              </a:rPr>
              <a:t>(megrendezésre került, hatást gyakorol, fejlődést mutat)</a:t>
            </a:r>
            <a:r>
              <a:rPr lang="hu-HU" altLang="hu-HU" sz="2400" dirty="0" smtClean="0">
                <a:solidFill>
                  <a:srgbClr val="C00000"/>
                </a:solidFill>
                <a:ea typeface="ＭＳ Ｐゴシック" pitchFamily="-106" charset="-128"/>
              </a:rPr>
              <a:t> </a:t>
            </a:r>
            <a:endParaRPr lang="hu-HU" altLang="hu-HU" sz="2400" dirty="0" smtClean="0">
              <a:solidFill>
                <a:srgbClr val="0070C0"/>
              </a:solidFill>
              <a:ea typeface="ＭＳ Ｐゴシック" pitchFamily="-106" charset="-128"/>
            </a:endParaRPr>
          </a:p>
          <a:p>
            <a:pPr lvl="1">
              <a:defRPr/>
            </a:pPr>
            <a:r>
              <a:rPr lang="hu-HU" altLang="hu-HU" sz="2400" dirty="0" smtClean="0">
                <a:solidFill>
                  <a:srgbClr val="0070C0"/>
                </a:solidFill>
                <a:ea typeface="ＭＳ Ｐゴシック" pitchFamily="-106" charset="-128"/>
              </a:rPr>
              <a:t>Felesleges </a:t>
            </a:r>
            <a:r>
              <a:rPr lang="hu-HU" altLang="hu-HU" sz="2400" dirty="0">
                <a:solidFill>
                  <a:srgbClr val="0070C0"/>
                </a:solidFill>
                <a:ea typeface="ＭＳ Ｐゴシック" pitchFamily="-106" charset="-128"/>
              </a:rPr>
              <a:t>rövidítések</a:t>
            </a:r>
            <a:r>
              <a:rPr lang="hu-HU" altLang="hu-HU" sz="2400" dirty="0">
                <a:ea typeface="ＭＳ Ｐゴシック" pitchFamily="-106" charset="-128"/>
              </a:rPr>
              <a:t> – zavarja a </a:t>
            </a:r>
            <a:r>
              <a:rPr lang="hu-HU" altLang="hu-HU" sz="2400" dirty="0" smtClean="0">
                <a:ea typeface="ＭＳ Ｐゴシック" pitchFamily="-106" charset="-128"/>
              </a:rPr>
              <a:t>megértést</a:t>
            </a:r>
            <a:endParaRPr lang="hu-HU" altLang="hu-HU" sz="2400" dirty="0">
              <a:ea typeface="ＭＳ Ｐゴシック" pitchFamily="-106" charset="-128"/>
            </a:endParaRPr>
          </a:p>
          <a:p>
            <a:pPr lvl="1">
              <a:defRPr/>
            </a:pPr>
            <a:r>
              <a:rPr lang="hu-HU" altLang="hu-HU" sz="2400" dirty="0">
                <a:solidFill>
                  <a:srgbClr val="0070C0"/>
                </a:solidFill>
                <a:ea typeface="ＭＳ Ｐゴシック" pitchFamily="-106" charset="-128"/>
              </a:rPr>
              <a:t>Tartozékbetűk/számok összevissza írása</a:t>
            </a:r>
            <a:r>
              <a:rPr lang="hu-HU" altLang="hu-HU" sz="2400" dirty="0">
                <a:ea typeface="ＭＳ Ｐゴシック" pitchFamily="-106" charset="-128"/>
              </a:rPr>
              <a:t> </a:t>
            </a:r>
            <a:r>
              <a:rPr lang="hu-HU" altLang="hu-HU" sz="2400" dirty="0" smtClean="0">
                <a:ea typeface="ＭＳ Ｐゴシック" pitchFamily="-106" charset="-128"/>
              </a:rPr>
              <a:t>(</a:t>
            </a:r>
            <a:r>
              <a:rPr lang="hu-HU" sz="2400" i="1" dirty="0" err="1"/>
              <a:t>Ig-M</a:t>
            </a:r>
            <a:r>
              <a:rPr lang="hu-HU" sz="2400" i="1" dirty="0"/>
              <a:t>, </a:t>
            </a:r>
            <a:r>
              <a:rPr lang="hu-HU" sz="2400" i="1" dirty="0" err="1"/>
              <a:t>IgM</a:t>
            </a:r>
            <a:r>
              <a:rPr lang="hu-HU" sz="2400" i="1" dirty="0"/>
              <a:t>, </a:t>
            </a:r>
            <a:r>
              <a:rPr lang="hu-HU" sz="2400" i="1" dirty="0" err="1"/>
              <a:t>Ig</a:t>
            </a:r>
            <a:r>
              <a:rPr lang="hu-HU" sz="2400" i="1" dirty="0"/>
              <a:t> </a:t>
            </a:r>
            <a:r>
              <a:rPr lang="hu-HU" sz="2400" i="1" dirty="0" smtClean="0"/>
              <a:t>M)</a:t>
            </a:r>
          </a:p>
          <a:p>
            <a:pPr lvl="1">
              <a:defRPr/>
            </a:pPr>
            <a:r>
              <a:rPr lang="hu-HU" sz="2400" dirty="0" smtClean="0">
                <a:solidFill>
                  <a:srgbClr val="0070C0"/>
                </a:solidFill>
              </a:rPr>
              <a:t>Az orvosi csoportnevek írásának szabályozatlansága</a:t>
            </a:r>
            <a:endParaRPr lang="hu-HU" sz="2000" dirty="0" smtClean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r>
              <a:rPr lang="hu-HU" sz="2000" dirty="0" smtClean="0"/>
              <a:t>(anatómiai, szövettani, sejttani </a:t>
            </a:r>
            <a:r>
              <a:rPr lang="hu-HU" sz="2000" dirty="0"/>
              <a:t>nevek, betegségnevek, </a:t>
            </a:r>
            <a:r>
              <a:rPr lang="hu-HU" sz="2000" dirty="0" smtClean="0"/>
              <a:t>molekulanevek, génnevek</a:t>
            </a:r>
            <a:r>
              <a:rPr lang="hu-HU" sz="2000" dirty="0"/>
              <a:t>, </a:t>
            </a:r>
            <a:r>
              <a:rPr lang="hu-HU" sz="2000" dirty="0" smtClean="0"/>
              <a:t>mikrobanevek, biológiai </a:t>
            </a:r>
            <a:r>
              <a:rPr lang="hu-HU" sz="2000" dirty="0"/>
              <a:t>folyamatok </a:t>
            </a:r>
            <a:r>
              <a:rPr lang="hu-HU" sz="2000" dirty="0" smtClean="0"/>
              <a:t>nevei stb.)</a:t>
            </a:r>
            <a:endParaRPr lang="hu-HU" sz="2000" dirty="0"/>
          </a:p>
          <a:p>
            <a:pPr lvl="1">
              <a:defRPr/>
            </a:pPr>
            <a:endParaRPr lang="hu-HU" sz="2400" dirty="0" smtClean="0">
              <a:solidFill>
                <a:srgbClr val="0070C0"/>
              </a:solidFill>
            </a:endParaRPr>
          </a:p>
          <a:p>
            <a:pPr lvl="1">
              <a:defRPr/>
            </a:pPr>
            <a:endParaRPr lang="hu-HU" sz="2400" i="1" dirty="0" smtClean="0"/>
          </a:p>
          <a:p>
            <a:pPr marL="457200" lvl="1" indent="0">
              <a:buFontTx/>
              <a:buNone/>
              <a:defRPr/>
            </a:pP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54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sz="3600" dirty="0" smtClean="0"/>
              <a:t>Idegen szavak használatának hátrányai a magyar orvosi nyelvben  (1) </a:t>
            </a:r>
            <a:br>
              <a:rPr lang="hu-HU" sz="3600" dirty="0" smtClean="0"/>
            </a:br>
            <a:r>
              <a:rPr lang="hu-HU" sz="2700" dirty="0" smtClean="0"/>
              <a:t>(előny: nemzetközi szakszó)</a:t>
            </a:r>
            <a:endParaRPr lang="hu-HU" sz="2700" dirty="0"/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 dirty="0" smtClean="0">
                <a:solidFill>
                  <a:srgbClr val="C00000"/>
                </a:solidFill>
              </a:rPr>
              <a:t>A szükségtelen idegen szavakkal kevert írás:</a:t>
            </a:r>
          </a:p>
          <a:p>
            <a:pPr lvl="1"/>
            <a:r>
              <a:rPr lang="hu-HU" altLang="hu-HU" sz="2400" dirty="0" smtClean="0"/>
              <a:t>Nehezíti a megértést, a szövegkövetést, félreérthető.</a:t>
            </a:r>
          </a:p>
          <a:p>
            <a:pPr lvl="1"/>
            <a:r>
              <a:rPr lang="hu-HU" altLang="hu-HU" sz="2400" dirty="0" smtClean="0"/>
              <a:t>Nehezebben megtanulható: az új idegen szavakat általában nehezebb megjegyezni, mint a magyarokat.</a:t>
            </a:r>
          </a:p>
          <a:p>
            <a:pPr lvl="1"/>
            <a:r>
              <a:rPr lang="hu-HU" altLang="hu-HU" sz="2400" dirty="0" smtClean="0"/>
              <a:t>Magában hordozza a téves szóhasználat és kiejtés veszélyét: (</a:t>
            </a:r>
            <a:r>
              <a:rPr lang="hu-HU" altLang="hu-HU" sz="2400" i="1" dirty="0" smtClean="0"/>
              <a:t>Adoptáltuk </a:t>
            </a:r>
            <a:r>
              <a:rPr lang="hu-HU" altLang="hu-HU" sz="2400" dirty="0" smtClean="0"/>
              <a:t>a műszert…</a:t>
            </a:r>
            <a:r>
              <a:rPr lang="hu-HU" altLang="hu-HU" sz="2400" i="1" dirty="0" smtClean="0"/>
              <a:t>, adaptáltuk</a:t>
            </a:r>
            <a:r>
              <a:rPr lang="hu-HU" altLang="hu-HU" sz="2400" dirty="0" smtClean="0"/>
              <a:t> [alkalmassá tettük])</a:t>
            </a:r>
          </a:p>
          <a:p>
            <a:pPr lvl="1"/>
            <a:r>
              <a:rPr lang="hu-HU" altLang="hu-HU" sz="2400" dirty="0" smtClean="0"/>
              <a:t>Sok a helyesírási és nyelvhasználati hiba (felemás írás: </a:t>
            </a:r>
            <a:r>
              <a:rPr lang="hu-HU" altLang="hu-HU" sz="2400" i="1" dirty="0" err="1" smtClean="0"/>
              <a:t>suppresszor</a:t>
            </a:r>
            <a:r>
              <a:rPr lang="hu-HU" altLang="hu-HU" sz="2400" i="1" dirty="0" smtClean="0"/>
              <a:t>, </a:t>
            </a:r>
            <a:r>
              <a:rPr lang="hu-HU" altLang="hu-HU" sz="2400" i="1" dirty="0" err="1" smtClean="0"/>
              <a:t>antivaskularis</a:t>
            </a:r>
            <a:r>
              <a:rPr lang="hu-HU" altLang="hu-HU" sz="2400" i="1" dirty="0" smtClean="0"/>
              <a:t>, </a:t>
            </a:r>
            <a:r>
              <a:rPr lang="hu-HU" altLang="hu-HU" sz="2400" i="1" dirty="0" err="1" smtClean="0"/>
              <a:t>cyszta</a:t>
            </a:r>
            <a:r>
              <a:rPr lang="hu-HU" altLang="hu-HU" sz="2400" i="1" dirty="0" smtClean="0"/>
              <a:t>, </a:t>
            </a:r>
            <a:r>
              <a:rPr lang="hu-HU" altLang="hu-HU" sz="2400" i="1" dirty="0" err="1" smtClean="0"/>
              <a:t>nephrológia</a:t>
            </a:r>
            <a:r>
              <a:rPr lang="hu-HU" altLang="hu-HU" sz="2400" i="1" dirty="0" smtClean="0"/>
              <a:t> </a:t>
            </a:r>
            <a:r>
              <a:rPr lang="hu-HU" altLang="hu-HU" sz="2400" dirty="0" smtClean="0"/>
              <a:t>stb.)</a:t>
            </a:r>
          </a:p>
          <a:p>
            <a:pPr lvl="1"/>
            <a:r>
              <a:rPr lang="hu-HU" altLang="hu-HU" sz="2400" dirty="0" smtClean="0"/>
              <a:t>A görög–latin szaknyelvi jövevényszavak magyarosan és idegenesen is írhatók (</a:t>
            </a:r>
            <a:r>
              <a:rPr lang="hu-HU" altLang="hu-HU" sz="2400" dirty="0" err="1" smtClean="0"/>
              <a:t>sarcoma</a:t>
            </a:r>
            <a:r>
              <a:rPr lang="hu-HU" altLang="hu-HU" sz="2400" dirty="0" smtClean="0"/>
              <a:t>, szarkóma). </a:t>
            </a:r>
          </a:p>
          <a:p>
            <a:pPr lvl="1"/>
            <a:endParaRPr lang="hu-HU" altLang="hu-HU" sz="2400" dirty="0" smtClean="0"/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586226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/>
              <a:t>Idegen szavak használatának hátrányai a magyar orvosi nyelvben (2)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altLang="hu-HU" sz="2400" dirty="0" smtClean="0"/>
              <a:t>Az angol szavak hajlamosítanak „angolos” fogalmazásra, </a:t>
            </a:r>
            <a:r>
              <a:rPr lang="hu-HU" altLang="hu-HU" sz="2400" dirty="0" smtClean="0">
                <a:solidFill>
                  <a:srgbClr val="C00000"/>
                </a:solidFill>
              </a:rPr>
              <a:t>megváltoztatják a magyar mondatszerkesztést</a:t>
            </a:r>
            <a:r>
              <a:rPr lang="hu-HU" altLang="hu-HU" sz="2400" dirty="0" smtClean="0"/>
              <a:t>. Eredmény: felemás, „</a:t>
            </a:r>
            <a:r>
              <a:rPr lang="hu-HU" altLang="hu-HU" sz="2400" dirty="0" err="1" smtClean="0"/>
              <a:t>angomagy</a:t>
            </a:r>
            <a:r>
              <a:rPr lang="hu-HU" altLang="hu-HU" sz="2400" dirty="0" smtClean="0"/>
              <a:t>” mondatok, körülményes szövegezés. </a:t>
            </a:r>
          </a:p>
          <a:p>
            <a:pPr lvl="1"/>
            <a:r>
              <a:rPr lang="hu-HU" altLang="hu-HU" sz="2400" dirty="0" smtClean="0"/>
              <a:t>Visszaszorítja a magyar orvosi szakszavak használatát, sorvaszt – </a:t>
            </a:r>
            <a:r>
              <a:rPr lang="hu-HU" altLang="hu-HU" sz="2400" dirty="0" smtClean="0">
                <a:solidFill>
                  <a:srgbClr val="0070C0"/>
                </a:solidFill>
              </a:rPr>
              <a:t>a nyelvhasználat a nyelv lélegzése.</a:t>
            </a:r>
            <a:endParaRPr lang="hu-HU" altLang="hu-HU" sz="2400" dirty="0" smtClean="0"/>
          </a:p>
          <a:p>
            <a:pPr lvl="1"/>
            <a:r>
              <a:rPr lang="hu-HU" altLang="hu-HU" sz="2400" dirty="0" smtClean="0"/>
              <a:t>Szürkítheti a magyar szöveg sokszínűségét.</a:t>
            </a:r>
          </a:p>
          <a:p>
            <a:pPr lvl="1"/>
            <a:r>
              <a:rPr lang="hu-HU" altLang="hu-HU" sz="2400" dirty="0" smtClean="0"/>
              <a:t>A szükségtelen idegen szavaktól hemzsegő írások  orvosi nyelvünk elmaradottságára utalhatnak. </a:t>
            </a:r>
          </a:p>
          <a:p>
            <a:pPr lvl="1"/>
            <a:r>
              <a:rPr lang="hu-HU" altLang="hu-HU" sz="2400" dirty="0" smtClean="0"/>
              <a:t>Elmarad a köznyelvet gyarapító hatása.         </a:t>
            </a:r>
            <a:endParaRPr lang="hu-HU" altLang="hu-HU" sz="2400" dirty="0"/>
          </a:p>
          <a:p>
            <a:pPr lvl="1"/>
            <a:r>
              <a:rPr lang="hu-HU" altLang="hu-HU" sz="2400" dirty="0" smtClean="0">
                <a:solidFill>
                  <a:srgbClr val="00B050"/>
                </a:solidFill>
              </a:rPr>
              <a:t>Zavaró – nem tetszik. </a:t>
            </a:r>
          </a:p>
        </p:txBody>
      </p:sp>
    </p:spTree>
    <p:extLst>
      <p:ext uri="{BB962C8B-B14F-4D97-AF65-F5344CB8AC3E}">
        <p14:creationId xmlns:p14="http://schemas.microsoft.com/office/powerpoint/2010/main" val="103572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 smtClean="0">
                <a:ea typeface="ＭＳ Ｐゴシック" pitchFamily="-106" charset="-128"/>
              </a:rPr>
              <a:t>A nyelv fogalma és összetevői</a:t>
            </a:r>
            <a:endParaRPr lang="hu-HU" altLang="hu-HU" dirty="0" smtClean="0">
              <a:ea typeface="ＭＳ Ｐゴシック" pitchFamily="-106" charset="-12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hu-HU" sz="2400" dirty="0">
                <a:solidFill>
                  <a:srgbClr val="C00000"/>
                </a:solidFill>
              </a:rPr>
              <a:t>■ A nyelv </a:t>
            </a:r>
            <a:r>
              <a:rPr lang="hu-HU" sz="2400" dirty="0" smtClean="0">
                <a:solidFill>
                  <a:srgbClr val="C00000"/>
                </a:solidFill>
              </a:rPr>
              <a:t>fogalma: </a:t>
            </a:r>
            <a:r>
              <a:rPr lang="hu-HU" sz="2400" dirty="0" smtClean="0"/>
              <a:t>A nyelv „testet </a:t>
            </a:r>
            <a:r>
              <a:rPr lang="hu-HU" sz="2400" dirty="0"/>
              <a:t>öltött emberi </a:t>
            </a:r>
            <a:r>
              <a:rPr lang="hu-HU" sz="2400" dirty="0" smtClean="0"/>
              <a:t>gondolat”: </a:t>
            </a:r>
            <a:r>
              <a:rPr lang="hu-HU" sz="2400" dirty="0"/>
              <a:t>szórendszer és szóhasználat a gondolatok (az elme működésének) </a:t>
            </a:r>
            <a:r>
              <a:rPr lang="hu-HU" sz="2400" dirty="0" smtClean="0"/>
              <a:t>közvetítésére. </a:t>
            </a:r>
          </a:p>
          <a:p>
            <a:pPr marL="0" indent="0" algn="just">
              <a:buNone/>
              <a:defRPr/>
            </a:pPr>
            <a:r>
              <a:rPr lang="hu-HU" sz="2400" dirty="0" smtClean="0"/>
              <a:t>Megnyilvánulhat </a:t>
            </a:r>
            <a:r>
              <a:rPr lang="hu-HU" sz="2400" dirty="0"/>
              <a:t>beszédben, </a:t>
            </a:r>
            <a:r>
              <a:rPr lang="hu-HU" sz="2400" dirty="0" smtClean="0"/>
              <a:t>írásban és jelbeszédben – ezek </a:t>
            </a:r>
            <a:r>
              <a:rPr lang="hu-HU" sz="2400" dirty="0"/>
              <a:t>eszköze</a:t>
            </a:r>
            <a:r>
              <a:rPr lang="hu-HU" sz="2400" dirty="0" smtClean="0"/>
              <a:t>.</a:t>
            </a:r>
          </a:p>
          <a:p>
            <a:pPr marL="0" indent="0" algn="just">
              <a:buNone/>
              <a:defRPr/>
            </a:pPr>
            <a:r>
              <a:rPr lang="hu-HU" sz="2400" dirty="0" smtClean="0">
                <a:solidFill>
                  <a:srgbClr val="C00000"/>
                </a:solidFill>
              </a:rPr>
              <a:t>■ </a:t>
            </a:r>
            <a:r>
              <a:rPr lang="hu-HU" sz="2400" dirty="0">
                <a:solidFill>
                  <a:srgbClr val="C00000"/>
                </a:solidFill>
              </a:rPr>
              <a:t>A nyelv </a:t>
            </a:r>
            <a:r>
              <a:rPr lang="hu-HU" sz="2400" dirty="0" smtClean="0">
                <a:solidFill>
                  <a:srgbClr val="C00000"/>
                </a:solidFill>
              </a:rPr>
              <a:t>összetevői:</a:t>
            </a:r>
            <a:r>
              <a:rPr lang="hu-HU" sz="2400" dirty="0" smtClean="0"/>
              <a:t> elemkészlet (szókészlet) </a:t>
            </a:r>
            <a:r>
              <a:rPr lang="hu-HU" sz="2400" dirty="0"/>
              <a:t>és nyelvhasználati (nyelvtani) </a:t>
            </a:r>
            <a:r>
              <a:rPr lang="hu-HU" sz="2400" dirty="0" smtClean="0"/>
              <a:t>szabályok. </a:t>
            </a:r>
          </a:p>
          <a:p>
            <a:pPr marL="0" indent="0" algn="just">
              <a:buNone/>
              <a:defRPr/>
            </a:pPr>
            <a:r>
              <a:rPr lang="hu-HU" sz="2400" dirty="0" smtClean="0"/>
              <a:t>Elemkészlet: hangok </a:t>
            </a:r>
            <a:r>
              <a:rPr lang="hu-HU" sz="2400" dirty="0"/>
              <a:t>(fonémák, betűk), </a:t>
            </a:r>
            <a:r>
              <a:rPr lang="hu-HU" sz="2400" dirty="0" smtClean="0"/>
              <a:t>szótagok, szótövek, toldalékok, szavak </a:t>
            </a:r>
            <a:r>
              <a:rPr lang="hu-HU" sz="2400" dirty="0"/>
              <a:t>(szókészlet</a:t>
            </a:r>
            <a:r>
              <a:rPr lang="hu-HU" sz="2400" dirty="0" smtClean="0"/>
              <a:t>); ezek </a:t>
            </a:r>
            <a:r>
              <a:rPr lang="hu-HU" sz="2400" dirty="0"/>
              <a:t>a nyelvtani szabályok szerint szerveződnek mondatokká, </a:t>
            </a:r>
            <a:r>
              <a:rPr lang="hu-HU" sz="2400" dirty="0" smtClean="0"/>
              <a:t>szöveggé</a:t>
            </a:r>
            <a:r>
              <a:rPr lang="hu-HU" sz="2400" dirty="0"/>
              <a:t>. </a:t>
            </a:r>
          </a:p>
          <a:p>
            <a:pPr marL="0" indent="0" algn="just">
              <a:buNone/>
              <a:defRPr/>
            </a:pPr>
            <a:r>
              <a:rPr lang="hu-HU" sz="2400" dirty="0"/>
              <a:t>Az írott nyelv mesterséges szabályozása a helyesírás.</a:t>
            </a:r>
          </a:p>
          <a:p>
            <a:pPr marL="0" indent="0" algn="just">
              <a:buNone/>
              <a:defRPr/>
            </a:pPr>
            <a:endParaRPr lang="hu-HU" sz="2800" dirty="0" smtClean="0">
              <a:solidFill>
                <a:srgbClr val="C00000"/>
              </a:solidFill>
            </a:endParaRPr>
          </a:p>
          <a:p>
            <a:pPr marL="0" indent="0" algn="just">
              <a:buNone/>
              <a:defRPr/>
            </a:pPr>
            <a:endParaRPr lang="hu-HU" sz="2800" dirty="0" smtClean="0">
              <a:solidFill>
                <a:srgbClr val="C00000"/>
              </a:solidFill>
            </a:endParaRPr>
          </a:p>
          <a:p>
            <a:pPr marL="0" indent="0" algn="just">
              <a:buNone/>
              <a:defRPr/>
            </a:pP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61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/>
              <a:t>ORVOSI NYELVEZET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 i="1" smtClean="0"/>
              <a:t>„…Pszichiátriai tematikájában konfliktuozus familiaris háttér, párkapcsolatban grávisz   frusztrációk tömege volt exponálható, ezért mind a pszichológusok, mind a pszichiáterek ezen tematikára centrálva, a feltáró, supportív és dinamikusan orientált pszichoterápiás kezelések mellett, kognitív orientációjú pszichoterápiában is részesítették…”</a:t>
            </a:r>
          </a:p>
          <a:p>
            <a:endParaRPr lang="hu-HU" altLang="hu-HU" sz="2800" i="1" smtClean="0">
              <a:solidFill>
                <a:srgbClr val="C00000"/>
              </a:solidFill>
            </a:endParaRPr>
          </a:p>
          <a:p>
            <a:r>
              <a:rPr lang="hu-HU" altLang="hu-HU" sz="2800" i="1" smtClean="0">
                <a:solidFill>
                  <a:srgbClr val="C00000"/>
                </a:solidFill>
              </a:rPr>
              <a:t>Multidiszciplináris cardiovascularis prevenció</a:t>
            </a:r>
            <a:endParaRPr lang="hu-HU" altLang="hu-HU" sz="240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2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/>
              <a:t>ORVOSI NYELVEZET (terjengősség, bonyolult fogalmazás)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hu-HU" sz="2800" i="1" dirty="0"/>
              <a:t>„Ismert tény, hogy a terhességi </a:t>
            </a:r>
            <a:r>
              <a:rPr lang="hu-HU" sz="2800" i="1" dirty="0" err="1"/>
              <a:t>trofoblaszt</a:t>
            </a:r>
            <a:r>
              <a:rPr lang="hu-HU" sz="2800" i="1" dirty="0"/>
              <a:t> tumorok gyors lokális inváziója, valamint a távolra szóródó </a:t>
            </a:r>
            <a:r>
              <a:rPr lang="hu-HU" sz="2800" i="1" dirty="0" err="1"/>
              <a:t>metasztázisok</a:t>
            </a:r>
            <a:r>
              <a:rPr lang="hu-HU" sz="2800" i="1" dirty="0"/>
              <a:t> jelenléte mellett is általában kifejezett kemoterápia érzékenységet mutatnak, ezért hatékonyan és sikeresen kezelhetők.” </a:t>
            </a:r>
            <a:r>
              <a:rPr lang="hu-HU" sz="2800" dirty="0"/>
              <a:t>(236 leütés</a:t>
            </a:r>
            <a:r>
              <a:rPr lang="hu-HU" sz="2800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hu-HU" altLang="hu-HU" sz="2800" dirty="0" smtClean="0">
                <a:ea typeface="ＭＳ Ｐゴシック" pitchFamily="-106" charset="-128"/>
              </a:rPr>
              <a:t>	</a:t>
            </a:r>
            <a:r>
              <a:rPr lang="hu-HU" altLang="hu-HU" sz="2000" dirty="0" smtClean="0">
                <a:ea typeface="ＭＳ Ｐゴシック" pitchFamily="-106" charset="-128"/>
              </a:rPr>
              <a:t>(local </a:t>
            </a:r>
            <a:r>
              <a:rPr lang="hu-HU" altLang="hu-HU" sz="2000" dirty="0" err="1" smtClean="0">
                <a:ea typeface="ＭＳ Ｐゴシック" pitchFamily="-106" charset="-128"/>
              </a:rPr>
              <a:t>invasion</a:t>
            </a:r>
            <a:r>
              <a:rPr lang="hu-HU" altLang="hu-HU" sz="2000" dirty="0" smtClean="0">
                <a:ea typeface="ＭＳ Ｐゴシック" pitchFamily="-106" charset="-128"/>
              </a:rPr>
              <a:t>, </a:t>
            </a:r>
            <a:r>
              <a:rPr lang="hu-HU" altLang="hu-HU" sz="2000" dirty="0" err="1" smtClean="0">
                <a:ea typeface="ＭＳ Ｐゴシック" pitchFamily="-106" charset="-128"/>
              </a:rPr>
              <a:t>in</a:t>
            </a:r>
            <a:r>
              <a:rPr lang="hu-HU" altLang="hu-HU" sz="2000" dirty="0" smtClean="0">
                <a:ea typeface="ＭＳ Ｐゴシック" pitchFamily="-106" charset="-128"/>
              </a:rPr>
              <a:t> </a:t>
            </a:r>
            <a:r>
              <a:rPr lang="hu-HU" altLang="hu-HU" sz="2000" dirty="0" err="1" smtClean="0">
                <a:ea typeface="ＭＳ Ｐゴシック" pitchFamily="-106" charset="-128"/>
              </a:rPr>
              <a:t>the</a:t>
            </a:r>
            <a:r>
              <a:rPr lang="hu-HU" altLang="hu-HU" sz="2000" dirty="0" smtClean="0">
                <a:ea typeface="ＭＳ Ｐゴシック" pitchFamily="-106" charset="-128"/>
              </a:rPr>
              <a:t> </a:t>
            </a:r>
            <a:r>
              <a:rPr lang="hu-HU" altLang="hu-HU" sz="2000" dirty="0" err="1" smtClean="0">
                <a:ea typeface="ＭＳ Ｐゴシック" pitchFamily="-106" charset="-128"/>
              </a:rPr>
              <a:t>presence</a:t>
            </a:r>
            <a:r>
              <a:rPr lang="hu-HU" altLang="hu-HU" sz="2000" dirty="0" smtClean="0">
                <a:ea typeface="ＭＳ Ｐゴシック" pitchFamily="-106" charset="-128"/>
              </a:rPr>
              <a:t>, show </a:t>
            </a:r>
            <a:r>
              <a:rPr lang="hu-HU" altLang="hu-HU" sz="2000" dirty="0" err="1" smtClean="0">
                <a:ea typeface="ＭＳ Ｐゴシック" pitchFamily="-106" charset="-128"/>
              </a:rPr>
              <a:t>sensitivity</a:t>
            </a:r>
            <a:r>
              <a:rPr lang="hu-HU" altLang="hu-HU" sz="2000" dirty="0" smtClean="0">
                <a:ea typeface="ＭＳ Ｐゴシック" pitchFamily="-106" charset="-128"/>
              </a:rPr>
              <a:t>)</a:t>
            </a:r>
            <a:r>
              <a:rPr lang="hu-HU" altLang="hu-HU" sz="2800" dirty="0" smtClean="0">
                <a:ea typeface="ＭＳ Ｐゴシック" pitchFamily="-106" charset="-128"/>
              </a:rPr>
              <a:t>  </a:t>
            </a:r>
          </a:p>
          <a:p>
            <a:pPr marL="0" indent="0">
              <a:buFontTx/>
              <a:buNone/>
              <a:defRPr/>
            </a:pPr>
            <a:r>
              <a:rPr lang="hu-HU" altLang="hu-HU" sz="2400" dirty="0" smtClean="0">
                <a:solidFill>
                  <a:srgbClr val="0070C0"/>
                </a:solidFill>
                <a:ea typeface="ＭＳ Ｐゴシック" pitchFamily="-106" charset="-128"/>
              </a:rPr>
              <a:t>Ismeretes</a:t>
            </a:r>
            <a:r>
              <a:rPr lang="hu-HU" altLang="hu-HU" sz="2400" dirty="0">
                <a:solidFill>
                  <a:srgbClr val="0070C0"/>
                </a:solidFill>
                <a:ea typeface="ＭＳ Ｐゴシック" pitchFamily="-106" charset="-128"/>
              </a:rPr>
              <a:t>, hogy </a:t>
            </a:r>
            <a:r>
              <a:rPr lang="hu-HU" altLang="hu-HU" sz="2400" dirty="0" smtClean="0">
                <a:solidFill>
                  <a:srgbClr val="0070C0"/>
                </a:solidFill>
                <a:ea typeface="ＭＳ Ｐゴシック" pitchFamily="-106" charset="-128"/>
              </a:rPr>
              <a:t>a gyorsan terjedő áttétes terhességi  </a:t>
            </a:r>
            <a:r>
              <a:rPr lang="hu-HU" altLang="hu-HU" sz="2400" dirty="0" err="1">
                <a:solidFill>
                  <a:srgbClr val="0070C0"/>
                </a:solidFill>
                <a:ea typeface="ＭＳ Ｐゴシック" pitchFamily="-106" charset="-128"/>
              </a:rPr>
              <a:t>trofoblasztdaganatok</a:t>
            </a:r>
            <a:r>
              <a:rPr lang="hu-HU" altLang="hu-HU" sz="2400" dirty="0">
                <a:solidFill>
                  <a:srgbClr val="0070C0"/>
                </a:solidFill>
                <a:ea typeface="ＭＳ Ｐゴシック" pitchFamily="-106" charset="-128"/>
              </a:rPr>
              <a:t> is nagyon érzékenyek a kemoterápiára, ezért </a:t>
            </a:r>
            <a:r>
              <a:rPr lang="hu-HU" altLang="hu-HU" sz="2400" dirty="0" smtClean="0">
                <a:solidFill>
                  <a:srgbClr val="0070C0"/>
                </a:solidFill>
                <a:ea typeface="ＭＳ Ｐゴシック" pitchFamily="-106" charset="-128"/>
              </a:rPr>
              <a:t>a gyógyszerekkel </a:t>
            </a:r>
            <a:r>
              <a:rPr lang="hu-HU" altLang="hu-HU" sz="2400" dirty="0">
                <a:solidFill>
                  <a:srgbClr val="0070C0"/>
                </a:solidFill>
                <a:ea typeface="ＭＳ Ｐゴシック" pitchFamily="-106" charset="-128"/>
              </a:rPr>
              <a:t>hatékonyan kezelhetők</a:t>
            </a:r>
            <a:r>
              <a:rPr lang="hu-HU" altLang="hu-HU" sz="2400" dirty="0" smtClean="0">
                <a:solidFill>
                  <a:srgbClr val="0070C0"/>
                </a:solidFill>
                <a:ea typeface="ＭＳ Ｐゴシック" pitchFamily="-106" charset="-128"/>
              </a:rPr>
              <a:t>.</a:t>
            </a:r>
            <a:r>
              <a:rPr lang="hu-HU" altLang="hu-HU" sz="2400" dirty="0" smtClean="0">
                <a:ea typeface="ＭＳ Ｐゴシック" pitchFamily="-106" charset="-128"/>
              </a:rPr>
              <a:t> (157 leütés)</a:t>
            </a:r>
            <a:r>
              <a:rPr lang="hu-HU" altLang="hu-HU" sz="2800" dirty="0" smtClean="0">
                <a:ea typeface="ＭＳ Ｐゴシック" pitchFamily="-106" charset="-128"/>
              </a:rPr>
              <a:t>    </a:t>
            </a:r>
            <a:r>
              <a:rPr lang="hu-HU" altLang="hu-HU" sz="2800" dirty="0" smtClean="0">
                <a:solidFill>
                  <a:srgbClr val="C00000"/>
                </a:solidFill>
                <a:ea typeface="ＭＳ Ｐゴシック" pitchFamily="-106" charset="-128"/>
              </a:rPr>
              <a:t>A fogalmazás az egyén tükre.</a:t>
            </a:r>
            <a:r>
              <a:rPr lang="hu-HU" altLang="hu-HU" sz="2800" dirty="0" smtClean="0">
                <a:ea typeface="ＭＳ Ｐゴシック" pitchFamily="-106" charset="-128"/>
              </a:rPr>
              <a:t>	</a:t>
            </a:r>
            <a:endParaRPr lang="hu-HU" altLang="hu-HU" sz="2800" dirty="0">
              <a:ea typeface="ＭＳ Ｐゴシック" pitchFamily="-106" charset="-128"/>
            </a:endParaRPr>
          </a:p>
          <a:p>
            <a:pPr>
              <a:defRPr/>
            </a:pPr>
            <a:endParaRPr lang="hu-HU" sz="2800" dirty="0"/>
          </a:p>
          <a:p>
            <a:pPr>
              <a:defRPr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148932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Szürkül a sokszínűség 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>
              <a:buFontTx/>
              <a:buNone/>
            </a:pPr>
            <a:r>
              <a:rPr lang="hu-HU" altLang="hu-HU" sz="2400" smtClean="0"/>
              <a:t> </a:t>
            </a:r>
            <a:r>
              <a:rPr lang="hu-HU" altLang="hu-HU" sz="2400" i="1" smtClean="0"/>
              <a:t>Így kommunikálták a hallgatóságnak</a:t>
            </a:r>
            <a:r>
              <a:rPr lang="hu-HU" altLang="hu-HU" sz="2400" smtClean="0"/>
              <a:t> (</a:t>
            </a:r>
            <a:r>
              <a:rPr lang="hu-HU" altLang="hu-HU" sz="2400" smtClean="0">
                <a:solidFill>
                  <a:srgbClr val="C00000"/>
                </a:solidFill>
              </a:rPr>
              <a:t>tájékoztatták</a:t>
            </a:r>
            <a:r>
              <a:rPr lang="hu-HU" altLang="hu-HU" sz="2400" smtClean="0"/>
              <a:t> a hallgatóságot). </a:t>
            </a:r>
            <a:r>
              <a:rPr lang="hu-HU" altLang="hu-HU" sz="2400" i="1" smtClean="0"/>
              <a:t>Hogyan tudjuk kommunikálni a nők felé a szűrés</a:t>
            </a:r>
            <a:r>
              <a:rPr lang="hu-HU" altLang="hu-HU" sz="2400" smtClean="0"/>
              <a:t> (</a:t>
            </a:r>
            <a:r>
              <a:rPr lang="hu-HU" altLang="hu-HU" sz="2400" smtClean="0">
                <a:solidFill>
                  <a:srgbClr val="C00000"/>
                </a:solidFill>
              </a:rPr>
              <a:t>meggyőzni</a:t>
            </a:r>
            <a:r>
              <a:rPr lang="hu-HU" altLang="hu-HU" sz="2400" smtClean="0"/>
              <a:t> a nőket, </a:t>
            </a:r>
            <a:r>
              <a:rPr lang="hu-HU" altLang="hu-HU" sz="2400" smtClean="0">
                <a:solidFill>
                  <a:srgbClr val="C00000"/>
                </a:solidFill>
              </a:rPr>
              <a:t>közvetíteni</a:t>
            </a:r>
            <a:r>
              <a:rPr lang="hu-HU" altLang="hu-HU" sz="2400" smtClean="0"/>
              <a:t> feléjük, </a:t>
            </a:r>
            <a:r>
              <a:rPr lang="hu-HU" altLang="hu-HU" sz="2400" smtClean="0">
                <a:solidFill>
                  <a:srgbClr val="C00000"/>
                </a:solidFill>
              </a:rPr>
              <a:t>elmondani</a:t>
            </a:r>
            <a:r>
              <a:rPr lang="hu-HU" altLang="hu-HU" sz="2400" smtClean="0"/>
              <a:t> nekik). </a:t>
            </a:r>
            <a:r>
              <a:rPr lang="hu-HU" altLang="hu-HU" sz="2400" i="1" smtClean="0"/>
              <a:t>Reggel megkommunikáljuk</a:t>
            </a:r>
            <a:r>
              <a:rPr lang="hu-HU" altLang="hu-HU" sz="2400" smtClean="0"/>
              <a:t> (</a:t>
            </a:r>
            <a:r>
              <a:rPr lang="hu-HU" altLang="hu-HU" sz="2400" smtClean="0">
                <a:solidFill>
                  <a:srgbClr val="C00000"/>
                </a:solidFill>
              </a:rPr>
              <a:t>megbeszéljük</a:t>
            </a:r>
            <a:r>
              <a:rPr lang="hu-HU" altLang="hu-HU" sz="2400" smtClean="0"/>
              <a:t>). </a:t>
            </a:r>
            <a:r>
              <a:rPr lang="hu-HU" altLang="hu-HU" sz="2400" i="1" smtClean="0"/>
              <a:t>Segíti a sejt–sejt kommunikációt </a:t>
            </a:r>
            <a:r>
              <a:rPr lang="hu-HU" altLang="hu-HU" sz="2400" smtClean="0"/>
              <a:t>(elősegíti a sejtek közötti </a:t>
            </a:r>
            <a:r>
              <a:rPr lang="hu-HU" altLang="hu-HU" sz="2400" smtClean="0">
                <a:solidFill>
                  <a:srgbClr val="C00000"/>
                </a:solidFill>
              </a:rPr>
              <a:t>érintkezést</a:t>
            </a:r>
            <a:r>
              <a:rPr lang="hu-HU" altLang="hu-HU" sz="2400" smtClean="0"/>
              <a:t>). </a:t>
            </a:r>
            <a:r>
              <a:rPr lang="hu-HU" altLang="hu-HU" sz="2400" i="1" smtClean="0"/>
              <a:t>Az ígyezés egyfajta kommunikációs zavarból eredhet</a:t>
            </a:r>
            <a:r>
              <a:rPr lang="hu-HU" altLang="hu-HU" sz="2400" smtClean="0"/>
              <a:t> (</a:t>
            </a:r>
            <a:r>
              <a:rPr lang="hu-HU" altLang="hu-HU" sz="2400" smtClean="0">
                <a:solidFill>
                  <a:srgbClr val="C00000"/>
                </a:solidFill>
              </a:rPr>
              <a:t>kifejezési nehézségből</a:t>
            </a:r>
            <a:r>
              <a:rPr lang="hu-HU" altLang="hu-HU" sz="2400" smtClean="0"/>
              <a:t>). </a:t>
            </a:r>
            <a:r>
              <a:rPr lang="hu-HU" altLang="hu-HU" sz="2400" i="1" smtClean="0"/>
              <a:t>…mivel a köznéppel csak a nemzeti nyelveken lehetett kommunikálni</a:t>
            </a:r>
            <a:r>
              <a:rPr lang="hu-HU" altLang="hu-HU" sz="2400" smtClean="0"/>
              <a:t> (</a:t>
            </a:r>
            <a:r>
              <a:rPr lang="hu-HU" altLang="hu-HU" sz="2400" smtClean="0">
                <a:solidFill>
                  <a:srgbClr val="C00000"/>
                </a:solidFill>
              </a:rPr>
              <a:t>szót érteni</a:t>
            </a:r>
            <a:r>
              <a:rPr lang="hu-HU" altLang="hu-HU" sz="2400" smtClean="0"/>
              <a:t>). </a:t>
            </a:r>
            <a:r>
              <a:rPr lang="hu-HU" altLang="hu-HU" sz="2400" i="1" smtClean="0"/>
              <a:t>A kulturális kommunikáció most sok további lehetőséget nyújt új…</a:t>
            </a:r>
            <a:r>
              <a:rPr lang="hu-HU" altLang="hu-HU" sz="2400" smtClean="0"/>
              <a:t> (</a:t>
            </a:r>
            <a:r>
              <a:rPr lang="hu-HU" altLang="hu-HU" sz="2400" smtClean="0">
                <a:solidFill>
                  <a:srgbClr val="C00000"/>
                </a:solidFill>
              </a:rPr>
              <a:t>a kultúra terjesztése</a:t>
            </a:r>
            <a:r>
              <a:rPr lang="hu-HU" altLang="hu-HU" sz="2400" smtClean="0"/>
              <a:t>). </a:t>
            </a:r>
            <a:r>
              <a:rPr lang="hu-HU" altLang="hu-HU" sz="2400" i="1" smtClean="0"/>
              <a:t>…az orvosi kommunikáció területei…</a:t>
            </a:r>
            <a:r>
              <a:rPr lang="hu-HU" altLang="hu-HU" sz="2400" smtClean="0"/>
              <a:t> (az orvosi </a:t>
            </a:r>
            <a:r>
              <a:rPr lang="hu-HU" altLang="hu-HU" sz="2400" smtClean="0">
                <a:solidFill>
                  <a:srgbClr val="C00000"/>
                </a:solidFill>
              </a:rPr>
              <a:t>tájékoztatások, felvilágosítások</a:t>
            </a:r>
            <a:r>
              <a:rPr lang="hu-HU" altLang="hu-HU" sz="2400" smtClean="0"/>
              <a:t> területei). Az anya–magzat kommunikációban (az anya és a magzat </a:t>
            </a:r>
            <a:r>
              <a:rPr lang="hu-HU" altLang="hu-HU" sz="2400" smtClean="0">
                <a:solidFill>
                  <a:srgbClr val="C00000"/>
                </a:solidFill>
              </a:rPr>
              <a:t>kapcsolatában</a:t>
            </a:r>
            <a:r>
              <a:rPr lang="hu-HU" altLang="hu-HU" sz="2400" smtClean="0"/>
              <a:t>).  Stb.</a:t>
            </a:r>
          </a:p>
        </p:txBody>
      </p:sp>
    </p:spTree>
    <p:extLst>
      <p:ext uri="{BB962C8B-B14F-4D97-AF65-F5344CB8AC3E}">
        <p14:creationId xmlns:p14="http://schemas.microsoft.com/office/powerpoint/2010/main" val="2293984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dirty="0"/>
              <a:t>Nehézségek az orvosi csoportneveknél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>
              <a:buFontTx/>
              <a:buNone/>
            </a:pPr>
            <a:r>
              <a:rPr lang="hu-HU" altLang="hu-HU" sz="2400" i="1" dirty="0" err="1" smtClean="0">
                <a:solidFill>
                  <a:srgbClr val="C00000"/>
                </a:solidFill>
              </a:rPr>
              <a:t>Eastern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 </a:t>
            </a:r>
            <a:r>
              <a:rPr lang="hu-HU" altLang="hu-HU" sz="2400" i="1" dirty="0" err="1" smtClean="0">
                <a:solidFill>
                  <a:srgbClr val="C00000"/>
                </a:solidFill>
              </a:rPr>
              <a:t>equine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 </a:t>
            </a:r>
            <a:r>
              <a:rPr lang="hu-HU" altLang="hu-HU" sz="2400" i="1" dirty="0" err="1" smtClean="0">
                <a:solidFill>
                  <a:srgbClr val="C00000"/>
                </a:solidFill>
              </a:rPr>
              <a:t>encephalitis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 </a:t>
            </a:r>
            <a:r>
              <a:rPr lang="hu-HU" altLang="hu-HU" sz="2400" i="1" dirty="0" err="1" smtClean="0">
                <a:solidFill>
                  <a:srgbClr val="C00000"/>
                </a:solidFill>
              </a:rPr>
              <a:t>virus</a:t>
            </a:r>
            <a:r>
              <a:rPr lang="hu-HU" altLang="hu-HU" sz="2400" i="1" dirty="0" smtClean="0"/>
              <a:t> </a:t>
            </a:r>
          </a:p>
          <a:p>
            <a:pPr marL="117475" indent="0">
              <a:buFontTx/>
              <a:buNone/>
            </a:pPr>
            <a:r>
              <a:rPr lang="hu-HU" altLang="hu-HU" sz="2400" dirty="0" err="1" smtClean="0"/>
              <a:t>keletilóagyvelőgyulladás-vírus</a:t>
            </a:r>
            <a:r>
              <a:rPr lang="hu-HU" altLang="hu-HU" sz="2400" dirty="0" smtClean="0"/>
              <a:t>	</a:t>
            </a:r>
          </a:p>
          <a:p>
            <a:pPr marL="117475" indent="0">
              <a:buFontTx/>
              <a:buNone/>
            </a:pPr>
            <a:r>
              <a:rPr lang="hu-HU" altLang="hu-HU" sz="2400" dirty="0" smtClean="0"/>
              <a:t>keleti </a:t>
            </a:r>
            <a:r>
              <a:rPr lang="hu-HU" altLang="hu-HU" sz="2400" dirty="0" err="1" smtClean="0"/>
              <a:t>lóagyvelőgyulladásvírus</a:t>
            </a:r>
            <a:r>
              <a:rPr lang="hu-HU" altLang="hu-HU" sz="2400" dirty="0" smtClean="0"/>
              <a:t>  </a:t>
            </a:r>
          </a:p>
          <a:p>
            <a:pPr marL="117475" indent="0">
              <a:buFontTx/>
              <a:buNone/>
            </a:pPr>
            <a:r>
              <a:rPr lang="hu-HU" altLang="hu-HU" sz="2400" dirty="0" smtClean="0"/>
              <a:t>keleti </a:t>
            </a:r>
            <a:r>
              <a:rPr lang="hu-HU" altLang="hu-HU" sz="2400" dirty="0" err="1" smtClean="0"/>
              <a:t>lóagyvelőgyulladás</a:t>
            </a:r>
            <a:r>
              <a:rPr lang="hu-HU" altLang="hu-HU" sz="2400" dirty="0" smtClean="0"/>
              <a:t> vírus </a:t>
            </a:r>
          </a:p>
          <a:p>
            <a:pPr marL="117475" indent="0">
              <a:buFontTx/>
              <a:buNone/>
            </a:pPr>
            <a:r>
              <a:rPr lang="hu-HU" altLang="hu-HU" sz="2400" dirty="0" err="1" smtClean="0"/>
              <a:t>hevenykeletilóagyvelőgyulladás-vírus</a:t>
            </a:r>
            <a:r>
              <a:rPr lang="hu-HU" altLang="hu-HU" sz="2400" dirty="0" smtClean="0"/>
              <a:t>  </a:t>
            </a:r>
          </a:p>
          <a:p>
            <a:pPr marL="117475" indent="0">
              <a:buFontTx/>
              <a:buNone/>
            </a:pPr>
            <a:endParaRPr lang="hu-HU" altLang="hu-HU" sz="2400" i="1" dirty="0" smtClean="0">
              <a:solidFill>
                <a:srgbClr val="C00000"/>
              </a:solidFill>
            </a:endParaRPr>
          </a:p>
          <a:p>
            <a:pPr marL="117475" indent="0">
              <a:buFontTx/>
              <a:buNone/>
            </a:pPr>
            <a:r>
              <a:rPr lang="hu-HU" altLang="hu-HU" sz="2400" i="1" dirty="0" err="1" smtClean="0">
                <a:solidFill>
                  <a:srgbClr val="C00000"/>
                </a:solidFill>
              </a:rPr>
              <a:t>Mucosa-associated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 </a:t>
            </a:r>
            <a:r>
              <a:rPr lang="hu-HU" altLang="hu-HU" sz="2400" i="1" dirty="0" err="1" smtClean="0">
                <a:solidFill>
                  <a:srgbClr val="C00000"/>
                </a:solidFill>
              </a:rPr>
              <a:t>lymphoid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 </a:t>
            </a:r>
            <a:r>
              <a:rPr lang="hu-HU" altLang="hu-HU" sz="2400" i="1" dirty="0" err="1" smtClean="0">
                <a:solidFill>
                  <a:srgbClr val="C00000"/>
                </a:solidFill>
              </a:rPr>
              <a:t>tissue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 </a:t>
            </a:r>
            <a:r>
              <a:rPr lang="hu-HU" altLang="hu-HU" sz="2400" i="1" dirty="0" err="1" smtClean="0">
                <a:solidFill>
                  <a:srgbClr val="C00000"/>
                </a:solidFill>
              </a:rPr>
              <a:t>lymphoma</a:t>
            </a:r>
            <a:r>
              <a:rPr lang="hu-HU" altLang="hu-HU" sz="2400" i="1" dirty="0" smtClean="0">
                <a:solidFill>
                  <a:srgbClr val="C00000"/>
                </a:solidFill>
              </a:rPr>
              <a:t> </a:t>
            </a:r>
            <a:r>
              <a:rPr lang="hu-HU" altLang="hu-HU" sz="2400" i="1" dirty="0" smtClean="0"/>
              <a:t>	</a:t>
            </a:r>
            <a:r>
              <a:rPr lang="hu-HU" altLang="hu-HU" sz="2400" dirty="0" smtClean="0"/>
              <a:t> </a:t>
            </a:r>
          </a:p>
          <a:p>
            <a:pPr marL="117475" indent="0">
              <a:buFontTx/>
              <a:buNone/>
            </a:pPr>
            <a:r>
              <a:rPr lang="hu-HU" altLang="hu-HU" sz="2400" dirty="0" err="1" smtClean="0"/>
              <a:t>nyálkahártyainyirokszövet-lymphoma</a:t>
            </a:r>
            <a:r>
              <a:rPr lang="hu-HU" altLang="hu-HU" sz="2400" dirty="0" smtClean="0"/>
              <a:t>/</a:t>
            </a:r>
            <a:r>
              <a:rPr lang="hu-HU" altLang="hu-HU" sz="2400" dirty="0" err="1" smtClean="0"/>
              <a:t>limfóma</a:t>
            </a:r>
            <a:r>
              <a:rPr lang="hu-HU" altLang="hu-HU" sz="2400" dirty="0" smtClean="0"/>
              <a:t> </a:t>
            </a:r>
          </a:p>
          <a:p>
            <a:pPr marL="117475" indent="0">
              <a:buFontTx/>
              <a:buNone/>
            </a:pPr>
            <a:r>
              <a:rPr lang="hu-HU" altLang="hu-HU" sz="2400" dirty="0" smtClean="0"/>
              <a:t>nyálkahártyai </a:t>
            </a:r>
            <a:r>
              <a:rPr lang="hu-HU" altLang="hu-HU" sz="2400" dirty="0" err="1" smtClean="0"/>
              <a:t>nyirokszövet-lymphoma</a:t>
            </a:r>
            <a:r>
              <a:rPr lang="hu-HU" altLang="hu-HU" sz="2400" dirty="0" smtClean="0"/>
              <a:t>/</a:t>
            </a:r>
            <a:r>
              <a:rPr lang="hu-HU" altLang="hu-HU" sz="2400" dirty="0" err="1" smtClean="0"/>
              <a:t>limfóma</a:t>
            </a:r>
            <a:r>
              <a:rPr lang="hu-HU" altLang="hu-HU" sz="2400" dirty="0" smtClean="0"/>
              <a:t> </a:t>
            </a:r>
          </a:p>
          <a:p>
            <a:pPr marL="117475" indent="0">
              <a:buFontTx/>
              <a:buNone/>
            </a:pPr>
            <a:r>
              <a:rPr lang="hu-HU" altLang="hu-HU" sz="2400" dirty="0" err="1" smtClean="0"/>
              <a:t>nyirokszövet-lymphoma</a:t>
            </a:r>
            <a:r>
              <a:rPr lang="hu-HU" altLang="hu-HU" sz="2400" dirty="0" smtClean="0"/>
              <a:t> felemás - nyirokszövet-daganat</a:t>
            </a:r>
          </a:p>
          <a:p>
            <a:pPr marL="117475" indent="0">
              <a:buFontTx/>
              <a:buNone/>
            </a:pPr>
            <a:r>
              <a:rPr lang="hu-HU" altLang="hu-HU" sz="2400" dirty="0" smtClean="0"/>
              <a:t>nyálkahártyai nyirokszövet-daganat 	</a:t>
            </a:r>
          </a:p>
          <a:p>
            <a:pPr marL="117475" indent="0">
              <a:buFontTx/>
              <a:buNone/>
            </a:pPr>
            <a:endParaRPr lang="hu-HU" altLang="hu-HU" dirty="0" smtClean="0">
              <a:solidFill>
                <a:srgbClr val="0070C0"/>
              </a:solidFill>
            </a:endParaRPr>
          </a:p>
          <a:p>
            <a:pPr marL="117475" indent="0">
              <a:buFontTx/>
              <a:buNone/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4149241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640" y="188640"/>
            <a:ext cx="2523744" cy="978408"/>
          </a:xfrm>
        </p:spPr>
        <p:txBody>
          <a:bodyPr>
            <a:normAutofit fontScale="90000"/>
          </a:bodyPr>
          <a:lstStyle/>
          <a:p>
            <a:r>
              <a:rPr lang="hu-HU" dirty="0"/>
              <a:t>Az irányadó </a:t>
            </a:r>
            <a:r>
              <a:rPr lang="hu-HU" dirty="0" smtClean="0"/>
              <a:t>magyar egyetemes orvosi </a:t>
            </a:r>
            <a:r>
              <a:rPr lang="hu-HU" dirty="0"/>
              <a:t>nyelv egységes használata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lvl="8" indent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hu-HU" sz="2400" dirty="0" smtClean="0"/>
              <a:t>A magyar egyetemes </a:t>
            </a:r>
            <a:r>
              <a:rPr lang="hu-HU" sz="2400" dirty="0"/>
              <a:t>orvosi nyelvhasználat jócskán hagy kívánnivalót maga után. Hibái sokrétűek, és terjed a magyartalan, bonyolult </a:t>
            </a:r>
            <a:r>
              <a:rPr lang="hu-HU" sz="2400" dirty="0" smtClean="0"/>
              <a:t>nyelvhasználat</a:t>
            </a:r>
            <a:r>
              <a:rPr lang="hu-HU" sz="2400" dirty="0"/>
              <a:t>. </a:t>
            </a:r>
            <a:r>
              <a:rPr lang="hu-HU" sz="2400" dirty="0" smtClean="0"/>
              <a:t>Hemzsegnek a fölösleges idegen szavak. </a:t>
            </a:r>
            <a:r>
              <a:rPr lang="hu-HU" sz="1800" dirty="0">
                <a:solidFill>
                  <a:srgbClr val="00B0F0"/>
                </a:solidFill>
              </a:rPr>
              <a:t>(rossz példa)</a:t>
            </a:r>
          </a:p>
          <a:p>
            <a:pPr marL="119062" indent="0" algn="just"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Teendők:</a:t>
            </a:r>
            <a:r>
              <a:rPr lang="hu-HU" sz="2400" dirty="0" smtClean="0"/>
              <a:t> </a:t>
            </a:r>
          </a:p>
          <a:p>
            <a:pPr lvl="1" algn="just"/>
            <a:r>
              <a:rPr lang="hu-HU" sz="2400" dirty="0" smtClean="0"/>
              <a:t>Az irányadó magyar egyetemes orvosi nyelvhasználat meghatározása. </a:t>
            </a:r>
          </a:p>
          <a:p>
            <a:pPr lvl="1" algn="just"/>
            <a:r>
              <a:rPr lang="hu-HU" sz="2400" dirty="0" smtClean="0"/>
              <a:t>Szándék ösztönzése </a:t>
            </a:r>
            <a:r>
              <a:rPr lang="hu-HU" sz="2000" dirty="0" smtClean="0">
                <a:solidFill>
                  <a:srgbClr val="00B0F0"/>
                </a:solidFill>
              </a:rPr>
              <a:t>(egyedi,  intézményi)</a:t>
            </a:r>
            <a:r>
              <a:rPr lang="hu-HU" sz="2400" dirty="0" smtClean="0"/>
              <a:t>. </a:t>
            </a:r>
          </a:p>
          <a:p>
            <a:pPr lvl="1" algn="just"/>
            <a:r>
              <a:rPr lang="hu-HU" sz="2400" dirty="0" smtClean="0"/>
              <a:t>Az </a:t>
            </a:r>
            <a:r>
              <a:rPr lang="hu-HU" sz="2400" dirty="0"/>
              <a:t>orvosi nyelvi helyesírási szabályok egységes használata</a:t>
            </a:r>
            <a:r>
              <a:rPr lang="hu-HU" sz="2400" dirty="0" smtClean="0"/>
              <a:t>. </a:t>
            </a:r>
            <a:r>
              <a:rPr lang="hu-HU" sz="2000" dirty="0" smtClean="0">
                <a:solidFill>
                  <a:srgbClr val="00B0F0"/>
                </a:solidFill>
              </a:rPr>
              <a:t>(javítórendszer)</a:t>
            </a:r>
          </a:p>
          <a:p>
            <a:pPr marL="457200" lvl="1" indent="0" algn="just">
              <a:buNone/>
            </a:pPr>
            <a:r>
              <a:rPr lang="hu-HU" sz="2400" dirty="0" smtClean="0"/>
              <a:t>   </a:t>
            </a:r>
            <a:r>
              <a:rPr lang="hu-HU" dirty="0" smtClean="0"/>
              <a:t> </a:t>
            </a:r>
            <a:endParaRPr lang="hu-HU" dirty="0"/>
          </a:p>
          <a:p>
            <a:pPr algn="just"/>
            <a:endParaRPr lang="hu-HU" sz="2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rgbClr val="FF0000"/>
                </a:solidFill>
              </a:rPr>
              <a:t>Minden orvos felelős az orvosi nyelvhasználatért</a:t>
            </a:r>
            <a:r>
              <a:rPr lang="hu-HU" dirty="0" smtClean="0">
                <a:solidFill>
                  <a:srgbClr val="FF0000"/>
                </a:solidFill>
              </a:rPr>
              <a:t>. 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520000" cy="359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405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/>
              <a:t>magyar egyetemes orvosi </a:t>
            </a:r>
            <a:r>
              <a:rPr lang="hu-HU" dirty="0" smtClean="0"/>
              <a:t>nyelvhasználat egységesítése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9062" lvl="1" indent="0"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hu-HU" sz="2800" dirty="0"/>
              <a:t>Az </a:t>
            </a:r>
            <a:r>
              <a:rPr lang="hu-HU" sz="2800" dirty="0" smtClean="0">
                <a:solidFill>
                  <a:srgbClr val="00B0F0"/>
                </a:solidFill>
              </a:rPr>
              <a:t>orvosi társadalom</a:t>
            </a:r>
            <a:r>
              <a:rPr lang="hu-HU" sz="2800" dirty="0" smtClean="0"/>
              <a:t> </a:t>
            </a:r>
            <a:r>
              <a:rPr lang="hu-HU" sz="2800" dirty="0"/>
              <a:t>felvilágosítása: az orvosi leleteket, zárójelentést stb. szabatos magyar nyelven kell írni</a:t>
            </a:r>
            <a:r>
              <a:rPr lang="hu-HU" sz="2800" dirty="0" smtClean="0"/>
              <a:t>.</a:t>
            </a:r>
          </a:p>
          <a:p>
            <a:pPr marL="119062" lvl="1" indent="0"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endParaRPr lang="hu-HU" sz="2800" dirty="0"/>
          </a:p>
          <a:p>
            <a:pPr marL="119062" lvl="1" indent="0"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hu-HU" sz="2800" dirty="0" smtClean="0">
                <a:solidFill>
                  <a:srgbClr val="00B0F0"/>
                </a:solidFill>
              </a:rPr>
              <a:t>KÖZÖS GONDOLKODÁS</a:t>
            </a:r>
          </a:p>
          <a:p>
            <a:pPr marL="119062" lvl="1" indent="0"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hu-HU" sz="2800" dirty="0" smtClean="0">
                <a:solidFill>
                  <a:srgbClr val="00B0F0"/>
                </a:solidFill>
              </a:rPr>
              <a:t>KÖZÖS ÁLLÁSPONT</a:t>
            </a:r>
          </a:p>
          <a:p>
            <a:pPr marL="119062" lvl="1" indent="0"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endParaRPr lang="hu-HU" sz="2800" dirty="0">
              <a:solidFill>
                <a:srgbClr val="C00000"/>
              </a:solidFill>
            </a:endParaRPr>
          </a:p>
          <a:p>
            <a:pPr marL="119062" lvl="1" indent="0"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hu-HU" sz="2800" dirty="0" err="1" smtClean="0">
                <a:solidFill>
                  <a:srgbClr val="C00000"/>
                </a:solidFill>
              </a:rPr>
              <a:t>www.orvosinyelv.hu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" name="Picture 2" descr="C:\Users\Péter\Documents\Papa\MONY\EGYÉB\MONY Bori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49" y="1773238"/>
            <a:ext cx="3460101" cy="4624387"/>
          </a:xfrm>
        </p:spPr>
      </p:pic>
    </p:spTree>
    <p:extLst>
      <p:ext uri="{BB962C8B-B14F-4D97-AF65-F5344CB8AC3E}">
        <p14:creationId xmlns:p14="http://schemas.microsoft.com/office/powerpoint/2010/main" val="1022078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irányadó magyar egyetemes  orvosi nyelv egységes használata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r>
              <a:rPr lang="hu-HU" altLang="hu-HU" sz="2400" dirty="0"/>
              <a:t>A magyar orvosi szakírás tanulása, tanítása.</a:t>
            </a:r>
            <a:endParaRPr lang="hu-HU" sz="2400" dirty="0">
              <a:solidFill>
                <a:srgbClr val="FF0000"/>
              </a:solidFill>
            </a:endParaRPr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endParaRPr lang="hu-HU" sz="2400" dirty="0"/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r>
              <a:rPr lang="hu-HU" sz="2400" dirty="0"/>
              <a:t>Az </a:t>
            </a:r>
            <a:r>
              <a:rPr lang="hu-HU" sz="2400" dirty="0">
                <a:solidFill>
                  <a:srgbClr val="00B0F0"/>
                </a:solidFill>
              </a:rPr>
              <a:t>orvosi nyelvi ellenőrök, tudományírók</a:t>
            </a:r>
            <a:r>
              <a:rPr lang="hu-HU" sz="2400" dirty="0"/>
              <a:t> képzése.</a:t>
            </a:r>
          </a:p>
          <a:p>
            <a:pPr marL="384175" lvl="2" indent="0"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hu-HU" dirty="0"/>
              <a:t>  • Nyelvi ellenőr az orvosi folyóiratoknál.  </a:t>
            </a:r>
          </a:p>
          <a:p>
            <a:pPr marL="604837" lvl="3" indent="0"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hu-HU" dirty="0"/>
              <a:t>                                            A szerzők felvilágosítása.</a:t>
            </a:r>
          </a:p>
          <a:p>
            <a:pPr marL="384175" lvl="2" indent="0"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hu-HU" dirty="0"/>
              <a:t>  • Tudományírók az orvosi egyetemeken.</a:t>
            </a:r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endParaRPr lang="hu-HU" sz="2400" dirty="0"/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r>
              <a:rPr lang="hu-HU" sz="2400" dirty="0"/>
              <a:t>A </a:t>
            </a:r>
            <a:r>
              <a:rPr lang="hu-HU" sz="2400" dirty="0">
                <a:solidFill>
                  <a:srgbClr val="00B0F0"/>
                </a:solidFill>
              </a:rPr>
              <a:t>szerkesztők</a:t>
            </a:r>
            <a:r>
              <a:rPr lang="hu-HU" sz="2400" dirty="0"/>
              <a:t> elkötelezettsége, képzése.</a:t>
            </a:r>
            <a:r>
              <a:rPr lang="hu-HU" dirty="0"/>
              <a:t> </a:t>
            </a:r>
          </a:p>
          <a:p>
            <a:pPr marL="384175" lvl="2" indent="0"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hu-HU" dirty="0"/>
              <a:t>  (szerkesztési alapismeretek, </a:t>
            </a:r>
            <a:r>
              <a:rPr lang="hu-HU" dirty="0">
                <a:solidFill>
                  <a:srgbClr val="FF0000"/>
                </a:solidFill>
              </a:rPr>
              <a:t>magyarítás</a:t>
            </a:r>
            <a:r>
              <a:rPr lang="hu-HU" dirty="0"/>
              <a:t>) </a:t>
            </a:r>
          </a:p>
          <a:p>
            <a:pPr marL="119062" indent="0">
              <a:buNone/>
            </a:pP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Berényi Mihály – Bősze Péter: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Nyelvhasználati szöveggyűjtemény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Péter\Documents\Papa\MONY\Könyv\ké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6616"/>
            <a:ext cx="2736000" cy="36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34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tudományos írások magyarítása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Angol kifejezések – jövevényszavak</a:t>
            </a:r>
            <a:r>
              <a:rPr lang="hu-HU" dirty="0" smtClean="0"/>
              <a:t> </a:t>
            </a:r>
            <a:r>
              <a:rPr lang="hu-HU" sz="2000" dirty="0" smtClean="0">
                <a:solidFill>
                  <a:srgbClr val="00B0F0"/>
                </a:solidFill>
              </a:rPr>
              <a:t>(</a:t>
            </a:r>
            <a:r>
              <a:rPr lang="hu-HU" sz="2000" dirty="0" err="1" smtClean="0">
                <a:solidFill>
                  <a:srgbClr val="00B0F0"/>
                </a:solidFill>
              </a:rPr>
              <a:t>angomagy</a:t>
            </a:r>
            <a:r>
              <a:rPr lang="hu-HU" sz="2000" dirty="0" smtClean="0">
                <a:solidFill>
                  <a:srgbClr val="00B0F0"/>
                </a:solidFill>
              </a:rPr>
              <a:t>)</a:t>
            </a:r>
          </a:p>
          <a:p>
            <a:pPr marL="0" algn="just"/>
            <a:r>
              <a:rPr lang="hu-HU" sz="2800" dirty="0" smtClean="0"/>
              <a:t>Görög–latin szakszavak</a:t>
            </a:r>
            <a:r>
              <a:rPr lang="hu-HU" sz="2400" dirty="0" smtClean="0"/>
              <a:t> – hagyomány, miért? </a:t>
            </a:r>
            <a:r>
              <a:rPr lang="hu-HU" sz="2000" dirty="0" smtClean="0">
                <a:solidFill>
                  <a:srgbClr val="00B0F0"/>
                </a:solidFill>
              </a:rPr>
              <a:t>(</a:t>
            </a:r>
            <a:r>
              <a:rPr lang="hu-HU" sz="2000" dirty="0" err="1" smtClean="0">
                <a:solidFill>
                  <a:srgbClr val="00B0F0"/>
                </a:solidFill>
              </a:rPr>
              <a:t>musculus</a:t>
            </a:r>
            <a:r>
              <a:rPr lang="hu-HU" sz="2000" dirty="0" smtClean="0">
                <a:solidFill>
                  <a:srgbClr val="00B0F0"/>
                </a:solidFill>
              </a:rPr>
              <a:t> </a:t>
            </a:r>
            <a:r>
              <a:rPr lang="hu-HU" sz="2000" dirty="0" err="1" smtClean="0">
                <a:solidFill>
                  <a:srgbClr val="00B0F0"/>
                </a:solidFill>
              </a:rPr>
              <a:t>piriformis</a:t>
            </a:r>
            <a:r>
              <a:rPr lang="hu-HU" sz="2000" dirty="0" smtClean="0">
                <a:solidFill>
                  <a:srgbClr val="00B0F0"/>
                </a:solidFill>
              </a:rPr>
              <a:t>, </a:t>
            </a:r>
            <a:r>
              <a:rPr lang="hu-HU" sz="2000" dirty="0">
                <a:solidFill>
                  <a:srgbClr val="00B0F0"/>
                </a:solidFill>
              </a:rPr>
              <a:t>híg magyar orvosi </a:t>
            </a:r>
            <a:r>
              <a:rPr lang="hu-HU" sz="2000" dirty="0" smtClean="0">
                <a:solidFill>
                  <a:srgbClr val="00B0F0"/>
                </a:solidFill>
              </a:rPr>
              <a:t>nyelv)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Az angol kifejezések túlsúlya:</a:t>
            </a:r>
          </a:p>
          <a:p>
            <a:pPr lvl="2"/>
            <a:r>
              <a:rPr lang="hu-HU" dirty="0" smtClean="0"/>
              <a:t>Igék: </a:t>
            </a:r>
            <a:r>
              <a:rPr lang="hu-HU" i="1" dirty="0" err="1" smtClean="0"/>
              <a:t>infektál</a:t>
            </a:r>
            <a:r>
              <a:rPr lang="hu-HU" i="1" dirty="0" smtClean="0"/>
              <a:t> – inficiál; </a:t>
            </a:r>
            <a:r>
              <a:rPr lang="hu-HU" i="1" dirty="0" err="1" smtClean="0"/>
              <a:t>szekretál</a:t>
            </a:r>
            <a:r>
              <a:rPr lang="hu-HU" i="1" dirty="0" smtClean="0"/>
              <a:t> – </a:t>
            </a:r>
            <a:r>
              <a:rPr lang="hu-HU" i="1" dirty="0" err="1" smtClean="0"/>
              <a:t>szecernál</a:t>
            </a:r>
            <a:r>
              <a:rPr lang="hu-HU" dirty="0" smtClean="0"/>
              <a:t> </a:t>
            </a:r>
          </a:p>
          <a:p>
            <a:pPr lvl="2"/>
            <a:r>
              <a:rPr lang="hu-HU" dirty="0" smtClean="0"/>
              <a:t>Főnevek, melléknevek: </a:t>
            </a:r>
            <a:r>
              <a:rPr lang="hu-HU" i="1" dirty="0" smtClean="0"/>
              <a:t>carcinoma </a:t>
            </a:r>
            <a:r>
              <a:rPr lang="hu-HU" i="1" dirty="0"/>
              <a:t>coli </a:t>
            </a:r>
            <a:r>
              <a:rPr lang="hu-HU" dirty="0"/>
              <a:t>helyett </a:t>
            </a:r>
            <a:r>
              <a:rPr lang="hu-HU" i="1" dirty="0" err="1"/>
              <a:t>colonis</a:t>
            </a:r>
            <a:r>
              <a:rPr lang="hu-HU" i="1" dirty="0"/>
              <a:t>, </a:t>
            </a:r>
            <a:r>
              <a:rPr lang="hu-HU" i="1" dirty="0" err="1" smtClean="0"/>
              <a:t>colontos</a:t>
            </a:r>
            <a:r>
              <a:rPr lang="hu-HU" i="1" dirty="0" smtClean="0"/>
              <a:t> (colon </a:t>
            </a:r>
            <a:r>
              <a:rPr lang="hu-HU" i="1" dirty="0" err="1" smtClean="0"/>
              <a:t>cancer</a:t>
            </a:r>
            <a:r>
              <a:rPr lang="hu-HU" i="1" dirty="0" smtClean="0"/>
              <a:t>, vastagbélrák); </a:t>
            </a:r>
            <a:r>
              <a:rPr lang="hu-HU" i="1" dirty="0" err="1" smtClean="0"/>
              <a:t>ischaemia</a:t>
            </a:r>
            <a:r>
              <a:rPr lang="hu-HU" i="1" dirty="0" smtClean="0"/>
              <a:t>; </a:t>
            </a:r>
            <a:r>
              <a:rPr lang="hu-HU" i="1" dirty="0" err="1" smtClean="0">
                <a:solidFill>
                  <a:srgbClr val="00B0F0"/>
                </a:solidFill>
              </a:rPr>
              <a:t>original</a:t>
            </a:r>
            <a:endParaRPr lang="hu-HU" i="1" dirty="0" smtClean="0">
              <a:solidFill>
                <a:srgbClr val="00B0F0"/>
              </a:solidFill>
            </a:endParaRPr>
          </a:p>
          <a:p>
            <a:pPr lvl="2"/>
            <a:r>
              <a:rPr lang="hu-HU" i="1" dirty="0" err="1" smtClean="0"/>
              <a:t>terminal</a:t>
            </a:r>
            <a:r>
              <a:rPr lang="hu-HU" i="1" dirty="0" smtClean="0"/>
              <a:t> </a:t>
            </a:r>
            <a:r>
              <a:rPr lang="hu-HU" i="1" dirty="0" err="1" smtClean="0"/>
              <a:t>ductal</a:t>
            </a:r>
            <a:r>
              <a:rPr lang="hu-HU" i="1" dirty="0" smtClean="0"/>
              <a:t> </a:t>
            </a:r>
            <a:r>
              <a:rPr lang="hu-HU" i="1" dirty="0" err="1" smtClean="0"/>
              <a:t>lobular</a:t>
            </a:r>
            <a:r>
              <a:rPr lang="hu-HU" i="1" dirty="0" smtClean="0"/>
              <a:t> </a:t>
            </a:r>
            <a:r>
              <a:rPr lang="hu-HU" i="1" dirty="0" err="1"/>
              <a:t>units</a:t>
            </a:r>
            <a:r>
              <a:rPr lang="hu-HU" i="1" dirty="0"/>
              <a:t>, </a:t>
            </a:r>
            <a:r>
              <a:rPr lang="hu-HU" i="1" dirty="0" err="1"/>
              <a:t>gastroinestinal</a:t>
            </a:r>
            <a:r>
              <a:rPr lang="hu-HU" i="1" dirty="0"/>
              <a:t> </a:t>
            </a:r>
            <a:r>
              <a:rPr lang="hu-HU" i="1" dirty="0" err="1"/>
              <a:t>tract</a:t>
            </a:r>
            <a:r>
              <a:rPr lang="hu-HU" i="1" dirty="0"/>
              <a:t> </a:t>
            </a:r>
            <a:r>
              <a:rPr lang="hu-HU" i="1" dirty="0" err="1"/>
              <a:t>associated</a:t>
            </a:r>
            <a:r>
              <a:rPr lang="hu-HU" i="1" dirty="0"/>
              <a:t> </a:t>
            </a:r>
            <a:r>
              <a:rPr lang="hu-HU" i="1" dirty="0" err="1"/>
              <a:t>lymphoid</a:t>
            </a:r>
            <a:r>
              <a:rPr lang="hu-HU" i="1" dirty="0"/>
              <a:t> </a:t>
            </a:r>
            <a:r>
              <a:rPr lang="hu-HU" i="1" dirty="0" err="1"/>
              <a:t>tissue</a:t>
            </a:r>
            <a:r>
              <a:rPr lang="hu-HU" i="1" dirty="0"/>
              <a:t> [GALT]; </a:t>
            </a:r>
            <a:r>
              <a:rPr lang="hu-HU" i="1" dirty="0" err="1" smtClean="0"/>
              <a:t>sentinele</a:t>
            </a:r>
            <a:r>
              <a:rPr lang="hu-HU" i="1" dirty="0" smtClean="0"/>
              <a:t> </a:t>
            </a:r>
            <a:r>
              <a:rPr lang="hu-HU" i="1" dirty="0" err="1" smtClean="0"/>
              <a:t>node</a:t>
            </a:r>
            <a:endParaRPr lang="hu-HU" i="1" dirty="0" smtClean="0"/>
          </a:p>
          <a:p>
            <a:pPr lvl="2"/>
            <a:r>
              <a:rPr lang="en-US" i="1" dirty="0"/>
              <a:t>low-grade squamous intraepithelial lesion [LSIL</a:t>
            </a:r>
            <a:r>
              <a:rPr lang="en-US" i="1" dirty="0" smtClean="0"/>
              <a:t>])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5187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nyelv az orvos legfontosabb munkaeszköze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99792" y="1700808"/>
            <a:ext cx="5920641" cy="4558885"/>
          </a:xfrm>
        </p:spPr>
        <p:txBody>
          <a:bodyPr/>
          <a:lstStyle/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r>
              <a:rPr lang="hu-HU" sz="2400" dirty="0">
                <a:solidFill>
                  <a:srgbClr val="C00000"/>
                </a:solidFill>
              </a:rPr>
              <a:t>Tudatosítani az orvostársadalomban a magyar orvosi és a magyar nyelv iránti </a:t>
            </a:r>
            <a:r>
              <a:rPr lang="hu-HU" sz="2400" dirty="0" smtClean="0">
                <a:solidFill>
                  <a:srgbClr val="C00000"/>
                </a:solidFill>
              </a:rPr>
              <a:t>felelősséget. </a:t>
            </a:r>
            <a:r>
              <a:rPr lang="hu-HU" sz="2400" dirty="0" smtClean="0"/>
              <a:t> </a:t>
            </a:r>
            <a:r>
              <a:rPr lang="hu-HU" sz="2400" dirty="0" smtClean="0">
                <a:solidFill>
                  <a:srgbClr val="00B0F0"/>
                </a:solidFill>
              </a:rPr>
              <a:t>Orvosi nyelvi képzés.</a:t>
            </a:r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endParaRPr lang="hu-HU" sz="2400" dirty="0" smtClean="0"/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r>
              <a:rPr lang="hu-HU" sz="2400" dirty="0" smtClean="0"/>
              <a:t>Az </a:t>
            </a:r>
            <a:r>
              <a:rPr lang="hu-HU" sz="2400" dirty="0"/>
              <a:t>orvostanhallgatók orvosi nyelvi képzése</a:t>
            </a:r>
            <a:r>
              <a:rPr lang="hu-HU" sz="2400" dirty="0" smtClean="0"/>
              <a:t>.</a:t>
            </a:r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endParaRPr lang="hu-HU" sz="2400" dirty="0" smtClean="0"/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r>
              <a:rPr lang="hu-HU" sz="2400" dirty="0" smtClean="0"/>
              <a:t>Az orvosi nyelvi képzés beépítése a doktori iskolák tananyagába.</a:t>
            </a:r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endParaRPr lang="hu-HU" sz="2400" dirty="0" smtClean="0"/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r>
              <a:rPr lang="hu-HU" sz="2400" dirty="0" smtClean="0"/>
              <a:t>A gyakorló orvosok folyamatos orvosi nyelvi képzése.</a:t>
            </a:r>
          </a:p>
          <a:p>
            <a:pPr marL="119062" lvl="1" indent="0"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hu-HU" sz="2400" dirty="0" smtClean="0"/>
              <a:t>   </a:t>
            </a:r>
            <a:endParaRPr lang="hu-HU" sz="2800" dirty="0">
              <a:solidFill>
                <a:srgbClr val="0070C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6" y="4121608"/>
            <a:ext cx="1872000" cy="269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&amp;odblac;sze Péter (Szerk.) - A magyar orvosi nyelv tanköny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0" y="1484784"/>
            <a:ext cx="1872000" cy="25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44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 szégyen magyarul írni!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C00000"/>
                </a:solidFill>
              </a:rPr>
              <a:t>A magyar nyelvű tudományos közlés tekintélyének visszaállítása. </a:t>
            </a:r>
            <a:endParaRPr lang="hu-HU" sz="2800" dirty="0" smtClean="0">
              <a:solidFill>
                <a:srgbClr val="C00000"/>
              </a:solidFill>
            </a:endParaRPr>
          </a:p>
          <a:p>
            <a:pPr lvl="1"/>
            <a:r>
              <a:rPr lang="hu-HU" sz="2000" dirty="0" smtClean="0">
                <a:solidFill>
                  <a:srgbClr val="00B0F0"/>
                </a:solidFill>
              </a:rPr>
              <a:t>Szemléletváltás: a </a:t>
            </a:r>
            <a:r>
              <a:rPr lang="hu-HU" sz="2000" dirty="0">
                <a:solidFill>
                  <a:srgbClr val="00B0F0"/>
                </a:solidFill>
              </a:rPr>
              <a:t>magyar nyelvű tudományírás nem alantasabb, mint az idegen szavaktól </a:t>
            </a:r>
            <a:r>
              <a:rPr lang="hu-HU" sz="2000" dirty="0" smtClean="0">
                <a:solidFill>
                  <a:srgbClr val="00B0F0"/>
                </a:solidFill>
              </a:rPr>
              <a:t>hemzsegő!</a:t>
            </a:r>
          </a:p>
          <a:p>
            <a:r>
              <a:rPr lang="hu-HU" sz="2800" dirty="0" smtClean="0"/>
              <a:t>A személyes felelősség tudatosítása: az orvosok folyamatos tájékoztatása, képzése. </a:t>
            </a:r>
          </a:p>
          <a:p>
            <a:r>
              <a:rPr lang="hu-HU" sz="2800" dirty="0" smtClean="0"/>
              <a:t>Magyar nyelvű közlemények megjelentetése legyen követelmény:</a:t>
            </a:r>
          </a:p>
          <a:p>
            <a:pPr lvl="1"/>
            <a:r>
              <a:rPr lang="hu-HU" sz="2400" dirty="0" smtClean="0"/>
              <a:t>a tudományos fokozatokhoz (PhD, MTA doktora) </a:t>
            </a:r>
            <a:r>
              <a:rPr lang="hu-HU" sz="1800" dirty="0" smtClean="0">
                <a:solidFill>
                  <a:srgbClr val="FF0000"/>
                </a:solidFill>
              </a:rPr>
              <a:t>(</a:t>
            </a:r>
            <a:r>
              <a:rPr lang="hu-HU" sz="1800" dirty="0" err="1" smtClean="0">
                <a:solidFill>
                  <a:srgbClr val="FF0000"/>
                </a:solidFill>
              </a:rPr>
              <a:t>Wittman</a:t>
            </a:r>
            <a:r>
              <a:rPr lang="hu-HU" sz="1800" dirty="0" smtClean="0">
                <a:solidFill>
                  <a:srgbClr val="FF0000"/>
                </a:solidFill>
              </a:rPr>
              <a:t>)</a:t>
            </a:r>
            <a:r>
              <a:rPr lang="hu-HU" sz="2400" dirty="0" smtClean="0"/>
              <a:t>,</a:t>
            </a:r>
          </a:p>
          <a:p>
            <a:pPr lvl="1"/>
            <a:r>
              <a:rPr lang="hu-HU" sz="2400" dirty="0" smtClean="0"/>
              <a:t>a magántanári címhez,</a:t>
            </a:r>
          </a:p>
          <a:p>
            <a:pPr lvl="1"/>
            <a:r>
              <a:rPr lang="hu-HU" sz="2400" dirty="0" smtClean="0"/>
              <a:t>vezető állások betöltéséhez.</a:t>
            </a:r>
          </a:p>
          <a:p>
            <a:pPr marL="119062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647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A nyelv felépítése és a nyelvi norma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hu-HU" sz="2400" dirty="0">
                <a:solidFill>
                  <a:srgbClr val="C00000"/>
                </a:solidFill>
              </a:rPr>
              <a:t>■ </a:t>
            </a:r>
            <a:r>
              <a:rPr lang="hu-HU" sz="2400" dirty="0" smtClean="0">
                <a:solidFill>
                  <a:srgbClr val="C00000"/>
                </a:solidFill>
              </a:rPr>
              <a:t>A nyelv felépítése: </a:t>
            </a:r>
            <a:r>
              <a:rPr lang="hu-HU" sz="2400" dirty="0" smtClean="0"/>
              <a:t>A nyelv nem egységes, változatai (nyelvváltozatok) vannak. </a:t>
            </a:r>
            <a:r>
              <a:rPr lang="hu-HU" sz="2400" dirty="0"/>
              <a:t>A nyelvváltozatok egymástól többé-kevésbé eltérő nyelvi rendszerek – együttesen alkotják a nyelvet.</a:t>
            </a:r>
            <a:r>
              <a:rPr lang="hu-HU" sz="2400" dirty="0" smtClean="0"/>
              <a:t> Három fő változatot különítünk el:</a:t>
            </a:r>
          </a:p>
          <a:p>
            <a:pPr lvl="1"/>
            <a:r>
              <a:rPr lang="hu-HU" sz="2400" dirty="0" smtClean="0"/>
              <a:t>köznyelv </a:t>
            </a:r>
            <a:r>
              <a:rPr lang="hu-HU" sz="2400" dirty="0"/>
              <a:t>(írott és beszélt), </a:t>
            </a:r>
          </a:p>
          <a:p>
            <a:pPr lvl="1"/>
            <a:r>
              <a:rPr lang="hu-HU" sz="2400" dirty="0" smtClean="0"/>
              <a:t>társadalmi </a:t>
            </a:r>
            <a:r>
              <a:rPr lang="hu-HU" sz="2400" dirty="0"/>
              <a:t>nyelvváltozatok (</a:t>
            </a:r>
            <a:r>
              <a:rPr lang="hu-HU" sz="2400" dirty="0" smtClean="0"/>
              <a:t>réteg-, csoportnyelvek</a:t>
            </a:r>
            <a:r>
              <a:rPr lang="hu-HU" sz="2400" dirty="0"/>
              <a:t>, valamint a szaknyelvek, tudománynyelvek</a:t>
            </a:r>
            <a:r>
              <a:rPr lang="hu-HU" sz="2400" dirty="0" smtClean="0"/>
              <a:t>),</a:t>
            </a:r>
          </a:p>
          <a:p>
            <a:pPr lvl="1"/>
            <a:r>
              <a:rPr lang="hu-HU" sz="2400" dirty="0" smtClean="0"/>
              <a:t>területi </a:t>
            </a:r>
            <a:r>
              <a:rPr lang="hu-HU" sz="2400" dirty="0"/>
              <a:t>nyelvváltozatok (nyelvjárások). </a:t>
            </a:r>
          </a:p>
          <a:p>
            <a:pPr marL="0" indent="0" algn="just">
              <a:buFontTx/>
              <a:buNone/>
              <a:defRPr/>
            </a:pPr>
            <a:r>
              <a:rPr lang="hu-HU" sz="2400" dirty="0">
                <a:solidFill>
                  <a:srgbClr val="C00000"/>
                </a:solidFill>
              </a:rPr>
              <a:t>■ A </a:t>
            </a:r>
            <a:r>
              <a:rPr lang="hu-HU" sz="2400" dirty="0" smtClean="0">
                <a:solidFill>
                  <a:srgbClr val="C00000"/>
                </a:solidFill>
              </a:rPr>
              <a:t>nyelvi norma: </a:t>
            </a:r>
            <a:r>
              <a:rPr lang="hu-HU" sz="2400" dirty="0" smtClean="0"/>
              <a:t>Bármely </a:t>
            </a:r>
            <a:r>
              <a:rPr lang="hu-HU" sz="2400" dirty="0"/>
              <a:t>nyelvváltozat eszményi (irányadó) formája, amelyet </a:t>
            </a:r>
            <a:r>
              <a:rPr lang="hu-HU" sz="2400" dirty="0" smtClean="0"/>
              <a:t>a közösség egyezményesen </a:t>
            </a:r>
            <a:r>
              <a:rPr lang="hu-HU" sz="2400" dirty="0"/>
              <a:t>a legmegfelelőbbnek </a:t>
            </a:r>
            <a:r>
              <a:rPr lang="hu-HU" sz="2400" dirty="0" smtClean="0"/>
              <a:t>tart.   </a:t>
            </a:r>
            <a:r>
              <a:rPr lang="hu-HU" sz="2400" dirty="0" smtClean="0">
                <a:solidFill>
                  <a:srgbClr val="0070C0"/>
                </a:solidFill>
              </a:rPr>
              <a:t>Köznyelvi norma.</a:t>
            </a:r>
            <a:r>
              <a:rPr lang="hu-HU" sz="2400" dirty="0" smtClean="0"/>
              <a:t> </a:t>
            </a:r>
          </a:p>
          <a:p>
            <a:pPr marL="0" indent="0" algn="just">
              <a:buNone/>
              <a:defRPr/>
            </a:pPr>
            <a:r>
              <a:rPr lang="hu-HU" dirty="0" smtClean="0">
                <a:solidFill>
                  <a:srgbClr val="C00000"/>
                </a:solidFill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4760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Magyar Tudományos Akadémia felelőssége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Magyar anyanyelvű kutató csak magyar nyelvű értekezést adhasson be.</a:t>
            </a:r>
          </a:p>
          <a:p>
            <a:pPr marL="119062" indent="0">
              <a:buNone/>
            </a:pPr>
            <a:endParaRPr lang="hu-HU" sz="2400" dirty="0" smtClean="0"/>
          </a:p>
          <a:p>
            <a:pPr marL="119062" indent="0">
              <a:buNone/>
            </a:pPr>
            <a:r>
              <a:rPr lang="hu-HU" sz="2400" i="1" dirty="0" smtClean="0"/>
              <a:t>„Ha valamit mondhatunk magyarul, azt mondjuk is úgy.”</a:t>
            </a:r>
            <a:r>
              <a:rPr lang="hu-HU" sz="2400" dirty="0" smtClean="0"/>
              <a:t> </a:t>
            </a:r>
            <a:endParaRPr lang="hu-HU" sz="2400" dirty="0"/>
          </a:p>
          <a:p>
            <a:pPr marL="119062" indent="0">
              <a:buNone/>
            </a:pPr>
            <a:r>
              <a:rPr lang="hu-HU" sz="2400" dirty="0" smtClean="0"/>
              <a:t> </a:t>
            </a:r>
          </a:p>
          <a:p>
            <a:pPr marL="119062" indent="0">
              <a:buNone/>
            </a:pPr>
            <a:r>
              <a:rPr lang="hu-HU" sz="2400" i="1" dirty="0" smtClean="0"/>
              <a:t>"</a:t>
            </a:r>
            <a:r>
              <a:rPr lang="hu-HU" sz="2400" i="1" dirty="0"/>
              <a:t>Az egészséges nemzetnek fő kifejezője a nemzeti nyelv.  Aki a magyar nyelv kifejlését hátráltatni akarja, egyenesen a hon legbecsesebb javát gátolja</a:t>
            </a:r>
            <a:r>
              <a:rPr lang="hu-HU" sz="2400" i="1" dirty="0" smtClean="0"/>
              <a:t>.„  </a:t>
            </a:r>
          </a:p>
          <a:p>
            <a:pPr marL="119062" indent="0">
              <a:buNone/>
            </a:pPr>
            <a:r>
              <a:rPr lang="hu-HU" sz="2400" i="1" dirty="0" smtClean="0"/>
              <a:t>					</a:t>
            </a:r>
            <a:r>
              <a:rPr lang="hu-HU" sz="2400" dirty="0" smtClean="0"/>
              <a:t>Széchenyi </a:t>
            </a:r>
            <a:r>
              <a:rPr lang="hu-HU" sz="2400" dirty="0"/>
              <a:t>István</a:t>
            </a:r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endParaRPr lang="hu-HU" dirty="0" smtClean="0"/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-65" charset="2"/>
              <a:buChar char=""/>
            </a:pPr>
            <a:r>
              <a:rPr lang="hu-HU" dirty="0" smtClean="0"/>
              <a:t>A </a:t>
            </a:r>
            <a:r>
              <a:rPr lang="hu-HU" dirty="0">
                <a:solidFill>
                  <a:srgbClr val="00B0F0"/>
                </a:solidFill>
              </a:rPr>
              <a:t>magyar orvosi szövegtár</a:t>
            </a:r>
            <a:r>
              <a:rPr lang="hu-HU" dirty="0"/>
              <a:t> (orvosi corpus)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039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A nyelv természete, nyelvhasználat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hu-HU" sz="2400" b="1" dirty="0">
                <a:solidFill>
                  <a:srgbClr val="C00000"/>
                </a:solidFill>
              </a:rPr>
              <a:t>■ </a:t>
            </a:r>
            <a:r>
              <a:rPr lang="hu-HU" sz="2400" dirty="0" smtClean="0">
                <a:solidFill>
                  <a:srgbClr val="C00000"/>
                </a:solidFill>
              </a:rPr>
              <a:t>A </a:t>
            </a:r>
            <a:r>
              <a:rPr lang="hu-HU" sz="2400" dirty="0">
                <a:solidFill>
                  <a:srgbClr val="C00000"/>
                </a:solidFill>
              </a:rPr>
              <a:t>nyelv természete:</a:t>
            </a:r>
            <a:r>
              <a:rPr lang="hu-HU" dirty="0"/>
              <a:t> </a:t>
            </a:r>
            <a:r>
              <a:rPr lang="hu-HU" sz="2400" dirty="0"/>
              <a:t>A </a:t>
            </a:r>
            <a:r>
              <a:rPr lang="hu-HU" sz="2400" dirty="0" smtClean="0"/>
              <a:t>nyelv a nyelvhasználatban él, szakadatlanul változik; egyetlen eleme sem állandó.</a:t>
            </a:r>
          </a:p>
          <a:p>
            <a:pPr marL="0" indent="0" algn="just">
              <a:buNone/>
              <a:defRPr/>
            </a:pPr>
            <a:r>
              <a:rPr lang="hu-HU" sz="2400" dirty="0"/>
              <a:t>• </a:t>
            </a:r>
            <a:r>
              <a:rPr lang="hu-HU" sz="2400" dirty="0" smtClean="0"/>
              <a:t>Befogad, módosít, elveszít szavakat – </a:t>
            </a:r>
            <a:r>
              <a:rPr lang="hu-HU" sz="2400" dirty="0" smtClean="0">
                <a:solidFill>
                  <a:srgbClr val="0070C0"/>
                </a:solidFill>
              </a:rPr>
              <a:t>szótörténet</a:t>
            </a:r>
            <a:r>
              <a:rPr lang="hu-HU" sz="2400" dirty="0" smtClean="0"/>
              <a:t>. </a:t>
            </a:r>
          </a:p>
          <a:p>
            <a:pPr marL="0" indent="0" algn="just">
              <a:buNone/>
              <a:defRPr/>
            </a:pPr>
            <a:r>
              <a:rPr lang="hu-HU" sz="2400" dirty="0" smtClean="0"/>
              <a:t>• Bizonyos </a:t>
            </a:r>
            <a:r>
              <a:rPr lang="hu-HU" sz="2400" dirty="0"/>
              <a:t>mértékig változik a szerkezeti (mondattani, alaktani és hangtani) </a:t>
            </a:r>
            <a:r>
              <a:rPr lang="hu-HU" sz="2400" dirty="0" smtClean="0"/>
              <a:t>rendszere </a:t>
            </a:r>
            <a:r>
              <a:rPr lang="hu-HU" sz="2400" dirty="0"/>
              <a:t>is, </a:t>
            </a:r>
            <a:r>
              <a:rPr lang="hu-HU" sz="2400" dirty="0" smtClean="0"/>
              <a:t>de csak nagyon lassan; évtizedeket</a:t>
            </a:r>
            <a:r>
              <a:rPr lang="hu-HU" sz="2400" dirty="0"/>
              <a:t>, sőt emberöltőket is igénybe vehet. </a:t>
            </a:r>
            <a:endParaRPr lang="hu-HU" sz="2400" dirty="0" smtClean="0"/>
          </a:p>
          <a:p>
            <a:pPr marL="0" indent="0" algn="just">
              <a:buNone/>
              <a:defRPr/>
            </a:pPr>
            <a:r>
              <a:rPr lang="hu-HU" sz="2400" dirty="0"/>
              <a:t>• </a:t>
            </a:r>
            <a:r>
              <a:rPr lang="hu-HU" sz="2400" dirty="0" smtClean="0"/>
              <a:t>A </a:t>
            </a:r>
            <a:r>
              <a:rPr lang="hu-HU" sz="2400" dirty="0"/>
              <a:t>nyelv bármely elemének </a:t>
            </a:r>
            <a:r>
              <a:rPr lang="hu-HU" sz="2400" dirty="0" smtClean="0"/>
              <a:t>változását másik elemének átalakulása követheti, például a  nyelvhasználat </a:t>
            </a:r>
            <a:r>
              <a:rPr lang="hu-HU" sz="2400" dirty="0"/>
              <a:t>változásait követik a nyelvtani szabályok </a:t>
            </a:r>
            <a:r>
              <a:rPr lang="hu-HU" sz="2400" dirty="0" smtClean="0"/>
              <a:t>módosulásai</a:t>
            </a:r>
            <a:r>
              <a:rPr lang="hu-HU" dirty="0" smtClean="0"/>
              <a:t>. </a:t>
            </a:r>
            <a:r>
              <a:rPr lang="hu-HU" dirty="0"/>
              <a:t> </a:t>
            </a:r>
          </a:p>
          <a:p>
            <a:pPr marL="0" indent="0">
              <a:buNone/>
              <a:defRPr/>
            </a:pPr>
            <a:r>
              <a:rPr lang="hu-HU" b="1" dirty="0" smtClean="0">
                <a:solidFill>
                  <a:srgbClr val="7030A0"/>
                </a:solidFill>
              </a:rPr>
              <a:t>■ </a:t>
            </a:r>
            <a:r>
              <a:rPr lang="hu-HU" b="1" dirty="0">
                <a:solidFill>
                  <a:srgbClr val="7030A0"/>
                </a:solidFill>
              </a:rPr>
              <a:t>A nyelvhasználat a nyelv lélegzése.</a:t>
            </a:r>
            <a:r>
              <a:rPr lang="hu-HU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593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4000" dirty="0" smtClean="0">
                <a:ea typeface="ＭＳ Ｐゴシック" pitchFamily="-106" charset="-128"/>
              </a:rPr>
              <a:t>A nyelv keletkezése, a nyelv és a közösség, nemzet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u-HU" dirty="0">
                <a:solidFill>
                  <a:srgbClr val="C00000"/>
                </a:solidFill>
              </a:rPr>
              <a:t>■ </a:t>
            </a:r>
            <a:r>
              <a:rPr lang="hu-HU" dirty="0" smtClean="0"/>
              <a:t>A közösség létezési formája, </a:t>
            </a:r>
            <a:r>
              <a:rPr lang="hu-HU" dirty="0" smtClean="0">
                <a:solidFill>
                  <a:srgbClr val="0070C0"/>
                </a:solidFill>
              </a:rPr>
              <a:t>összetartója</a:t>
            </a:r>
            <a:r>
              <a:rPr lang="hu-HU" dirty="0" smtClean="0"/>
              <a:t> 			- nyelvében él a nemzet.</a:t>
            </a:r>
          </a:p>
          <a:p>
            <a:pPr marL="0" indent="0">
              <a:buNone/>
              <a:defRPr/>
            </a:pPr>
            <a:r>
              <a:rPr lang="hu-HU" sz="2800" dirty="0" smtClean="0">
                <a:solidFill>
                  <a:srgbClr val="C00000"/>
                </a:solidFill>
              </a:rPr>
              <a:t>■ </a:t>
            </a:r>
            <a:r>
              <a:rPr lang="hu-HU" sz="2800" dirty="0" smtClean="0"/>
              <a:t>A közösség-/nemzettudat letéteményese.</a:t>
            </a:r>
            <a:endParaRPr lang="hu-HU" sz="2800" dirty="0"/>
          </a:p>
          <a:p>
            <a:pPr marL="0" indent="0">
              <a:buNone/>
              <a:defRPr/>
            </a:pPr>
            <a:r>
              <a:rPr lang="hu-HU" sz="2800" dirty="0">
                <a:solidFill>
                  <a:srgbClr val="C00000"/>
                </a:solidFill>
              </a:rPr>
              <a:t>■ </a:t>
            </a:r>
            <a:r>
              <a:rPr lang="hu-HU" sz="2800" dirty="0"/>
              <a:t>A közösség múltjának lenyomata</a:t>
            </a:r>
          </a:p>
          <a:p>
            <a:pPr marL="0" indent="0">
              <a:buNone/>
              <a:defRPr/>
            </a:pPr>
            <a:r>
              <a:rPr lang="hu-HU" sz="2800" dirty="0">
                <a:solidFill>
                  <a:srgbClr val="C00000"/>
                </a:solidFill>
              </a:rPr>
              <a:t>■ </a:t>
            </a:r>
            <a:r>
              <a:rPr lang="hu-HU" sz="2800" dirty="0"/>
              <a:t>Megkövült nemzeti művelődéstörténet</a:t>
            </a:r>
          </a:p>
          <a:p>
            <a:pPr marL="0" indent="0">
              <a:buNone/>
              <a:defRPr/>
            </a:pPr>
            <a:r>
              <a:rPr lang="hu-HU" sz="2800" dirty="0" smtClean="0">
                <a:solidFill>
                  <a:srgbClr val="C00000"/>
                </a:solidFill>
              </a:rPr>
              <a:t>■ </a:t>
            </a:r>
            <a:r>
              <a:rPr lang="hu-HU" sz="2800" dirty="0" smtClean="0"/>
              <a:t>A nemzetté válás, megmaradás, összetartozás eszköze.</a:t>
            </a:r>
          </a:p>
          <a:p>
            <a:pPr marL="0" indent="0">
              <a:buNone/>
              <a:defRPr/>
            </a:pPr>
            <a:r>
              <a:rPr lang="hu-HU" sz="2400" dirty="0">
                <a:solidFill>
                  <a:srgbClr val="C00000"/>
                </a:solidFill>
              </a:rPr>
              <a:t>	Maroknyi magyar közösségek között a világban csak 	az anyanyelv a kapocs</a:t>
            </a:r>
            <a:r>
              <a:rPr lang="hu-HU" sz="2400" dirty="0" smtClean="0">
                <a:solidFill>
                  <a:srgbClr val="C00000"/>
                </a:solidFill>
              </a:rPr>
              <a:t>.  </a:t>
            </a:r>
            <a:endParaRPr lang="hu-HU" sz="2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hu-HU" sz="2800" dirty="0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u-HU" dirty="0" smtClean="0">
                <a:solidFill>
                  <a:srgbClr val="C00000"/>
                </a:solidFill>
              </a:rPr>
              <a:t>		</a:t>
            </a:r>
          </a:p>
          <a:p>
            <a:pPr marL="0" indent="0">
              <a:buFontTx/>
              <a:buNone/>
              <a:defRPr/>
            </a:pPr>
            <a:r>
              <a:rPr lang="hu-HU" dirty="0">
                <a:solidFill>
                  <a:srgbClr val="C00000"/>
                </a:solidFill>
              </a:rPr>
              <a:t>	</a:t>
            </a:r>
            <a:r>
              <a:rPr lang="hu-HU" dirty="0" smtClean="0">
                <a:solidFill>
                  <a:srgbClr val="C00000"/>
                </a:solidFill>
              </a:rPr>
              <a:t>	</a:t>
            </a:r>
          </a:p>
          <a:p>
            <a:pPr>
              <a:defRPr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2897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latin typeface="Times New Roman" pitchFamily="18" charset="0"/>
                <a:ea typeface="ＭＳ Ｐゴシック" pitchFamily="-106" charset="-128"/>
                <a:cs typeface="Times New Roman" pitchFamily="18" charset="0"/>
              </a:rPr>
              <a:t>Anyanyelv az egyén</a:t>
            </a:r>
            <a:endParaRPr lang="hu-HU" altLang="hu-HU" smtClean="0">
              <a:ea typeface="ＭＳ Ｐゴシック" pitchFamily="-106" charset="-128"/>
            </a:endParaRP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altLang="hu-HU" dirty="0">
                <a:solidFill>
                  <a:srgbClr val="0070C0"/>
                </a:solidFill>
              </a:rPr>
              <a:t>MINDEN NYELV SZEMLÉLETET TÜKRÖZ</a:t>
            </a:r>
          </a:p>
          <a:p>
            <a:pPr marL="0" indent="0">
              <a:buFontTx/>
              <a:buNone/>
            </a:pPr>
            <a:r>
              <a:rPr lang="hu-HU" dirty="0">
                <a:solidFill>
                  <a:srgbClr val="C00000"/>
                </a:solidFill>
              </a:rPr>
              <a:t>■ </a:t>
            </a:r>
            <a:r>
              <a:rPr lang="hu-HU" altLang="hu-HU" dirty="0" smtClean="0">
                <a:ea typeface="ＭＳ Ｐゴシック" pitchFamily="-106" charset="-128"/>
              </a:rPr>
              <a:t>A gondolkodásmód és a szemlélet  meghatározója  </a:t>
            </a:r>
          </a:p>
          <a:p>
            <a:pPr marL="0" indent="0">
              <a:buFontTx/>
              <a:buNone/>
            </a:pPr>
            <a:r>
              <a:rPr lang="hu-HU" altLang="hu-HU" dirty="0">
                <a:solidFill>
                  <a:srgbClr val="00B0F0"/>
                </a:solidFill>
                <a:ea typeface="ＭＳ Ｐゴシック" pitchFamily="-106" charset="-128"/>
              </a:rPr>
              <a:t>A magyar nyelv összegző és képszerű.</a:t>
            </a:r>
            <a:endParaRPr lang="hu-HU" altLang="hu-HU" dirty="0" smtClean="0">
              <a:ea typeface="ＭＳ Ｐゴシック" pitchFamily="-106" charset="-128"/>
            </a:endParaRPr>
          </a:p>
          <a:p>
            <a:pPr marL="0" indent="0">
              <a:buFontTx/>
              <a:buNone/>
            </a:pPr>
            <a:r>
              <a:rPr lang="hu-HU" dirty="0">
                <a:solidFill>
                  <a:srgbClr val="C00000"/>
                </a:solidFill>
              </a:rPr>
              <a:t>■ </a:t>
            </a:r>
            <a:r>
              <a:rPr lang="hu-HU" altLang="hu-HU" dirty="0" smtClean="0">
                <a:ea typeface="ＭＳ Ｐゴシック" pitchFamily="-106" charset="-128"/>
              </a:rPr>
              <a:t>Az azonosságtudat hordozója.</a:t>
            </a:r>
          </a:p>
          <a:p>
            <a:pPr marL="0" indent="0">
              <a:buFontTx/>
              <a:buNone/>
            </a:pPr>
            <a:r>
              <a:rPr lang="hu-HU" dirty="0" smtClean="0">
                <a:solidFill>
                  <a:srgbClr val="C00000"/>
                </a:solidFill>
              </a:rPr>
              <a:t>__________________________________</a:t>
            </a:r>
          </a:p>
          <a:p>
            <a:pPr marL="0" indent="0">
              <a:buFontTx/>
              <a:buNone/>
            </a:pPr>
            <a:r>
              <a:rPr lang="hu-HU" altLang="hu-HU" dirty="0" smtClean="0">
                <a:solidFill>
                  <a:srgbClr val="C00000"/>
                </a:solidFill>
              </a:rPr>
              <a:t>A NYELV ÉS EURÓPA</a:t>
            </a:r>
            <a:endParaRPr lang="hu-HU" altLang="hu-HU" dirty="0" smtClean="0">
              <a:ea typeface="ＭＳ Ｐゴシック" pitchFamily="-106" charset="-128"/>
            </a:endParaRPr>
          </a:p>
          <a:p>
            <a:pPr marL="0" indent="0">
              <a:buFontTx/>
              <a:buNone/>
            </a:pPr>
            <a:r>
              <a:rPr lang="hu-HU" dirty="0" smtClean="0">
                <a:solidFill>
                  <a:srgbClr val="C00000"/>
                </a:solidFill>
              </a:rPr>
              <a:t>■ </a:t>
            </a:r>
            <a:r>
              <a:rPr lang="hu-HU" dirty="0" smtClean="0"/>
              <a:t>A nyelvcsaládok</a:t>
            </a:r>
            <a:endParaRPr lang="hu-HU" altLang="hu-HU" dirty="0" smtClean="0">
              <a:solidFill>
                <a:srgbClr val="C00000"/>
              </a:solidFill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98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itchFamily="-106" charset="-128"/>
              </a:rPr>
              <a:t>A nyelvcsaládok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smtClean="0"/>
              <a:t>Fogalma</a:t>
            </a:r>
          </a:p>
          <a:p>
            <a:pPr>
              <a:defRPr/>
            </a:pPr>
            <a:r>
              <a:rPr lang="hu-HU" dirty="0" smtClean="0"/>
              <a:t>Indoeurópai nyelvcsalád </a:t>
            </a:r>
          </a:p>
          <a:p>
            <a:pPr lvl="1">
              <a:defRPr/>
            </a:pPr>
            <a:r>
              <a:rPr lang="hu-HU" dirty="0" smtClean="0"/>
              <a:t>(</a:t>
            </a:r>
            <a:r>
              <a:rPr lang="hu-HU" dirty="0" err="1" smtClean="0"/>
              <a:t>protoindoeurópai</a:t>
            </a:r>
            <a:r>
              <a:rPr lang="hu-HU" dirty="0" smtClean="0"/>
              <a:t> nyelv K. e. 3000 körül)</a:t>
            </a:r>
          </a:p>
          <a:p>
            <a:pPr>
              <a:defRPr/>
            </a:pPr>
            <a:r>
              <a:rPr lang="hu-HU" dirty="0" smtClean="0"/>
              <a:t>Uráli nyelvcsalád (ősi nyelv, 7000 év)</a:t>
            </a:r>
          </a:p>
          <a:p>
            <a:pPr marL="0" indent="0">
              <a:buFontTx/>
              <a:buNone/>
              <a:defRPr/>
            </a:pPr>
            <a:r>
              <a:rPr lang="hu-HU" dirty="0"/>
              <a:t>	</a:t>
            </a:r>
            <a:r>
              <a:rPr lang="hu-HU" dirty="0" smtClean="0"/>
              <a:t> ↓		 ↓</a:t>
            </a:r>
          </a:p>
          <a:p>
            <a:pPr marL="0" indent="0">
              <a:buFontTx/>
              <a:buNone/>
              <a:defRPr/>
            </a:pPr>
            <a:r>
              <a:rPr lang="hu-HU" dirty="0"/>
              <a:t> </a:t>
            </a:r>
            <a:r>
              <a:rPr lang="hu-HU" dirty="0" smtClean="0"/>
              <a:t>  </a:t>
            </a:r>
            <a:r>
              <a:rPr lang="hu-HU" dirty="0" err="1" smtClean="0"/>
              <a:t>szomojéd</a:t>
            </a:r>
            <a:r>
              <a:rPr lang="hu-HU" dirty="0" smtClean="0"/>
              <a:t>		finnugor</a:t>
            </a:r>
          </a:p>
          <a:p>
            <a:pPr marL="0" indent="0">
              <a:buFontTx/>
              <a:buNone/>
              <a:defRPr/>
            </a:pPr>
            <a:r>
              <a:rPr lang="hu-HU" dirty="0"/>
              <a:t>	</a:t>
            </a:r>
            <a:r>
              <a:rPr lang="hu-HU" dirty="0" smtClean="0"/>
              <a:t>		 ↓	 ↓</a:t>
            </a:r>
          </a:p>
          <a:p>
            <a:pPr marL="0" indent="0">
              <a:buFontTx/>
              <a:buNone/>
              <a:defRPr/>
            </a:pPr>
            <a:r>
              <a:rPr lang="hu-HU" dirty="0"/>
              <a:t>	</a:t>
            </a:r>
            <a:r>
              <a:rPr lang="hu-HU" dirty="0" smtClean="0"/>
              <a:t>	finn-permi	   ugor →obi-ugor </a:t>
            </a:r>
          </a:p>
          <a:p>
            <a:pPr marL="0" indent="0">
              <a:buFontTx/>
              <a:buNone/>
              <a:defRPr/>
            </a:pPr>
            <a:r>
              <a:rPr lang="hu-HU" sz="2200" dirty="0"/>
              <a:t>	</a:t>
            </a:r>
            <a:r>
              <a:rPr lang="hu-HU" sz="2200" dirty="0" smtClean="0"/>
              <a:t>			    (hanti </a:t>
            </a:r>
            <a:r>
              <a:rPr lang="hu-HU" sz="2200" dirty="0"/>
              <a:t>[</a:t>
            </a:r>
            <a:r>
              <a:rPr lang="hu-HU" sz="2200" dirty="0" smtClean="0"/>
              <a:t>osztják], manysi [vogul])</a:t>
            </a:r>
          </a:p>
          <a:p>
            <a:pPr marL="0" indent="0">
              <a:buFontTx/>
              <a:buNone/>
              <a:defRPr/>
            </a:pPr>
            <a:r>
              <a:rPr lang="hu-HU" dirty="0"/>
              <a:t>	</a:t>
            </a:r>
            <a:r>
              <a:rPr lang="hu-HU" dirty="0" smtClean="0"/>
              <a:t>				 → magyar (altaji)</a:t>
            </a:r>
          </a:p>
          <a:p>
            <a:pPr marL="0" indent="0">
              <a:buFontTx/>
              <a:buNone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10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itchFamily="-106" charset="-128"/>
              </a:rPr>
              <a:t>Indoeurópai nyelvek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0" y="-2474913"/>
            <a:ext cx="9144000" cy="409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hlinkClick r:id="rId2"/>
              </a:rPr>
              <a:t>  </a:t>
            </a:r>
            <a:r>
              <a:rPr lang="hu-HU" altLang="hu-HU" sz="24300"/>
              <a:t> </a:t>
            </a:r>
            <a:r>
              <a:rPr lang="hu-HU" altLang="hu-HU" sz="1800"/>
              <a:t>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hu-HU" altLang="hu-HU" sz="1800"/>
            </a:br>
            <a:endParaRPr lang="hu-HU" altLang="hu-HU" sz="1800"/>
          </a:p>
        </p:txBody>
      </p:sp>
      <p:pic>
        <p:nvPicPr>
          <p:cNvPr id="11268" name="Picture 2" descr="Fájl:IE countrie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17663"/>
            <a:ext cx="798671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5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19504</TotalTime>
  <Words>1932</Words>
  <Application>Microsoft Office PowerPoint</Application>
  <PresentationFormat>Diavetítés a képernyőre (4:3 oldalarány)</PresentationFormat>
  <Paragraphs>266</Paragraphs>
  <Slides>40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1" baseType="lpstr">
      <vt:lpstr>Module</vt:lpstr>
      <vt:lpstr> Bősze Péter Semmelweis Egyetem 2018. október 3.   </vt:lpstr>
      <vt:lpstr>PowerPoint bemutató</vt:lpstr>
      <vt:lpstr>A nyelv fogalma és összetevői</vt:lpstr>
      <vt:lpstr>A nyelv felépítése és a nyelvi norma</vt:lpstr>
      <vt:lpstr>A nyelv természete, nyelvhasználat</vt:lpstr>
      <vt:lpstr>A nyelv keletkezése, a nyelv és a közösség, nemzet </vt:lpstr>
      <vt:lpstr>Anyanyelv az egyén</vt:lpstr>
      <vt:lpstr>A nyelvcsaládok</vt:lpstr>
      <vt:lpstr>Indoeurópai nyelvek</vt:lpstr>
      <vt:lpstr>Finnugor nyelvek (uráli nyelvcsalád)</vt:lpstr>
      <vt:lpstr>A magyar nyelv</vt:lpstr>
      <vt:lpstr>Görög–latin orvosi nyelv </vt:lpstr>
      <vt:lpstr>Görög–latin orvosi nyelv </vt:lpstr>
      <vt:lpstr>Görög–latin orvosi nyelv</vt:lpstr>
      <vt:lpstr>Görög–latin orvosi nyelv</vt:lpstr>
      <vt:lpstr>Görög–latin orvosi nyelv  (XII. század, lingua franca)</vt:lpstr>
      <vt:lpstr>Az orvostudomány és az orvosi nyelv európai újjászületése (XII-XIV. sz.)</vt:lpstr>
      <vt:lpstr>Az első orvosi iskolák</vt:lpstr>
      <vt:lpstr>Nemzeti orvosi nyelvek Európában (XVI–XVIII. század)</vt:lpstr>
      <vt:lpstr>Magyar orvosi nyelv a XV–XVII. században</vt:lpstr>
      <vt:lpstr>Magyar orvosi nyelv a XVIII. században</vt:lpstr>
      <vt:lpstr>Magyar orvosi nyelv a  XIX. században</vt:lpstr>
      <vt:lpstr> Orvosi nyelvek – mai helyzet l</vt:lpstr>
      <vt:lpstr>Miért fontos a nemzeti (magyar) orvosi nyelv?</vt:lpstr>
      <vt:lpstr>Miért nemzetközi az angol orvosi nyelv, és miért fontos?</vt:lpstr>
      <vt:lpstr>Az irányadó magyar egyetemes orvosi nyelv helyzete</vt:lpstr>
      <vt:lpstr>A magyar orvosi nyelv használata</vt:lpstr>
      <vt:lpstr>Idegen szavak használatának hátrányai a magyar orvosi nyelvben  (1)  (előny: nemzetközi szakszó)</vt:lpstr>
      <vt:lpstr>Idegen szavak használatának hátrányai a magyar orvosi nyelvben (2)</vt:lpstr>
      <vt:lpstr>ORVOSI NYELVEZET</vt:lpstr>
      <vt:lpstr>ORVOSI NYELVEZET (terjengősség, bonyolult fogalmazás)</vt:lpstr>
      <vt:lpstr>Szürkül a sokszínűség </vt:lpstr>
      <vt:lpstr>Nehézségek az orvosi csoportneveknél</vt:lpstr>
      <vt:lpstr>Az irányadó magyar egyetemes orvosi nyelv egységes használata</vt:lpstr>
      <vt:lpstr>A magyar egyetemes orvosi nyelvhasználat egységesítése </vt:lpstr>
      <vt:lpstr>Az irányadó magyar egyetemes  orvosi nyelv egységes használata</vt:lpstr>
      <vt:lpstr>A tudományos írások magyarítása </vt:lpstr>
      <vt:lpstr>A nyelv az orvos legfontosabb munkaeszköze</vt:lpstr>
      <vt:lpstr>Nem szégyen magyarul írni!</vt:lpstr>
      <vt:lpstr>A Magyar Tudományos Akadémia felelőssége</vt:lpstr>
    </vt:vector>
  </TitlesOfParts>
  <Company>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Colposcopy</dc:title>
  <dc:creator>P</dc:creator>
  <cp:lastModifiedBy>_</cp:lastModifiedBy>
  <cp:revision>431</cp:revision>
  <cp:lastPrinted>2017-01-17T19:30:23Z</cp:lastPrinted>
  <dcterms:created xsi:type="dcterms:W3CDTF">2011-02-25T06:09:28Z</dcterms:created>
  <dcterms:modified xsi:type="dcterms:W3CDTF">2018-10-02T14:50:16Z</dcterms:modified>
</cp:coreProperties>
</file>