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03" r:id="rId3"/>
    <p:sldId id="304" r:id="rId4"/>
    <p:sldId id="310" r:id="rId5"/>
    <p:sldId id="306" r:id="rId6"/>
    <p:sldId id="307" r:id="rId7"/>
    <p:sldId id="263" r:id="rId8"/>
    <p:sldId id="259" r:id="rId9"/>
    <p:sldId id="260" r:id="rId10"/>
    <p:sldId id="274" r:id="rId11"/>
    <p:sldId id="281" r:id="rId12"/>
    <p:sldId id="275" r:id="rId13"/>
    <p:sldId id="297" r:id="rId14"/>
    <p:sldId id="296" r:id="rId15"/>
    <p:sldId id="272" r:id="rId16"/>
    <p:sldId id="282" r:id="rId17"/>
    <p:sldId id="309" r:id="rId18"/>
    <p:sldId id="271" r:id="rId19"/>
    <p:sldId id="291" r:id="rId20"/>
    <p:sldId id="270" r:id="rId21"/>
    <p:sldId id="299" r:id="rId22"/>
    <p:sldId id="298" r:id="rId23"/>
    <p:sldId id="300" r:id="rId24"/>
    <p:sldId id="302" r:id="rId25"/>
    <p:sldId id="293" r:id="rId2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öldes Zsuzsanna" initials="FZ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BCD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40" autoAdjust="0"/>
  </p:normalViewPr>
  <p:slideViewPr>
    <p:cSldViewPr>
      <p:cViewPr varScale="1">
        <p:scale>
          <a:sx n="63" d="100"/>
          <a:sy n="63" d="100"/>
        </p:scale>
        <p:origin x="39" y="90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9E95F-8F62-4419-A0F6-4A5BAA6ED8F4}" type="datetimeFigureOut">
              <a:rPr lang="hu-HU" smtClean="0"/>
              <a:pPr/>
              <a:t>2018. 10. 10.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76431-E781-4478-AA6E-830F517BAC5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8597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FE0A64-DC00-4A7E-B985-BBD63C52B894}" type="slidenum">
              <a:rPr lang="en-GB"/>
              <a:pPr/>
              <a:t>7</a:t>
            </a:fld>
            <a:endParaRPr lang="en-GB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7014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8F6F65-9BB1-47B5-8047-6C0E125970FB}" type="slidenum">
              <a:rPr lang="en-GB"/>
              <a:pPr/>
              <a:t>9</a:t>
            </a:fld>
            <a:endParaRPr lang="en-GB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277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E1F63A-9E6D-497A-AF40-D158040B6482}" type="slidenum">
              <a:rPr lang="en-GB"/>
              <a:pPr/>
              <a:t>15</a:t>
            </a:fld>
            <a:endParaRPr lang="en-GB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2627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C0A06D-1187-4A2D-A7EA-F79CE0C47FCC}" type="slidenum">
              <a:rPr lang="en-GB"/>
              <a:pPr/>
              <a:t>18</a:t>
            </a:fld>
            <a:endParaRPr lang="en-GB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989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1989138"/>
            <a:ext cx="10172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 userDrawn="1"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 userDrawn="1"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 mintájának szerkesztése</a:t>
            </a:r>
          </a:p>
        </p:txBody>
      </p:sp>
      <p:pic>
        <p:nvPicPr>
          <p:cNvPr id="5" name="Kép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37" y="404664"/>
            <a:ext cx="5041676" cy="88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47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2128"/>
          </a:xfrm>
        </p:spPr>
        <p:txBody>
          <a:bodyPr/>
          <a:lstStyle>
            <a:lvl1pPr>
              <a:defRPr>
                <a:solidFill>
                  <a:srgbClr val="8A0000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grpSp>
        <p:nvGrpSpPr>
          <p:cNvPr id="6" name="Csoportba foglalás 5"/>
          <p:cNvGrpSpPr/>
          <p:nvPr userDrawn="1"/>
        </p:nvGrpSpPr>
        <p:grpSpPr>
          <a:xfrm>
            <a:off x="0" y="980728"/>
            <a:ext cx="9169400" cy="7015162"/>
            <a:chOff x="0" y="950913"/>
            <a:chExt cx="9169400" cy="7015162"/>
          </a:xfrm>
        </p:grpSpPr>
        <p:sp>
          <p:nvSpPr>
            <p:cNvPr id="8" name="Téglalap 7"/>
            <p:cNvSpPr/>
            <p:nvPr/>
          </p:nvSpPr>
          <p:spPr>
            <a:xfrm rot="10800000" flipV="1">
              <a:off x="671513" y="950913"/>
              <a:ext cx="7800975" cy="4603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43000">
                  <a:srgbClr val="A32936">
                    <a:shade val="67500"/>
                    <a:satMod val="115000"/>
                  </a:srgbClr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88113"/>
              <a:ext cx="9169400" cy="147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Csoportba foglalás 1"/>
            <p:cNvGrpSpPr>
              <a:grpSpLocks/>
            </p:cNvGrpSpPr>
            <p:nvPr/>
          </p:nvGrpSpPr>
          <p:grpSpPr bwMode="auto">
            <a:xfrm>
              <a:off x="7824788" y="6218238"/>
              <a:ext cx="1114425" cy="595312"/>
              <a:chOff x="176470" y="5896650"/>
              <a:chExt cx="1619672" cy="864096"/>
            </a:xfrm>
          </p:grpSpPr>
          <p:sp>
            <p:nvSpPr>
              <p:cNvPr id="10" name="Téglalap 9"/>
              <p:cNvSpPr/>
              <p:nvPr/>
            </p:nvSpPr>
            <p:spPr>
              <a:xfrm>
                <a:off x="176470" y="5896650"/>
                <a:ext cx="1619672" cy="8640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pic>
            <p:nvPicPr>
              <p:cNvPr id="11" name="Kép 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395" y="5994973"/>
                <a:ext cx="1315821" cy="666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" name="Kép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6" y="6338287"/>
            <a:ext cx="397667" cy="52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FDB8C3-7CBB-4491-B61C-5EE1F8339CD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402F3A-D294-4B90-A603-6389F16092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63041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7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8A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02991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hu-HU" dirty="0"/>
            </a:br>
            <a:r>
              <a:rPr lang="hu-HU" dirty="0"/>
              <a:t> HÉTMÉRFÖLDES CSIZMÁVAL AZ EVOLÚCIÓS TÁJKÉPEN 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789040"/>
            <a:ext cx="6400800" cy="1752600"/>
          </a:xfrm>
        </p:spPr>
        <p:txBody>
          <a:bodyPr>
            <a:normAutofit/>
          </a:bodyPr>
          <a:lstStyle/>
          <a:p>
            <a:r>
              <a:rPr lang="hu-HU" sz="2400" dirty="0"/>
              <a:t>AZ EGYÜTTMŰKÖDÉS 3,5 MILLIÁRD ÉVE</a:t>
            </a:r>
          </a:p>
          <a:p>
            <a:r>
              <a:rPr lang="hu-HU" sz="2400" dirty="0"/>
              <a:t>Szathmáry Eörs</a:t>
            </a:r>
          </a:p>
        </p:txBody>
      </p:sp>
      <p:sp>
        <p:nvSpPr>
          <p:cNvPr id="54274" name="AutoShape 2" descr="Képtalálat a következőre: „ELTE Logo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4276" name="AutoShape 4" descr="Képtalálat a következőre: „ELTE Logo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4278" name="Picture 6" descr="http://www.konyvtar.elte.hu/regi/ikonok/foto/eltelogo_nagy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347864" y="5373216"/>
            <a:ext cx="1224136" cy="1227122"/>
          </a:xfrm>
          <a:prstGeom prst="rect">
            <a:avLst/>
          </a:prstGeom>
          <a:noFill/>
        </p:spPr>
      </p:pic>
      <p:pic>
        <p:nvPicPr>
          <p:cNvPr id="54280" name="Picture 8" descr="Parmenides Foundatio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92829" y="5373216"/>
            <a:ext cx="796092" cy="1155114"/>
          </a:xfrm>
          <a:prstGeom prst="rect">
            <a:avLst/>
          </a:prstGeom>
          <a:noFill/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76256" y="5577958"/>
            <a:ext cx="764418" cy="8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24" y="5352349"/>
            <a:ext cx="939351" cy="124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98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Termeszek és termeszvár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32358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835696" y="1700808"/>
            <a:ext cx="2370138" cy="4114800"/>
          </a:xfrm>
          <a:noFill/>
          <a:ln/>
        </p:spPr>
      </p:pic>
      <p:pic>
        <p:nvPicPr>
          <p:cNvPr id="32358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64088" y="1556792"/>
            <a:ext cx="2008188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910134"/>
          </a:xfrm>
        </p:spPr>
        <p:txBody>
          <a:bodyPr>
            <a:normAutofit/>
          </a:bodyPr>
          <a:lstStyle/>
          <a:p>
            <a:r>
              <a:rPr lang="hu-HU" sz="3600" dirty="0"/>
              <a:t>A munkamegosztás</a:t>
            </a:r>
            <a:endParaRPr lang="en-GB" sz="3600" dirty="0"/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75656" y="1844824"/>
            <a:ext cx="3810000" cy="4114800"/>
          </a:xfrm>
        </p:spPr>
        <p:txBody>
          <a:bodyPr/>
          <a:lstStyle/>
          <a:p>
            <a:r>
              <a:rPr lang="hu-HU" sz="2400" dirty="0"/>
              <a:t>Előnyös, ha kellően nagy a piac.</a:t>
            </a:r>
            <a:endParaRPr lang="en-GB" sz="2400" dirty="0"/>
          </a:p>
          <a:p>
            <a:r>
              <a:rPr lang="hu-HU" sz="2400" dirty="0"/>
              <a:t>Az ezermester semminek nem a mestere.</a:t>
            </a:r>
            <a:endParaRPr lang="en-GB" sz="2400" dirty="0"/>
          </a:p>
          <a:p>
            <a:r>
              <a:rPr lang="hu-HU" sz="2400" dirty="0"/>
              <a:t>Nem mindig teljesül (</a:t>
            </a:r>
            <a:r>
              <a:rPr lang="hu-HU" sz="2400" dirty="0" err="1"/>
              <a:t>hermafroditizmus</a:t>
            </a:r>
            <a:r>
              <a:rPr lang="hu-HU" sz="2400" dirty="0"/>
              <a:t>).</a:t>
            </a:r>
            <a:endParaRPr lang="en-GB" sz="2400" dirty="0"/>
          </a:p>
          <a:p>
            <a:r>
              <a:rPr lang="hu-HU" sz="2400" dirty="0"/>
              <a:t>A formák epigenetikailag különbözőek, és nem genetikailag.</a:t>
            </a:r>
            <a:endParaRPr lang="en-GB" sz="2400" dirty="0"/>
          </a:p>
        </p:txBody>
      </p:sp>
      <p:pic>
        <p:nvPicPr>
          <p:cNvPr id="352260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5724128" y="1628800"/>
            <a:ext cx="2370137" cy="4114800"/>
          </a:xfrm>
          <a:noFill/>
          <a:ln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910134"/>
          </a:xfrm>
        </p:spPr>
        <p:txBody>
          <a:bodyPr>
            <a:normAutofit/>
          </a:bodyPr>
          <a:lstStyle/>
          <a:p>
            <a:r>
              <a:rPr lang="hu-HU" sz="3600" dirty="0"/>
              <a:t>Hamilton szabálya</a:t>
            </a:r>
            <a:endParaRPr lang="en-GB" sz="3600" dirty="0">
              <a:solidFill>
                <a:srgbClr val="FFFF00"/>
              </a:solidFill>
            </a:endParaRPr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628800"/>
            <a:ext cx="8229600" cy="4648200"/>
          </a:xfrm>
        </p:spPr>
        <p:txBody>
          <a:bodyPr/>
          <a:lstStyle/>
          <a:p>
            <a:pPr>
              <a:buFontTx/>
              <a:buNone/>
            </a:pPr>
            <a:r>
              <a:rPr lang="hu-HU" sz="2400" dirty="0">
                <a:solidFill>
                  <a:schemeClr val="bg1"/>
                </a:solidFill>
              </a:rPr>
              <a:t>			</a:t>
            </a:r>
            <a:r>
              <a:rPr lang="en-GB" sz="2400" dirty="0">
                <a:solidFill>
                  <a:schemeClr val="bg1"/>
                </a:solidFill>
              </a:rPr>
              <a:t>	</a:t>
            </a:r>
            <a:r>
              <a:rPr lang="hu-HU" sz="4800" i="1" dirty="0">
                <a:solidFill>
                  <a:srgbClr val="8A0000"/>
                </a:solidFill>
              </a:rPr>
              <a:t>b r</a:t>
            </a:r>
            <a:r>
              <a:rPr lang="hu-HU" sz="4800" dirty="0">
                <a:solidFill>
                  <a:srgbClr val="8A0000"/>
                </a:solidFill>
              </a:rPr>
              <a:t> </a:t>
            </a:r>
            <a:r>
              <a:rPr lang="en-GB" sz="4800" dirty="0">
                <a:solidFill>
                  <a:srgbClr val="8A0000"/>
                </a:solidFill>
              </a:rPr>
              <a:t>&gt; </a:t>
            </a:r>
            <a:r>
              <a:rPr lang="en-GB" sz="4800" i="1" dirty="0">
                <a:solidFill>
                  <a:srgbClr val="8A0000"/>
                </a:solidFill>
              </a:rPr>
              <a:t>c</a:t>
            </a:r>
          </a:p>
          <a:p>
            <a:pPr>
              <a:buFontTx/>
              <a:buNone/>
            </a:pPr>
            <a:endParaRPr lang="en-GB" sz="2000" i="1" dirty="0">
              <a:solidFill>
                <a:srgbClr val="FF0066"/>
              </a:solidFill>
            </a:endParaRPr>
          </a:p>
          <a:p>
            <a:r>
              <a:rPr lang="hu-HU" sz="2400" i="1" dirty="0"/>
              <a:t>b</a:t>
            </a:r>
            <a:r>
              <a:rPr lang="en-GB" sz="2400" i="1" dirty="0"/>
              <a:t>:</a:t>
            </a:r>
            <a:r>
              <a:rPr lang="en-GB" sz="2400" dirty="0"/>
              <a:t> </a:t>
            </a:r>
            <a:r>
              <a:rPr lang="hu-HU" sz="2400" dirty="0"/>
              <a:t>a megsegített előnye</a:t>
            </a:r>
          </a:p>
          <a:p>
            <a:r>
              <a:rPr lang="hu-HU" sz="2400" i="1" dirty="0"/>
              <a:t>r:</a:t>
            </a:r>
            <a:r>
              <a:rPr lang="hu-HU" sz="2400" dirty="0"/>
              <a:t> a genetikai rokonság foka a megsegített és a segítő (altruista) között</a:t>
            </a:r>
          </a:p>
          <a:p>
            <a:r>
              <a:rPr lang="hu-HU" sz="2400" i="1" dirty="0"/>
              <a:t>c:</a:t>
            </a:r>
            <a:r>
              <a:rPr lang="hu-HU" sz="2400" dirty="0"/>
              <a:t> az altruista költsége rátermettségértékekben mérve</a:t>
            </a:r>
            <a:endParaRPr lang="en-US" sz="2400" dirty="0"/>
          </a:p>
          <a:p>
            <a:r>
              <a:rPr lang="hu-HU" sz="2400" dirty="0"/>
              <a:t>A formula a kezdeti elterjedésre és fenntartásra egyaránt érvényes!</a:t>
            </a:r>
            <a:endParaRPr lang="en-US" sz="2400" dirty="0"/>
          </a:p>
          <a:p>
            <a:r>
              <a:rPr lang="hu-HU" sz="2400" dirty="0"/>
              <a:t>CSAK A TESTVÉRI ÁTMENETEKRE VONATKOZIK!!!</a:t>
            </a:r>
            <a:endParaRPr lang="en-GB" sz="2400" dirty="0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7308304" y="1192980"/>
            <a:ext cx="1691233" cy="1691233"/>
            <a:chOff x="7308304" y="1192980"/>
            <a:chExt cx="1691233" cy="1691233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1192980"/>
              <a:ext cx="1691233" cy="1691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Ellipszis 6"/>
            <p:cNvSpPr/>
            <p:nvPr/>
          </p:nvSpPr>
          <p:spPr>
            <a:xfrm>
              <a:off x="7308304" y="1196752"/>
              <a:ext cx="1681758" cy="1681758"/>
            </a:xfrm>
            <a:prstGeom prst="ellipse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908720"/>
          </a:xfrm>
        </p:spPr>
        <p:txBody>
          <a:bodyPr>
            <a:noAutofit/>
          </a:bodyPr>
          <a:lstStyle/>
          <a:p>
            <a:r>
              <a:rPr lang="hu-HU" sz="3200" dirty="0"/>
              <a:t>A prokarióta és az eukarióta sejt </a:t>
            </a:r>
            <a:br>
              <a:rPr lang="hu-HU" sz="3200" dirty="0"/>
            </a:br>
            <a:r>
              <a:rPr lang="hu-HU" sz="3200" dirty="0"/>
              <a:t>(majdnem) két külön világ!</a:t>
            </a:r>
          </a:p>
        </p:txBody>
      </p:sp>
      <p:grpSp>
        <p:nvGrpSpPr>
          <p:cNvPr id="4" name="Csoportba foglalás 3"/>
          <p:cNvGrpSpPr/>
          <p:nvPr/>
        </p:nvGrpSpPr>
        <p:grpSpPr>
          <a:xfrm>
            <a:off x="630721" y="1237376"/>
            <a:ext cx="7911530" cy="4894820"/>
            <a:chOff x="630721" y="1237376"/>
            <a:chExt cx="7911530" cy="4894820"/>
          </a:xfrm>
        </p:grpSpPr>
        <p:pic>
          <p:nvPicPr>
            <p:cNvPr id="5" name="abra_10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630721" y="1237376"/>
              <a:ext cx="7911530" cy="489482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" name="Téglalap 2"/>
            <p:cNvSpPr/>
            <p:nvPr/>
          </p:nvSpPr>
          <p:spPr>
            <a:xfrm>
              <a:off x="7128284" y="4521423"/>
              <a:ext cx="72008" cy="72008"/>
            </a:xfrm>
            <a:prstGeom prst="rect">
              <a:avLst/>
            </a:prstGeom>
            <a:solidFill>
              <a:srgbClr val="CBC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Az </a:t>
            </a:r>
            <a:r>
              <a:rPr lang="hu-HU" dirty="0" err="1"/>
              <a:t>endoszimbionta</a:t>
            </a:r>
            <a:r>
              <a:rPr lang="hu-HU" dirty="0"/>
              <a:t> teória</a:t>
            </a:r>
          </a:p>
        </p:txBody>
      </p:sp>
      <p:pic>
        <p:nvPicPr>
          <p:cNvPr id="60418" name="Picture 2" descr="http://www.nature.com/scitable/content/ne0000/ne0000/ne0000/ne0000/14747702/U1CP2-3_MitoChhloroOrigins_revised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4736" y="2368094"/>
            <a:ext cx="7823200" cy="2386012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539552" y="4384268"/>
            <a:ext cx="14401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/>
              <a:t>Aerob</a:t>
            </a:r>
          </a:p>
          <a:p>
            <a:pPr algn="ctr"/>
            <a:r>
              <a:rPr lang="hu-HU" sz="1400" dirty="0" err="1"/>
              <a:t>prokarióta</a:t>
            </a:r>
            <a:endParaRPr lang="hu-HU" sz="14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3275856" y="2204864"/>
            <a:ext cx="14401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/>
              <a:t>Fotoszintetizáló</a:t>
            </a:r>
            <a:endParaRPr lang="hu-HU" sz="1400" dirty="0"/>
          </a:p>
          <a:p>
            <a:pPr algn="ctr"/>
            <a:r>
              <a:rPr lang="hu-HU" sz="1400" dirty="0" err="1"/>
              <a:t>prokarióta</a:t>
            </a:r>
            <a:endParaRPr lang="hu-HU" sz="14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6228184" y="2564323"/>
            <a:ext cx="14401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/>
              <a:t>Zöld színtest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6300192" y="4230379"/>
            <a:ext cx="14401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/>
              <a:t>Mitokondrium</a:t>
            </a:r>
            <a:endParaRPr lang="hu-HU" sz="1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48444"/>
            <a:ext cx="1792539" cy="106809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19" y="4547681"/>
            <a:ext cx="1801826" cy="12445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Visszatérő témák</a:t>
            </a:r>
            <a:endParaRPr lang="en-GB" sz="3600" dirty="0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dirty="0"/>
              <a:t>Magasabb szintű egységek létrejötte az alacsonyabbakból</a:t>
            </a:r>
            <a:endParaRPr lang="en-GB" dirty="0"/>
          </a:p>
          <a:p>
            <a:pPr>
              <a:lnSpc>
                <a:spcPct val="90000"/>
              </a:lnSpc>
            </a:pPr>
            <a:r>
              <a:rPr lang="hu-HU" dirty="0"/>
              <a:t>Munkamegosztás vagy a funkciók kombinálása</a:t>
            </a:r>
            <a:endParaRPr lang="en-GB" dirty="0"/>
          </a:p>
          <a:p>
            <a:pPr>
              <a:lnSpc>
                <a:spcPct val="90000"/>
              </a:lnSpc>
            </a:pPr>
            <a:r>
              <a:rPr lang="hu-HU" dirty="0"/>
              <a:t>Új öröklődési rendszerek megjelenése</a:t>
            </a:r>
          </a:p>
          <a:p>
            <a:pPr>
              <a:lnSpc>
                <a:spcPct val="90000"/>
              </a:lnSpc>
            </a:pPr>
            <a:r>
              <a:rPr lang="hu-HU" dirty="0"/>
              <a:t>Az összetettség (komplexitás) növekedése</a:t>
            </a:r>
            <a:endParaRPr lang="en-GB" dirty="0"/>
          </a:p>
          <a:p>
            <a:pPr>
              <a:lnSpc>
                <a:spcPct val="90000"/>
              </a:lnSpc>
            </a:pPr>
            <a:r>
              <a:rPr lang="hu-HU" dirty="0"/>
              <a:t>Történeti visszafordíthatatlanság</a:t>
            </a:r>
            <a:endParaRPr lang="en-GB" dirty="0"/>
          </a:p>
          <a:p>
            <a:pPr>
              <a:lnSpc>
                <a:spcPct val="90000"/>
              </a:lnSpc>
            </a:pPr>
            <a:r>
              <a:rPr lang="hu-HU" dirty="0"/>
              <a:t>Központi szabályozás</a:t>
            </a:r>
            <a:endParaRPr lang="en-GB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579296" cy="752128"/>
          </a:xfrm>
        </p:spPr>
        <p:txBody>
          <a:bodyPr>
            <a:normAutofit fontScale="90000"/>
          </a:bodyPr>
          <a:lstStyle/>
          <a:p>
            <a:r>
              <a:rPr lang="hu-HU" sz="4000" dirty="0"/>
              <a:t>A legtöbb soksejtű is testvéri átmenetből eredt</a:t>
            </a:r>
            <a:endParaRPr lang="en-GB" sz="4000" dirty="0"/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628800"/>
            <a:ext cx="8373616" cy="4525963"/>
          </a:xfrm>
        </p:spPr>
        <p:txBody>
          <a:bodyPr/>
          <a:lstStyle/>
          <a:p>
            <a:r>
              <a:rPr lang="hu-HU" dirty="0"/>
              <a:t>A sejtek osztódnak és együtt maradnak.</a:t>
            </a:r>
            <a:endParaRPr lang="en-GB" dirty="0"/>
          </a:p>
          <a:p>
            <a:r>
              <a:rPr lang="hu-HU" dirty="0"/>
              <a:t>Skálázási előnyök (pl. vadászat)</a:t>
            </a:r>
            <a:endParaRPr lang="en-GB" dirty="0"/>
          </a:p>
          <a:p>
            <a:r>
              <a:rPr lang="hu-HU" dirty="0"/>
              <a:t>A munkamegosztás következik.</a:t>
            </a:r>
            <a:endParaRPr lang="en-GB" dirty="0"/>
          </a:p>
          <a:p>
            <a:r>
              <a:rPr lang="hu-HU" dirty="0"/>
              <a:t>A rák nem csoda</a:t>
            </a:r>
            <a:r>
              <a:rPr lang="en-GB" dirty="0"/>
              <a:t> (</a:t>
            </a:r>
            <a:r>
              <a:rPr lang="en-GB" dirty="0" err="1"/>
              <a:t>Szent-Gy</a:t>
            </a:r>
            <a:r>
              <a:rPr lang="hu-HU" dirty="0"/>
              <a:t>ö</a:t>
            </a:r>
            <a:r>
              <a:rPr lang="en-GB" dirty="0" err="1"/>
              <a:t>rgyi</a:t>
            </a:r>
            <a:r>
              <a:rPr lang="en-GB" dirty="0"/>
              <a:t>)</a:t>
            </a:r>
            <a:r>
              <a:rPr lang="hu-HU" dirty="0"/>
              <a:t>.</a:t>
            </a:r>
            <a:endParaRPr lang="en-GB" dirty="0"/>
          </a:p>
          <a:p>
            <a:r>
              <a:rPr lang="hu-HU" dirty="0"/>
              <a:t>A legnagyobb nehézség</a:t>
            </a:r>
            <a:r>
              <a:rPr lang="en-GB" dirty="0"/>
              <a:t>: </a:t>
            </a:r>
            <a:r>
              <a:rPr lang="hu-HU" dirty="0"/>
              <a:t>„a sejtosztódás kellő csillapítása a megfelelő helyen és időben</a:t>
            </a:r>
            <a:r>
              <a:rPr lang="en-GB" dirty="0"/>
              <a:t>” (E.</a:t>
            </a:r>
            <a:r>
              <a:rPr lang="hu-HU" dirty="0"/>
              <a:t> </a:t>
            </a:r>
            <a:r>
              <a:rPr lang="en-GB" dirty="0"/>
              <a:t>S. &amp; L. </a:t>
            </a:r>
            <a:r>
              <a:rPr lang="en-GB" dirty="0" err="1"/>
              <a:t>Wolpert</a:t>
            </a:r>
            <a:r>
              <a:rPr lang="en-GB" dirty="0"/>
              <a:t>)</a:t>
            </a:r>
            <a:r>
              <a:rPr lang="hu-HU" dirty="0"/>
              <a:t>.</a:t>
            </a:r>
            <a:endParaRPr lang="en-GB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10134"/>
          </a:xfrm>
        </p:spPr>
        <p:txBody>
          <a:bodyPr>
            <a:normAutofit/>
          </a:bodyPr>
          <a:lstStyle/>
          <a:p>
            <a:r>
              <a:rPr lang="hu-HU" sz="3600" dirty="0" err="1"/>
              <a:t>Epigenetika</a:t>
            </a:r>
            <a:r>
              <a:rPr lang="hu-HU" sz="3600" dirty="0"/>
              <a:t>: egy új öröklődési rendszer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hu-HU" dirty="0"/>
              <a:t>A sejtek differenciálódása nélkül most nem lennénk itt.</a:t>
            </a:r>
            <a:endParaRPr lang="en-GB" dirty="0"/>
          </a:p>
          <a:p>
            <a:pPr>
              <a:lnSpc>
                <a:spcPct val="90000"/>
              </a:lnSpc>
            </a:pPr>
            <a:r>
              <a:rPr lang="hu-HU" dirty="0"/>
              <a:t>A sejtosztódás során a differenciálódott állapot átadódik.</a:t>
            </a:r>
            <a:endParaRPr lang="en-GB" dirty="0"/>
          </a:p>
          <a:p>
            <a:pPr>
              <a:lnSpc>
                <a:spcPct val="90000"/>
              </a:lnSpc>
            </a:pPr>
            <a:r>
              <a:rPr lang="hu-HU" dirty="0"/>
              <a:t>„Molekuláris </a:t>
            </a:r>
            <a:r>
              <a:rPr lang="hu-HU" dirty="0" err="1"/>
              <a:t>lamarckizmus</a:t>
            </a:r>
            <a:r>
              <a:rPr lang="en-GB" dirty="0"/>
              <a:t>”</a:t>
            </a:r>
          </a:p>
          <a:p>
            <a:pPr>
              <a:lnSpc>
                <a:spcPct val="90000"/>
              </a:lnSpc>
            </a:pPr>
            <a:r>
              <a:rPr lang="hu-HU" dirty="0"/>
              <a:t>Egyszerű organizmusokban: kevesebb állapot.</a:t>
            </a:r>
            <a:endParaRPr lang="en-GB" dirty="0"/>
          </a:p>
          <a:p>
            <a:pPr>
              <a:lnSpc>
                <a:spcPct val="90000"/>
              </a:lnSpc>
            </a:pPr>
            <a:r>
              <a:rPr lang="hu-HU" dirty="0"/>
              <a:t>Komplex organizmusokban: sokféle állapot.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90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784976" cy="1026766"/>
          </a:xfrm>
        </p:spPr>
        <p:txBody>
          <a:bodyPr>
            <a:normAutofit/>
          </a:bodyPr>
          <a:lstStyle/>
          <a:p>
            <a:r>
              <a:rPr lang="hu-HU" sz="3600" dirty="0"/>
              <a:t>„Egyenlőségi” és „testvériségi” átmenetek</a:t>
            </a:r>
            <a:endParaRPr lang="en-GB" sz="3600" dirty="0"/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700808"/>
            <a:ext cx="8229600" cy="4525963"/>
          </a:xfrm>
        </p:spPr>
        <p:txBody>
          <a:bodyPr>
            <a:normAutofit/>
          </a:bodyPr>
          <a:lstStyle/>
          <a:p>
            <a:r>
              <a:rPr lang="hu-HU" sz="2600" dirty="0"/>
              <a:t>Egyenlőségi: genetikailag különböző egységek egyesülése</a:t>
            </a:r>
          </a:p>
          <a:p>
            <a:endParaRPr lang="hu-HU" sz="2600" dirty="0"/>
          </a:p>
          <a:p>
            <a:r>
              <a:rPr lang="hu-HU" sz="2600" dirty="0"/>
              <a:t>Testvériségi: genetikailag közel azonos egységek egyesülése</a:t>
            </a:r>
          </a:p>
          <a:p>
            <a:endParaRPr lang="hu-HU" sz="2600" dirty="0"/>
          </a:p>
          <a:p>
            <a:r>
              <a:rPr lang="hu-HU" sz="2600" dirty="0"/>
              <a:t>Egyenlőségi: Hogyan szabályozzuk a közös szaporodást?</a:t>
            </a:r>
          </a:p>
          <a:p>
            <a:endParaRPr lang="hu-HU" sz="2600" dirty="0"/>
          </a:p>
          <a:p>
            <a:r>
              <a:rPr lang="hu-HU" sz="2600" dirty="0"/>
              <a:t>Testvériségi: Mi a kezdeti előny?</a:t>
            </a:r>
          </a:p>
          <a:p>
            <a:endParaRPr lang="en-GB" sz="2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>
          <a:xfrm>
            <a:off x="0" y="30163"/>
            <a:ext cx="9144000" cy="996603"/>
          </a:xfrm>
        </p:spPr>
        <p:txBody>
          <a:bodyPr>
            <a:normAutofit/>
          </a:bodyPr>
          <a:lstStyle/>
          <a:p>
            <a:r>
              <a:rPr lang="hu-HU" altLang="hu-HU" sz="3600" dirty="0"/>
              <a:t>Rekurzív (fraternalis) többsejtűség</a:t>
            </a:r>
          </a:p>
        </p:txBody>
      </p:sp>
      <p:sp>
        <p:nvSpPr>
          <p:cNvPr id="49156" name="AutoShape 4" descr="Bildergebnis für siphonophores anatomy"/>
          <p:cNvSpPr>
            <a:spLocks noChangeAspect="1" noChangeArrowheads="1"/>
          </p:cNvSpPr>
          <p:nvPr/>
        </p:nvSpPr>
        <p:spPr bwMode="auto">
          <a:xfrm>
            <a:off x="0" y="-27463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09109"/>
            <a:ext cx="2880320" cy="423609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99592" y="1484783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Telepes medúzák (</a:t>
            </a:r>
            <a:r>
              <a:rPr lang="hu-HU" sz="2400" i="1" dirty="0" err="1"/>
              <a:t>Siphonophora</a:t>
            </a:r>
            <a:r>
              <a:rPr lang="hu-HU" sz="2400" dirty="0"/>
              <a:t>)</a:t>
            </a:r>
          </a:p>
        </p:txBody>
      </p:sp>
      <p:cxnSp>
        <p:nvCxnSpPr>
          <p:cNvPr id="5" name="Egyenes összekötő 4"/>
          <p:cNvCxnSpPr/>
          <p:nvPr/>
        </p:nvCxnSpPr>
        <p:spPr>
          <a:xfrm flipH="1">
            <a:off x="3527884" y="2996952"/>
            <a:ext cx="21602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2411873" y="2780928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léghólyag</a:t>
            </a:r>
          </a:p>
        </p:txBody>
      </p:sp>
      <p:cxnSp>
        <p:nvCxnSpPr>
          <p:cNvPr id="9" name="Egyenes összekötő 8"/>
          <p:cNvCxnSpPr/>
          <p:nvPr/>
        </p:nvCxnSpPr>
        <p:spPr>
          <a:xfrm flipH="1">
            <a:off x="3851920" y="3645024"/>
            <a:ext cx="15121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2303861" y="3429000"/>
            <a:ext cx="1529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dactilozoidok</a:t>
            </a:r>
            <a:endParaRPr lang="hu-HU" sz="2000" dirty="0"/>
          </a:p>
        </p:txBody>
      </p:sp>
      <p:cxnSp>
        <p:nvCxnSpPr>
          <p:cNvPr id="12" name="Egyenes összekötő 11"/>
          <p:cNvCxnSpPr/>
          <p:nvPr/>
        </p:nvCxnSpPr>
        <p:spPr>
          <a:xfrm flipH="1">
            <a:off x="4427984" y="4077072"/>
            <a:ext cx="9361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1429727" y="3861048"/>
            <a:ext cx="2998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gastrozoidok</a:t>
            </a:r>
            <a:r>
              <a:rPr lang="hu-HU" sz="2000" dirty="0"/>
              <a:t> és </a:t>
            </a:r>
            <a:r>
              <a:rPr lang="hu-HU" sz="2000" dirty="0" err="1"/>
              <a:t>gonozoidok</a:t>
            </a:r>
            <a:endParaRPr lang="hu-HU" sz="2000" dirty="0"/>
          </a:p>
        </p:txBody>
      </p:sp>
      <p:cxnSp>
        <p:nvCxnSpPr>
          <p:cNvPr id="15" name="Egyenes összekötő 14"/>
          <p:cNvCxnSpPr/>
          <p:nvPr/>
        </p:nvCxnSpPr>
        <p:spPr>
          <a:xfrm flipH="1">
            <a:off x="3923928" y="5013176"/>
            <a:ext cx="15841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2627784" y="4797152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fogófonalak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10134"/>
          </a:xfrm>
        </p:spPr>
        <p:txBody>
          <a:bodyPr>
            <a:normAutofit/>
          </a:bodyPr>
          <a:lstStyle/>
          <a:p>
            <a:r>
              <a:rPr lang="hu-HU" sz="3600" dirty="0"/>
              <a:t>Mi ez?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1412776"/>
            <a:ext cx="4824536" cy="4588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752128"/>
          </a:xfrm>
        </p:spPr>
        <p:txBody>
          <a:bodyPr>
            <a:normAutofit fontScale="90000"/>
          </a:bodyPr>
          <a:lstStyle/>
          <a:p>
            <a:r>
              <a:rPr lang="hu-HU" altLang="hu-HU" dirty="0"/>
              <a:t>Egy filiális átmenet: a darwini immunitás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3400" y="1897063"/>
            <a:ext cx="62674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5" name="Textfeld 2"/>
          <p:cNvSpPr txBox="1">
            <a:spLocks noChangeArrowheads="1"/>
          </p:cNvSpPr>
          <p:nvPr/>
        </p:nvSpPr>
        <p:spPr bwMode="auto">
          <a:xfrm>
            <a:off x="611560" y="5013176"/>
            <a:ext cx="33352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altLang="hu-HU" sz="2800" dirty="0"/>
              <a:t>Inkább olyan, mint a mesterséges szelekció!</a:t>
            </a:r>
          </a:p>
        </p:txBody>
      </p:sp>
      <p:grpSp>
        <p:nvGrpSpPr>
          <p:cNvPr id="2" name="Csoportba foglalás 1"/>
          <p:cNvGrpSpPr/>
          <p:nvPr/>
        </p:nvGrpSpPr>
        <p:grpSpPr>
          <a:xfrm>
            <a:off x="7308304" y="1192980"/>
            <a:ext cx="1691233" cy="1691233"/>
            <a:chOff x="7308304" y="1192980"/>
            <a:chExt cx="1691233" cy="169123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1192980"/>
              <a:ext cx="1691233" cy="1691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Ellipszis 9"/>
            <p:cNvSpPr/>
            <p:nvPr/>
          </p:nvSpPr>
          <p:spPr>
            <a:xfrm>
              <a:off x="7308304" y="1196752"/>
              <a:ext cx="1681758" cy="1681758"/>
            </a:xfrm>
            <a:prstGeom prst="ellipse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1" name="abra_08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139952" y="3284984"/>
            <a:ext cx="4554362" cy="2972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A kooperáció és a nyelv problémja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>
          <a:xfrm>
            <a:off x="539552" y="1556792"/>
            <a:ext cx="7920880" cy="4716016"/>
          </a:xfrm>
        </p:spPr>
        <p:txBody>
          <a:bodyPr>
            <a:normAutofit/>
          </a:bodyPr>
          <a:lstStyle/>
          <a:p>
            <a:r>
              <a:rPr lang="hu-HU" sz="2600" dirty="0"/>
              <a:t>A főemlősök általában „kompetitív kooperációt” végeznek, azonnali célokért. </a:t>
            </a:r>
          </a:p>
          <a:p>
            <a:r>
              <a:rPr lang="hu-HU" sz="2600" dirty="0"/>
              <a:t>Az állati kommunikációs rendszerek általában nem szólnak semmiről, ami itt és most potenciálisan nem érzékelhető. </a:t>
            </a:r>
          </a:p>
          <a:p>
            <a:r>
              <a:rPr lang="hu-HU" sz="2600" dirty="0"/>
              <a:t>Hogyan kaphat lábra a büntetés, ha ritka?</a:t>
            </a:r>
          </a:p>
          <a:p>
            <a:r>
              <a:rPr lang="hu-HU" sz="2600" dirty="0"/>
              <a:t>Majdnem mindenkinek kooperálnia kell a cél érdekében.</a:t>
            </a:r>
          </a:p>
          <a:p>
            <a:r>
              <a:rPr lang="hu-HU" sz="2600" dirty="0"/>
              <a:t>Az emberek nagy, nem rokon csoportokban is együttműködnek.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i="1" dirty="0" err="1"/>
              <a:t>Habilis</a:t>
            </a:r>
            <a:r>
              <a:rPr lang="hu-HU" sz="3600" dirty="0"/>
              <a:t> és </a:t>
            </a:r>
            <a:r>
              <a:rPr lang="hu-HU" sz="3600" i="1" dirty="0" err="1"/>
              <a:t>erectus</a:t>
            </a:r>
            <a:endParaRPr lang="hu-HU" sz="3600" i="1" dirty="0"/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7160219" y="1472704"/>
            <a:ext cx="1732261" cy="2181419"/>
          </a:xfrm>
          <a:noFill/>
        </p:spPr>
      </p:pic>
      <p:pic>
        <p:nvPicPr>
          <p:cNvPr id="13316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screen"/>
          <a:srcRect l="1" t="-6569" r="2054" b="22026"/>
          <a:stretch/>
        </p:blipFill>
        <p:spPr>
          <a:xfrm>
            <a:off x="191707" y="1268760"/>
            <a:ext cx="2072240" cy="2388344"/>
          </a:xfrm>
          <a:noFill/>
        </p:spPr>
      </p:pic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98782" y="1472704"/>
            <a:ext cx="1817421" cy="218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5400000">
            <a:off x="5336553" y="3429000"/>
            <a:ext cx="1671637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439912" y="1472704"/>
            <a:ext cx="263207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bra_07.png"/>
          <p:cNvPicPr/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763688" y="4001889"/>
            <a:ext cx="2492745" cy="18753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A konfrontatív dögevés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536" y="1437663"/>
            <a:ext cx="590465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4000" indent="-324000">
              <a:buFont typeface="Arial" pitchFamily="34" charset="0"/>
              <a:buChar char="•"/>
            </a:pPr>
            <a:r>
              <a:rPr lang="hu-HU" sz="2600" dirty="0"/>
              <a:t>A távoli nagy dögök  milyenségét, távolságát, a környezet egyes elemeit kommunikálni kell.</a:t>
            </a:r>
          </a:p>
          <a:p>
            <a:endParaRPr lang="hu-HU" sz="2600" dirty="0"/>
          </a:p>
          <a:p>
            <a:pPr marL="324000" indent="-324000">
              <a:buFont typeface="Arial" pitchFamily="34" charset="0"/>
              <a:buChar char="•"/>
            </a:pPr>
            <a:r>
              <a:rPr lang="hu-HU" sz="2600" dirty="0"/>
              <a:t>A feldarabolás, a többi ragadozótól való megvédés és a hazaszállítás szigorú kooperációt igényel.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991744"/>
            <a:ext cx="3276364" cy="3276364"/>
          </a:xfrm>
          <a:prstGeom prst="rect">
            <a:avLst/>
          </a:prstGeom>
        </p:spPr>
      </p:pic>
      <p:grpSp>
        <p:nvGrpSpPr>
          <p:cNvPr id="3" name="Csoportba foglalás 2"/>
          <p:cNvGrpSpPr/>
          <p:nvPr/>
        </p:nvGrpSpPr>
        <p:grpSpPr>
          <a:xfrm>
            <a:off x="7308304" y="1196752"/>
            <a:ext cx="1701526" cy="1687461"/>
            <a:chOff x="7308304" y="1196752"/>
            <a:chExt cx="1701526" cy="16874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369" y="1196752"/>
              <a:ext cx="1687461" cy="168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Ellipszis 9"/>
            <p:cNvSpPr/>
            <p:nvPr/>
          </p:nvSpPr>
          <p:spPr>
            <a:xfrm>
              <a:off x="7308304" y="1196752"/>
              <a:ext cx="1681758" cy="1681758"/>
            </a:xfrm>
            <a:prstGeom prst="ellipse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/>
              <a:t>Új magyar irodalom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836712"/>
            <a:ext cx="5805264" cy="580526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752128"/>
          </a:xfrm>
        </p:spPr>
        <p:txBody>
          <a:bodyPr>
            <a:noAutofit/>
          </a:bodyPr>
          <a:lstStyle/>
          <a:p>
            <a:r>
              <a:rPr lang="hu-HU" altLang="hu-HU" dirty="0"/>
              <a:t>Köszönöm a figyelmet!</a:t>
            </a:r>
          </a:p>
        </p:txBody>
      </p:sp>
      <p:sp>
        <p:nvSpPr>
          <p:cNvPr id="2" name="Téglalap 1"/>
          <p:cNvSpPr/>
          <p:nvPr/>
        </p:nvSpPr>
        <p:spPr>
          <a:xfrm>
            <a:off x="611560" y="404664"/>
            <a:ext cx="7992888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3149588" y="2996952"/>
            <a:ext cx="3240360" cy="2534245"/>
            <a:chOff x="3149588" y="3284984"/>
            <a:chExt cx="3240360" cy="2534245"/>
          </a:xfrm>
        </p:grpSpPr>
        <p:sp>
          <p:nvSpPr>
            <p:cNvPr id="63492" name="Rechteck 2"/>
            <p:cNvSpPr>
              <a:spLocks noChangeArrowheads="1"/>
            </p:cNvSpPr>
            <p:nvPr/>
          </p:nvSpPr>
          <p:spPr bwMode="auto">
            <a:xfrm>
              <a:off x="3149588" y="5049788"/>
              <a:ext cx="324036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hu-HU" sz="2200" dirty="0">
                  <a:solidFill>
                    <a:schemeClr val="bg2">
                      <a:lumMod val="50000"/>
                    </a:schemeClr>
                  </a:solidFill>
                </a:rPr>
                <a:t>John Maynard Smith</a:t>
              </a:r>
              <a:endParaRPr lang="hu-HU" altLang="hu-HU" sz="220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ctr"/>
              <a:r>
                <a:rPr lang="en-US" altLang="hu-HU" sz="2200" dirty="0">
                  <a:solidFill>
                    <a:schemeClr val="bg2">
                      <a:lumMod val="50000"/>
                    </a:schemeClr>
                  </a:solidFill>
                </a:rPr>
                <a:t>(1920</a:t>
              </a:r>
              <a:r>
                <a:rPr lang="hu-HU" sz="2200" dirty="0">
                  <a:solidFill>
                    <a:schemeClr val="bg2">
                      <a:lumMod val="50000"/>
                    </a:schemeClr>
                  </a:solidFill>
                </a:rPr>
                <a:t>–</a:t>
              </a:r>
              <a:r>
                <a:rPr lang="en-US" altLang="hu-HU" sz="2200" dirty="0">
                  <a:solidFill>
                    <a:schemeClr val="bg2">
                      <a:lumMod val="50000"/>
                    </a:schemeClr>
                  </a:solidFill>
                </a:rPr>
                <a:t>2004)</a:t>
              </a:r>
              <a:endParaRPr lang="hu-HU" altLang="hu-HU" sz="2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889" y="3284984"/>
              <a:ext cx="1681758" cy="1681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Ellipszis 6"/>
            <p:cNvSpPr/>
            <p:nvPr/>
          </p:nvSpPr>
          <p:spPr>
            <a:xfrm>
              <a:off x="3928889" y="3284984"/>
              <a:ext cx="1681758" cy="1681758"/>
            </a:xfrm>
            <a:prstGeom prst="ellipse">
              <a:avLst/>
            </a:prstGeom>
            <a:noFill/>
            <a:ln w="571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10134"/>
          </a:xfrm>
        </p:spPr>
        <p:txBody>
          <a:bodyPr>
            <a:normAutofit/>
          </a:bodyPr>
          <a:lstStyle/>
          <a:p>
            <a:r>
              <a:rPr lang="hu-HU" sz="3600" dirty="0"/>
              <a:t>Egy evolvált antenna (2006)!!!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5736" y="6000974"/>
            <a:ext cx="4824536" cy="430887"/>
          </a:xfrm>
          <a:prstGeom prst="rect">
            <a:avLst/>
          </a:prstGeom>
          <a:solidFill>
            <a:srgbClr val="8A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2006 NASA mission Space Technology 5</a:t>
            </a:r>
            <a:endParaRPr lang="hu-HU" sz="22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1412776"/>
            <a:ext cx="4824536" cy="4588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Az antenna evolúciója</a:t>
            </a: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230882" y="2181522"/>
            <a:ext cx="8733606" cy="3068893"/>
            <a:chOff x="230882" y="2181522"/>
            <a:chExt cx="8733606" cy="3068893"/>
          </a:xfrm>
        </p:grpSpPr>
        <p:pic>
          <p:nvPicPr>
            <p:cNvPr id="5" name="abra_01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230882" y="2181522"/>
              <a:ext cx="8733606" cy="306889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Szövegdoboz 6"/>
            <p:cNvSpPr txBox="1"/>
            <p:nvPr/>
          </p:nvSpPr>
          <p:spPr>
            <a:xfrm>
              <a:off x="827584" y="4523755"/>
              <a:ext cx="23042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/>
                <a:t>Első generáció</a:t>
              </a: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3347864" y="4523755"/>
              <a:ext cx="23042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/>
                <a:t>Köztes generáció</a:t>
              </a: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5868144" y="4523755"/>
              <a:ext cx="23042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/>
                <a:t>Utolsó generáció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0383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10134"/>
          </a:xfrm>
        </p:spPr>
        <p:txBody>
          <a:bodyPr>
            <a:normAutofit/>
          </a:bodyPr>
          <a:lstStyle/>
          <a:p>
            <a:r>
              <a:rPr lang="hu-HU" sz="3600" dirty="0"/>
              <a:t>A bakteriális ostor mint nanogépezet</a:t>
            </a:r>
          </a:p>
        </p:txBody>
      </p:sp>
      <p:pic>
        <p:nvPicPr>
          <p:cNvPr id="1026" name="Picture 2" descr="From The Origin of Species to the origin of bacterial flage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340768"/>
            <a:ext cx="2647219" cy="5112568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4563963" y="5589240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i="1" dirty="0"/>
              <a:t>Forrás: Ken Miller, Professor of </a:t>
            </a:r>
            <a:r>
              <a:rPr lang="hu-HU" sz="1600" i="1" dirty="0" err="1"/>
              <a:t>Biology</a:t>
            </a:r>
            <a:r>
              <a:rPr lang="hu-HU" sz="1600" i="1" dirty="0"/>
              <a:t>, Brown University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10134"/>
          </a:xfrm>
        </p:spPr>
        <p:txBody>
          <a:bodyPr>
            <a:normAutofit/>
          </a:bodyPr>
          <a:lstStyle/>
          <a:p>
            <a:r>
              <a:rPr lang="hu-HU" sz="3600" dirty="0"/>
              <a:t>Kabóca-fogaskerék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347864" y="5589240"/>
            <a:ext cx="5536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i="1" dirty="0"/>
              <a:t>Forrás: </a:t>
            </a:r>
            <a:r>
              <a:rPr lang="hu-HU" sz="1600" i="1" dirty="0" err="1"/>
              <a:t>Burrows</a:t>
            </a:r>
            <a:r>
              <a:rPr lang="hu-HU" sz="1600" i="1" dirty="0"/>
              <a:t> and </a:t>
            </a:r>
            <a:r>
              <a:rPr lang="hu-HU" sz="1600" i="1" dirty="0" err="1"/>
              <a:t>Sutton</a:t>
            </a:r>
            <a:r>
              <a:rPr lang="hu-HU" sz="1600" i="1" dirty="0"/>
              <a:t>, University of Cambridge, England</a:t>
            </a:r>
          </a:p>
        </p:txBody>
      </p:sp>
      <p:pic>
        <p:nvPicPr>
          <p:cNvPr id="3" name="jumpinginsec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93879" y="1844824"/>
            <a:ext cx="6040575" cy="3397823"/>
          </a:xfrm>
          <a:prstGeom prst="rect">
            <a:avLst/>
          </a:prstGeom>
        </p:spPr>
      </p:pic>
      <p:pic>
        <p:nvPicPr>
          <p:cNvPr id="48130" name="Picture 2" descr="https://sg.hu/kep/2013_09/nymp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3878" y="1412775"/>
            <a:ext cx="6130449" cy="4066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910134"/>
          </a:xfrm>
        </p:spPr>
        <p:txBody>
          <a:bodyPr>
            <a:normAutofit/>
          </a:bodyPr>
          <a:lstStyle/>
          <a:p>
            <a:r>
              <a:rPr lang="hu-HU" sz="3600" dirty="0"/>
              <a:t>Az evolúció egységei</a:t>
            </a:r>
            <a:endParaRPr lang="en-GB" sz="3600" dirty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355976" y="4411784"/>
            <a:ext cx="36724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hu-HU" sz="2400" dirty="0"/>
              <a:t>     Az öröklődő bélyegek befolyásolják a túlélést és</a:t>
            </a:r>
            <a:r>
              <a:rPr lang="en-GB" sz="2400" dirty="0"/>
              <a:t>/</a:t>
            </a:r>
            <a:r>
              <a:rPr lang="en-GB" sz="2400" dirty="0" err="1"/>
              <a:t>vagy</a:t>
            </a:r>
            <a:r>
              <a:rPr lang="en-GB" sz="2400" dirty="0"/>
              <a:t> a </a:t>
            </a:r>
            <a:r>
              <a:rPr lang="en-GB" sz="2400" dirty="0" err="1"/>
              <a:t>szaporod</a:t>
            </a:r>
            <a:r>
              <a:rPr lang="hu-HU" sz="2400" dirty="0" err="1"/>
              <a:t>ást</a:t>
            </a:r>
            <a:r>
              <a:rPr lang="hu-HU" sz="2400" dirty="0"/>
              <a:t>.</a:t>
            </a:r>
            <a:endParaRPr lang="en-GB" sz="2400" dirty="0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827584" y="4411784"/>
            <a:ext cx="2590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324000">
              <a:lnSpc>
                <a:spcPts val="2880"/>
              </a:lnSpc>
              <a:spcBef>
                <a:spcPct val="50000"/>
              </a:spcBef>
              <a:buFontTx/>
              <a:buAutoNum type="arabicPeriod"/>
            </a:pPr>
            <a:r>
              <a:rPr lang="hu-HU" sz="2400" dirty="0"/>
              <a:t>sokszorozódás</a:t>
            </a:r>
            <a:endParaRPr lang="en-GB" sz="2400" dirty="0"/>
          </a:p>
          <a:p>
            <a:pPr marL="457200" indent="-324000">
              <a:lnSpc>
                <a:spcPts val="2880"/>
              </a:lnSpc>
              <a:spcBef>
                <a:spcPct val="50000"/>
              </a:spcBef>
              <a:buFontTx/>
              <a:buAutoNum type="arabicPeriod"/>
            </a:pPr>
            <a:r>
              <a:rPr lang="hu-HU" sz="2400" dirty="0"/>
              <a:t>öröklődés</a:t>
            </a:r>
            <a:endParaRPr lang="en-GB" sz="2400" dirty="0"/>
          </a:p>
          <a:p>
            <a:pPr marL="457200" indent="-324000">
              <a:lnSpc>
                <a:spcPts val="2880"/>
              </a:lnSpc>
              <a:spcBef>
                <a:spcPct val="50000"/>
              </a:spcBef>
              <a:buFontTx/>
              <a:buAutoNum type="arabicPeriod"/>
            </a:pPr>
            <a:r>
              <a:rPr lang="hu-HU" sz="2400" dirty="0"/>
              <a:t>változékonyság</a:t>
            </a:r>
            <a:endParaRPr lang="en-GB" sz="2400" dirty="0"/>
          </a:p>
        </p:txBody>
      </p:sp>
      <p:pic>
        <p:nvPicPr>
          <p:cNvPr id="8198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9252520" y="351899"/>
            <a:ext cx="1513532" cy="2309667"/>
          </a:xfrm>
          <a:noFill/>
          <a:ln/>
        </p:spPr>
      </p:pic>
      <p:grpSp>
        <p:nvGrpSpPr>
          <p:cNvPr id="8199" name="Csoportba foglalás 8198"/>
          <p:cNvGrpSpPr/>
          <p:nvPr/>
        </p:nvGrpSpPr>
        <p:grpSpPr>
          <a:xfrm>
            <a:off x="1267711" y="2025730"/>
            <a:ext cx="1816089" cy="1660553"/>
            <a:chOff x="395536" y="1538824"/>
            <a:chExt cx="1988467" cy="1818168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1223256" y="1538824"/>
              <a:ext cx="360784" cy="369332"/>
              <a:chOff x="1187624" y="1598301"/>
              <a:chExt cx="360784" cy="369332"/>
            </a:xfrm>
          </p:grpSpPr>
          <p:sp>
            <p:nvSpPr>
              <p:cNvPr id="2" name="Ellipszis 1"/>
              <p:cNvSpPr/>
              <p:nvPr/>
            </p:nvSpPr>
            <p:spPr>
              <a:xfrm>
                <a:off x="1187624" y="1606849"/>
                <a:ext cx="360784" cy="360784"/>
              </a:xfrm>
              <a:prstGeom prst="ellipse">
                <a:avLst/>
              </a:prstGeom>
              <a:solidFill>
                <a:srgbClr val="8A0000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" name="Szövegdoboz 2"/>
              <p:cNvSpPr txBox="1"/>
              <p:nvPr/>
            </p:nvSpPr>
            <p:spPr>
              <a:xfrm>
                <a:off x="1187624" y="1598301"/>
                <a:ext cx="360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</p:grpSp>
        <p:grpSp>
          <p:nvGrpSpPr>
            <p:cNvPr id="10" name="Csoportba foglalás 9"/>
            <p:cNvGrpSpPr/>
            <p:nvPr/>
          </p:nvGrpSpPr>
          <p:grpSpPr>
            <a:xfrm>
              <a:off x="1762200" y="2226464"/>
              <a:ext cx="361528" cy="369332"/>
              <a:chOff x="1186880" y="1598301"/>
              <a:chExt cx="361528" cy="369332"/>
            </a:xfrm>
          </p:grpSpPr>
          <p:sp>
            <p:nvSpPr>
              <p:cNvPr id="11" name="Ellipszis 10"/>
              <p:cNvSpPr/>
              <p:nvPr/>
            </p:nvSpPr>
            <p:spPr>
              <a:xfrm>
                <a:off x="1187624" y="1606849"/>
                <a:ext cx="360784" cy="360784"/>
              </a:xfrm>
              <a:prstGeom prst="ellipse">
                <a:avLst/>
              </a:prstGeom>
              <a:solidFill>
                <a:srgbClr val="8A0000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" name="Szövegdoboz 11"/>
              <p:cNvSpPr txBox="1"/>
              <p:nvPr/>
            </p:nvSpPr>
            <p:spPr>
              <a:xfrm>
                <a:off x="1186880" y="1598301"/>
                <a:ext cx="360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</p:grpSp>
        <p:grpSp>
          <p:nvGrpSpPr>
            <p:cNvPr id="13" name="Csoportba foglalás 12"/>
            <p:cNvGrpSpPr/>
            <p:nvPr/>
          </p:nvGrpSpPr>
          <p:grpSpPr>
            <a:xfrm>
              <a:off x="683568" y="2226464"/>
              <a:ext cx="360784" cy="369332"/>
              <a:chOff x="1187624" y="1598301"/>
              <a:chExt cx="360784" cy="369332"/>
            </a:xfrm>
          </p:grpSpPr>
          <p:sp>
            <p:nvSpPr>
              <p:cNvPr id="14" name="Ellipszis 13"/>
              <p:cNvSpPr/>
              <p:nvPr/>
            </p:nvSpPr>
            <p:spPr>
              <a:xfrm>
                <a:off x="1187624" y="1606849"/>
                <a:ext cx="360784" cy="360784"/>
              </a:xfrm>
              <a:prstGeom prst="ellipse">
                <a:avLst/>
              </a:prstGeom>
              <a:solidFill>
                <a:srgbClr val="8A0000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" name="Szövegdoboz 14"/>
              <p:cNvSpPr txBox="1"/>
              <p:nvPr/>
            </p:nvSpPr>
            <p:spPr>
              <a:xfrm>
                <a:off x="1187624" y="1598301"/>
                <a:ext cx="360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</p:grpSp>
        <p:grpSp>
          <p:nvGrpSpPr>
            <p:cNvPr id="20" name="Csoportba foglalás 19"/>
            <p:cNvGrpSpPr/>
            <p:nvPr/>
          </p:nvGrpSpPr>
          <p:grpSpPr>
            <a:xfrm>
              <a:off x="1484747" y="2983386"/>
              <a:ext cx="899256" cy="369332"/>
              <a:chOff x="1009936" y="2060848"/>
              <a:chExt cx="899256" cy="369332"/>
            </a:xfrm>
          </p:grpSpPr>
          <p:grpSp>
            <p:nvGrpSpPr>
              <p:cNvPr id="21" name="Csoportba foglalás 20"/>
              <p:cNvGrpSpPr/>
              <p:nvPr/>
            </p:nvGrpSpPr>
            <p:grpSpPr>
              <a:xfrm>
                <a:off x="1548408" y="2060848"/>
                <a:ext cx="360784" cy="369332"/>
                <a:chOff x="1187624" y="1598301"/>
                <a:chExt cx="360784" cy="369332"/>
              </a:xfrm>
            </p:grpSpPr>
            <p:sp>
              <p:nvSpPr>
                <p:cNvPr id="25" name="Ellipszis 24"/>
                <p:cNvSpPr/>
                <p:nvPr/>
              </p:nvSpPr>
              <p:spPr>
                <a:xfrm>
                  <a:off x="1187624" y="1606849"/>
                  <a:ext cx="360784" cy="360784"/>
                </a:xfrm>
                <a:prstGeom prst="ellipse">
                  <a:avLst/>
                </a:prstGeom>
                <a:solidFill>
                  <a:srgbClr val="8A0000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6" name="Szövegdoboz 25"/>
                <p:cNvSpPr txBox="1"/>
                <p:nvPr/>
              </p:nvSpPr>
              <p:spPr>
                <a:xfrm>
                  <a:off x="1187624" y="1598301"/>
                  <a:ext cx="3607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u-HU" dirty="0">
                      <a:solidFill>
                        <a:schemeClr val="bg1"/>
                      </a:solidFill>
                    </a:rPr>
                    <a:t>A</a:t>
                  </a:r>
                </a:p>
              </p:txBody>
            </p:sp>
          </p:grpSp>
          <p:grpSp>
            <p:nvGrpSpPr>
              <p:cNvPr id="22" name="Csoportba foglalás 21"/>
              <p:cNvGrpSpPr/>
              <p:nvPr/>
            </p:nvGrpSpPr>
            <p:grpSpPr>
              <a:xfrm>
                <a:off x="1009936" y="2060848"/>
                <a:ext cx="383592" cy="369332"/>
                <a:chOff x="1398774" y="1598301"/>
                <a:chExt cx="383592" cy="369332"/>
              </a:xfrm>
            </p:grpSpPr>
            <p:sp>
              <p:nvSpPr>
                <p:cNvPr id="23" name="Ellipszis 22"/>
                <p:cNvSpPr/>
                <p:nvPr/>
              </p:nvSpPr>
              <p:spPr>
                <a:xfrm>
                  <a:off x="1421582" y="1606849"/>
                  <a:ext cx="360784" cy="360784"/>
                </a:xfrm>
                <a:prstGeom prst="ellipse">
                  <a:avLst/>
                </a:prstGeom>
                <a:solidFill>
                  <a:srgbClr val="8A0000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" name="Szövegdoboz 23"/>
                <p:cNvSpPr txBox="1"/>
                <p:nvPr/>
              </p:nvSpPr>
              <p:spPr>
                <a:xfrm>
                  <a:off x="1398774" y="1598301"/>
                  <a:ext cx="3835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u-HU" dirty="0">
                      <a:solidFill>
                        <a:schemeClr val="bg1"/>
                      </a:solidFill>
                    </a:rPr>
                    <a:t>A</a:t>
                  </a:r>
                </a:p>
              </p:txBody>
            </p:sp>
          </p:grpSp>
        </p:grpSp>
        <p:grpSp>
          <p:nvGrpSpPr>
            <p:cNvPr id="34" name="Csoportba foglalás 33"/>
            <p:cNvGrpSpPr/>
            <p:nvPr/>
          </p:nvGrpSpPr>
          <p:grpSpPr>
            <a:xfrm>
              <a:off x="395536" y="2987660"/>
              <a:ext cx="899256" cy="369332"/>
              <a:chOff x="1009936" y="2060848"/>
              <a:chExt cx="899256" cy="369332"/>
            </a:xfrm>
          </p:grpSpPr>
          <p:grpSp>
            <p:nvGrpSpPr>
              <p:cNvPr id="35" name="Csoportba foglalás 34"/>
              <p:cNvGrpSpPr/>
              <p:nvPr/>
            </p:nvGrpSpPr>
            <p:grpSpPr>
              <a:xfrm>
                <a:off x="1548408" y="2060848"/>
                <a:ext cx="360784" cy="369332"/>
                <a:chOff x="1187624" y="1598301"/>
                <a:chExt cx="360784" cy="369332"/>
              </a:xfrm>
            </p:grpSpPr>
            <p:sp>
              <p:nvSpPr>
                <p:cNvPr id="39" name="Ellipszis 38"/>
                <p:cNvSpPr/>
                <p:nvPr/>
              </p:nvSpPr>
              <p:spPr>
                <a:xfrm>
                  <a:off x="1187624" y="1606849"/>
                  <a:ext cx="360784" cy="360784"/>
                </a:xfrm>
                <a:prstGeom prst="ellipse">
                  <a:avLst/>
                </a:prstGeom>
                <a:solidFill>
                  <a:srgbClr val="8A0000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" name="Szövegdoboz 39"/>
                <p:cNvSpPr txBox="1"/>
                <p:nvPr/>
              </p:nvSpPr>
              <p:spPr>
                <a:xfrm>
                  <a:off x="1187624" y="1598301"/>
                  <a:ext cx="3607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u-HU" dirty="0">
                      <a:solidFill>
                        <a:schemeClr val="bg1"/>
                      </a:solidFill>
                    </a:rPr>
                    <a:t>A</a:t>
                  </a:r>
                </a:p>
              </p:txBody>
            </p:sp>
          </p:grpSp>
          <p:grpSp>
            <p:nvGrpSpPr>
              <p:cNvPr id="36" name="Csoportba foglalás 35"/>
              <p:cNvGrpSpPr/>
              <p:nvPr/>
            </p:nvGrpSpPr>
            <p:grpSpPr>
              <a:xfrm>
                <a:off x="1009936" y="2060848"/>
                <a:ext cx="383592" cy="369332"/>
                <a:chOff x="1398774" y="1598301"/>
                <a:chExt cx="383592" cy="369332"/>
              </a:xfrm>
            </p:grpSpPr>
            <p:sp>
              <p:nvSpPr>
                <p:cNvPr id="37" name="Ellipszis 36"/>
                <p:cNvSpPr/>
                <p:nvPr/>
              </p:nvSpPr>
              <p:spPr>
                <a:xfrm>
                  <a:off x="1421582" y="1606849"/>
                  <a:ext cx="360784" cy="360784"/>
                </a:xfrm>
                <a:prstGeom prst="ellipse">
                  <a:avLst/>
                </a:prstGeom>
                <a:solidFill>
                  <a:srgbClr val="8A0000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8" name="Szövegdoboz 37"/>
                <p:cNvSpPr txBox="1"/>
                <p:nvPr/>
              </p:nvSpPr>
              <p:spPr>
                <a:xfrm>
                  <a:off x="1398774" y="1598301"/>
                  <a:ext cx="3835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u-HU" dirty="0">
                      <a:solidFill>
                        <a:schemeClr val="bg1"/>
                      </a:solidFill>
                    </a:rPr>
                    <a:t>A</a:t>
                  </a:r>
                </a:p>
              </p:txBody>
            </p:sp>
          </p:grpSp>
        </p:grpSp>
        <p:cxnSp>
          <p:nvCxnSpPr>
            <p:cNvPr id="7" name="Egyenes összekötő nyíllal 6"/>
            <p:cNvCxnSpPr>
              <a:endCxn id="12" idx="0"/>
            </p:cNvCxnSpPr>
            <p:nvPr/>
          </p:nvCxnSpPr>
          <p:spPr>
            <a:xfrm>
              <a:off x="1507555" y="1844824"/>
              <a:ext cx="435037" cy="38164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nyíllal 43"/>
            <p:cNvCxnSpPr>
              <a:endCxn id="15" idx="0"/>
            </p:cNvCxnSpPr>
            <p:nvPr/>
          </p:nvCxnSpPr>
          <p:spPr>
            <a:xfrm flipH="1">
              <a:off x="863960" y="1844824"/>
              <a:ext cx="398482" cy="38164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gyenes összekötő nyíllal 47"/>
            <p:cNvCxnSpPr>
              <a:stCxn id="11" idx="4"/>
              <a:endCxn id="26" idx="0"/>
            </p:cNvCxnSpPr>
            <p:nvPr/>
          </p:nvCxnSpPr>
          <p:spPr>
            <a:xfrm>
              <a:off x="1943336" y="2595796"/>
              <a:ext cx="260275" cy="38759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gyenes összekötő nyíllal 58"/>
            <p:cNvCxnSpPr>
              <a:stCxn id="11" idx="4"/>
              <a:endCxn id="24" idx="0"/>
            </p:cNvCxnSpPr>
            <p:nvPr/>
          </p:nvCxnSpPr>
          <p:spPr>
            <a:xfrm flipH="1">
              <a:off x="1676543" y="2595796"/>
              <a:ext cx="266793" cy="38759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gyenes összekötő nyíllal 60"/>
            <p:cNvCxnSpPr>
              <a:stCxn id="14" idx="4"/>
              <a:endCxn id="39" idx="0"/>
            </p:cNvCxnSpPr>
            <p:nvPr/>
          </p:nvCxnSpPr>
          <p:spPr>
            <a:xfrm>
              <a:off x="863960" y="2595796"/>
              <a:ext cx="250440" cy="400412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nyíllal 61"/>
            <p:cNvCxnSpPr>
              <a:stCxn id="14" idx="4"/>
              <a:endCxn id="38" idx="0"/>
            </p:cNvCxnSpPr>
            <p:nvPr/>
          </p:nvCxnSpPr>
          <p:spPr>
            <a:xfrm flipH="1">
              <a:off x="587332" y="2595796"/>
              <a:ext cx="276628" cy="391864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Csoportba foglalás 67"/>
          <p:cNvGrpSpPr/>
          <p:nvPr/>
        </p:nvGrpSpPr>
        <p:grpSpPr>
          <a:xfrm>
            <a:off x="3911293" y="1891069"/>
            <a:ext cx="4477131" cy="1836267"/>
            <a:chOff x="5076056" y="1573391"/>
            <a:chExt cx="4599048" cy="1886271"/>
          </a:xfrm>
        </p:grpSpPr>
        <p:grpSp>
          <p:nvGrpSpPr>
            <p:cNvPr id="74" name="Csoportba foglalás 73"/>
            <p:cNvGrpSpPr/>
            <p:nvPr/>
          </p:nvGrpSpPr>
          <p:grpSpPr>
            <a:xfrm>
              <a:off x="7199920" y="1573391"/>
              <a:ext cx="360784" cy="369332"/>
              <a:chOff x="1187624" y="1598301"/>
              <a:chExt cx="360784" cy="369332"/>
            </a:xfrm>
          </p:grpSpPr>
          <p:sp>
            <p:nvSpPr>
              <p:cNvPr id="101" name="Ellipszis 100"/>
              <p:cNvSpPr/>
              <p:nvPr/>
            </p:nvSpPr>
            <p:spPr>
              <a:xfrm>
                <a:off x="1187624" y="1606849"/>
                <a:ext cx="360784" cy="360784"/>
              </a:xfrm>
              <a:prstGeom prst="ellipse">
                <a:avLst/>
              </a:prstGeom>
              <a:solidFill>
                <a:srgbClr val="8A0000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2" name="Szövegdoboz 101"/>
              <p:cNvSpPr txBox="1"/>
              <p:nvPr/>
            </p:nvSpPr>
            <p:spPr>
              <a:xfrm>
                <a:off x="1187624" y="1598301"/>
                <a:ext cx="360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</p:grpSp>
        <p:grpSp>
          <p:nvGrpSpPr>
            <p:cNvPr id="75" name="Csoportba foglalás 74"/>
            <p:cNvGrpSpPr/>
            <p:nvPr/>
          </p:nvGrpSpPr>
          <p:grpSpPr>
            <a:xfrm>
              <a:off x="7738864" y="2261031"/>
              <a:ext cx="361528" cy="369332"/>
              <a:chOff x="1186880" y="1598301"/>
              <a:chExt cx="361528" cy="369332"/>
            </a:xfrm>
          </p:grpSpPr>
          <p:sp>
            <p:nvSpPr>
              <p:cNvPr id="99" name="Ellipszis 98"/>
              <p:cNvSpPr/>
              <p:nvPr/>
            </p:nvSpPr>
            <p:spPr>
              <a:xfrm>
                <a:off x="1187624" y="1606849"/>
                <a:ext cx="360784" cy="360784"/>
              </a:xfrm>
              <a:prstGeom prst="ellipse">
                <a:avLst/>
              </a:prstGeom>
              <a:solidFill>
                <a:srgbClr val="8A0000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0" name="Szövegdoboz 99"/>
              <p:cNvSpPr txBox="1"/>
              <p:nvPr/>
            </p:nvSpPr>
            <p:spPr>
              <a:xfrm>
                <a:off x="1186880" y="1598301"/>
                <a:ext cx="360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</p:grpSp>
        <p:grpSp>
          <p:nvGrpSpPr>
            <p:cNvPr id="76" name="Csoportba foglalás 75"/>
            <p:cNvGrpSpPr/>
            <p:nvPr/>
          </p:nvGrpSpPr>
          <p:grpSpPr>
            <a:xfrm>
              <a:off x="6660232" y="2261031"/>
              <a:ext cx="360784" cy="369332"/>
              <a:chOff x="1187624" y="1598301"/>
              <a:chExt cx="360784" cy="369332"/>
            </a:xfrm>
          </p:grpSpPr>
          <p:sp>
            <p:nvSpPr>
              <p:cNvPr id="97" name="Ellipszis 96"/>
              <p:cNvSpPr/>
              <p:nvPr/>
            </p:nvSpPr>
            <p:spPr>
              <a:xfrm>
                <a:off x="1187624" y="1606849"/>
                <a:ext cx="360784" cy="360784"/>
              </a:xfrm>
              <a:prstGeom prst="ellipse">
                <a:avLst/>
              </a:prstGeom>
              <a:solidFill>
                <a:srgbClr val="8A0000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8" name="Szövegdoboz 97"/>
              <p:cNvSpPr txBox="1"/>
              <p:nvPr/>
            </p:nvSpPr>
            <p:spPr>
              <a:xfrm>
                <a:off x="1187624" y="1598301"/>
                <a:ext cx="360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</p:grpSp>
        <p:grpSp>
          <p:nvGrpSpPr>
            <p:cNvPr id="85" name="Csoportba foglalás 84"/>
            <p:cNvGrpSpPr/>
            <p:nvPr/>
          </p:nvGrpSpPr>
          <p:grpSpPr>
            <a:xfrm>
              <a:off x="5614528" y="3068960"/>
              <a:ext cx="360784" cy="369332"/>
              <a:chOff x="1187624" y="1598301"/>
              <a:chExt cx="360784" cy="369332"/>
            </a:xfrm>
          </p:grpSpPr>
          <p:sp>
            <p:nvSpPr>
              <p:cNvPr id="89" name="Ellipszis 88"/>
              <p:cNvSpPr/>
              <p:nvPr/>
            </p:nvSpPr>
            <p:spPr>
              <a:xfrm>
                <a:off x="1187624" y="1606849"/>
                <a:ext cx="360784" cy="360784"/>
              </a:xfrm>
              <a:prstGeom prst="ellipse">
                <a:avLst/>
              </a:prstGeom>
              <a:solidFill>
                <a:srgbClr val="8A0000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0" name="Szövegdoboz 89"/>
              <p:cNvSpPr txBox="1"/>
              <p:nvPr/>
            </p:nvSpPr>
            <p:spPr>
              <a:xfrm>
                <a:off x="1187624" y="1598301"/>
                <a:ext cx="360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</p:grpSp>
        <p:grpSp>
          <p:nvGrpSpPr>
            <p:cNvPr id="86" name="Csoportba foglalás 85"/>
            <p:cNvGrpSpPr/>
            <p:nvPr/>
          </p:nvGrpSpPr>
          <p:grpSpPr>
            <a:xfrm>
              <a:off x="5076056" y="3068960"/>
              <a:ext cx="383592" cy="369332"/>
              <a:chOff x="1398774" y="1598301"/>
              <a:chExt cx="383592" cy="369332"/>
            </a:xfrm>
          </p:grpSpPr>
          <p:sp>
            <p:nvSpPr>
              <p:cNvPr id="87" name="Ellipszis 86"/>
              <p:cNvSpPr/>
              <p:nvPr/>
            </p:nvSpPr>
            <p:spPr>
              <a:xfrm>
                <a:off x="1421582" y="1606849"/>
                <a:ext cx="360784" cy="360784"/>
              </a:xfrm>
              <a:prstGeom prst="ellipse">
                <a:avLst/>
              </a:prstGeom>
              <a:solidFill>
                <a:srgbClr val="8A0000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8" name="Szövegdoboz 87"/>
              <p:cNvSpPr txBox="1"/>
              <p:nvPr/>
            </p:nvSpPr>
            <p:spPr>
              <a:xfrm>
                <a:off x="1398774" y="1598301"/>
                <a:ext cx="383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</p:grpSp>
        <p:cxnSp>
          <p:nvCxnSpPr>
            <p:cNvPr id="79" name="Egyenes összekötő nyíllal 78"/>
            <p:cNvCxnSpPr/>
            <p:nvPr/>
          </p:nvCxnSpPr>
          <p:spPr>
            <a:xfrm>
              <a:off x="7484219" y="1879391"/>
              <a:ext cx="435037" cy="38164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gyenes összekötő nyíllal 79"/>
            <p:cNvCxnSpPr>
              <a:endCxn id="98" idx="0"/>
            </p:cNvCxnSpPr>
            <p:nvPr/>
          </p:nvCxnSpPr>
          <p:spPr>
            <a:xfrm flipH="1">
              <a:off x="6840624" y="1879391"/>
              <a:ext cx="398482" cy="38164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Egyenes összekötő nyíllal 82"/>
            <p:cNvCxnSpPr/>
            <p:nvPr/>
          </p:nvCxnSpPr>
          <p:spPr>
            <a:xfrm flipH="1">
              <a:off x="5940152" y="2564904"/>
              <a:ext cx="757349" cy="576064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gyenes összekötő nyíllal 83"/>
            <p:cNvCxnSpPr>
              <a:stCxn id="98" idx="1"/>
            </p:cNvCxnSpPr>
            <p:nvPr/>
          </p:nvCxnSpPr>
          <p:spPr>
            <a:xfrm flipH="1">
              <a:off x="5364088" y="2445697"/>
              <a:ext cx="1296144" cy="640359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Csoportba foglalás 102"/>
            <p:cNvGrpSpPr/>
            <p:nvPr/>
          </p:nvGrpSpPr>
          <p:grpSpPr>
            <a:xfrm>
              <a:off x="7215863" y="2251397"/>
              <a:ext cx="360784" cy="369332"/>
              <a:chOff x="1187624" y="1598301"/>
              <a:chExt cx="360784" cy="369332"/>
            </a:xfrm>
          </p:grpSpPr>
          <p:sp>
            <p:nvSpPr>
              <p:cNvPr id="104" name="Ellipszis 103"/>
              <p:cNvSpPr/>
              <p:nvPr/>
            </p:nvSpPr>
            <p:spPr>
              <a:xfrm>
                <a:off x="1187624" y="1606849"/>
                <a:ext cx="360784" cy="360784"/>
              </a:xfrm>
              <a:prstGeom prst="ellipse">
                <a:avLst/>
              </a:prstGeom>
              <a:solidFill>
                <a:srgbClr val="8A0000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5" name="Szövegdoboz 104"/>
              <p:cNvSpPr txBox="1"/>
              <p:nvPr/>
            </p:nvSpPr>
            <p:spPr>
              <a:xfrm>
                <a:off x="1187624" y="1598301"/>
                <a:ext cx="360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</p:grpSp>
        <p:cxnSp>
          <p:nvCxnSpPr>
            <p:cNvPr id="106" name="Egyenes összekötő nyíllal 105"/>
            <p:cNvCxnSpPr>
              <a:stCxn id="101" idx="4"/>
              <a:endCxn id="105" idx="0"/>
            </p:cNvCxnSpPr>
            <p:nvPr/>
          </p:nvCxnSpPr>
          <p:spPr>
            <a:xfrm>
              <a:off x="7380312" y="1942723"/>
              <a:ext cx="15943" cy="308674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Csoportba foglalás 110"/>
            <p:cNvGrpSpPr/>
            <p:nvPr/>
          </p:nvGrpSpPr>
          <p:grpSpPr>
            <a:xfrm>
              <a:off x="6145968" y="3077508"/>
              <a:ext cx="360784" cy="369332"/>
              <a:chOff x="1187624" y="1598301"/>
              <a:chExt cx="360784" cy="369332"/>
            </a:xfrm>
          </p:grpSpPr>
          <p:sp>
            <p:nvSpPr>
              <p:cNvPr id="112" name="Ellipszis 111"/>
              <p:cNvSpPr/>
              <p:nvPr/>
            </p:nvSpPr>
            <p:spPr>
              <a:xfrm>
                <a:off x="1187624" y="1606849"/>
                <a:ext cx="360784" cy="360784"/>
              </a:xfrm>
              <a:prstGeom prst="ellipse">
                <a:avLst/>
              </a:prstGeom>
              <a:solidFill>
                <a:srgbClr val="8A0000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13" name="Szövegdoboz 112"/>
              <p:cNvSpPr txBox="1"/>
              <p:nvPr/>
            </p:nvSpPr>
            <p:spPr>
              <a:xfrm>
                <a:off x="1187624" y="1598301"/>
                <a:ext cx="360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</p:grpSp>
        <p:cxnSp>
          <p:nvCxnSpPr>
            <p:cNvPr id="116" name="Egyenes összekötő nyíllal 115"/>
            <p:cNvCxnSpPr>
              <a:stCxn id="98" idx="2"/>
            </p:cNvCxnSpPr>
            <p:nvPr/>
          </p:nvCxnSpPr>
          <p:spPr>
            <a:xfrm flipH="1">
              <a:off x="6444208" y="2630363"/>
              <a:ext cx="396416" cy="510605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Csoportba foglalás 118"/>
            <p:cNvGrpSpPr/>
            <p:nvPr/>
          </p:nvGrpSpPr>
          <p:grpSpPr>
            <a:xfrm>
              <a:off x="7213165" y="3068960"/>
              <a:ext cx="360784" cy="369332"/>
              <a:chOff x="1187624" y="1598301"/>
              <a:chExt cx="360784" cy="369332"/>
            </a:xfrm>
          </p:grpSpPr>
          <p:sp>
            <p:nvSpPr>
              <p:cNvPr id="120" name="Ellipszis 119"/>
              <p:cNvSpPr/>
              <p:nvPr/>
            </p:nvSpPr>
            <p:spPr>
              <a:xfrm>
                <a:off x="1187624" y="1606849"/>
                <a:ext cx="360784" cy="360784"/>
              </a:xfrm>
              <a:prstGeom prst="ellipse">
                <a:avLst/>
              </a:prstGeom>
              <a:solidFill>
                <a:srgbClr val="8A0000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1" name="Szövegdoboz 120"/>
              <p:cNvSpPr txBox="1"/>
              <p:nvPr/>
            </p:nvSpPr>
            <p:spPr>
              <a:xfrm>
                <a:off x="1187624" y="1598301"/>
                <a:ext cx="360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</p:grpSp>
        <p:grpSp>
          <p:nvGrpSpPr>
            <p:cNvPr id="122" name="Csoportba foglalás 121"/>
            <p:cNvGrpSpPr/>
            <p:nvPr/>
          </p:nvGrpSpPr>
          <p:grpSpPr>
            <a:xfrm>
              <a:off x="6674693" y="3068960"/>
              <a:ext cx="383592" cy="369332"/>
              <a:chOff x="1398774" y="1598301"/>
              <a:chExt cx="383592" cy="369332"/>
            </a:xfrm>
          </p:grpSpPr>
          <p:sp>
            <p:nvSpPr>
              <p:cNvPr id="123" name="Ellipszis 122"/>
              <p:cNvSpPr/>
              <p:nvPr/>
            </p:nvSpPr>
            <p:spPr>
              <a:xfrm>
                <a:off x="1421582" y="1606849"/>
                <a:ext cx="360784" cy="360784"/>
              </a:xfrm>
              <a:prstGeom prst="ellipse">
                <a:avLst/>
              </a:prstGeom>
              <a:solidFill>
                <a:srgbClr val="8A0000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4" name="Szövegdoboz 123"/>
              <p:cNvSpPr txBox="1"/>
              <p:nvPr/>
            </p:nvSpPr>
            <p:spPr>
              <a:xfrm>
                <a:off x="1398774" y="1598301"/>
                <a:ext cx="383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</p:grpSp>
        <p:grpSp>
          <p:nvGrpSpPr>
            <p:cNvPr id="125" name="Csoportba foglalás 124"/>
            <p:cNvGrpSpPr/>
            <p:nvPr/>
          </p:nvGrpSpPr>
          <p:grpSpPr>
            <a:xfrm>
              <a:off x="7744605" y="3077508"/>
              <a:ext cx="360784" cy="369332"/>
              <a:chOff x="1187624" y="1598301"/>
              <a:chExt cx="360784" cy="369332"/>
            </a:xfrm>
          </p:grpSpPr>
          <p:sp>
            <p:nvSpPr>
              <p:cNvPr id="126" name="Ellipszis 125"/>
              <p:cNvSpPr/>
              <p:nvPr/>
            </p:nvSpPr>
            <p:spPr>
              <a:xfrm>
                <a:off x="1187624" y="1606849"/>
                <a:ext cx="360784" cy="360784"/>
              </a:xfrm>
              <a:prstGeom prst="ellipse">
                <a:avLst/>
              </a:prstGeom>
              <a:solidFill>
                <a:srgbClr val="8A0000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7" name="Szövegdoboz 126"/>
              <p:cNvSpPr txBox="1"/>
              <p:nvPr/>
            </p:nvSpPr>
            <p:spPr>
              <a:xfrm>
                <a:off x="1187624" y="1598301"/>
                <a:ext cx="360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</p:grpSp>
        <p:cxnSp>
          <p:nvCxnSpPr>
            <p:cNvPr id="137" name="Egyenes összekötő nyíllal 136"/>
            <p:cNvCxnSpPr>
              <a:endCxn id="124" idx="0"/>
            </p:cNvCxnSpPr>
            <p:nvPr/>
          </p:nvCxnSpPr>
          <p:spPr>
            <a:xfrm flipH="1">
              <a:off x="6866489" y="2575451"/>
              <a:ext cx="409959" cy="493509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19" name="Egyenes összekötő nyíllal 8218"/>
            <p:cNvCxnSpPr>
              <a:stCxn id="104" idx="4"/>
              <a:endCxn id="121" idx="0"/>
            </p:cNvCxnSpPr>
            <p:nvPr/>
          </p:nvCxnSpPr>
          <p:spPr>
            <a:xfrm flipH="1">
              <a:off x="7393557" y="2620729"/>
              <a:ext cx="2698" cy="448231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21" name="Egyenes összekötő nyíllal 8220"/>
            <p:cNvCxnSpPr>
              <a:endCxn id="127" idx="0"/>
            </p:cNvCxnSpPr>
            <p:nvPr/>
          </p:nvCxnSpPr>
          <p:spPr>
            <a:xfrm>
              <a:off x="7524328" y="2564904"/>
              <a:ext cx="400669" cy="512604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" name="Csoportba foglalás 142"/>
            <p:cNvGrpSpPr/>
            <p:nvPr/>
          </p:nvGrpSpPr>
          <p:grpSpPr>
            <a:xfrm>
              <a:off x="8782880" y="3081782"/>
              <a:ext cx="360784" cy="369332"/>
              <a:chOff x="1187624" y="1598301"/>
              <a:chExt cx="360784" cy="369332"/>
            </a:xfrm>
          </p:grpSpPr>
          <p:sp>
            <p:nvSpPr>
              <p:cNvPr id="144" name="Ellipszis 143"/>
              <p:cNvSpPr/>
              <p:nvPr/>
            </p:nvSpPr>
            <p:spPr>
              <a:xfrm>
                <a:off x="1187624" y="1606849"/>
                <a:ext cx="360784" cy="360784"/>
              </a:xfrm>
              <a:prstGeom prst="ellipse">
                <a:avLst/>
              </a:prstGeom>
              <a:solidFill>
                <a:srgbClr val="8A0000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45" name="Szövegdoboz 144"/>
              <p:cNvSpPr txBox="1"/>
              <p:nvPr/>
            </p:nvSpPr>
            <p:spPr>
              <a:xfrm>
                <a:off x="1187624" y="1598301"/>
                <a:ext cx="360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</p:grpSp>
        <p:grpSp>
          <p:nvGrpSpPr>
            <p:cNvPr id="146" name="Csoportba foglalás 145"/>
            <p:cNvGrpSpPr/>
            <p:nvPr/>
          </p:nvGrpSpPr>
          <p:grpSpPr>
            <a:xfrm>
              <a:off x="8244408" y="3081782"/>
              <a:ext cx="383592" cy="369332"/>
              <a:chOff x="1398774" y="1598301"/>
              <a:chExt cx="383592" cy="369332"/>
            </a:xfrm>
          </p:grpSpPr>
          <p:sp>
            <p:nvSpPr>
              <p:cNvPr id="147" name="Ellipszis 146"/>
              <p:cNvSpPr/>
              <p:nvPr/>
            </p:nvSpPr>
            <p:spPr>
              <a:xfrm>
                <a:off x="1421582" y="1606849"/>
                <a:ext cx="360784" cy="360784"/>
              </a:xfrm>
              <a:prstGeom prst="ellipse">
                <a:avLst/>
              </a:prstGeom>
              <a:solidFill>
                <a:srgbClr val="8A0000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48" name="Szövegdoboz 147"/>
              <p:cNvSpPr txBox="1"/>
              <p:nvPr/>
            </p:nvSpPr>
            <p:spPr>
              <a:xfrm>
                <a:off x="1398774" y="1598301"/>
                <a:ext cx="383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</p:grpSp>
        <p:grpSp>
          <p:nvGrpSpPr>
            <p:cNvPr id="149" name="Csoportba foglalás 148"/>
            <p:cNvGrpSpPr/>
            <p:nvPr/>
          </p:nvGrpSpPr>
          <p:grpSpPr>
            <a:xfrm>
              <a:off x="9314320" y="3090330"/>
              <a:ext cx="360784" cy="369332"/>
              <a:chOff x="1187624" y="1598301"/>
              <a:chExt cx="360784" cy="369332"/>
            </a:xfrm>
            <a:solidFill>
              <a:schemeClr val="bg2">
                <a:lumMod val="75000"/>
              </a:schemeClr>
            </a:solidFill>
          </p:grpSpPr>
          <p:sp>
            <p:nvSpPr>
              <p:cNvPr id="150" name="Ellipszis 149"/>
              <p:cNvSpPr/>
              <p:nvPr/>
            </p:nvSpPr>
            <p:spPr>
              <a:xfrm>
                <a:off x="1187624" y="1606849"/>
                <a:ext cx="360784" cy="360784"/>
              </a:xfrm>
              <a:prstGeom prst="ellipse">
                <a:avLst/>
              </a:prstGeom>
              <a:grpFill/>
              <a:ln>
                <a:solidFill>
                  <a:srgbClr val="8A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1" name="Szövegdoboz 150"/>
              <p:cNvSpPr txBox="1"/>
              <p:nvPr/>
            </p:nvSpPr>
            <p:spPr>
              <a:xfrm>
                <a:off x="1187624" y="1598301"/>
                <a:ext cx="36078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dirty="0">
                    <a:solidFill>
                      <a:srgbClr val="8A0000"/>
                    </a:solidFill>
                  </a:rPr>
                  <a:t>C</a:t>
                </a:r>
              </a:p>
            </p:txBody>
          </p:sp>
        </p:grpSp>
        <p:cxnSp>
          <p:nvCxnSpPr>
            <p:cNvPr id="8223" name="Egyenes összekötő nyíllal 8222"/>
            <p:cNvCxnSpPr>
              <a:stCxn id="99" idx="4"/>
              <a:endCxn id="148" idx="0"/>
            </p:cNvCxnSpPr>
            <p:nvPr/>
          </p:nvCxnSpPr>
          <p:spPr>
            <a:xfrm>
              <a:off x="7920000" y="2630363"/>
              <a:ext cx="516204" cy="451419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Egyenes összekötő nyíllal 64"/>
            <p:cNvCxnSpPr>
              <a:endCxn id="145" idx="0"/>
            </p:cNvCxnSpPr>
            <p:nvPr/>
          </p:nvCxnSpPr>
          <p:spPr>
            <a:xfrm>
              <a:off x="8028384" y="2575451"/>
              <a:ext cx="934888" cy="506331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Egyenes összekötő nyíllal 66"/>
            <p:cNvCxnSpPr>
              <a:stCxn id="99" idx="6"/>
              <a:endCxn id="151" idx="0"/>
            </p:cNvCxnSpPr>
            <p:nvPr/>
          </p:nvCxnSpPr>
          <p:spPr>
            <a:xfrm>
              <a:off x="8100392" y="2449971"/>
              <a:ext cx="1394320" cy="640359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Csoportba foglalás 70"/>
          <p:cNvGrpSpPr/>
          <p:nvPr/>
        </p:nvGrpSpPr>
        <p:grpSpPr>
          <a:xfrm>
            <a:off x="157633" y="1109368"/>
            <a:ext cx="1467007" cy="1472953"/>
            <a:chOff x="157633" y="273726"/>
            <a:chExt cx="1619102" cy="162566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83" y="380040"/>
              <a:ext cx="1295257" cy="151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Ellipszis 68"/>
            <p:cNvSpPr/>
            <p:nvPr/>
          </p:nvSpPr>
          <p:spPr>
            <a:xfrm>
              <a:off x="157633" y="273726"/>
              <a:ext cx="1619102" cy="1619102"/>
            </a:xfrm>
            <a:prstGeom prst="ellipse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utoUpdateAnimBg="0"/>
      <p:bldP spid="819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910134"/>
          </a:xfrm>
        </p:spPr>
        <p:txBody>
          <a:bodyPr>
            <a:normAutofit/>
          </a:bodyPr>
          <a:lstStyle/>
          <a:p>
            <a:r>
              <a:rPr lang="hu-HU" dirty="0"/>
              <a:t>Húsz évvel ezelőtt...</a:t>
            </a:r>
            <a:endParaRPr lang="en-GB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88132"/>
            <a:ext cx="5121188" cy="512118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5229200" cy="5229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910134"/>
          </a:xfrm>
        </p:spPr>
        <p:txBody>
          <a:bodyPr>
            <a:normAutofit/>
          </a:bodyPr>
          <a:lstStyle/>
          <a:p>
            <a:r>
              <a:rPr lang="hu-HU" sz="3600" dirty="0"/>
              <a:t>Az evolúció nagy átmenetei</a:t>
            </a:r>
            <a:r>
              <a:rPr lang="en-GB" sz="3600" dirty="0"/>
              <a:t> (1995)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body" idx="4294967295"/>
          </p:nvPr>
        </p:nvSpPr>
        <p:spPr>
          <a:xfrm>
            <a:off x="472008" y="1428328"/>
            <a:ext cx="7772400" cy="495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2600" dirty="0" err="1"/>
              <a:t>Replikátorok</a:t>
            </a:r>
            <a:r>
              <a:rPr lang="hu-HU" sz="2600" dirty="0"/>
              <a:t> </a:t>
            </a:r>
            <a:r>
              <a:rPr lang="en-GB" sz="2600" dirty="0">
                <a:sym typeface="Wingdings" pitchFamily="2" charset="2"/>
              </a:rPr>
              <a:t> </a:t>
            </a:r>
            <a:r>
              <a:rPr lang="en-GB" sz="2600" dirty="0" err="1">
                <a:sym typeface="Wingdings" pitchFamily="2" charset="2"/>
              </a:rPr>
              <a:t>sejtek</a:t>
            </a:r>
            <a:endParaRPr lang="en-GB" sz="26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hu-HU" sz="2600" dirty="0">
                <a:sym typeface="Wingdings" pitchFamily="2" charset="2"/>
              </a:rPr>
              <a:t>Gének </a:t>
            </a:r>
            <a:r>
              <a:rPr lang="en-GB" sz="2600" dirty="0">
                <a:sym typeface="Wingdings" pitchFamily="2" charset="2"/>
              </a:rPr>
              <a:t></a:t>
            </a:r>
            <a:r>
              <a:rPr lang="hu-HU" sz="2600" dirty="0">
                <a:sym typeface="Wingdings" pitchFamily="2" charset="2"/>
              </a:rPr>
              <a:t> kromoszómák</a:t>
            </a:r>
          </a:p>
          <a:p>
            <a:pPr>
              <a:lnSpc>
                <a:spcPct val="90000"/>
              </a:lnSpc>
            </a:pPr>
            <a:r>
              <a:rPr lang="hu-HU" sz="2600" b="1" dirty="0">
                <a:sym typeface="Wingdings" pitchFamily="2" charset="2"/>
              </a:rPr>
              <a:t>RNS-világ </a:t>
            </a:r>
            <a:r>
              <a:rPr lang="en-GB" sz="2600" b="1" dirty="0">
                <a:sym typeface="Wingdings" pitchFamily="2" charset="2"/>
              </a:rPr>
              <a:t></a:t>
            </a:r>
            <a:r>
              <a:rPr lang="hu-HU" sz="2600" b="1" dirty="0">
                <a:sym typeface="Wingdings" pitchFamily="2" charset="2"/>
              </a:rPr>
              <a:t> genetikai kód </a:t>
            </a:r>
            <a:r>
              <a:rPr lang="en-GB" sz="2600" b="1" dirty="0">
                <a:solidFill>
                  <a:srgbClr val="8A0000"/>
                </a:solidFill>
                <a:sym typeface="Wingdings" pitchFamily="2" charset="2"/>
              </a:rPr>
              <a:t>* </a:t>
            </a:r>
            <a:endParaRPr lang="hu-HU" sz="2600" b="1" dirty="0">
              <a:solidFill>
                <a:srgbClr val="8A0000"/>
              </a:solidFill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hu-HU" sz="2600" b="1" dirty="0">
                <a:sym typeface="Wingdings" pitchFamily="2" charset="2"/>
              </a:rPr>
              <a:t>Baktériumok </a:t>
            </a:r>
            <a:r>
              <a:rPr lang="en-GB" sz="2600" b="1" dirty="0">
                <a:sym typeface="Wingdings" pitchFamily="2" charset="2"/>
              </a:rPr>
              <a:t></a:t>
            </a:r>
            <a:r>
              <a:rPr lang="hu-HU" sz="2600" b="1" dirty="0">
                <a:sym typeface="Wingdings" pitchFamily="2" charset="2"/>
              </a:rPr>
              <a:t> magvas sejtek</a:t>
            </a:r>
            <a:r>
              <a:rPr lang="en-GB" sz="2600" b="1" dirty="0">
                <a:sym typeface="Wingdings" pitchFamily="2" charset="2"/>
              </a:rPr>
              <a:t> </a:t>
            </a:r>
            <a:r>
              <a:rPr lang="en-GB" sz="2600" b="1" dirty="0">
                <a:solidFill>
                  <a:srgbClr val="8A0000"/>
                </a:solidFill>
                <a:sym typeface="Wingdings" pitchFamily="2" charset="2"/>
              </a:rPr>
              <a:t>* </a:t>
            </a:r>
            <a:endParaRPr lang="hu-HU" sz="2600" b="1" dirty="0">
              <a:solidFill>
                <a:srgbClr val="8A0000"/>
              </a:solidFill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hu-HU" sz="2600" b="1" dirty="0" err="1">
                <a:sym typeface="Wingdings" pitchFamily="2" charset="2"/>
              </a:rPr>
              <a:t>Klonális</a:t>
            </a:r>
            <a:r>
              <a:rPr lang="hu-HU" sz="2600" b="1" dirty="0">
                <a:sym typeface="Wingdings" pitchFamily="2" charset="2"/>
              </a:rPr>
              <a:t> szaporodás </a:t>
            </a:r>
            <a:r>
              <a:rPr lang="en-GB" sz="2600" b="1" dirty="0">
                <a:sym typeface="Wingdings" pitchFamily="2" charset="2"/>
              </a:rPr>
              <a:t></a:t>
            </a:r>
            <a:r>
              <a:rPr lang="hu-HU" sz="2600" b="1" dirty="0">
                <a:sym typeface="Wingdings" pitchFamily="2" charset="2"/>
              </a:rPr>
              <a:t> szexualitás</a:t>
            </a:r>
            <a:r>
              <a:rPr lang="en-GB" sz="2600" b="1" dirty="0">
                <a:sym typeface="Wingdings" pitchFamily="2" charset="2"/>
              </a:rPr>
              <a:t> </a:t>
            </a:r>
            <a:r>
              <a:rPr lang="en-GB" sz="2600" b="1" dirty="0">
                <a:solidFill>
                  <a:srgbClr val="8A0000"/>
                </a:solidFill>
                <a:sym typeface="Wingdings" pitchFamily="2" charset="2"/>
              </a:rPr>
              <a:t>*</a:t>
            </a:r>
            <a:endParaRPr lang="hu-HU" sz="2600" b="1" dirty="0">
              <a:solidFill>
                <a:srgbClr val="8A0000"/>
              </a:solidFill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hu-HU" sz="2600" dirty="0">
                <a:sym typeface="Wingdings" pitchFamily="2" charset="2"/>
              </a:rPr>
              <a:t>Egysejtűek </a:t>
            </a:r>
            <a:r>
              <a:rPr lang="en-GB" sz="2600" dirty="0">
                <a:sym typeface="Wingdings" pitchFamily="2" charset="2"/>
              </a:rPr>
              <a:t></a:t>
            </a:r>
            <a:r>
              <a:rPr lang="hu-HU" sz="2600" dirty="0">
                <a:sym typeface="Wingdings" pitchFamily="2" charset="2"/>
              </a:rPr>
              <a:t> többsejtűek (növények, állatok, gombák)</a:t>
            </a:r>
          </a:p>
          <a:p>
            <a:pPr>
              <a:lnSpc>
                <a:spcPct val="90000"/>
              </a:lnSpc>
            </a:pPr>
            <a:r>
              <a:rPr lang="hu-HU" sz="2600" dirty="0">
                <a:sym typeface="Wingdings" pitchFamily="2" charset="2"/>
              </a:rPr>
              <a:t>Állatok </a:t>
            </a:r>
            <a:r>
              <a:rPr lang="en-GB" sz="2600" dirty="0">
                <a:sym typeface="Wingdings" pitchFamily="2" charset="2"/>
              </a:rPr>
              <a:t></a:t>
            </a:r>
            <a:r>
              <a:rPr lang="hu-HU" sz="2600" dirty="0">
                <a:sym typeface="Wingdings" pitchFamily="2" charset="2"/>
              </a:rPr>
              <a:t> állattársadalmak</a:t>
            </a:r>
          </a:p>
          <a:p>
            <a:pPr>
              <a:lnSpc>
                <a:spcPct val="90000"/>
              </a:lnSpc>
            </a:pPr>
            <a:r>
              <a:rPr lang="hu-HU" sz="2600" b="1" dirty="0">
                <a:sym typeface="Wingdings" pitchFamily="2" charset="2"/>
              </a:rPr>
              <a:t>Előnyelv </a:t>
            </a:r>
            <a:r>
              <a:rPr lang="en-GB" sz="2600" b="1" dirty="0">
                <a:sym typeface="Wingdings" pitchFamily="2" charset="2"/>
              </a:rPr>
              <a:t></a:t>
            </a:r>
            <a:r>
              <a:rPr lang="hu-HU" sz="2600" b="1" dirty="0">
                <a:sym typeface="Wingdings" pitchFamily="2" charset="2"/>
              </a:rPr>
              <a:t> emberi nyelv és társadalom </a:t>
            </a:r>
            <a:r>
              <a:rPr lang="en-GB" sz="2600" b="1" dirty="0">
                <a:solidFill>
                  <a:srgbClr val="8A0000"/>
                </a:solidFill>
                <a:sym typeface="Wingdings" pitchFamily="2" charset="2"/>
              </a:rPr>
              <a:t>*</a:t>
            </a:r>
            <a:endParaRPr lang="hu-HU" sz="2600" dirty="0">
              <a:sym typeface="Wingdings" pitchFamily="2" charset="2"/>
            </a:endParaRPr>
          </a:p>
        </p:txBody>
      </p:sp>
      <p:pic>
        <p:nvPicPr>
          <p:cNvPr id="6156" name="Picture 12" descr="jms3[1]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9252520" y="188640"/>
            <a:ext cx="2291004" cy="3672408"/>
          </a:xfrm>
          <a:noFill/>
          <a:ln/>
        </p:spPr>
      </p:pic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1475656" y="5805264"/>
            <a:ext cx="6096000" cy="457200"/>
          </a:xfrm>
          <a:prstGeom prst="rect">
            <a:avLst/>
          </a:prstGeom>
          <a:solidFill>
            <a:srgbClr val="8A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>
                <a:solidFill>
                  <a:schemeClr val="bg2"/>
                </a:solidFill>
              </a:rPr>
              <a:t>*</a:t>
            </a:r>
            <a:r>
              <a:rPr lang="en-GB" sz="2400" dirty="0">
                <a:solidFill>
                  <a:schemeClr val="bg2"/>
                </a:solidFill>
              </a:rPr>
              <a:t> </a:t>
            </a:r>
            <a:r>
              <a:rPr lang="hu-HU" sz="2400" dirty="0">
                <a:solidFill>
                  <a:schemeClr val="bg2"/>
                </a:solidFill>
              </a:rPr>
              <a:t>Ezeket az átmeneteket „nehéznek” tartják…</a:t>
            </a:r>
            <a:endParaRPr lang="en-GB" sz="2400" dirty="0">
              <a:solidFill>
                <a:schemeClr val="bg2"/>
              </a:solidFill>
            </a:endParaRPr>
          </a:p>
        </p:txBody>
      </p:sp>
      <p:grpSp>
        <p:nvGrpSpPr>
          <p:cNvPr id="2" name="Csoportba foglalás 1"/>
          <p:cNvGrpSpPr/>
          <p:nvPr/>
        </p:nvGrpSpPr>
        <p:grpSpPr>
          <a:xfrm>
            <a:off x="7308304" y="1196752"/>
            <a:ext cx="1681758" cy="1681758"/>
            <a:chOff x="7308304" y="1196752"/>
            <a:chExt cx="1681758" cy="168175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1196752"/>
              <a:ext cx="1681758" cy="1681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Ellipszis 7"/>
            <p:cNvSpPr/>
            <p:nvPr/>
          </p:nvSpPr>
          <p:spPr>
            <a:xfrm>
              <a:off x="7308304" y="1196752"/>
              <a:ext cx="1681758" cy="1681758"/>
            </a:xfrm>
            <a:prstGeom prst="ellipse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519</Words>
  <Application>Microsoft Office PowerPoint</Application>
  <PresentationFormat>Diavetítés a képernyőre (4:3 oldalarány)</PresentationFormat>
  <Paragraphs>126</Paragraphs>
  <Slides>25</Slides>
  <Notes>4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0" baseType="lpstr">
      <vt:lpstr>Arial</vt:lpstr>
      <vt:lpstr>Calibri</vt:lpstr>
      <vt:lpstr>Garamond</vt:lpstr>
      <vt:lpstr>Wingdings</vt:lpstr>
      <vt:lpstr>Office-téma</vt:lpstr>
      <vt:lpstr>  HÉTMÉRFÖLDES CSIZMÁVAL AZ EVOLÚCIÓS TÁJKÉPEN </vt:lpstr>
      <vt:lpstr>Mi ez?</vt:lpstr>
      <vt:lpstr>Egy evolvált antenna (2006)!!!</vt:lpstr>
      <vt:lpstr>Az antenna evolúciója</vt:lpstr>
      <vt:lpstr>A bakteriális ostor mint nanogépezet</vt:lpstr>
      <vt:lpstr>Kabóca-fogaskerék</vt:lpstr>
      <vt:lpstr>Az evolúció egységei</vt:lpstr>
      <vt:lpstr>Húsz évvel ezelőtt...</vt:lpstr>
      <vt:lpstr>Az evolúció nagy átmenetei (1995)</vt:lpstr>
      <vt:lpstr>Termeszek és termeszvár</vt:lpstr>
      <vt:lpstr>A munkamegosztás</vt:lpstr>
      <vt:lpstr>Hamilton szabálya</vt:lpstr>
      <vt:lpstr>A prokarióta és az eukarióta sejt  (majdnem) két külön világ!</vt:lpstr>
      <vt:lpstr>Az endoszimbionta teória</vt:lpstr>
      <vt:lpstr>Visszatérő témák</vt:lpstr>
      <vt:lpstr>A legtöbb soksejtű is testvéri átmenetből eredt</vt:lpstr>
      <vt:lpstr>Epigenetika: egy új öröklődési rendszer</vt:lpstr>
      <vt:lpstr>„Egyenlőségi” és „testvériségi” átmenetek</vt:lpstr>
      <vt:lpstr>Rekurzív (fraternalis) többsejtűség</vt:lpstr>
      <vt:lpstr>Egy filiális átmenet: a darwini immunitás</vt:lpstr>
      <vt:lpstr>A kooperáció és a nyelv problémja</vt:lpstr>
      <vt:lpstr>Habilis és erectus</vt:lpstr>
      <vt:lpstr>A konfrontatív dögevés</vt:lpstr>
      <vt:lpstr>Új magyar irodalom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Szabó Éva</dc:creator>
  <cp:lastModifiedBy>Eors Szathmary</cp:lastModifiedBy>
  <cp:revision>74</cp:revision>
  <dcterms:created xsi:type="dcterms:W3CDTF">2013-10-14T10:54:26Z</dcterms:created>
  <dcterms:modified xsi:type="dcterms:W3CDTF">2018-10-10T10:05:14Z</dcterms:modified>
</cp:coreProperties>
</file>