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7" r:id="rId2"/>
    <p:sldId id="293" r:id="rId3"/>
    <p:sldId id="275" r:id="rId4"/>
    <p:sldId id="294" r:id="rId5"/>
    <p:sldId id="273" r:id="rId6"/>
    <p:sldId id="280" r:id="rId7"/>
    <p:sldId id="281" r:id="rId8"/>
    <p:sldId id="282" r:id="rId9"/>
    <p:sldId id="283" r:id="rId10"/>
    <p:sldId id="284" r:id="rId11"/>
    <p:sldId id="285" r:id="rId12"/>
    <p:sldId id="286" r:id="rId13"/>
    <p:sldId id="288" r:id="rId14"/>
    <p:sldId id="289" r:id="rId15"/>
    <p:sldId id="290" r:id="rId16"/>
    <p:sldId id="291" r:id="rId17"/>
    <p:sldId id="292" r:id="rId18"/>
    <p:sldId id="287" r:id="rId19"/>
    <p:sldId id="295" r:id="rId20"/>
    <p:sldId id="297" r:id="rId21"/>
    <p:sldId id="296" r:id="rId22"/>
    <p:sldId id="276" r:id="rId23"/>
    <p:sldId id="277" r:id="rId24"/>
    <p:sldId id="278" r:id="rId25"/>
    <p:sldId id="279" r:id="rId26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6F191F-7990-4221-A8E9-B5C002C903F0}" type="datetimeFigureOut">
              <a:rPr lang="en-US" smtClean="0"/>
              <a:t>10/16/2018</a:t>
            </a:fld>
            <a:endParaRPr lang="en-US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4B3D48-F7EF-4C54-9B14-ED0C600788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681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930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9302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B021AEC4-8785-4157-84B3-7F884ACEBD18}" type="slidenum">
              <a:rPr lang="hu-HU" altLang="hu-HU">
                <a:solidFill>
                  <a:srgbClr val="000000"/>
                </a:solidFill>
                <a:latin typeface="Times New Roman" pitchFamily="18" charset="0"/>
              </a:rPr>
              <a:pPr>
                <a:spcBef>
                  <a:spcPct val="0"/>
                </a:spcBef>
              </a:pPr>
              <a:t>1</a:t>
            </a:fld>
            <a:endParaRPr lang="hu-HU" altLang="hu-H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9188" y="709613"/>
            <a:ext cx="4545012" cy="34099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150" y="4330700"/>
            <a:ext cx="4972050" cy="412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hu-H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4B3D48-F7EF-4C54-9B14-ED0C6007884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2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78B4A-0846-4106-87D0-953CACA6CD6B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AC77B-97B6-494A-BF8A-87A6CB29A542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57256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36CCF-8629-4F85-91F7-0916F805B2E4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D8D913-CF80-42E2-BF60-08FD43BC0590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41683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51578-827E-4AF9-8051-03826CDE59FF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D345E-C84D-4EFA-909A-D9C00341C3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9784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54163-6247-4986-AF45-83A1B02E1970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43C61E-A87E-410F-B3ED-D9E92266190A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193390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C1A9EE-13C0-4640-B7FF-1C086D8497CC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2B434-6952-4A50-8234-BE239D01EE0E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63599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41332-4BB8-417B-BFE7-EB598B3D5F84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766AA2-223B-44B2-96EE-B9E6012419E7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79866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4A277-AD09-4EA0-B43A-B474F2CFF487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93B5B5-B21C-496F-B961-3898350D76FB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27572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21EC0-6192-4752-82B8-411C79094554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67CF9C-33AF-4C51-9AE4-3B13DED02315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548005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BDDAF-900E-4336-A8CE-4828DA9EA56D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8EAB8-F0B8-4EF6-B33D-3FE047DA5CD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75454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63561-EAD1-486F-95D1-3B2D9B9AC36A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95537B-0F52-4756-B96B-E0990FC2B299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61855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F9B28-14F4-490B-A542-459FDC835270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6B97AA-9950-4CBC-909F-2ABBB7560254}" type="slidenum">
              <a:rPr lang="hu-HU" altLang="hu-HU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87820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0E1D08A-2053-4D20-BC7B-2C5E06712FEB}" type="datetimeFigureOut">
              <a:rPr lang="hu-HU"/>
              <a:pPr>
                <a:defRPr/>
              </a:pPr>
              <a:t>2018.10.16.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D365AEA-3341-4E6B-BCDD-A5B0E9FEBFB7}" type="slidenum">
              <a:rPr lang="hu-HU" altLang="hu-H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u-HU" altLang="hu-HU" smtClean="0"/>
          </a:p>
        </p:txBody>
      </p:sp>
    </p:spTree>
    <p:extLst>
      <p:ext uri="{BB962C8B-B14F-4D97-AF65-F5344CB8AC3E}">
        <p14:creationId xmlns:p14="http://schemas.microsoft.com/office/powerpoint/2010/main" val="887087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6" descr="so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86" y="4292642"/>
            <a:ext cx="880058" cy="878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47" name="Picture 12" descr="AO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102" y="4373796"/>
            <a:ext cx="715025" cy="7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5" name="Text Box 2"/>
          <p:cNvSpPr txBox="1">
            <a:spLocks noChangeArrowheads="1"/>
          </p:cNvSpPr>
          <p:nvPr/>
        </p:nvSpPr>
        <p:spPr bwMode="auto">
          <a:xfrm>
            <a:off x="4473575" y="696913"/>
            <a:ext cx="1841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6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hu-HU" sz="28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194566" name="Text Box 4"/>
          <p:cNvSpPr txBox="1">
            <a:spLocks noChangeArrowheads="1"/>
          </p:cNvSpPr>
          <p:nvPr/>
        </p:nvSpPr>
        <p:spPr bwMode="auto">
          <a:xfrm>
            <a:off x="755576" y="5223148"/>
            <a:ext cx="76406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Semmelweis Egyetem, Kórélettani Intézet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Elméleti és Transzlációs Orvostudományi Doktori Iskola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Nemzetközi </a:t>
            </a:r>
            <a:r>
              <a:rPr lang="hu-HU" altLang="hu-HU" sz="2200" dirty="0" err="1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Nephrológiai</a:t>
            </a: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 Kutató és Képző Központ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hu-HU" sz="2200" dirty="0" smtClean="0">
                <a:solidFill>
                  <a:srgbClr val="000099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Teheráni Orvostudományi Egyetem</a:t>
            </a:r>
            <a:endParaRPr lang="hu-HU" altLang="hu-HU" sz="2200" dirty="0" smtClean="0">
              <a:solidFill>
                <a:srgbClr val="FFFF00"/>
              </a:solidFill>
              <a:latin typeface="Times New Roman" pitchFamily="18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194567" name="Text Box 7"/>
          <p:cNvSpPr txBox="1">
            <a:spLocks noChangeArrowheads="1"/>
          </p:cNvSpPr>
          <p:nvPr/>
        </p:nvSpPr>
        <p:spPr bwMode="auto">
          <a:xfrm>
            <a:off x="35496" y="344850"/>
            <a:ext cx="90364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2400" b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Tudomány és Művészet Kórélettan V </a:t>
            </a:r>
            <a:r>
              <a:rPr lang="hu-HU" altLang="hu-H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(VI)</a:t>
            </a:r>
          </a:p>
          <a:p>
            <a:pPr algn="ctr" fontAlgn="base">
              <a:spcBef>
                <a:spcPts val="0"/>
              </a:spcBef>
              <a:spcAft>
                <a:spcPct val="0"/>
              </a:spcAft>
              <a:buFontTx/>
              <a:buNone/>
            </a:pPr>
            <a:r>
              <a:rPr lang="hu-HU" altLang="hu-HU" sz="2400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2018/2019 I. félév</a:t>
            </a:r>
          </a:p>
        </p:txBody>
      </p:sp>
      <p:pic>
        <p:nvPicPr>
          <p:cNvPr id="1945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32380">
            <a:off x="571226" y="246243"/>
            <a:ext cx="795663" cy="90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6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4682">
            <a:off x="7655612" y="182270"/>
            <a:ext cx="830474" cy="934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70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3" y="4437112"/>
            <a:ext cx="683950" cy="68285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1542578" y="1837766"/>
            <a:ext cx="6528271" cy="1447218"/>
          </a:xfrm>
          <a:prstGeom prst="rect">
            <a:avLst/>
          </a:prstGeom>
          <a:gradFill rotWithShape="1">
            <a:gsLst>
              <a:gs pos="0">
                <a:srgbClr val="EAEAEA"/>
              </a:gs>
              <a:gs pos="100000">
                <a:srgbClr val="6C6C6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052" tIns="107536" rIns="91052" bIns="45526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2800" b="1" dirty="0" smtClean="0">
                <a:solidFill>
                  <a:srgbClr val="0000CC"/>
                </a:solidFill>
                <a:ea typeface="Times New Roman"/>
                <a:cs typeface="Times New Roman"/>
              </a:rPr>
              <a:t>Milyen és mekkora az ember ideális élettere</a:t>
            </a:r>
            <a:r>
              <a:rPr lang="hu-HU" sz="2800" b="1" dirty="0" smtClean="0">
                <a:solidFill>
                  <a:srgbClr val="000099"/>
                </a:solidFill>
                <a:cs typeface="Arial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sz="2800" kern="0" dirty="0" smtClean="0">
                <a:solidFill>
                  <a:srgbClr val="0000CC"/>
                </a:solidFill>
              </a:rPr>
              <a:t>Prof. Dr. </a:t>
            </a:r>
            <a:r>
              <a:rPr lang="hu-HU" sz="2800" kern="0" dirty="0" err="1" smtClean="0">
                <a:solidFill>
                  <a:srgbClr val="0000CC"/>
                </a:solidFill>
              </a:rPr>
              <a:t>Rosivall</a:t>
            </a:r>
            <a:r>
              <a:rPr lang="hu-HU" sz="2800" kern="0" dirty="0" smtClean="0">
                <a:solidFill>
                  <a:srgbClr val="0000CC"/>
                </a:solidFill>
              </a:rPr>
              <a:t> László</a:t>
            </a:r>
            <a:endParaRPr lang="hu-HU" sz="2800" kern="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05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351" y="836712"/>
            <a:ext cx="5810969" cy="4261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2946775" y="5301208"/>
            <a:ext cx="342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M</a:t>
            </a:r>
            <a:r>
              <a:rPr lang="hu-HU" dirty="0" smtClean="0"/>
              <a:t>odern elvek szerint tervezett ház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50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55776" y="333817"/>
            <a:ext cx="432791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200" b="1" dirty="0">
                <a:solidFill>
                  <a:srgbClr val="0000CC"/>
                </a:solidFill>
              </a:rPr>
              <a:t>Bitó János - Lakóépületek tervezése</a:t>
            </a:r>
          </a:p>
        </p:txBody>
      </p:sp>
      <p:sp>
        <p:nvSpPr>
          <p:cNvPr id="3" name="Téglalap 2"/>
          <p:cNvSpPr/>
          <p:nvPr/>
        </p:nvSpPr>
        <p:spPr>
          <a:xfrm>
            <a:off x="5609465" y="6433591"/>
            <a:ext cx="32110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dirty="0">
                <a:solidFill>
                  <a:srgbClr val="0000CC"/>
                </a:solidFill>
              </a:rPr>
              <a:t>© 2013 BME </a:t>
            </a:r>
            <a:r>
              <a:rPr lang="hu-HU" sz="1400" dirty="0" err="1">
                <a:solidFill>
                  <a:srgbClr val="0000CC"/>
                </a:solidFill>
              </a:rPr>
              <a:t>Lakóépülettervezési</a:t>
            </a:r>
            <a:r>
              <a:rPr lang="hu-HU" sz="1400" dirty="0">
                <a:solidFill>
                  <a:srgbClr val="0000CC"/>
                </a:solidFill>
              </a:rPr>
              <a:t> Tanszék</a:t>
            </a:r>
          </a:p>
        </p:txBody>
      </p:sp>
      <p:sp>
        <p:nvSpPr>
          <p:cNvPr id="4" name="Téglalap 3"/>
          <p:cNvSpPr/>
          <p:nvPr/>
        </p:nvSpPr>
        <p:spPr>
          <a:xfrm>
            <a:off x="539552" y="4437112"/>
            <a:ext cx="8280920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00CC"/>
                </a:solidFill>
              </a:rPr>
              <a:t>Hollandiában a 18 évesek átlag </a:t>
            </a:r>
            <a:r>
              <a:rPr lang="hu-HU" dirty="0" smtClean="0">
                <a:solidFill>
                  <a:srgbClr val="0000CC"/>
                </a:solidFill>
              </a:rPr>
              <a:t>testmagassága: 181 cm</a:t>
            </a:r>
          </a:p>
          <a:p>
            <a:r>
              <a:rPr lang="hu-HU" dirty="0" smtClean="0">
                <a:solidFill>
                  <a:srgbClr val="0000CC"/>
                </a:solidFill>
              </a:rPr>
              <a:t>Fiúk: átlaga </a:t>
            </a:r>
            <a:r>
              <a:rPr lang="hu-HU" dirty="0">
                <a:solidFill>
                  <a:srgbClr val="0000CC"/>
                </a:solidFill>
              </a:rPr>
              <a:t>190 cm </a:t>
            </a:r>
            <a:endParaRPr lang="hu-HU" dirty="0" smtClean="0">
              <a:solidFill>
                <a:srgbClr val="0000CC"/>
              </a:solidFill>
            </a:endParaRPr>
          </a:p>
          <a:p>
            <a:pPr>
              <a:spcAft>
                <a:spcPts val="600"/>
              </a:spcAft>
            </a:pPr>
            <a:r>
              <a:rPr lang="hu-HU" dirty="0" smtClean="0">
                <a:solidFill>
                  <a:srgbClr val="0000CC"/>
                </a:solidFill>
              </a:rPr>
              <a:t>Lányok: 170 </a:t>
            </a:r>
            <a:r>
              <a:rPr lang="hu-HU" dirty="0">
                <a:solidFill>
                  <a:srgbClr val="0000CC"/>
                </a:solidFill>
              </a:rPr>
              <a:t>cm </a:t>
            </a:r>
            <a:endParaRPr lang="hu-HU" dirty="0" smtClean="0">
              <a:solidFill>
                <a:srgbClr val="0000CC"/>
              </a:solidFill>
            </a:endParaRPr>
          </a:p>
          <a:p>
            <a:r>
              <a:rPr lang="hu-HU" sz="1600" dirty="0" smtClean="0">
                <a:solidFill>
                  <a:srgbClr val="0000CC"/>
                </a:solidFill>
              </a:rPr>
              <a:t>A </a:t>
            </a:r>
            <a:r>
              <a:rPr lang="hu-HU" sz="1600" dirty="0">
                <a:solidFill>
                  <a:srgbClr val="0000CC"/>
                </a:solidFill>
              </a:rPr>
              <a:t>XX. század második felében a testmagasság 10 évente 1,3 cm-t növekedett, vagyis az átlagérték 6 cm-el nőtt, amelynek oka a jobb táplálkozás és az egészségügyi ellátás színvonalának emelkedése. </a:t>
            </a:r>
            <a:r>
              <a:rPr lang="hu-HU" sz="1600" dirty="0" smtClean="0">
                <a:solidFill>
                  <a:srgbClr val="0000CC"/>
                </a:solidFill>
              </a:rPr>
              <a:t>EU 1996 </a:t>
            </a:r>
            <a:r>
              <a:rPr lang="hu-HU" sz="1600" dirty="0">
                <a:solidFill>
                  <a:srgbClr val="0000CC"/>
                </a:solidFill>
              </a:rPr>
              <a:t>óta javasolt értéknek adja meg ajtónyílások esetében a minimum 210 cm tiszta magassági </a:t>
            </a:r>
            <a:r>
              <a:rPr lang="hu-HU" sz="1600" dirty="0" err="1">
                <a:solidFill>
                  <a:srgbClr val="0000CC"/>
                </a:solidFill>
              </a:rPr>
              <a:t>belméretet</a:t>
            </a:r>
            <a:r>
              <a:rPr lang="hu-HU" sz="1600" dirty="0">
                <a:solidFill>
                  <a:srgbClr val="0000CC"/>
                </a:solidFill>
              </a:rPr>
              <a:t>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5" y="975732"/>
            <a:ext cx="5209009" cy="3375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975732"/>
            <a:ext cx="2250122" cy="3166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65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27473" y="188640"/>
            <a:ext cx="2100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CC"/>
                </a:solidFill>
              </a:rPr>
              <a:t>Nagy kérdések!</a:t>
            </a:r>
            <a:endParaRPr lang="hu-HU" sz="2400" dirty="0">
              <a:solidFill>
                <a:srgbClr val="0000CC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043608" y="679922"/>
            <a:ext cx="6708952" cy="61016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solidFill>
                  <a:srgbClr val="0000CC"/>
                </a:solidFill>
              </a:rPr>
              <a:t>1. </a:t>
            </a:r>
            <a:r>
              <a:rPr lang="hu-HU" sz="2200" dirty="0" smtClean="0">
                <a:solidFill>
                  <a:srgbClr val="0000CC"/>
                </a:solidFill>
              </a:rPr>
              <a:t>Az emberek térigénye különböző</a:t>
            </a:r>
          </a:p>
          <a:p>
            <a:r>
              <a:rPr lang="hu-HU" sz="2200" dirty="0" smtClean="0">
                <a:solidFill>
                  <a:srgbClr val="0000CC"/>
                </a:solidFill>
              </a:rPr>
              <a:t>2. Mitől függ az élőlények térigény</a:t>
            </a:r>
          </a:p>
          <a:p>
            <a:r>
              <a:rPr lang="hu-HU" sz="2200" dirty="0" smtClean="0">
                <a:solidFill>
                  <a:srgbClr val="0000CC"/>
                </a:solidFill>
              </a:rPr>
              <a:t>3. Az emberek térigényében mi a meghatározó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testméretek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testünk anyagcseréje, hőtermelése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lelkialkat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>
                <a:solidFill>
                  <a:srgbClr val="0000CC"/>
                </a:solidFill>
              </a:rPr>
              <a:t>a</a:t>
            </a:r>
            <a:r>
              <a:rPr lang="hu-HU" sz="2000" dirty="0" smtClean="0">
                <a:solidFill>
                  <a:srgbClr val="0000CC"/>
                </a:solidFill>
              </a:rPr>
              <a:t> családban, a régióban élők térigénye azonos, vagy hasonló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>
                <a:solidFill>
                  <a:srgbClr val="0000CC"/>
                </a:solidFill>
              </a:rPr>
              <a:t>m</a:t>
            </a:r>
            <a:r>
              <a:rPr lang="hu-HU" sz="2000" dirty="0" smtClean="0">
                <a:solidFill>
                  <a:srgbClr val="0000CC"/>
                </a:solidFill>
              </a:rPr>
              <a:t>ozgásigény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>
                <a:solidFill>
                  <a:srgbClr val="0000CC"/>
                </a:solidFill>
              </a:rPr>
              <a:t>ö</a:t>
            </a:r>
            <a:r>
              <a:rPr lang="hu-HU" sz="2000" dirty="0" smtClean="0">
                <a:solidFill>
                  <a:srgbClr val="0000CC"/>
                </a:solidFill>
              </a:rPr>
              <a:t>röklött tényezők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>
                <a:solidFill>
                  <a:srgbClr val="0000CC"/>
                </a:solidFill>
              </a:rPr>
              <a:t>k</a:t>
            </a:r>
            <a:r>
              <a:rPr lang="hu-HU" sz="2000" dirty="0" smtClean="0">
                <a:solidFill>
                  <a:srgbClr val="0000CC"/>
                </a:solidFill>
              </a:rPr>
              <a:t>ulturális tényezők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szociális</a:t>
            </a:r>
            <a:r>
              <a:rPr lang="hu-HU" sz="2000" dirty="0">
                <a:solidFill>
                  <a:srgbClr val="0000CC"/>
                </a:solidFill>
              </a:rPr>
              <a:t> </a:t>
            </a:r>
            <a:r>
              <a:rPr lang="hu-HU" sz="2000" dirty="0" smtClean="0">
                <a:solidFill>
                  <a:srgbClr val="0000CC"/>
                </a:solidFill>
              </a:rPr>
              <a:t>tényező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 smtClean="0">
                <a:solidFill>
                  <a:srgbClr val="0000CC"/>
                </a:solidFill>
              </a:rPr>
              <a:t>gazdasági tényezők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>
                <a:solidFill>
                  <a:srgbClr val="0000CC"/>
                </a:solidFill>
              </a:rPr>
              <a:t>h</a:t>
            </a:r>
            <a:r>
              <a:rPr lang="hu-HU" sz="2000" dirty="0" smtClean="0">
                <a:solidFill>
                  <a:srgbClr val="0000CC"/>
                </a:solidFill>
              </a:rPr>
              <a:t>agyomány, egyéni tapasztalat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>
                <a:solidFill>
                  <a:srgbClr val="0000CC"/>
                </a:solidFill>
              </a:rPr>
              <a:t>f</a:t>
            </a:r>
            <a:r>
              <a:rPr lang="hu-HU" sz="2000" dirty="0" smtClean="0">
                <a:solidFill>
                  <a:srgbClr val="0000CC"/>
                </a:solidFill>
              </a:rPr>
              <a:t>oglakozás</a:t>
            </a: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hu-HU" sz="2000" dirty="0">
                <a:solidFill>
                  <a:srgbClr val="0000CC"/>
                </a:solidFill>
              </a:rPr>
              <a:t>e</a:t>
            </a:r>
            <a:r>
              <a:rPr lang="hu-HU" sz="2000" dirty="0" smtClean="0">
                <a:solidFill>
                  <a:srgbClr val="0000CC"/>
                </a:solidFill>
              </a:rPr>
              <a:t>gyedsűrűség, stb.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hu-HU" dirty="0" smtClean="0">
                <a:solidFill>
                  <a:srgbClr val="0000CC"/>
                </a:solidFill>
              </a:rPr>
              <a:t>4.  </a:t>
            </a:r>
            <a:r>
              <a:rPr lang="hu-HU" sz="2200" dirty="0" smtClean="0">
                <a:solidFill>
                  <a:srgbClr val="0000CC"/>
                </a:solidFill>
              </a:rPr>
              <a:t>Mi jogos és mi a luxus térigény</a:t>
            </a:r>
            <a:endParaRPr lang="hu-HU" sz="2200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756" y="402400"/>
            <a:ext cx="1566898" cy="1323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29200"/>
            <a:ext cx="1705662" cy="1126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169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627784" y="620688"/>
            <a:ext cx="4076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CC"/>
                </a:solidFill>
              </a:rPr>
              <a:t>Becsapható-e a térigény / érzet</a:t>
            </a:r>
            <a:endParaRPr lang="hu-HU" sz="2400" dirty="0">
              <a:solidFill>
                <a:srgbClr val="0000CC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771800" y="4437112"/>
            <a:ext cx="416248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rgbClr val="0000CC"/>
                </a:solidFill>
              </a:rPr>
              <a:t>Térérzet objektív vagy szubjektív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rgbClr val="0000CC"/>
                </a:solidFill>
              </a:rPr>
              <a:t>Becsapható a térérzet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200" dirty="0" smtClean="0">
                <a:solidFill>
                  <a:srgbClr val="0000CC"/>
                </a:solidFill>
              </a:rPr>
              <a:t>Manipulálható a térérzet</a:t>
            </a:r>
            <a:endParaRPr lang="hu-HU" sz="2200" dirty="0">
              <a:solidFill>
                <a:srgbClr val="0000CC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28" y="2060848"/>
            <a:ext cx="3810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953484" y="1700808"/>
            <a:ext cx="1962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00CC"/>
                </a:solidFill>
              </a:rPr>
              <a:t>Levegőperspektíva</a:t>
            </a:r>
            <a:endParaRPr lang="hu-HU" dirty="0">
              <a:solidFill>
                <a:srgbClr val="0000CC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1307" y="2061948"/>
            <a:ext cx="2338885" cy="187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églalap 5"/>
          <p:cNvSpPr/>
          <p:nvPr/>
        </p:nvSpPr>
        <p:spPr>
          <a:xfrm>
            <a:off x="3995936" y="1700808"/>
            <a:ext cx="2367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00CC"/>
                </a:solidFill>
              </a:rPr>
              <a:t>Belső tér perspektívája</a:t>
            </a:r>
            <a:endParaRPr lang="hu-HU" dirty="0">
              <a:solidFill>
                <a:srgbClr val="0000CC"/>
              </a:solidFill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36" y="2070139"/>
            <a:ext cx="2661060" cy="17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948264" y="1700808"/>
            <a:ext cx="1253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Tér - tömeg</a:t>
            </a:r>
            <a:endParaRPr lang="hu-HU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43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252" y="1115452"/>
            <a:ext cx="44767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004" y="2987660"/>
            <a:ext cx="44767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514" y="4859868"/>
            <a:ext cx="447675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églalap 6"/>
          <p:cNvSpPr/>
          <p:nvPr/>
        </p:nvSpPr>
        <p:spPr>
          <a:xfrm>
            <a:off x="3304420" y="179348"/>
            <a:ext cx="24629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sz="2400" b="1" dirty="0">
                <a:solidFill>
                  <a:srgbClr val="0000CC"/>
                </a:solidFill>
              </a:rPr>
              <a:t>Térérzet változása</a:t>
            </a:r>
          </a:p>
        </p:txBody>
      </p:sp>
      <p:sp>
        <p:nvSpPr>
          <p:cNvPr id="8" name="Téglalap 7"/>
          <p:cNvSpPr/>
          <p:nvPr/>
        </p:nvSpPr>
        <p:spPr>
          <a:xfrm>
            <a:off x="2615530" y="755412"/>
            <a:ext cx="38884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b="1" dirty="0">
                <a:solidFill>
                  <a:srgbClr val="0000CC"/>
                </a:solidFill>
              </a:rPr>
              <a:t>Szűkítő hatás 	</a:t>
            </a:r>
            <a:r>
              <a:rPr lang="hu-HU" b="1" dirty="0" smtClean="0">
                <a:solidFill>
                  <a:srgbClr val="0000CC"/>
                </a:solidFill>
              </a:rPr>
              <a:t>         Tágító </a:t>
            </a:r>
            <a:r>
              <a:rPr lang="hu-HU" b="1" dirty="0">
                <a:solidFill>
                  <a:srgbClr val="0000CC"/>
                </a:solidFill>
              </a:rPr>
              <a:t>hatás</a:t>
            </a:r>
          </a:p>
        </p:txBody>
      </p:sp>
      <p:sp>
        <p:nvSpPr>
          <p:cNvPr id="9" name="Téglalap 8"/>
          <p:cNvSpPr/>
          <p:nvPr/>
        </p:nvSpPr>
        <p:spPr>
          <a:xfrm>
            <a:off x="2831554" y="2555612"/>
            <a:ext cx="36724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dirty="0">
                <a:solidFill>
                  <a:srgbClr val="0000CC"/>
                </a:solidFill>
              </a:rPr>
              <a:t>Meleg színek 	</a:t>
            </a:r>
            <a:r>
              <a:rPr lang="hu-HU" dirty="0" smtClean="0">
                <a:solidFill>
                  <a:srgbClr val="0000CC"/>
                </a:solidFill>
              </a:rPr>
              <a:t>         Hideg </a:t>
            </a:r>
            <a:r>
              <a:rPr lang="hu-HU" dirty="0">
                <a:solidFill>
                  <a:srgbClr val="0000CC"/>
                </a:solidFill>
              </a:rPr>
              <a:t>színek</a:t>
            </a:r>
          </a:p>
        </p:txBody>
      </p:sp>
      <p:sp>
        <p:nvSpPr>
          <p:cNvPr id="10" name="Téglalap 9"/>
          <p:cNvSpPr/>
          <p:nvPr/>
        </p:nvSpPr>
        <p:spPr>
          <a:xfrm>
            <a:off x="2819625" y="4427820"/>
            <a:ext cx="4044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hu-HU" dirty="0">
                <a:solidFill>
                  <a:srgbClr val="0000CC"/>
                </a:solidFill>
              </a:rPr>
              <a:t>Telített színek 	Kis telítettségű színek</a:t>
            </a:r>
          </a:p>
        </p:txBody>
      </p:sp>
      <p:sp>
        <p:nvSpPr>
          <p:cNvPr id="11" name="Téglalap 10"/>
          <p:cNvSpPr/>
          <p:nvPr/>
        </p:nvSpPr>
        <p:spPr>
          <a:xfrm>
            <a:off x="2831554" y="6300028"/>
            <a:ext cx="4032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hu-HU" dirty="0" smtClean="0">
                <a:solidFill>
                  <a:srgbClr val="0000CC"/>
                </a:solidFill>
              </a:rPr>
              <a:t>  Sötét </a:t>
            </a:r>
            <a:r>
              <a:rPr lang="hu-HU" dirty="0">
                <a:solidFill>
                  <a:srgbClr val="0000CC"/>
                </a:solidFill>
              </a:rPr>
              <a:t>színek 	</a:t>
            </a:r>
            <a:r>
              <a:rPr lang="hu-HU" dirty="0" smtClean="0">
                <a:solidFill>
                  <a:srgbClr val="0000CC"/>
                </a:solidFill>
              </a:rPr>
              <a:t>          Világos </a:t>
            </a:r>
            <a:r>
              <a:rPr lang="hu-HU" dirty="0">
                <a:solidFill>
                  <a:srgbClr val="0000CC"/>
                </a:solidFill>
              </a:rPr>
              <a:t>színek</a:t>
            </a:r>
          </a:p>
        </p:txBody>
      </p:sp>
    </p:spTree>
    <p:extLst>
      <p:ext uri="{BB962C8B-B14F-4D97-AF65-F5344CB8AC3E}">
        <p14:creationId xmlns:p14="http://schemas.microsoft.com/office/powerpoint/2010/main" val="258547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92249"/>
            <a:ext cx="31623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4741118"/>
            <a:ext cx="31623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2588468"/>
            <a:ext cx="31623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2038459" y="25460"/>
            <a:ext cx="49818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0000CC"/>
                </a:solidFill>
              </a:rPr>
              <a:t>Színek térérzet-módosító hatása</a:t>
            </a:r>
          </a:p>
        </p:txBody>
      </p:sp>
    </p:spTree>
    <p:extLst>
      <p:ext uri="{BB962C8B-B14F-4D97-AF65-F5344CB8AC3E}">
        <p14:creationId xmlns:p14="http://schemas.microsoft.com/office/powerpoint/2010/main" val="301527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124744"/>
            <a:ext cx="42386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59" y="2924944"/>
            <a:ext cx="42386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059" y="4869160"/>
            <a:ext cx="42386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3032580" y="188640"/>
            <a:ext cx="29151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solidFill>
                  <a:srgbClr val="0000CC"/>
                </a:solidFill>
              </a:rPr>
              <a:t>Tömegérzet változása</a:t>
            </a:r>
            <a:endParaRPr lang="hu-HU" sz="2400" dirty="0">
              <a:solidFill>
                <a:srgbClr val="0000CC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544935" y="620688"/>
            <a:ext cx="38720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>
                <a:solidFill>
                  <a:srgbClr val="0000CC"/>
                </a:solidFill>
              </a:rPr>
              <a:t>Kicsinyítő hatás 	</a:t>
            </a:r>
            <a:r>
              <a:rPr lang="hu-HU" sz="2000" dirty="0" smtClean="0">
                <a:solidFill>
                  <a:srgbClr val="0000CC"/>
                </a:solidFill>
              </a:rPr>
              <a:t>       Nagyító </a:t>
            </a:r>
            <a:r>
              <a:rPr lang="hu-HU" sz="2000" dirty="0">
                <a:solidFill>
                  <a:srgbClr val="0000CC"/>
                </a:solidFill>
              </a:rPr>
              <a:t>hatás</a:t>
            </a:r>
          </a:p>
        </p:txBody>
      </p:sp>
      <p:sp>
        <p:nvSpPr>
          <p:cNvPr id="6" name="Téglalap 5"/>
          <p:cNvSpPr/>
          <p:nvPr/>
        </p:nvSpPr>
        <p:spPr>
          <a:xfrm>
            <a:off x="2704945" y="2420888"/>
            <a:ext cx="3945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0000CC"/>
                </a:solidFill>
              </a:rPr>
              <a:t>Hideg színek 	</a:t>
            </a:r>
            <a:r>
              <a:rPr lang="hu-HU" dirty="0" smtClean="0">
                <a:solidFill>
                  <a:srgbClr val="0000CC"/>
                </a:solidFill>
              </a:rPr>
              <a:t>        Meleg </a:t>
            </a:r>
            <a:r>
              <a:rPr lang="hu-HU" dirty="0">
                <a:solidFill>
                  <a:srgbClr val="0000CC"/>
                </a:solidFill>
              </a:rPr>
              <a:t>színek</a:t>
            </a:r>
          </a:p>
        </p:txBody>
      </p:sp>
      <p:sp>
        <p:nvSpPr>
          <p:cNvPr id="7" name="Téglalap 6"/>
          <p:cNvSpPr/>
          <p:nvPr/>
        </p:nvSpPr>
        <p:spPr>
          <a:xfrm>
            <a:off x="2471841" y="4221088"/>
            <a:ext cx="4005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000CC"/>
                </a:solidFill>
              </a:rPr>
              <a:t>Kis telítettségű színek </a:t>
            </a:r>
            <a:r>
              <a:rPr lang="hu-HU" dirty="0" smtClean="0">
                <a:solidFill>
                  <a:srgbClr val="0000CC"/>
                </a:solidFill>
              </a:rPr>
              <a:t>         Telített </a:t>
            </a:r>
            <a:r>
              <a:rPr lang="hu-HU" dirty="0">
                <a:solidFill>
                  <a:srgbClr val="0000CC"/>
                </a:solidFill>
              </a:rPr>
              <a:t>színek</a:t>
            </a:r>
          </a:p>
        </p:txBody>
      </p:sp>
      <p:sp>
        <p:nvSpPr>
          <p:cNvPr id="8" name="Téglalap 7"/>
          <p:cNvSpPr/>
          <p:nvPr/>
        </p:nvSpPr>
        <p:spPr>
          <a:xfrm>
            <a:off x="2704945" y="6156012"/>
            <a:ext cx="3989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CC"/>
                </a:solidFill>
              </a:rPr>
              <a:t> Sötét </a:t>
            </a:r>
            <a:r>
              <a:rPr lang="hu-HU" dirty="0">
                <a:solidFill>
                  <a:srgbClr val="0000CC"/>
                </a:solidFill>
              </a:rPr>
              <a:t>színek 	</a:t>
            </a:r>
            <a:r>
              <a:rPr lang="hu-HU" dirty="0" smtClean="0">
                <a:solidFill>
                  <a:srgbClr val="0000CC"/>
                </a:solidFill>
              </a:rPr>
              <a:t>        Világos </a:t>
            </a:r>
            <a:r>
              <a:rPr lang="hu-HU" dirty="0">
                <a:solidFill>
                  <a:srgbClr val="0000CC"/>
                </a:solidFill>
              </a:rPr>
              <a:t>színek</a:t>
            </a:r>
          </a:p>
        </p:txBody>
      </p:sp>
    </p:spTree>
    <p:extLst>
      <p:ext uri="{BB962C8B-B14F-4D97-AF65-F5344CB8AC3E}">
        <p14:creationId xmlns:p14="http://schemas.microsoft.com/office/powerpoint/2010/main" val="69640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969" y="5445224"/>
            <a:ext cx="3065079" cy="1271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179512" y="6516633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1600" dirty="0">
                <a:solidFill>
                  <a:srgbClr val="0000CC"/>
                </a:solidFill>
              </a:rPr>
              <a:t>Térbeliség (3D) - tömör térformák (tömegek), tagolásukat a </a:t>
            </a:r>
            <a:r>
              <a:rPr lang="hu-HU" sz="1600" dirty="0" smtClean="0">
                <a:solidFill>
                  <a:srgbClr val="0000CC"/>
                </a:solidFill>
              </a:rPr>
              <a:t>szín, térbeli </a:t>
            </a:r>
            <a:r>
              <a:rPr lang="hu-HU" sz="1600" dirty="0">
                <a:solidFill>
                  <a:srgbClr val="0000CC"/>
                </a:solidFill>
              </a:rPr>
              <a:t>viszonyukat a takarás mutatja.</a:t>
            </a:r>
            <a:br>
              <a:rPr lang="hu-HU" sz="1600" dirty="0">
                <a:solidFill>
                  <a:srgbClr val="0000CC"/>
                </a:solidFill>
              </a:rPr>
            </a:br>
            <a:endParaRPr lang="hu-HU" sz="1600" dirty="0">
              <a:solidFill>
                <a:srgbClr val="0000CC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69" y="548680"/>
            <a:ext cx="2612660" cy="10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669" y="1916832"/>
            <a:ext cx="2612660" cy="1084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663" y="3063895"/>
            <a:ext cx="2962513" cy="122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202" y="4182759"/>
            <a:ext cx="2920920" cy="1211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3289431" y="5250686"/>
            <a:ext cx="29387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 err="1">
                <a:solidFill>
                  <a:srgbClr val="0000CC"/>
                </a:solidFill>
              </a:rPr>
              <a:t>Síkbeliség</a:t>
            </a:r>
            <a:r>
              <a:rPr lang="hu-HU" sz="1600" dirty="0">
                <a:solidFill>
                  <a:srgbClr val="0000CC"/>
                </a:solidFill>
              </a:rPr>
              <a:t> (2D) - tömör síkformák</a:t>
            </a:r>
          </a:p>
        </p:txBody>
      </p:sp>
      <p:sp>
        <p:nvSpPr>
          <p:cNvPr id="4" name="Téglalap 3"/>
          <p:cNvSpPr/>
          <p:nvPr/>
        </p:nvSpPr>
        <p:spPr>
          <a:xfrm>
            <a:off x="2915816" y="4077072"/>
            <a:ext cx="3478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0000CC"/>
                </a:solidFill>
              </a:rPr>
              <a:t>Transzparencia (2D) - átlátszó síkformák</a:t>
            </a:r>
          </a:p>
        </p:txBody>
      </p:sp>
      <p:sp>
        <p:nvSpPr>
          <p:cNvPr id="5" name="Téglalap 4"/>
          <p:cNvSpPr/>
          <p:nvPr/>
        </p:nvSpPr>
        <p:spPr>
          <a:xfrm>
            <a:off x="2843808" y="2924944"/>
            <a:ext cx="34782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0000CC"/>
                </a:solidFill>
              </a:rPr>
              <a:t>Transzparencia (2D) - átlátszó síkformák</a:t>
            </a:r>
          </a:p>
        </p:txBody>
      </p:sp>
      <p:sp>
        <p:nvSpPr>
          <p:cNvPr id="6" name="Téglalap 5"/>
          <p:cNvSpPr/>
          <p:nvPr/>
        </p:nvSpPr>
        <p:spPr>
          <a:xfrm>
            <a:off x="3105339" y="1556792"/>
            <a:ext cx="29068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600" dirty="0">
                <a:solidFill>
                  <a:srgbClr val="0000CC"/>
                </a:solidFill>
              </a:rPr>
              <a:t>Kontúr (1D) - </a:t>
            </a:r>
            <a:r>
              <a:rPr lang="hu-HU" sz="1600" dirty="0" smtClean="0">
                <a:solidFill>
                  <a:srgbClr val="0000CC"/>
                </a:solidFill>
              </a:rPr>
              <a:t>tagolatlan síkforma</a:t>
            </a:r>
            <a:endParaRPr lang="hu-HU" sz="1600" dirty="0">
              <a:solidFill>
                <a:srgbClr val="0000CC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3108287" y="116632"/>
            <a:ext cx="28318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000" b="1" dirty="0">
                <a:solidFill>
                  <a:srgbClr val="0000CC"/>
                </a:solidFill>
              </a:rPr>
              <a:t>Forma tagolása színekkel</a:t>
            </a:r>
            <a:endParaRPr lang="hu-HU" sz="2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5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403" y="3471259"/>
            <a:ext cx="4571053" cy="3047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30475"/>
            <a:ext cx="3198262" cy="220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1130475"/>
            <a:ext cx="2975258" cy="22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818" y="1124259"/>
            <a:ext cx="3499589" cy="2201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926" y="3471259"/>
            <a:ext cx="2290564" cy="3054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6910" y="3471259"/>
            <a:ext cx="2026501" cy="3047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739603" y="283295"/>
            <a:ext cx="77739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200" dirty="0" smtClean="0">
                <a:solidFill>
                  <a:srgbClr val="0000CC"/>
                </a:solidFill>
              </a:rPr>
              <a:t>XIX. sz. elejei Wekerle munkás lakótelep szigorúan meghatározott, </a:t>
            </a:r>
          </a:p>
          <a:p>
            <a:pPr algn="ctr"/>
            <a:r>
              <a:rPr lang="hu-HU" sz="2200" dirty="0" smtClean="0">
                <a:solidFill>
                  <a:srgbClr val="0000CC"/>
                </a:solidFill>
              </a:rPr>
              <a:t>a társadalmi hierarchiát tükröző terei</a:t>
            </a:r>
            <a:endParaRPr lang="hu-HU" sz="22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93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827584" y="314072"/>
            <a:ext cx="2159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CC"/>
                </a:solidFill>
              </a:rPr>
              <a:t>Budapest, 1910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27585" y="865163"/>
            <a:ext cx="4608511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i="1" dirty="0" smtClean="0">
                <a:solidFill>
                  <a:srgbClr val="0000CC"/>
                </a:solidFill>
              </a:rPr>
              <a:t>Lakások száma a fővárosban: 170.000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Egy szobás: 163.000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Kettő vagy ennél nagyobb szobás: 7000</a:t>
            </a:r>
          </a:p>
          <a:p>
            <a:endParaRPr lang="hu-HU" dirty="0">
              <a:solidFill>
                <a:srgbClr val="0000CC"/>
              </a:solidFill>
            </a:endParaRPr>
          </a:p>
          <a:p>
            <a:r>
              <a:rPr lang="hu-HU" sz="2000" i="1" dirty="0" smtClean="0">
                <a:solidFill>
                  <a:srgbClr val="0000CC"/>
                </a:solidFill>
              </a:rPr>
              <a:t>Lakásban lakók száma: 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Átlag 2,6 személy/szoba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Egy szobás lakásban az átlag 4,33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Fővárosi lakosság 33,9%-a lakott harmad-, negyedmagával/szoba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Ágy vagy albérlet: 52.000 lakásban</a:t>
            </a:r>
            <a:endParaRPr lang="en-US" dirty="0">
              <a:solidFill>
                <a:srgbClr val="0000CC"/>
              </a:solidFill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862238" y="3789040"/>
            <a:ext cx="1837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CC"/>
                </a:solidFill>
              </a:rPr>
              <a:t>Börtön, 2018</a:t>
            </a:r>
            <a:endParaRPr lang="en-US" sz="2400" b="1" dirty="0">
              <a:solidFill>
                <a:srgbClr val="0000CC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9592" y="4293096"/>
            <a:ext cx="246836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i="1" dirty="0" smtClean="0">
                <a:solidFill>
                  <a:srgbClr val="0000CC"/>
                </a:solidFill>
              </a:rPr>
              <a:t>Hazai előírás, 2015: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Férfiak: 3 m</a:t>
            </a:r>
            <a:r>
              <a:rPr lang="hu-HU" baseline="30000" dirty="0" smtClean="0">
                <a:solidFill>
                  <a:srgbClr val="0000CC"/>
                </a:solidFill>
              </a:rPr>
              <a:t>2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Nők: 3,5 m</a:t>
            </a:r>
            <a:r>
              <a:rPr lang="hu-HU" baseline="30000" dirty="0" smtClean="0">
                <a:solidFill>
                  <a:srgbClr val="0000CC"/>
                </a:solidFill>
              </a:rPr>
              <a:t>2</a:t>
            </a:r>
          </a:p>
          <a:p>
            <a:endParaRPr lang="hu-HU" dirty="0" smtClean="0">
              <a:solidFill>
                <a:srgbClr val="0000CC"/>
              </a:solidFill>
            </a:endParaRPr>
          </a:p>
          <a:p>
            <a:r>
              <a:rPr lang="hu-HU" sz="2000" i="1" dirty="0" smtClean="0">
                <a:solidFill>
                  <a:srgbClr val="0000CC"/>
                </a:solidFill>
              </a:rPr>
              <a:t>EU előírás: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6 m</a:t>
            </a:r>
            <a:r>
              <a:rPr lang="hu-HU" baseline="30000" dirty="0" smtClean="0">
                <a:solidFill>
                  <a:srgbClr val="0000CC"/>
                </a:solidFill>
              </a:rPr>
              <a:t>2</a:t>
            </a:r>
            <a:r>
              <a:rPr lang="hu-HU" dirty="0" smtClean="0">
                <a:solidFill>
                  <a:srgbClr val="0000CC"/>
                </a:solidFill>
              </a:rPr>
              <a:t>/fő</a:t>
            </a:r>
          </a:p>
          <a:p>
            <a:pPr marL="285750" indent="-285750" algn="ctr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9 m</a:t>
            </a:r>
            <a:r>
              <a:rPr lang="hu-HU" baseline="30000" dirty="0" smtClean="0">
                <a:solidFill>
                  <a:srgbClr val="0000CC"/>
                </a:solidFill>
              </a:rPr>
              <a:t>2</a:t>
            </a:r>
            <a:r>
              <a:rPr lang="hu-HU" dirty="0" smtClean="0">
                <a:solidFill>
                  <a:srgbClr val="0000CC"/>
                </a:solidFill>
              </a:rPr>
              <a:t>/2 fő, 12</a:t>
            </a:r>
            <a:r>
              <a:rPr lang="hu-HU" dirty="0">
                <a:solidFill>
                  <a:srgbClr val="0000CC"/>
                </a:solidFill>
              </a:rPr>
              <a:t> </a:t>
            </a:r>
            <a:r>
              <a:rPr lang="hu-HU" dirty="0" smtClean="0">
                <a:solidFill>
                  <a:srgbClr val="0000CC"/>
                </a:solidFill>
              </a:rPr>
              <a:t>m</a:t>
            </a:r>
            <a:r>
              <a:rPr lang="hu-HU" baseline="30000" dirty="0" smtClean="0">
                <a:solidFill>
                  <a:srgbClr val="0000CC"/>
                </a:solidFill>
              </a:rPr>
              <a:t>2</a:t>
            </a:r>
            <a:r>
              <a:rPr lang="hu-HU" dirty="0" smtClean="0">
                <a:solidFill>
                  <a:srgbClr val="0000CC"/>
                </a:solidFill>
              </a:rPr>
              <a:t>/3 fő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Ideális 9-10</a:t>
            </a:r>
            <a:r>
              <a:rPr lang="hu-HU" dirty="0">
                <a:solidFill>
                  <a:srgbClr val="0000CC"/>
                </a:solidFill>
              </a:rPr>
              <a:t> m</a:t>
            </a:r>
            <a:r>
              <a:rPr lang="hu-HU" baseline="30000" dirty="0">
                <a:solidFill>
                  <a:srgbClr val="0000CC"/>
                </a:solidFill>
              </a:rPr>
              <a:t>2</a:t>
            </a:r>
            <a:r>
              <a:rPr lang="hu-HU" dirty="0">
                <a:solidFill>
                  <a:srgbClr val="0000CC"/>
                </a:solidFill>
              </a:rPr>
              <a:t>/fő</a:t>
            </a:r>
            <a:endParaRPr lang="hu-HU" dirty="0" smtClean="0">
              <a:solidFill>
                <a:srgbClr val="0000CC"/>
              </a:solidFill>
            </a:endParaRPr>
          </a:p>
          <a:p>
            <a:endParaRPr lang="hu-HU" dirty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endParaRPr lang="hu-HU" dirty="0">
              <a:solidFill>
                <a:srgbClr val="0000CC"/>
              </a:solidFill>
            </a:endParaRPr>
          </a:p>
          <a:p>
            <a:endParaRPr lang="hu-HU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CC"/>
              </a:solidFill>
            </a:endParaRPr>
          </a:p>
        </p:txBody>
      </p:sp>
      <p:pic>
        <p:nvPicPr>
          <p:cNvPr id="1026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47241"/>
            <a:ext cx="2032725" cy="1239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248356" y="3140968"/>
            <a:ext cx="1785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solidFill>
                  <a:srgbClr val="0000CC"/>
                </a:solidFill>
              </a:rPr>
              <a:t>Brevik</a:t>
            </a:r>
            <a:r>
              <a:rPr lang="hu-HU" sz="1400" dirty="0" smtClean="0">
                <a:solidFill>
                  <a:srgbClr val="0000CC"/>
                </a:solidFill>
              </a:rPr>
              <a:t> dolgozószobája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8" name="AutoShape 4" descr="Kapcsolódó ké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AutoShape 6" descr="Kapcsolódó ké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237413"/>
            <a:ext cx="2032725" cy="116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93621"/>
            <a:ext cx="1974859" cy="1265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6608396" y="1537047"/>
            <a:ext cx="875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prstClr val="black"/>
                </a:solidFill>
              </a:rPr>
              <a:t>Kalifornia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915867" y="6361583"/>
            <a:ext cx="7006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prstClr val="black"/>
                </a:solidFill>
              </a:rPr>
              <a:t>Bogota</a:t>
            </a:r>
            <a:endParaRPr lang="en-US" sz="1400" dirty="0">
              <a:solidFill>
                <a:prstClr val="black"/>
              </a:solidFill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526751"/>
            <a:ext cx="2032725" cy="133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zövegdoboz 11"/>
          <p:cNvSpPr txBox="1"/>
          <p:nvPr/>
        </p:nvSpPr>
        <p:spPr>
          <a:xfrm>
            <a:off x="6717097" y="4869160"/>
            <a:ext cx="1043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prstClr val="black"/>
                </a:solidFill>
              </a:rPr>
              <a:t>Törökország</a:t>
            </a:r>
            <a:endParaRPr lang="en-US" sz="1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2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467544" y="404664"/>
            <a:ext cx="8280920" cy="59554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Ökológia</a:t>
            </a:r>
            <a:r>
              <a:rPr lang="hu-HU" dirty="0" smtClean="0">
                <a:solidFill>
                  <a:srgbClr val="0000CC"/>
                </a:solidFill>
              </a:rPr>
              <a:t> </a:t>
            </a:r>
            <a:r>
              <a:rPr lang="hu-HU" dirty="0">
                <a:solidFill>
                  <a:srgbClr val="0000CC"/>
                </a:solidFill>
              </a:rPr>
              <a:t>vagy </a:t>
            </a:r>
            <a:r>
              <a:rPr lang="hu-HU" b="1" dirty="0">
                <a:solidFill>
                  <a:srgbClr val="0000CC"/>
                </a:solidFill>
              </a:rPr>
              <a:t>környezettan</a:t>
            </a:r>
            <a:r>
              <a:rPr lang="hu-HU" dirty="0">
                <a:solidFill>
                  <a:srgbClr val="0000CC"/>
                </a:solidFill>
              </a:rPr>
              <a:t> a tudományoknak azon ága, amely az </a:t>
            </a:r>
            <a:r>
              <a:rPr lang="hu-HU" b="1" dirty="0">
                <a:solidFill>
                  <a:srgbClr val="0000CC"/>
                </a:solidFill>
              </a:rPr>
              <a:t>élettereket</a:t>
            </a:r>
            <a:r>
              <a:rPr lang="hu-HU" dirty="0">
                <a:solidFill>
                  <a:srgbClr val="0000CC"/>
                </a:solidFill>
              </a:rPr>
              <a:t>, az élőlények és a környezet kapcsolatait vizsgálja. A kifejezést </a:t>
            </a:r>
            <a:r>
              <a:rPr lang="hu-HU" dirty="0" smtClean="0">
                <a:solidFill>
                  <a:srgbClr val="0000CC"/>
                </a:solidFill>
              </a:rPr>
              <a:t>1866-ban </a:t>
            </a:r>
            <a:r>
              <a:rPr lang="hu-HU" dirty="0">
                <a:solidFill>
                  <a:srgbClr val="0000CC"/>
                </a:solidFill>
              </a:rPr>
              <a:t>alkotta meg Ernst </a:t>
            </a:r>
            <a:r>
              <a:rPr lang="hu-HU" dirty="0" err="1">
                <a:solidFill>
                  <a:srgbClr val="0000CC"/>
                </a:solidFill>
              </a:rPr>
              <a:t>Haeckel</a:t>
            </a:r>
            <a:r>
              <a:rPr lang="hu-HU" dirty="0">
                <a:solidFill>
                  <a:srgbClr val="0000CC"/>
                </a:solidFill>
              </a:rPr>
              <a:t> </a:t>
            </a:r>
            <a:r>
              <a:rPr lang="hu-HU" dirty="0" smtClean="0">
                <a:solidFill>
                  <a:srgbClr val="0000CC"/>
                </a:solidFill>
              </a:rPr>
              <a:t>német  darwinista  biológus az </a:t>
            </a:r>
            <a:r>
              <a:rPr lang="hu-HU" dirty="0">
                <a:solidFill>
                  <a:srgbClr val="0000CC"/>
                </a:solidFill>
              </a:rPr>
              <a:t>„</a:t>
            </a:r>
            <a:r>
              <a:rPr lang="hu-HU" dirty="0" err="1">
                <a:solidFill>
                  <a:srgbClr val="0000CC"/>
                </a:solidFill>
              </a:rPr>
              <a:t>öko</a:t>
            </a:r>
            <a:r>
              <a:rPr lang="hu-HU" dirty="0">
                <a:solidFill>
                  <a:srgbClr val="0000CC"/>
                </a:solidFill>
              </a:rPr>
              <a:t>” (görögül </a:t>
            </a:r>
            <a:r>
              <a:rPr lang="hu-HU" i="1" dirty="0" err="1">
                <a:solidFill>
                  <a:srgbClr val="0000CC"/>
                </a:solidFill>
              </a:rPr>
              <a:t>oikosz</a:t>
            </a:r>
            <a:r>
              <a:rPr lang="hu-HU" dirty="0">
                <a:solidFill>
                  <a:srgbClr val="0000CC"/>
                </a:solidFill>
              </a:rPr>
              <a:t>=„lakás, ház, háztartás”) és a </a:t>
            </a:r>
            <a:r>
              <a:rPr lang="hu-HU" dirty="0" err="1">
                <a:solidFill>
                  <a:srgbClr val="0000CC"/>
                </a:solidFill>
              </a:rPr>
              <a:t>lógia</a:t>
            </a:r>
            <a:r>
              <a:rPr lang="hu-HU" dirty="0">
                <a:solidFill>
                  <a:srgbClr val="0000CC"/>
                </a:solidFill>
              </a:rPr>
              <a:t> (görögül </a:t>
            </a:r>
            <a:r>
              <a:rPr lang="hu-HU" i="1" dirty="0">
                <a:solidFill>
                  <a:srgbClr val="0000CC"/>
                </a:solidFill>
              </a:rPr>
              <a:t>logosz</a:t>
            </a:r>
            <a:r>
              <a:rPr lang="hu-HU" dirty="0">
                <a:solidFill>
                  <a:srgbClr val="0000CC"/>
                </a:solidFill>
              </a:rPr>
              <a:t>=„tudomány”) szavakból</a:t>
            </a:r>
            <a:r>
              <a:rPr lang="hu-HU" dirty="0" smtClean="0">
                <a:solidFill>
                  <a:srgbClr val="0000CC"/>
                </a:solidFill>
              </a:rPr>
              <a:t>.</a:t>
            </a:r>
          </a:p>
          <a:p>
            <a:endParaRPr lang="hu-HU" dirty="0" smtClean="0">
              <a:solidFill>
                <a:srgbClr val="0000CC"/>
              </a:solidFill>
            </a:endParaRPr>
          </a:p>
          <a:p>
            <a:r>
              <a:rPr lang="hu-HU" b="1" dirty="0" smtClean="0">
                <a:solidFill>
                  <a:srgbClr val="0000CC"/>
                </a:solidFill>
              </a:rPr>
              <a:t>Alapfogalmak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i="1" dirty="0" smtClean="0">
                <a:solidFill>
                  <a:srgbClr val="0000CC"/>
                </a:solidFill>
              </a:rPr>
              <a:t>Bioszféra: </a:t>
            </a:r>
            <a:r>
              <a:rPr lang="hu-HU" dirty="0">
                <a:solidFill>
                  <a:srgbClr val="0000CC"/>
                </a:solidFill>
              </a:rPr>
              <a:t>Földünk életközössége, a földi élővilágot alkotó egyedek összessége</a:t>
            </a:r>
            <a:r>
              <a:rPr lang="hu-HU" dirty="0" smtClean="0">
                <a:solidFill>
                  <a:srgbClr val="0000CC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i="1" dirty="0" smtClean="0">
                <a:solidFill>
                  <a:srgbClr val="0000CC"/>
                </a:solidFill>
              </a:rPr>
              <a:t>Ökoszisztéma</a:t>
            </a:r>
            <a:r>
              <a:rPr lang="hu-HU" dirty="0" smtClean="0">
                <a:solidFill>
                  <a:srgbClr val="0000CC"/>
                </a:solidFill>
              </a:rPr>
              <a:t>: Ökológiai </a:t>
            </a:r>
            <a:r>
              <a:rPr lang="hu-HU" dirty="0">
                <a:solidFill>
                  <a:srgbClr val="0000CC"/>
                </a:solidFill>
              </a:rPr>
              <a:t>rendszerek tanulmányozása céljából </a:t>
            </a:r>
            <a:r>
              <a:rPr lang="hu-HU" dirty="0" err="1" smtClean="0">
                <a:solidFill>
                  <a:srgbClr val="0000CC"/>
                </a:solidFill>
              </a:rPr>
              <a:t>biomatematikai</a:t>
            </a:r>
            <a:r>
              <a:rPr lang="hu-HU" dirty="0" smtClean="0">
                <a:solidFill>
                  <a:srgbClr val="0000CC"/>
                </a:solidFill>
              </a:rPr>
              <a:t> és </a:t>
            </a:r>
            <a:r>
              <a:rPr lang="hu-HU" dirty="0" err="1" smtClean="0">
                <a:solidFill>
                  <a:srgbClr val="0000CC"/>
                </a:solidFill>
              </a:rPr>
              <a:t>bioinformatikai</a:t>
            </a:r>
            <a:r>
              <a:rPr lang="hu-HU" dirty="0" smtClean="0">
                <a:solidFill>
                  <a:srgbClr val="0000CC"/>
                </a:solidFill>
              </a:rPr>
              <a:t> eszközök </a:t>
            </a:r>
            <a:r>
              <a:rPr lang="hu-HU" dirty="0">
                <a:solidFill>
                  <a:srgbClr val="0000CC"/>
                </a:solidFill>
              </a:rPr>
              <a:t>segítségével létrehozott </a:t>
            </a:r>
            <a:r>
              <a:rPr lang="hu-HU" dirty="0" smtClean="0">
                <a:solidFill>
                  <a:srgbClr val="0000CC"/>
                </a:solidFill>
              </a:rPr>
              <a:t>rendszermodell, </a:t>
            </a:r>
            <a:r>
              <a:rPr lang="hu-HU" dirty="0">
                <a:solidFill>
                  <a:srgbClr val="0000CC"/>
                </a:solidFill>
              </a:rPr>
              <a:t>amely az </a:t>
            </a:r>
            <a:r>
              <a:rPr lang="hu-HU" dirty="0" err="1">
                <a:solidFill>
                  <a:srgbClr val="0000CC"/>
                </a:solidFill>
              </a:rPr>
              <a:t>élőlényegyüttes</a:t>
            </a:r>
            <a:r>
              <a:rPr lang="hu-HU" dirty="0">
                <a:solidFill>
                  <a:srgbClr val="0000CC"/>
                </a:solidFill>
              </a:rPr>
              <a:t> és környezete kapcsolatrendszerét írja le. Az ilyen rendszermodelleket gyakran ökológiai információs rendszerek részeként alkalmazzák</a:t>
            </a:r>
            <a:r>
              <a:rPr lang="hu-HU" dirty="0" smtClean="0">
                <a:solidFill>
                  <a:srgbClr val="0000CC"/>
                </a:solidFill>
              </a:rPr>
              <a:t>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i="1" dirty="0" smtClean="0">
                <a:solidFill>
                  <a:srgbClr val="0000CC"/>
                </a:solidFill>
              </a:rPr>
              <a:t>Biotóp, élőhely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i="1" dirty="0" smtClean="0">
                <a:solidFill>
                  <a:srgbClr val="0000CC"/>
                </a:solidFill>
              </a:rPr>
              <a:t>Környék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i="1" dirty="0" smtClean="0">
                <a:solidFill>
                  <a:srgbClr val="0000CC"/>
                </a:solidFill>
              </a:rPr>
              <a:t>Populáció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i="1" dirty="0" err="1" smtClean="0">
                <a:solidFill>
                  <a:srgbClr val="0000CC"/>
                </a:solidFill>
              </a:rPr>
              <a:t>Populácvó-dinamika</a:t>
            </a:r>
            <a:r>
              <a:rPr lang="hu-HU" dirty="0" smtClean="0">
                <a:solidFill>
                  <a:srgbClr val="0000CC"/>
                </a:solidFill>
              </a:rPr>
              <a:t>,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i="1" dirty="0" smtClean="0">
                <a:solidFill>
                  <a:srgbClr val="0000CC"/>
                </a:solidFill>
              </a:rPr>
              <a:t>Szabályozás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i="1" dirty="0" smtClean="0">
                <a:solidFill>
                  <a:srgbClr val="0000CC"/>
                </a:solidFill>
              </a:rPr>
              <a:t>Szolgáltatás, stb.</a:t>
            </a:r>
            <a:endParaRPr lang="en-US" i="1" dirty="0">
              <a:solidFill>
                <a:srgbClr val="0000CC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790909"/>
            <a:ext cx="2736304" cy="275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947532"/>
            <a:ext cx="2579825" cy="2565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32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960" y="410138"/>
            <a:ext cx="2676306" cy="2004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8" y="620688"/>
            <a:ext cx="24669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531" y="2348880"/>
            <a:ext cx="324626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038" y="4517275"/>
            <a:ext cx="3359696" cy="209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94" y="4509120"/>
            <a:ext cx="3096344" cy="206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709785" y="620688"/>
            <a:ext cx="1438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CC"/>
                </a:solidFill>
              </a:rPr>
              <a:t>Lakóterek</a:t>
            </a:r>
            <a:endParaRPr lang="en-US" sz="24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957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619672" y="1412776"/>
            <a:ext cx="603235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00B050"/>
                </a:solidFill>
              </a:rPr>
              <a:t>Hát akkor milyen is legyen a kívánatos, </a:t>
            </a:r>
            <a:endParaRPr lang="hu-HU" sz="2800" b="1" dirty="0" smtClean="0">
              <a:solidFill>
                <a:srgbClr val="00B050"/>
              </a:solidFill>
            </a:endParaRPr>
          </a:p>
          <a:p>
            <a:pPr algn="ctr"/>
            <a:r>
              <a:rPr lang="hu-HU" sz="2800" b="1" dirty="0" smtClean="0">
                <a:solidFill>
                  <a:srgbClr val="00B050"/>
                </a:solidFill>
              </a:rPr>
              <a:t>harmonikus élettér ma?!</a:t>
            </a:r>
            <a:endParaRPr lang="en-US" sz="2800" b="1" dirty="0">
              <a:solidFill>
                <a:srgbClr val="00B05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350" y="2708920"/>
            <a:ext cx="1905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7497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344850"/>
            <a:ext cx="64807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5300" lvl="0" indent="-228600"/>
            <a:r>
              <a:rPr lang="hu-HU" sz="2000" b="1" dirty="0">
                <a:solidFill>
                  <a:srgbClr val="0000CC"/>
                </a:solidFill>
                <a:ea typeface="Times New Roman"/>
                <a:cs typeface="Calibri"/>
              </a:rPr>
              <a:t>Az építészet, az ember és környezetének harmóniája, </a:t>
            </a:r>
            <a:endParaRPr lang="hu-HU" sz="2000" b="1" dirty="0" smtClean="0">
              <a:solidFill>
                <a:srgbClr val="0000CC"/>
              </a:solidFill>
              <a:ea typeface="Times New Roman"/>
              <a:cs typeface="Calibri"/>
            </a:endParaRPr>
          </a:p>
          <a:p>
            <a:pPr marL="495300" lvl="0" indent="-228600"/>
            <a:r>
              <a:rPr lang="hu-HU" sz="2000" b="1" dirty="0" smtClean="0">
                <a:solidFill>
                  <a:srgbClr val="0000CC"/>
                </a:solidFill>
                <a:ea typeface="Times New Roman"/>
                <a:cs typeface="Calibri"/>
              </a:rPr>
              <a:t>avagy </a:t>
            </a:r>
            <a:r>
              <a:rPr lang="hu-HU" sz="2000" b="1" dirty="0">
                <a:solidFill>
                  <a:srgbClr val="0000CC"/>
                </a:solidFill>
                <a:ea typeface="Times New Roman"/>
                <a:cs typeface="Calibri"/>
              </a:rPr>
              <a:t>környezettudatos építés </a:t>
            </a:r>
            <a:r>
              <a:rPr lang="hu-HU" sz="2000" b="1" dirty="0" smtClean="0">
                <a:solidFill>
                  <a:srgbClr val="0000CC"/>
                </a:solidFill>
                <a:ea typeface="Times New Roman"/>
                <a:cs typeface="Calibri"/>
              </a:rPr>
              <a:t>tegnap, ma és holnap</a:t>
            </a:r>
            <a:endParaRPr lang="hu-HU" sz="2000" b="1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pic>
        <p:nvPicPr>
          <p:cNvPr id="1029" name="Picture 5" descr="Képtalálat a következőre: „józsa tamás hild”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976" y="1222337"/>
            <a:ext cx="5337399" cy="299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22337"/>
            <a:ext cx="1968908" cy="296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396" y="1228746"/>
            <a:ext cx="4488494" cy="2990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305649"/>
            <a:ext cx="2160240" cy="1215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Képtalálat a következőre: „józsa tamás hild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9818" y="4149080"/>
            <a:ext cx="3571714" cy="155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305649"/>
            <a:ext cx="1837615" cy="1188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504056" y="6114782"/>
            <a:ext cx="93245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6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Győri Hild </a:t>
            </a:r>
            <a:r>
              <a:rPr lang="hu-HU" altLang="hu-HU" sz="1600" dirty="0">
                <a:solidFill>
                  <a:srgbClr val="0000CC"/>
                </a:solidFill>
                <a:latin typeface="Arial" charset="0"/>
                <a:cs typeface="Arial" charset="0"/>
              </a:rPr>
              <a:t>József Építőipari </a:t>
            </a:r>
            <a:r>
              <a:rPr lang="hu-HU" altLang="hu-HU" sz="16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Szakközépiskola </a:t>
            </a:r>
            <a:r>
              <a:rPr lang="hu-HU" altLang="hu-HU" sz="1600" dirty="0">
                <a:solidFill>
                  <a:srgbClr val="0000CC"/>
                </a:solidFill>
                <a:latin typeface="Arial" charset="0"/>
                <a:cs typeface="Arial" charset="0"/>
              </a:rPr>
              <a:t>igazgatója; mérnök tanár, német </a:t>
            </a:r>
            <a:r>
              <a:rPr lang="hu-HU" altLang="hu-HU" sz="1600" dirty="0" smtClean="0">
                <a:solidFill>
                  <a:srgbClr val="0000CC"/>
                </a:solidFill>
                <a:latin typeface="Arial" charset="0"/>
                <a:cs typeface="Arial" charset="0"/>
              </a:rPr>
              <a:t>nyelvtanár</a:t>
            </a:r>
            <a:endParaRPr lang="hu-HU" altLang="hu-HU" sz="1600" dirty="0">
              <a:solidFill>
                <a:srgbClr val="0000CC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707904" y="5703639"/>
            <a:ext cx="1720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b="1" dirty="0" smtClean="0">
                <a:solidFill>
                  <a:srgbClr val="0000CC"/>
                </a:solidFill>
              </a:rPr>
              <a:t>Józsa Tamás</a:t>
            </a:r>
            <a:endParaRPr lang="en-US" sz="24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17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236493"/>
              </p:ext>
            </p:extLst>
          </p:nvPr>
        </p:nvGraphicFramePr>
        <p:xfrm>
          <a:off x="539496" y="3588861"/>
          <a:ext cx="8065008" cy="274320"/>
        </p:xfrm>
        <a:graphic>
          <a:graphicData uri="http://schemas.openxmlformats.org/drawingml/2006/table">
            <a:tbl>
              <a:tblPr/>
              <a:tblGrid>
                <a:gridCol w="4032504"/>
                <a:gridCol w="4032504"/>
              </a:tblGrid>
              <a:tr h="0">
                <a:tc>
                  <a:txBody>
                    <a:bodyPr/>
                    <a:lstStyle/>
                    <a:p>
                      <a:endParaRPr lang="hu-H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hu-HU" dirty="0"/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Téglalap 5"/>
          <p:cNvSpPr/>
          <p:nvPr/>
        </p:nvSpPr>
        <p:spPr>
          <a:xfrm>
            <a:off x="2286000" y="332656"/>
            <a:ext cx="4572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b="1" dirty="0">
                <a:solidFill>
                  <a:srgbClr val="0000CC"/>
                </a:solidFill>
              </a:rPr>
              <a:t>Kutatási </a:t>
            </a:r>
            <a:r>
              <a:rPr lang="hu-HU" b="1" dirty="0" smtClean="0">
                <a:solidFill>
                  <a:srgbClr val="0000CC"/>
                </a:solidFill>
              </a:rPr>
              <a:t>területe:</a:t>
            </a:r>
            <a:endParaRPr lang="hu-HU" b="1" dirty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a </a:t>
            </a:r>
            <a:r>
              <a:rPr lang="hu-HU" dirty="0">
                <a:solidFill>
                  <a:srgbClr val="0000CC"/>
                </a:solidFill>
              </a:rPr>
              <a:t>népi építészet, </a:t>
            </a:r>
            <a:endParaRPr lang="hu-HU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műemlékvédelem</a:t>
            </a:r>
            <a:r>
              <a:rPr lang="hu-HU" dirty="0">
                <a:solidFill>
                  <a:srgbClr val="0000CC"/>
                </a:solidFill>
              </a:rPr>
              <a:t>, </a:t>
            </a:r>
            <a:endParaRPr lang="hu-HU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környezettudatos </a:t>
            </a:r>
            <a:r>
              <a:rPr lang="hu-HU" dirty="0">
                <a:solidFill>
                  <a:srgbClr val="0000CC"/>
                </a:solidFill>
              </a:rPr>
              <a:t>építészeti nevelés </a:t>
            </a:r>
            <a:endParaRPr lang="hu-HU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 </a:t>
            </a:r>
            <a:r>
              <a:rPr lang="hu-HU" dirty="0">
                <a:solidFill>
                  <a:srgbClr val="0000CC"/>
                </a:solidFill>
              </a:rPr>
              <a:t>szakképzés fejlesztésének </a:t>
            </a:r>
            <a:r>
              <a:rPr lang="hu-HU" dirty="0" smtClean="0">
                <a:solidFill>
                  <a:srgbClr val="0000CC"/>
                </a:solidFill>
              </a:rPr>
              <a:t>lehetőségei </a:t>
            </a:r>
          </a:p>
          <a:p>
            <a:endParaRPr lang="hu-HU" dirty="0">
              <a:solidFill>
                <a:srgbClr val="0000CC"/>
              </a:solidFill>
            </a:endParaRPr>
          </a:p>
          <a:p>
            <a:r>
              <a:rPr lang="hu-HU" b="1" dirty="0" smtClean="0">
                <a:solidFill>
                  <a:srgbClr val="0000CC"/>
                </a:solidFill>
              </a:rPr>
              <a:t>Részt vett/vesz:</a:t>
            </a: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az </a:t>
            </a:r>
            <a:r>
              <a:rPr lang="hu-HU" dirty="0">
                <a:solidFill>
                  <a:srgbClr val="0000CC"/>
                </a:solidFill>
              </a:rPr>
              <a:t>iskola pedagógiai programjának kialakításában, </a:t>
            </a:r>
            <a:endParaRPr lang="hu-HU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a </a:t>
            </a:r>
            <a:r>
              <a:rPr lang="hu-HU" dirty="0">
                <a:solidFill>
                  <a:srgbClr val="0000CC"/>
                </a:solidFill>
              </a:rPr>
              <a:t>moduláris szakképzés iskolai óraterveinek, tanmeneteinek megalkotásában. </a:t>
            </a:r>
            <a:endParaRPr lang="hu-HU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>
                <a:solidFill>
                  <a:srgbClr val="0000CC"/>
                </a:solidFill>
              </a:rPr>
              <a:t>p</a:t>
            </a:r>
            <a:r>
              <a:rPr lang="hu-HU" dirty="0" smtClean="0">
                <a:solidFill>
                  <a:srgbClr val="0000CC"/>
                </a:solidFill>
              </a:rPr>
              <a:t>edagógiai </a:t>
            </a:r>
            <a:r>
              <a:rPr lang="hu-HU" dirty="0">
                <a:solidFill>
                  <a:srgbClr val="0000CC"/>
                </a:solidFill>
              </a:rPr>
              <a:t>tevékenysége mellett 1996 óta vezeti az általa alapított népi építészeti diákkört és szervezi az ehhez kapcsolódó nyári felmérő táborokat. </a:t>
            </a:r>
            <a:endParaRPr lang="hu-HU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2002 </a:t>
            </a:r>
            <a:r>
              <a:rPr lang="hu-HU" dirty="0">
                <a:solidFill>
                  <a:srgbClr val="0000CC"/>
                </a:solidFill>
              </a:rPr>
              <a:t>óta vesz részt a győri Talentum műhely munkájában. Diákjai számos országos és nemzetközi versenyen értek el sikereket. </a:t>
            </a:r>
            <a:endParaRPr lang="hu-HU" dirty="0" smtClean="0">
              <a:solidFill>
                <a:srgbClr val="0000CC"/>
              </a:solidFill>
            </a:endParaRPr>
          </a:p>
          <a:p>
            <a:pPr marL="285750" indent="-285750">
              <a:buFontTx/>
              <a:buChar char="-"/>
            </a:pPr>
            <a:r>
              <a:rPr lang="hu-HU" dirty="0" smtClean="0">
                <a:solidFill>
                  <a:srgbClr val="0000CC"/>
                </a:solidFill>
              </a:rPr>
              <a:t>Több </a:t>
            </a:r>
            <a:r>
              <a:rPr lang="hu-HU" dirty="0">
                <a:solidFill>
                  <a:srgbClr val="0000CC"/>
                </a:solidFill>
              </a:rPr>
              <a:t>publikációja jelent meg a népi építészet és a szakképzés megújítása témakörében.</a:t>
            </a:r>
            <a:endParaRPr lang="en-US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56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static1.architectforum.hu/files2012/cache/n33362-lead-taliandorog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488832" cy="325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828600" y="658198"/>
            <a:ext cx="7409080" cy="90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1" i="0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charset="0"/>
                <a:cs typeface="Arial" charset="0"/>
              </a:rPr>
              <a:t>Népi építészet és gasztronómia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2016. július 19. CEST 09:20</a:t>
            </a: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földrajzi hely: </a:t>
            </a:r>
            <a:endParaRPr kumimoji="0" lang="hu-HU" altLang="hu-H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kezdés: 2016. július 23. CEST 10:00vége: 2016. július 23. CEST 16:00</a:t>
            </a:r>
          </a:p>
        </p:txBody>
      </p:sp>
      <p:sp>
        <p:nvSpPr>
          <p:cNvPr id="3" name="Téglalap 2"/>
          <p:cNvSpPr/>
          <p:nvPr/>
        </p:nvSpPr>
        <p:spPr>
          <a:xfrm>
            <a:off x="827584" y="5013176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Július 23-án Taliándörögdön, a Művészetek Völgyében találkozik a népi építészet és a gasztronómia. Kiállításokkal, </a:t>
            </a:r>
            <a:r>
              <a:rPr lang="hu-HU" dirty="0" smtClean="0"/>
              <a:t>kerekasztal-beszélgetésekkel</a:t>
            </a:r>
            <a:r>
              <a:rPr lang="hu-HU" dirty="0"/>
              <a:t>, előadásokkal és persze vaddisznó pörkölttel várnak minden érdeklődőt a szervezők.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91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835696" y="620688"/>
            <a:ext cx="5670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00CC"/>
                </a:solidFill>
              </a:rPr>
              <a:t>Győri a legkiválóbbak között </a:t>
            </a:r>
            <a:endParaRPr lang="hu-HU" b="1" dirty="0" smtClean="0">
              <a:solidFill>
                <a:srgbClr val="0000CC"/>
              </a:solidFill>
            </a:endParaRPr>
          </a:p>
          <a:p>
            <a:pPr algn="ctr"/>
            <a:r>
              <a:rPr lang="hu-HU" b="1" dirty="0" smtClean="0">
                <a:solidFill>
                  <a:srgbClr val="0000CC"/>
                </a:solidFill>
              </a:rPr>
              <a:t>KIOSZTOTTÁK </a:t>
            </a:r>
            <a:r>
              <a:rPr lang="hu-HU" b="1" dirty="0">
                <a:solidFill>
                  <a:srgbClr val="0000CC"/>
                </a:solidFill>
              </a:rPr>
              <a:t>AZ ÉPÍTÉSZETI JUNIOR PRIMA DÍJAKAT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1728192" cy="1962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2952328" y="2023680"/>
            <a:ext cx="55801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Idén is tíz pályázó vehette át az építészet és építőművészet kategória Junior </a:t>
            </a:r>
            <a:r>
              <a:rPr lang="hu-HU" dirty="0" err="1"/>
              <a:t>Prima</a:t>
            </a:r>
            <a:r>
              <a:rPr lang="hu-HU" dirty="0"/>
              <a:t> Díjait a budapesti Művészetek Palotájában. A 7000 euróval járó elismerésben részesült </a:t>
            </a:r>
            <a:r>
              <a:rPr lang="hu-HU" dirty="0" err="1">
                <a:solidFill>
                  <a:srgbClr val="0000CC"/>
                </a:solidFill>
              </a:rPr>
              <a:t>Köninger</a:t>
            </a:r>
            <a:r>
              <a:rPr lang="hu-HU" dirty="0">
                <a:solidFill>
                  <a:srgbClr val="0000CC"/>
                </a:solidFill>
              </a:rPr>
              <a:t> Szilárd</a:t>
            </a:r>
            <a:r>
              <a:rPr lang="hu-HU" dirty="0"/>
              <a:t>, a Széchenyi István Egyetem ez év nyarán végzett építésze is.</a:t>
            </a:r>
            <a:endParaRPr lang="en-US" dirty="0"/>
          </a:p>
        </p:txBody>
      </p:sp>
      <p:sp>
        <p:nvSpPr>
          <p:cNvPr id="4" name="Téglalap 3"/>
          <p:cNvSpPr/>
          <p:nvPr/>
        </p:nvSpPr>
        <p:spPr>
          <a:xfrm>
            <a:off x="899592" y="4005064"/>
            <a:ext cx="763284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0000CC"/>
                </a:solidFill>
              </a:rPr>
              <a:t>„</a:t>
            </a:r>
            <a:r>
              <a:rPr lang="hu-HU" sz="1600" dirty="0" smtClean="0">
                <a:solidFill>
                  <a:srgbClr val="0000CC"/>
                </a:solidFill>
              </a:rPr>
              <a:t>A </a:t>
            </a:r>
            <a:r>
              <a:rPr lang="hu-HU" sz="1600" dirty="0">
                <a:solidFill>
                  <a:srgbClr val="0000CC"/>
                </a:solidFill>
              </a:rPr>
              <a:t>Hildben a népi építészeti diákkör volt az a szakkör, ami a szerda délutánjainkat meghatározta. Ezt </a:t>
            </a:r>
            <a:r>
              <a:rPr lang="hu-HU" sz="1600" b="1" i="1" dirty="0">
                <a:solidFill>
                  <a:srgbClr val="0000CC"/>
                </a:solidFill>
              </a:rPr>
              <a:t>Józsa Tamás</a:t>
            </a:r>
            <a:r>
              <a:rPr lang="hu-HU" sz="1600" dirty="0">
                <a:solidFill>
                  <a:srgbClr val="0000CC"/>
                </a:solidFill>
              </a:rPr>
              <a:t> tanár úr vezette. Az iskolában sokrétűen készültünk a felmérő táborokra. Két nyáron, nyaranként két héten keresztül Csikvándon, a szőlőhegyen voltunk. A szőlőhegy egy elzárt, sok hagyományt megjelenítő, színes adatokat adó, minta építészeti struktúrát megjelenítő tér. Én mindig fontosnak tartottam, hogy az ember a hagyományaihoz hű legyen, s meg is ismerje azokat. A Hildben ez nagy érték volt, s ez szerencsésen folytatódott</a:t>
            </a:r>
            <a:r>
              <a:rPr lang="hu-HU" sz="1600" dirty="0" smtClean="0">
                <a:solidFill>
                  <a:srgbClr val="0000CC"/>
                </a:solidFill>
              </a:rPr>
              <a:t>.”</a:t>
            </a:r>
            <a:endParaRPr lang="en-US" sz="1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298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251520" y="116632"/>
            <a:ext cx="4032448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dirty="0"/>
              <a:t>Élettér-elmélet: </a:t>
            </a:r>
            <a:endParaRPr lang="hu-HU" b="1" dirty="0" smtClean="0"/>
          </a:p>
          <a:p>
            <a:endParaRPr lang="hu-HU" dirty="0" smtClean="0"/>
          </a:p>
          <a:p>
            <a:r>
              <a:rPr lang="hu-HU" dirty="0" smtClean="0"/>
              <a:t>A nemzeti szocialista </a:t>
            </a:r>
            <a:r>
              <a:rPr lang="hu-HU" dirty="0"/>
              <a:t>geopolitika és ideológia egyik központi kategóriája</a:t>
            </a:r>
            <a:r>
              <a:rPr lang="hu-HU" dirty="0" smtClean="0"/>
              <a:t>. </a:t>
            </a:r>
          </a:p>
          <a:p>
            <a:endParaRPr lang="hu-HU" dirty="0" smtClean="0"/>
          </a:p>
          <a:p>
            <a:r>
              <a:rPr lang="hu-HU" dirty="0" smtClean="0"/>
              <a:t>A nemzeti geopolitikai, </a:t>
            </a:r>
            <a:r>
              <a:rPr lang="hu-HU" dirty="0"/>
              <a:t>amelynek legjelentősebb képviselője Karl </a:t>
            </a:r>
            <a:r>
              <a:rPr lang="hu-HU" i="1" dirty="0" err="1"/>
              <a:t>Haushofer</a:t>
            </a:r>
            <a:r>
              <a:rPr lang="hu-HU" dirty="0"/>
              <a:t> (1869-1946) </a:t>
            </a:r>
            <a:r>
              <a:rPr lang="hu-HU" dirty="0" smtClean="0"/>
              <a:t>dolgozta </a:t>
            </a:r>
            <a:r>
              <a:rPr lang="hu-HU" dirty="0"/>
              <a:t>ki azt a teóriát, hogy a </a:t>
            </a:r>
            <a:r>
              <a:rPr lang="hu-HU" dirty="0" smtClean="0"/>
              <a:t>német </a:t>
            </a:r>
            <a:r>
              <a:rPr lang="hu-HU" dirty="0"/>
              <a:t>nemzet egy nép tér nélkül (</a:t>
            </a:r>
            <a:r>
              <a:rPr lang="hu-HU" dirty="0" err="1"/>
              <a:t>Volk</a:t>
            </a:r>
            <a:r>
              <a:rPr lang="hu-HU" dirty="0"/>
              <a:t> </a:t>
            </a:r>
            <a:r>
              <a:rPr lang="hu-HU" dirty="0" err="1"/>
              <a:t>ohne</a:t>
            </a:r>
            <a:r>
              <a:rPr lang="hu-HU" dirty="0"/>
              <a:t> Raum). </a:t>
            </a:r>
            <a:endParaRPr lang="hu-HU" dirty="0" smtClean="0"/>
          </a:p>
          <a:p>
            <a:endParaRPr lang="hu-HU" dirty="0"/>
          </a:p>
          <a:p>
            <a:r>
              <a:rPr lang="hu-HU" dirty="0" smtClean="0"/>
              <a:t>Az elmélet Rudolf </a:t>
            </a:r>
            <a:r>
              <a:rPr lang="hu-HU" i="1" dirty="0"/>
              <a:t>Hess</a:t>
            </a:r>
            <a:r>
              <a:rPr lang="hu-HU" dirty="0"/>
              <a:t> és Alfred </a:t>
            </a:r>
            <a:r>
              <a:rPr lang="hu-HU" i="1" dirty="0"/>
              <a:t>Rosenberg</a:t>
            </a:r>
            <a:r>
              <a:rPr lang="hu-HU" dirty="0"/>
              <a:t> közvetítésével hatást gyakoroltak </a:t>
            </a:r>
            <a:r>
              <a:rPr lang="hu-HU" i="1" dirty="0"/>
              <a:t>Hitler</a:t>
            </a:r>
            <a:r>
              <a:rPr lang="hu-HU" dirty="0"/>
              <a:t> gondolkodására, </a:t>
            </a:r>
            <a:r>
              <a:rPr lang="hu-HU" dirty="0" smtClean="0"/>
              <a:t>illetve </a:t>
            </a:r>
            <a:r>
              <a:rPr lang="hu-HU" i="1" dirty="0" err="1"/>
              <a:t>Mein</a:t>
            </a:r>
            <a:r>
              <a:rPr lang="hu-HU" i="1" dirty="0"/>
              <a:t> </a:t>
            </a:r>
            <a:r>
              <a:rPr lang="hu-HU" i="1" dirty="0" err="1"/>
              <a:t>Kampf</a:t>
            </a:r>
            <a:r>
              <a:rPr lang="hu-HU" dirty="0"/>
              <a:t> (Harcom) és </a:t>
            </a:r>
            <a:r>
              <a:rPr lang="hu-HU" i="1" dirty="0" err="1"/>
              <a:t>Zweites</a:t>
            </a:r>
            <a:r>
              <a:rPr lang="hu-HU" i="1" dirty="0"/>
              <a:t> </a:t>
            </a:r>
            <a:r>
              <a:rPr lang="hu-HU" i="1" dirty="0" err="1"/>
              <a:t>Buch</a:t>
            </a:r>
            <a:r>
              <a:rPr lang="hu-HU" dirty="0"/>
              <a:t> (Második könyv) című műveire. A hitleri felfogás összekapcsolta a fajelméletet és a </a:t>
            </a:r>
            <a:r>
              <a:rPr lang="hu-HU" dirty="0" smtClean="0"/>
              <a:t>geopolitikát, </a:t>
            </a:r>
            <a:r>
              <a:rPr lang="hu-HU" dirty="0"/>
              <a:t>s arra a következtetésre jutott, hogy a fajilag felsőbbrendű </a:t>
            </a:r>
            <a:r>
              <a:rPr lang="hu-HU" dirty="0" smtClean="0"/>
              <a:t>németségnek</a:t>
            </a:r>
            <a:r>
              <a:rPr lang="hu-HU" dirty="0"/>
              <a:t>, az </a:t>
            </a:r>
            <a:r>
              <a:rPr lang="hu-HU" i="1" dirty="0"/>
              <a:t>árjá</a:t>
            </a:r>
            <a:r>
              <a:rPr lang="hu-HU" dirty="0"/>
              <a:t>knak jogukban áll életterük kiterjesztése </a:t>
            </a:r>
            <a:r>
              <a:rPr lang="hu-HU" dirty="0" err="1"/>
              <a:t>Eu</a:t>
            </a:r>
            <a:r>
              <a:rPr lang="hu-HU" dirty="0"/>
              <a:t>. K-i részében, az ott élő szlávok és más alsóbbrendű népek rabszolgasorba kényszerítésével és kiirtásával. 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579" y="404664"/>
            <a:ext cx="4406872" cy="579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4283968" y="6237312"/>
            <a:ext cx="49529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i="1" dirty="0" err="1"/>
              <a:t>Germánia</a:t>
            </a:r>
            <a:r>
              <a:rPr lang="hu-HU" sz="1200" i="1" dirty="0"/>
              <a:t> </a:t>
            </a:r>
            <a:r>
              <a:rPr lang="hu-HU" sz="1200" i="1" dirty="0" err="1"/>
              <a:t>világfőváros</a:t>
            </a:r>
            <a:r>
              <a:rPr lang="hu-HU" sz="1200" i="1" dirty="0"/>
              <a:t>)</a:t>
            </a:r>
            <a:r>
              <a:rPr lang="hu-HU" sz="1200" dirty="0"/>
              <a:t> a Harmadik </a:t>
            </a:r>
            <a:r>
              <a:rPr lang="hu-HU" sz="1200" dirty="0" smtClean="0"/>
              <a:t>Birodalom tervezett </a:t>
            </a:r>
            <a:r>
              <a:rPr lang="hu-HU" sz="1200" dirty="0"/>
              <a:t>fővárosa volt. </a:t>
            </a:r>
            <a:r>
              <a:rPr lang="hu-HU" sz="1200" dirty="0" err="1"/>
              <a:t>Germania</a:t>
            </a:r>
            <a:r>
              <a:rPr lang="hu-HU" sz="1200" dirty="0"/>
              <a:t>, ahogy megálmodói, </a:t>
            </a:r>
            <a:r>
              <a:rPr lang="hu-HU" sz="1200" dirty="0" err="1" smtClean="0"/>
              <a:t>Speer</a:t>
            </a:r>
            <a:r>
              <a:rPr lang="hu-HU" sz="1200" dirty="0" smtClean="0"/>
              <a:t> </a:t>
            </a:r>
            <a:r>
              <a:rPr lang="hu-HU" sz="1200" dirty="0"/>
              <a:t>birodalmi főépítész és </a:t>
            </a:r>
            <a:r>
              <a:rPr lang="hu-HU" sz="1200" dirty="0" smtClean="0"/>
              <a:t>Hitler nevezték.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62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82" y="473566"/>
            <a:ext cx="4149601" cy="30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églalap 4"/>
          <p:cNvSpPr/>
          <p:nvPr/>
        </p:nvSpPr>
        <p:spPr>
          <a:xfrm>
            <a:off x="455985" y="3481263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dirty="0">
                <a:solidFill>
                  <a:srgbClr val="0000CC"/>
                </a:solidFill>
              </a:rPr>
              <a:t>Idősebb </a:t>
            </a:r>
            <a:r>
              <a:rPr lang="hu-HU" sz="1400" dirty="0" err="1">
                <a:solidFill>
                  <a:srgbClr val="0000CC"/>
                </a:solidFill>
              </a:rPr>
              <a:t>Pieter</a:t>
            </a:r>
            <a:r>
              <a:rPr lang="hu-HU" sz="1400" dirty="0">
                <a:solidFill>
                  <a:srgbClr val="0000CC"/>
                </a:solidFill>
              </a:rPr>
              <a:t> </a:t>
            </a:r>
            <a:r>
              <a:rPr lang="hu-HU" sz="1400" dirty="0" smtClean="0">
                <a:solidFill>
                  <a:srgbClr val="0000CC"/>
                </a:solidFill>
              </a:rPr>
              <a:t>Brueghel 1525-69), Gyermekjátékok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53" y="3766976"/>
            <a:ext cx="4315656" cy="284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90073" y="6577607"/>
            <a:ext cx="42103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 smtClean="0">
                <a:solidFill>
                  <a:srgbClr val="0000CC"/>
                </a:solidFill>
                <a:cs typeface="Arial" charset="0"/>
              </a:rPr>
              <a:t>Robert </a:t>
            </a:r>
            <a:r>
              <a:rPr lang="hu-HU" altLang="hu-HU" sz="1400" dirty="0" err="1" smtClean="0">
                <a:solidFill>
                  <a:srgbClr val="0000CC"/>
                </a:solidFill>
                <a:cs typeface="Arial" charset="0"/>
              </a:rPr>
              <a:t>Capa</a:t>
            </a:r>
            <a:r>
              <a:rPr lang="hu-HU" altLang="hu-HU" sz="1400" dirty="0" smtClean="0">
                <a:solidFill>
                  <a:srgbClr val="0000CC"/>
                </a:solidFill>
                <a:cs typeface="Arial" charset="0"/>
              </a:rPr>
              <a:t>: Hóban játszó gyerekek, </a:t>
            </a:r>
            <a:r>
              <a:rPr lang="hu-HU" altLang="hu-HU" sz="1400" dirty="0" err="1" smtClean="0">
                <a:solidFill>
                  <a:srgbClr val="0000CC"/>
                </a:solidFill>
                <a:cs typeface="Arial" charset="0"/>
              </a:rPr>
              <a:t>Hanku</a:t>
            </a:r>
            <a:r>
              <a:rPr lang="hu-HU" altLang="hu-HU" sz="1400" dirty="0" smtClean="0">
                <a:solidFill>
                  <a:srgbClr val="0000CC"/>
                </a:solidFill>
                <a:cs typeface="Arial" charset="0"/>
              </a:rPr>
              <a:t>, Kína, 1938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714" y="548680"/>
            <a:ext cx="4355321" cy="293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/>
          <p:nvPr/>
        </p:nvSpPr>
        <p:spPr>
          <a:xfrm>
            <a:off x="6036097" y="3461518"/>
            <a:ext cx="14245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solidFill>
                  <a:srgbClr val="0000CC"/>
                </a:solidFill>
              </a:rPr>
              <a:t>Rév Miklós, 1940</a:t>
            </a:r>
            <a:endParaRPr lang="en-US" sz="1400" dirty="0">
              <a:solidFill>
                <a:srgbClr val="0000CC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95" y="3789040"/>
            <a:ext cx="4103018" cy="2836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églalap 7"/>
          <p:cNvSpPr/>
          <p:nvPr/>
        </p:nvSpPr>
        <p:spPr>
          <a:xfrm>
            <a:off x="753431" y="6577607"/>
            <a:ext cx="40585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rgbClr val="0000CC"/>
                </a:solidFill>
              </a:rPr>
              <a:t>Idősebb </a:t>
            </a:r>
            <a:r>
              <a:rPr lang="hu-HU" sz="1400" dirty="0" err="1">
                <a:solidFill>
                  <a:srgbClr val="0000CC"/>
                </a:solidFill>
              </a:rPr>
              <a:t>Pieter</a:t>
            </a:r>
            <a:r>
              <a:rPr lang="hu-HU" sz="1400" dirty="0">
                <a:solidFill>
                  <a:srgbClr val="0000CC"/>
                </a:solidFill>
              </a:rPr>
              <a:t> Brueghel, </a:t>
            </a:r>
            <a:r>
              <a:rPr lang="hu-HU" sz="1400" dirty="0" smtClean="0">
                <a:solidFill>
                  <a:srgbClr val="0000CC"/>
                </a:solidFill>
              </a:rPr>
              <a:t>Paraszt esküvő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187988" y="44624"/>
            <a:ext cx="2752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Élettér, a tér amiben élünk</a:t>
            </a:r>
            <a:endParaRPr lang="en-US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014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632134" y="1052736"/>
            <a:ext cx="1371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 smtClean="0">
                <a:solidFill>
                  <a:srgbClr val="0000CC"/>
                </a:solidFill>
              </a:rPr>
              <a:t>Tartalom:</a:t>
            </a:r>
            <a:endParaRPr lang="hu-HU" sz="2400" dirty="0">
              <a:solidFill>
                <a:srgbClr val="0000CC"/>
              </a:solidFill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1979712" y="1768748"/>
            <a:ext cx="517385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b="1" dirty="0" smtClean="0">
                <a:solidFill>
                  <a:srgbClr val="0000CC"/>
                </a:solidFill>
              </a:rPr>
              <a:t>A.  </a:t>
            </a:r>
            <a:r>
              <a:rPr lang="hu-HU" b="1" dirty="0" err="1" smtClean="0">
                <a:solidFill>
                  <a:srgbClr val="0000CC"/>
                </a:solidFill>
              </a:rPr>
              <a:t>Rosivall</a:t>
            </a:r>
            <a:r>
              <a:rPr lang="hu-HU" b="1" dirty="0" smtClean="0">
                <a:solidFill>
                  <a:srgbClr val="0000CC"/>
                </a:solidFill>
              </a:rPr>
              <a:t> László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olidFill>
                  <a:srgbClr val="0000CC"/>
                </a:solidFill>
              </a:rPr>
              <a:t>Élettér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olidFill>
                  <a:srgbClr val="0000CC"/>
                </a:solidFill>
              </a:rPr>
              <a:t>Japán tubus szálloda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olidFill>
                  <a:srgbClr val="0000CC"/>
                </a:solidFill>
              </a:rPr>
              <a:t>Francia kabin szálloda</a:t>
            </a:r>
          </a:p>
          <a:p>
            <a:pPr marL="342900" indent="-342900">
              <a:buFontTx/>
              <a:buAutoNum type="arabicPeriod"/>
            </a:pPr>
            <a:r>
              <a:rPr lang="hu-HU" dirty="0" smtClean="0">
                <a:solidFill>
                  <a:srgbClr val="0000CC"/>
                </a:solidFill>
              </a:rPr>
              <a:t>Térérzés tervezése, manipulálása</a:t>
            </a:r>
          </a:p>
          <a:p>
            <a:pPr marL="342900" indent="-342900">
              <a:buFontTx/>
              <a:buAutoNum type="arabicPeriod"/>
            </a:pPr>
            <a:endParaRPr lang="hu-HU" dirty="0">
              <a:solidFill>
                <a:srgbClr val="0000CC"/>
              </a:solidFill>
            </a:endParaRPr>
          </a:p>
          <a:p>
            <a:r>
              <a:rPr lang="hu-HU" b="1" dirty="0" smtClean="0">
                <a:solidFill>
                  <a:srgbClr val="0000CC"/>
                </a:solidFill>
              </a:rPr>
              <a:t>B. Józsa Tamás</a:t>
            </a:r>
          </a:p>
          <a:p>
            <a:r>
              <a:rPr lang="hu-HU" b="1" dirty="0">
                <a:solidFill>
                  <a:srgbClr val="0000CC"/>
                </a:solidFill>
                <a:ea typeface="Times New Roman"/>
                <a:cs typeface="Calibri"/>
              </a:rPr>
              <a:t>Az építészet, az ember és környezetének harmóniája</a:t>
            </a:r>
            <a:endParaRPr lang="hu-HU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3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6/6d/CapsuleHot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085780"/>
            <a:ext cx="4392488" cy="412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4572000" y="908720"/>
            <a:ext cx="2526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Osaka </a:t>
            </a:r>
          </a:p>
          <a:p>
            <a:r>
              <a:rPr lang="hu-HU" dirty="0" smtClean="0"/>
              <a:t>Kapszula szálloda (1979-)</a:t>
            </a:r>
            <a:endParaRPr lang="en-US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2808312" cy="374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59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789039"/>
            <a:ext cx="4032549" cy="26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Kapcsolódó ké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504" y="511806"/>
            <a:ext cx="4131544" cy="309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Kapcsolódó ké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89040"/>
            <a:ext cx="4028776" cy="26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Képtalálat a következőre: „kabin szállás koppenhaga”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1806"/>
            <a:ext cx="3787545" cy="309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727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apcsolódó ké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552728" cy="436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3131840" y="5661248"/>
            <a:ext cx="1958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Alvó kapszula, </a:t>
            </a:r>
            <a:r>
              <a:rPr lang="hu-HU" dirty="0"/>
              <a:t>K</a:t>
            </a:r>
            <a:r>
              <a:rPr lang="hu-HU" dirty="0" smtClean="0"/>
              <a:t>ína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51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Képtalálat a következőre: „lakótér folytatódik a kertben”"/>
          <p:cNvSpPr>
            <a:spLocks noChangeAspect="1" noChangeArrowheads="1"/>
          </p:cNvSpPr>
          <p:nvPr/>
        </p:nvSpPr>
        <p:spPr bwMode="auto">
          <a:xfrm>
            <a:off x="155575" y="-1722438"/>
            <a:ext cx="539115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67" y="692696"/>
            <a:ext cx="77914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3635896" y="6093296"/>
            <a:ext cx="2161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Nyitott tér koncepció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943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3356</TotalTime>
  <Words>1049</Words>
  <Application>Microsoft Office PowerPoint</Application>
  <PresentationFormat>Diavetítés a képernyőre (4:3 oldalarány)</PresentationFormat>
  <Paragraphs>149</Paragraphs>
  <Slides>25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25</vt:i4>
      </vt:variant>
    </vt:vector>
  </HeadingPairs>
  <TitlesOfParts>
    <vt:vector size="26" baseType="lpstr">
      <vt:lpstr>2_Office-téma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Rosivall László</dc:creator>
  <cp:lastModifiedBy>Rosivall László</cp:lastModifiedBy>
  <cp:revision>92</cp:revision>
  <dcterms:created xsi:type="dcterms:W3CDTF">2018-09-12T14:28:24Z</dcterms:created>
  <dcterms:modified xsi:type="dcterms:W3CDTF">2018-10-16T15:10:55Z</dcterms:modified>
</cp:coreProperties>
</file>