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71"/>
  </p:notesMasterIdLst>
  <p:sldIdLst>
    <p:sldId id="257" r:id="rId3"/>
    <p:sldId id="310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8" r:id="rId13"/>
    <p:sldId id="329" r:id="rId14"/>
    <p:sldId id="330" r:id="rId15"/>
    <p:sldId id="331" r:id="rId16"/>
    <p:sldId id="332" r:id="rId17"/>
    <p:sldId id="334" r:id="rId18"/>
    <p:sldId id="335" r:id="rId19"/>
    <p:sldId id="336" r:id="rId20"/>
    <p:sldId id="337" r:id="rId21"/>
    <p:sldId id="338" r:id="rId22"/>
    <p:sldId id="339" r:id="rId23"/>
    <p:sldId id="341" r:id="rId24"/>
    <p:sldId id="342" r:id="rId25"/>
    <p:sldId id="343" r:id="rId26"/>
    <p:sldId id="344" r:id="rId27"/>
    <p:sldId id="345" r:id="rId28"/>
    <p:sldId id="346" r:id="rId29"/>
    <p:sldId id="348" r:id="rId30"/>
    <p:sldId id="349" r:id="rId31"/>
    <p:sldId id="351" r:id="rId32"/>
    <p:sldId id="352" r:id="rId33"/>
    <p:sldId id="353" r:id="rId34"/>
    <p:sldId id="355" r:id="rId35"/>
    <p:sldId id="356" r:id="rId36"/>
    <p:sldId id="358" r:id="rId37"/>
    <p:sldId id="360" r:id="rId38"/>
    <p:sldId id="361" r:id="rId39"/>
    <p:sldId id="362" r:id="rId40"/>
    <p:sldId id="363" r:id="rId41"/>
    <p:sldId id="364" r:id="rId42"/>
    <p:sldId id="365" r:id="rId43"/>
    <p:sldId id="366" r:id="rId44"/>
    <p:sldId id="367" r:id="rId45"/>
    <p:sldId id="369" r:id="rId46"/>
    <p:sldId id="370" r:id="rId47"/>
    <p:sldId id="371" r:id="rId48"/>
    <p:sldId id="372" r:id="rId49"/>
    <p:sldId id="373" r:id="rId50"/>
    <p:sldId id="374" r:id="rId51"/>
    <p:sldId id="375" r:id="rId52"/>
    <p:sldId id="377" r:id="rId53"/>
    <p:sldId id="378" r:id="rId54"/>
    <p:sldId id="379" r:id="rId55"/>
    <p:sldId id="380" r:id="rId56"/>
    <p:sldId id="381" r:id="rId57"/>
    <p:sldId id="385" r:id="rId58"/>
    <p:sldId id="394" r:id="rId59"/>
    <p:sldId id="395" r:id="rId60"/>
    <p:sldId id="396" r:id="rId61"/>
    <p:sldId id="398" r:id="rId62"/>
    <p:sldId id="399" r:id="rId63"/>
    <p:sldId id="400" r:id="rId64"/>
    <p:sldId id="401" r:id="rId65"/>
    <p:sldId id="402" r:id="rId66"/>
    <p:sldId id="403" r:id="rId67"/>
    <p:sldId id="404" r:id="rId68"/>
    <p:sldId id="405" r:id="rId69"/>
    <p:sldId id="406" r:id="rId7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0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8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F191F-7990-4221-A8E9-B5C002C903F0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B3D48-F7EF-4C54-9B14-ED0C60078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81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021AEC4-8785-4157-84B3-7F884ACEBD18}" type="slidenum"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1</a:t>
            </a:fld>
            <a:endParaRPr lang="hu-HU" altLang="hu-H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709613"/>
            <a:ext cx="4545012" cy="3409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330700"/>
            <a:ext cx="4972050" cy="4121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3107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43F6B04-EABD-416A-B018-A752AB53D1E2}" type="slidenum">
              <a:rPr lang="en-US" altLang="hu-HU" sz="1200" b="0">
                <a:solidFill>
                  <a:prstClr val="black"/>
                </a:solidFill>
              </a:rPr>
              <a:pPr/>
              <a:t>11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3210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9CFC5BA-5668-40D2-A3DD-38C44807CEE0}" type="slidenum">
              <a:rPr lang="en-US" altLang="hu-HU" sz="1200" b="0">
                <a:solidFill>
                  <a:prstClr val="black"/>
                </a:solidFill>
              </a:rPr>
              <a:pPr/>
              <a:t>12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5D46256-F096-4813-9AC8-C955BFD4647E}" type="slidenum">
              <a:rPr lang="en-US" altLang="hu-HU" sz="1200" b="0">
                <a:solidFill>
                  <a:prstClr val="black"/>
                </a:solidFill>
              </a:rPr>
              <a:pPr/>
              <a:t>13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hu-HU" smtClean="0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3414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9B368AC-8BD4-4426-BDA6-5843F4A2D499}" type="slidenum">
              <a:rPr lang="en-US" altLang="hu-HU" sz="1200" b="0">
                <a:solidFill>
                  <a:prstClr val="black"/>
                </a:solidFill>
              </a:rPr>
              <a:pPr/>
              <a:t>14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3517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BCB4615-926A-4717-BF8F-BC490C09C424}" type="slidenum">
              <a:rPr lang="en-US" altLang="hu-HU" sz="1200" b="0">
                <a:solidFill>
                  <a:prstClr val="black"/>
                </a:solidFill>
              </a:rPr>
              <a:pPr/>
              <a:t>15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4128C1B-F23D-4828-A9EA-A1D17167C96A}" type="slidenum">
              <a:rPr lang="en-US" altLang="hu-HU" sz="1200" b="0">
                <a:solidFill>
                  <a:prstClr val="black"/>
                </a:solidFill>
              </a:rPr>
              <a:pPr/>
              <a:t>16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  <p:sp>
        <p:nvSpPr>
          <p:cNvPr id="1372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82625"/>
            <a:ext cx="4610100" cy="3457575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13722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20212" y="4359247"/>
            <a:ext cx="5017576" cy="41098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77" tIns="44989" rIns="89977" bIns="44989"/>
          <a:lstStyle/>
          <a:p>
            <a:pPr defTabSz="669925"/>
            <a:endParaRPr lang="en-US" altLang="hu-H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3824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126C6D0-D9A6-42D5-9868-680CD52BBC05}" type="slidenum">
              <a:rPr lang="en-US" altLang="hu-HU" sz="1200" b="0">
                <a:solidFill>
                  <a:prstClr val="black"/>
                </a:solidFill>
              </a:rPr>
              <a:pPr/>
              <a:t>17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3926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2287BDE-A8FB-49B4-B8E6-1B56277109C8}" type="slidenum">
              <a:rPr lang="en-US" altLang="hu-HU" sz="1200" b="0">
                <a:solidFill>
                  <a:prstClr val="black"/>
                </a:solidFill>
              </a:rPr>
              <a:pPr/>
              <a:t>18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2493AAE-BF85-48FC-934B-56AA745C90EC}" type="slidenum">
              <a:rPr lang="en-US" altLang="hu-HU" sz="1200" b="0">
                <a:solidFill>
                  <a:prstClr val="black"/>
                </a:solidFill>
              </a:rPr>
              <a:pPr/>
              <a:t>19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82625"/>
            <a:ext cx="4610100" cy="3457575"/>
          </a:xfrm>
          <a:ln w="12700" cap="flat">
            <a:solidFill>
              <a:schemeClr val="tx1"/>
            </a:solidFill>
          </a:ln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212" y="4359247"/>
            <a:ext cx="5017576" cy="4109811"/>
          </a:xfrm>
          <a:noFill/>
        </p:spPr>
        <p:txBody>
          <a:bodyPr lIns="89977" tIns="44989" rIns="89977" bIns="44989"/>
          <a:lstStyle/>
          <a:p>
            <a:pPr defTabSz="669925"/>
            <a:endParaRPr lang="en-US" alt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413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DAD5BD8-192E-458A-AFC3-F500995C9A36}" type="slidenum">
              <a:rPr lang="en-US" altLang="hu-HU" sz="1200" b="0">
                <a:solidFill>
                  <a:prstClr val="black"/>
                </a:solidFill>
              </a:rPr>
              <a:pPr/>
              <a:t>20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2186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BBA8F30-3D46-4321-9852-0C66571B9F2D}" type="slidenum">
              <a:rPr lang="en-US" altLang="hu-HU" sz="1200" b="0">
                <a:solidFill>
                  <a:prstClr val="black"/>
                </a:solidFill>
              </a:rPr>
              <a:pPr/>
              <a:t>3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4234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E0545E3-3D53-4491-A65A-CB3599E27046}" type="slidenum">
              <a:rPr lang="en-US" altLang="hu-HU" sz="1200" b="0">
                <a:solidFill>
                  <a:prstClr val="black"/>
                </a:solidFill>
              </a:rPr>
              <a:pPr/>
              <a:t>21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4438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65FC1F7-B25A-4A42-8739-739303EDAC38}" type="slidenum">
              <a:rPr lang="en-US" altLang="hu-HU" sz="1200" b="0">
                <a:solidFill>
                  <a:prstClr val="black"/>
                </a:solidFill>
              </a:rPr>
              <a:pPr/>
              <a:t>22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4541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FAEDBAA-247A-4AA2-A584-CE2EBE6DEBD8}" type="slidenum">
              <a:rPr lang="en-US" altLang="hu-HU" sz="1200" b="0">
                <a:solidFill>
                  <a:prstClr val="black"/>
                </a:solidFill>
              </a:rPr>
              <a:pPr/>
              <a:t>23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4643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C855661-6BC2-48CA-BAEB-567C4C516A38}" type="slidenum">
              <a:rPr lang="en-US" altLang="hu-HU" sz="1200" b="0">
                <a:solidFill>
                  <a:prstClr val="black"/>
                </a:solidFill>
              </a:rPr>
              <a:pPr/>
              <a:t>24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DDDC394-4834-46B5-810E-B769F44B2534}" type="slidenum">
              <a:rPr lang="en-US" altLang="hu-HU" sz="1200" b="0">
                <a:solidFill>
                  <a:prstClr val="black"/>
                </a:solidFill>
              </a:rPr>
              <a:pPr/>
              <a:t>25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82625"/>
            <a:ext cx="4610100" cy="3457575"/>
          </a:xfrm>
          <a:ln w="12700" cap="flat">
            <a:solidFill>
              <a:schemeClr val="tx1"/>
            </a:solidFill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212" y="4359247"/>
            <a:ext cx="5017576" cy="4109811"/>
          </a:xfrm>
          <a:noFill/>
        </p:spPr>
        <p:txBody>
          <a:bodyPr lIns="88900" tIns="44450" rIns="88900" bIns="44450"/>
          <a:lstStyle/>
          <a:p>
            <a:pPr defTabSz="669925"/>
            <a:endParaRPr lang="en-US" altLang="hu-H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4848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D60A515-7AD4-4AFF-890B-35F40AAD26D4}" type="slidenum">
              <a:rPr lang="en-US" altLang="hu-HU" sz="1200" b="0">
                <a:solidFill>
                  <a:prstClr val="black"/>
                </a:solidFill>
              </a:rPr>
              <a:pPr/>
              <a:t>26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4950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38AC474-468E-40B9-B34F-D0C291AE80F7}" type="slidenum">
              <a:rPr lang="en-US" altLang="hu-HU" sz="1200" b="0">
                <a:solidFill>
                  <a:prstClr val="black"/>
                </a:solidFill>
              </a:rPr>
              <a:pPr/>
              <a:t>27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5155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25D7DF0-7B13-4D22-9C9A-3BA6C6695980}" type="slidenum">
              <a:rPr lang="en-US" altLang="hu-HU" sz="1200" b="0">
                <a:solidFill>
                  <a:prstClr val="black"/>
                </a:solidFill>
              </a:rPr>
              <a:pPr/>
              <a:t>28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5258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1BE9F9E-4056-4B84-86D5-ECEF91786E17}" type="slidenum">
              <a:rPr lang="en-US" altLang="hu-HU" sz="1200" b="0">
                <a:solidFill>
                  <a:prstClr val="black"/>
                </a:solidFill>
              </a:rPr>
              <a:pPr/>
              <a:t>29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D5ECBEA-653D-41CD-8EE9-C63924E3D977}" type="slidenum">
              <a:rPr lang="en-US" altLang="hu-HU" sz="1200" b="0">
                <a:solidFill>
                  <a:prstClr val="black"/>
                </a:solidFill>
              </a:rPr>
              <a:pPr/>
              <a:t>30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2288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90C816C-265E-4DAB-84C7-79119CCF6C1A}" type="slidenum">
              <a:rPr lang="en-US" altLang="hu-HU" sz="1200" b="0">
                <a:solidFill>
                  <a:prstClr val="black"/>
                </a:solidFill>
              </a:rPr>
              <a:pPr/>
              <a:t>4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5565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6B97049-E350-4B09-A8D0-D50C150C2C5E}" type="slidenum">
              <a:rPr lang="en-US" altLang="hu-HU" sz="1200" b="0">
                <a:solidFill>
                  <a:prstClr val="black"/>
                </a:solidFill>
              </a:rPr>
              <a:pPr/>
              <a:t>31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5667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CBCB64D-FB38-4A35-B4AA-C5AEE097DB65}" type="slidenum">
              <a:rPr lang="en-US" altLang="hu-HU" sz="1200" b="0">
                <a:solidFill>
                  <a:prstClr val="black"/>
                </a:solidFill>
              </a:rPr>
              <a:pPr/>
              <a:t>32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5872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30D63B9-2C69-4584-AB17-037073BFF91E}" type="slidenum">
              <a:rPr lang="en-US" altLang="hu-HU" sz="1200" b="0">
                <a:solidFill>
                  <a:prstClr val="black"/>
                </a:solidFill>
              </a:rPr>
              <a:pPr/>
              <a:t>33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3DFC329-1FF8-4C6B-9F4C-A4D4A7F803CC}" type="slidenum">
              <a:rPr lang="en-US" altLang="hu-HU" sz="1200" b="0">
                <a:solidFill>
                  <a:prstClr val="black"/>
                </a:solidFill>
              </a:rPr>
              <a:pPr/>
              <a:t>34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8025"/>
            <a:ext cx="4524375" cy="3392488"/>
          </a:xfrm>
          <a:ln w="12700"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585" y="4313761"/>
            <a:ext cx="5015962" cy="4174371"/>
          </a:xfrm>
          <a:noFill/>
        </p:spPr>
        <p:txBody>
          <a:bodyPr lIns="91948" tIns="45974" rIns="91948" bIns="45974"/>
          <a:lstStyle/>
          <a:p>
            <a:pPr defTabSz="762000"/>
            <a:endParaRPr lang="en-US" altLang="hu-H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6179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D41D8BD-BA9F-4EB1-8D12-C5FEC894FCC4}" type="slidenum">
              <a:rPr lang="en-US" altLang="hu-HU" sz="1200" b="0">
                <a:solidFill>
                  <a:prstClr val="black"/>
                </a:solidFill>
              </a:rPr>
              <a:pPr/>
              <a:t>35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1BD1CAC-6752-492E-8735-2F3D2125835A}" type="slidenum">
              <a:rPr lang="en-US" altLang="hu-HU" sz="1200" b="0">
                <a:solidFill>
                  <a:prstClr val="black"/>
                </a:solidFill>
              </a:rPr>
              <a:pPr/>
              <a:t>36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6486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3AB8625-72C3-4535-84D5-EBF10D0FB230}" type="slidenum">
              <a:rPr lang="en-US" altLang="hu-HU" sz="1200" b="0">
                <a:solidFill>
                  <a:prstClr val="black"/>
                </a:solidFill>
              </a:rPr>
              <a:pPr/>
              <a:t>37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6589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1168437-0DAB-468D-B43A-152F88F61680}" type="slidenum">
              <a:rPr lang="en-US" altLang="hu-HU" sz="1200" b="0">
                <a:solidFill>
                  <a:prstClr val="black"/>
                </a:solidFill>
              </a:rPr>
              <a:pPr/>
              <a:t>38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669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A2469EC-0E91-44FC-9460-938602968887}" type="slidenum">
              <a:rPr lang="en-US" altLang="hu-HU" sz="1200" b="0">
                <a:solidFill>
                  <a:prstClr val="black"/>
                </a:solidFill>
              </a:rPr>
              <a:pPr/>
              <a:t>39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6794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4A7D7C1-4739-4359-B36B-2CB658A8A22D}" type="slidenum">
              <a:rPr lang="en-US" altLang="hu-HU" sz="1200" b="0">
                <a:solidFill>
                  <a:prstClr val="black"/>
                </a:solidFill>
              </a:rPr>
              <a:pPr/>
              <a:t>40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2390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945B2C5-DB7A-4E2E-8866-24D2B1F72518}" type="slidenum">
              <a:rPr lang="en-US" altLang="hu-HU" sz="1200" b="0">
                <a:solidFill>
                  <a:prstClr val="black"/>
                </a:solidFill>
              </a:rPr>
              <a:pPr/>
              <a:t>5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6896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F1831C6-DCCF-41C1-BA81-A1089B197144}" type="slidenum">
              <a:rPr lang="en-US" altLang="hu-HU" sz="1200" b="0">
                <a:solidFill>
                  <a:prstClr val="black"/>
                </a:solidFill>
              </a:rPr>
              <a:pPr/>
              <a:t>41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6998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DCA73AE-9822-4522-975A-478632EBE1A8}" type="slidenum">
              <a:rPr lang="en-US" altLang="hu-HU" sz="1200" b="0">
                <a:solidFill>
                  <a:prstClr val="black"/>
                </a:solidFill>
              </a:rPr>
              <a:pPr/>
              <a:t>42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7101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2271C67-B7F9-4BA8-A2E7-59DC6E6EB30F}" type="slidenum">
              <a:rPr lang="en-US" altLang="hu-HU" sz="1200" b="0">
                <a:solidFill>
                  <a:prstClr val="black"/>
                </a:solidFill>
              </a:rPr>
              <a:pPr/>
              <a:t>43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7306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B454542-1EC3-4F71-A049-04AE3ABF0EC2}" type="slidenum">
              <a:rPr lang="en-US" altLang="hu-HU" sz="1200" b="0">
                <a:solidFill>
                  <a:prstClr val="black"/>
                </a:solidFill>
              </a:rPr>
              <a:pPr/>
              <a:t>44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7408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16461C7-24F8-4CA7-A436-36D71F1B2B0E}" type="slidenum">
              <a:rPr lang="en-US" altLang="hu-HU" sz="1200" b="0">
                <a:solidFill>
                  <a:prstClr val="black"/>
                </a:solidFill>
              </a:rPr>
              <a:pPr/>
              <a:t>45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7510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5E46DA1-A841-4AFD-B8CA-E09E24580A20}" type="slidenum">
              <a:rPr lang="en-US" altLang="hu-HU" sz="1200" b="0">
                <a:solidFill>
                  <a:prstClr val="black"/>
                </a:solidFill>
              </a:rPr>
              <a:pPr/>
              <a:t>46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7613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7B9AC6E-006B-4056-8907-B69D7D738BC1}" type="slidenum">
              <a:rPr lang="en-US" altLang="hu-HU" sz="1200" b="0">
                <a:solidFill>
                  <a:prstClr val="black"/>
                </a:solidFill>
              </a:rPr>
              <a:pPr/>
              <a:t>47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31153F9-F151-4A8F-8AA2-90355EF75502}" type="slidenum">
              <a:rPr lang="en-US" altLang="hu-HU" sz="1200" b="0">
                <a:solidFill>
                  <a:prstClr val="black"/>
                </a:solidFill>
              </a:rPr>
              <a:pPr/>
              <a:t>48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82625"/>
            <a:ext cx="4610100" cy="3457575"/>
          </a:xfrm>
          <a:ln w="12700" cap="flat">
            <a:solidFill>
              <a:schemeClr val="tx1"/>
            </a:solidFill>
          </a:ln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212" y="4359247"/>
            <a:ext cx="5017576" cy="4109811"/>
          </a:xfrm>
          <a:noFill/>
        </p:spPr>
        <p:txBody>
          <a:bodyPr lIns="88900" tIns="44450" rIns="88900" bIns="44450"/>
          <a:lstStyle/>
          <a:p>
            <a:pPr defTabSz="669925"/>
            <a:endParaRPr lang="en-US" altLang="hu-H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F7A38E7-C1F5-4068-A4BA-4DCA8841F427}" type="slidenum">
              <a:rPr lang="en-US" altLang="hu-HU" sz="1200" b="0">
                <a:solidFill>
                  <a:prstClr val="black"/>
                </a:solidFill>
              </a:rPr>
              <a:pPr/>
              <a:t>49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82625"/>
            <a:ext cx="4610100" cy="3457575"/>
          </a:xfrm>
          <a:ln w="12700" cap="flat">
            <a:solidFill>
              <a:schemeClr val="tx1"/>
            </a:solidFill>
          </a:ln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212" y="4359247"/>
            <a:ext cx="5017576" cy="4109811"/>
          </a:xfrm>
          <a:noFill/>
        </p:spPr>
        <p:txBody>
          <a:bodyPr lIns="89977" tIns="44989" rIns="89977" bIns="44989"/>
          <a:lstStyle/>
          <a:p>
            <a:pPr defTabSz="669925"/>
            <a:endParaRPr lang="en-US" altLang="hu-H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7920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031ADE7-B2AB-4DB9-B163-71408A5F6436}" type="slidenum">
              <a:rPr lang="en-US" altLang="hu-HU" sz="1200" b="0">
                <a:solidFill>
                  <a:prstClr val="black"/>
                </a:solidFill>
              </a:rPr>
              <a:pPr/>
              <a:t>50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2493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9745637-2AE6-4943-A292-E3A9FD8E3268}" type="slidenum">
              <a:rPr lang="en-US" altLang="hu-HU" sz="1200" b="0">
                <a:solidFill>
                  <a:prstClr val="black"/>
                </a:solidFill>
              </a:rPr>
              <a:pPr/>
              <a:t>6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8125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70D3ECD-5D46-46C7-BA63-2F4F083438E4}" type="slidenum">
              <a:rPr lang="en-US" altLang="hu-HU" sz="1200" b="0">
                <a:solidFill>
                  <a:prstClr val="black"/>
                </a:solidFill>
              </a:rPr>
              <a:pPr/>
              <a:t>51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BD21717-0FE3-4E7C-A014-FDCBD917C3DF}" type="slidenum">
              <a:rPr lang="en-US" altLang="hu-HU" sz="1200" b="0">
                <a:solidFill>
                  <a:prstClr val="black"/>
                </a:solidFill>
              </a:rPr>
              <a:pPr/>
              <a:t>52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681038"/>
            <a:ext cx="4613275" cy="3459162"/>
          </a:xfrm>
          <a:ln w="12700" cap="flat">
            <a:solidFill>
              <a:schemeClr val="tx1"/>
            </a:solidFill>
          </a:ln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599" y="4359247"/>
            <a:ext cx="5019190" cy="4109811"/>
          </a:xfrm>
          <a:noFill/>
        </p:spPr>
        <p:txBody>
          <a:bodyPr lIns="93309" tIns="46655" rIns="93309" bIns="46655"/>
          <a:lstStyle/>
          <a:p>
            <a:pPr defTabSz="762000"/>
            <a:endParaRPr lang="en-US" altLang="hu-HU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8330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4ADB008-8CEB-4554-9277-3B76D85F433C}" type="slidenum">
              <a:rPr lang="en-US" altLang="hu-HU" sz="1200" b="0">
                <a:solidFill>
                  <a:prstClr val="black"/>
                </a:solidFill>
              </a:rPr>
              <a:pPr/>
              <a:t>53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8432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7CAE4F8-9DFB-4763-80F5-4EBF98A82B1B}" type="slidenum">
              <a:rPr lang="en-US" altLang="hu-HU" sz="1200" b="0">
                <a:solidFill>
                  <a:prstClr val="black"/>
                </a:solidFill>
              </a:rPr>
              <a:pPr/>
              <a:t>54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8534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8A3AAD2-9A73-4578-A839-DC384B3CD46B}" type="slidenum">
              <a:rPr lang="en-US" altLang="hu-HU" sz="1200" b="0">
                <a:solidFill>
                  <a:prstClr val="black"/>
                </a:solidFill>
              </a:rPr>
              <a:pPr/>
              <a:t>55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8944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0FFA2B6-BBD2-42BB-8030-FDE043E248C8}" type="slidenum">
              <a:rPr lang="en-US" altLang="hu-HU" sz="1200" b="0">
                <a:solidFill>
                  <a:srgbClr val="000000"/>
                </a:solidFill>
              </a:rPr>
              <a:pPr/>
              <a:t>56</a:t>
            </a:fld>
            <a:endParaRPr lang="en-US" altLang="hu-HU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FBB3268-D3B9-4D04-AEF2-48B2E96A3936}" type="slidenum">
              <a:rPr lang="en-US" altLang="hu-HU" sz="1200" b="0">
                <a:solidFill>
                  <a:prstClr val="black"/>
                </a:solidFill>
              </a:rPr>
              <a:pPr/>
              <a:t>57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9968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33A57C2-734E-49F6-9FB9-20AA2FB14ED7}" type="slidenum">
              <a:rPr lang="en-US" altLang="hu-HU" sz="1200" b="0">
                <a:solidFill>
                  <a:prstClr val="black"/>
                </a:solidFill>
              </a:rPr>
              <a:pPr/>
              <a:t>58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20070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05315C2-AD46-443F-A136-A65143411D0E}" type="slidenum">
              <a:rPr lang="en-US" altLang="hu-HU" sz="1200" b="0">
                <a:solidFill>
                  <a:prstClr val="black"/>
                </a:solidFill>
              </a:rPr>
              <a:pPr/>
              <a:t>59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20275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E8FB078-5E04-496B-AC32-036A495BC0AC}" type="slidenum">
              <a:rPr lang="en-US" altLang="hu-HU" sz="1200" b="0">
                <a:solidFill>
                  <a:prstClr val="black"/>
                </a:solidFill>
              </a:rPr>
              <a:pPr/>
              <a:t>60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2595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41F218C-4385-4DE9-84C7-AC2D6D508993}" type="slidenum">
              <a:rPr lang="en-US" altLang="hu-HU" sz="1200" b="0">
                <a:solidFill>
                  <a:prstClr val="black"/>
                </a:solidFill>
              </a:rPr>
              <a:pPr/>
              <a:t>7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20378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1D94B6F-66D5-42F1-9C83-EB4A4DFCEEBA}" type="slidenum">
              <a:rPr lang="en-US" altLang="hu-HU" sz="1200" b="0">
                <a:solidFill>
                  <a:prstClr val="black"/>
                </a:solidFill>
              </a:rPr>
              <a:pPr/>
              <a:t>61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20480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1826160-3C50-4E7D-8FED-C2B1205FFA0B}" type="slidenum">
              <a:rPr lang="en-US" altLang="hu-HU" sz="1200" b="0">
                <a:solidFill>
                  <a:prstClr val="black"/>
                </a:solidFill>
              </a:rPr>
              <a:pPr/>
              <a:t>62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20582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6EA89F6-8A83-4D3C-B98A-F9C087C4C97E}" type="slidenum">
              <a:rPr lang="en-US" altLang="hu-HU" sz="1200" b="0">
                <a:solidFill>
                  <a:prstClr val="black"/>
                </a:solidFill>
              </a:rPr>
              <a:pPr/>
              <a:t>63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2698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DA9428D-C363-4D88-81D6-7D9E411CAE96}" type="slidenum">
              <a:rPr lang="en-US" altLang="hu-HU" sz="1200" b="0">
                <a:solidFill>
                  <a:prstClr val="black"/>
                </a:solidFill>
              </a:rPr>
              <a:pPr/>
              <a:t>8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2800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F0FF16B-EF29-4E8F-A38E-E48650DB491A}" type="slidenum">
              <a:rPr lang="en-US" altLang="hu-HU" sz="1200" b="0">
                <a:solidFill>
                  <a:prstClr val="black"/>
                </a:solidFill>
              </a:rPr>
              <a:pPr/>
              <a:t>9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hu-HU" smtClean="0"/>
          </a:p>
        </p:txBody>
      </p:sp>
      <p:sp>
        <p:nvSpPr>
          <p:cNvPr id="12902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30613F3-9BC1-4078-9199-596D49A81B97}" type="slidenum">
              <a:rPr lang="en-US" altLang="hu-HU" sz="1200" b="0">
                <a:solidFill>
                  <a:prstClr val="black"/>
                </a:solidFill>
              </a:rPr>
              <a:pPr/>
              <a:t>10</a:t>
            </a:fld>
            <a:endParaRPr lang="en-US" altLang="hu-HU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78B4A-0846-4106-87D0-953CACA6CD6B}" type="datetimeFigureOut">
              <a:rPr lang="hu-HU"/>
              <a:pPr>
                <a:defRPr/>
              </a:pPr>
              <a:t>2018.10.29.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AC77B-97B6-494A-BF8A-87A6CB29A54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5725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36CCF-8629-4F85-91F7-0916F805B2E4}" type="datetimeFigureOut">
              <a:rPr lang="hu-HU"/>
              <a:pPr>
                <a:defRPr/>
              </a:pPr>
              <a:t>2018.10.29.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8D913-CF80-42E2-BF60-08FD43BC059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1683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51578-827E-4AF9-8051-03826CDE59FF}" type="datetimeFigureOut">
              <a:rPr lang="hu-HU"/>
              <a:pPr>
                <a:defRPr/>
              </a:pPr>
              <a:t>2018.10.29.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D345E-C84D-4EFA-909A-D9C00341C3D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79784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altLang="hu-HU" sz="3200" smtClean="0">
              <a:solidFill>
                <a:srgbClr val="FFFF66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hu-HU" altLang="hu-HU" sz="32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02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5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25114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64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26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93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16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77469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54163-6247-4986-AF45-83A1B02E1970}" type="datetimeFigureOut">
              <a:rPr lang="hu-HU"/>
              <a:pPr>
                <a:defRPr/>
              </a:pPr>
              <a:t>2018.10.29.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3C61E-A87E-410F-B3ED-D9E92266190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93390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346549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20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82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327311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1A9EE-13C0-4640-B7FF-1C086D8497CC}" type="datetimeFigureOut">
              <a:rPr lang="hu-HU"/>
              <a:pPr>
                <a:defRPr/>
              </a:pPr>
              <a:t>2018.10.29.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2B434-6952-4A50-8234-BE239D01EE0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6359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41332-4BB8-417B-BFE7-EB598B3D5F84}" type="datetimeFigureOut">
              <a:rPr lang="hu-HU"/>
              <a:pPr>
                <a:defRPr/>
              </a:pPr>
              <a:t>2018.10.29.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66AA2-223B-44B2-96EE-B9E6012419E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798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4A277-AD09-4EA0-B43A-B474F2CFF487}" type="datetimeFigureOut">
              <a:rPr lang="hu-HU"/>
              <a:pPr>
                <a:defRPr/>
              </a:pPr>
              <a:t>2018.10.29.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3B5B5-B21C-496F-B961-3898350D76F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7572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21EC0-6192-4752-82B8-411C79094554}" type="datetimeFigureOut">
              <a:rPr lang="hu-HU"/>
              <a:pPr>
                <a:defRPr/>
              </a:pPr>
              <a:t>2018.10.29.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7CF9C-33AF-4C51-9AE4-3B13DED0231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4800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BDDAF-900E-4336-A8CE-4828DA9EA56D}" type="datetimeFigureOut">
              <a:rPr lang="hu-HU"/>
              <a:pPr>
                <a:defRPr/>
              </a:pPr>
              <a:t>2018.10.29.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8EAB8-F0B8-4EF6-B33D-3FE047DA5CD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7545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3561-EAD1-486F-95D1-3B2D9B9AC36A}" type="datetimeFigureOut">
              <a:rPr lang="hu-HU"/>
              <a:pPr>
                <a:defRPr/>
              </a:pPr>
              <a:t>2018.10.29.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5537B-0F52-4756-B96B-E0990FC2B29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6185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F9B28-14F4-490B-A542-459FDC835270}" type="datetimeFigureOut">
              <a:rPr lang="hu-HU"/>
              <a:pPr>
                <a:defRPr/>
              </a:pPr>
              <a:t>2018.10.29.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B97AA-9950-4CBC-909F-2ABBB756025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8782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0E1D08A-2053-4D20-BC7B-2C5E06712FEB}" type="datetimeFigureOut">
              <a:rPr lang="hu-HU"/>
              <a:pPr>
                <a:defRPr/>
              </a:pPr>
              <a:t>2018.10.29.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365AEA-3341-4E6B-BCDD-A5B0E9FEBFB7}" type="slidenum">
              <a:rPr lang="hu-HU" altLang="hu-H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88708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003BF"/>
            </a:gs>
            <a:gs pos="100000">
              <a:srgbClr val="07015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hu-HU" smtClean="0"/>
              <a:t>Klicken Sie, um das Format des Titel-Masters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hu-HU" smtClean="0"/>
              <a:t>Klicken Sie, um die Textformatierung des Masters zu bearbeiten.</a:t>
            </a:r>
          </a:p>
          <a:p>
            <a:pPr lvl="1"/>
            <a:r>
              <a:rPr lang="de-DE" altLang="hu-HU" smtClean="0"/>
              <a:t>Zweite Ebene</a:t>
            </a:r>
          </a:p>
          <a:p>
            <a:pPr lvl="2"/>
            <a:r>
              <a:rPr lang="de-DE" altLang="hu-HU" smtClean="0"/>
              <a:t>Dritte Ebene</a:t>
            </a:r>
          </a:p>
          <a:p>
            <a:pPr lvl="3"/>
            <a:r>
              <a:rPr lang="de-DE" altLang="hu-HU" smtClean="0"/>
              <a:t>Vierte Ebene</a:t>
            </a:r>
          </a:p>
          <a:p>
            <a:pPr lvl="4"/>
            <a:r>
              <a:rPr lang="de-DE" altLang="hu-HU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1334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9056649?ordinalpos=1&amp;itool=EntrezSystem2.PEntrez.Pubmed.Pubmed_ResultsPanel.Pubmed_DefaultReportPanel.Pubmed_RVDocSu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B%C3%A9res_J%C3%B3zsef_(%C3%BCzletember)#cite_note-1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3" name="Picture 6" descr="so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949" y="4292642"/>
            <a:ext cx="880058" cy="87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47" name="Picture 12" descr="A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103" y="4373796"/>
            <a:ext cx="715025" cy="71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5" name="Text Box 2"/>
          <p:cNvSpPr txBox="1">
            <a:spLocks noChangeArrowheads="1"/>
          </p:cNvSpPr>
          <p:nvPr/>
        </p:nvSpPr>
        <p:spPr bwMode="auto">
          <a:xfrm>
            <a:off x="4473575" y="696913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600" dirty="0" smtClean="0">
              <a:solidFill>
                <a:srgbClr val="FFFF00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800" dirty="0" smtClean="0">
              <a:solidFill>
                <a:srgbClr val="FFFF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94566" name="Text Box 4"/>
          <p:cNvSpPr txBox="1">
            <a:spLocks noChangeArrowheads="1"/>
          </p:cNvSpPr>
          <p:nvPr/>
        </p:nvSpPr>
        <p:spPr bwMode="auto">
          <a:xfrm>
            <a:off x="755576" y="5223148"/>
            <a:ext cx="764063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2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Semmelweis Egyetem, Kórélettani Intézet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2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Elméleti és Transzlációs Orvostudományi Doktori Iskola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2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Nemzetközi </a:t>
            </a:r>
            <a:r>
              <a:rPr lang="hu-HU" altLang="hu-HU" sz="220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Nephrológiai</a:t>
            </a:r>
            <a:r>
              <a:rPr lang="hu-HU" altLang="hu-HU" sz="22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Kutató és Képző Központ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2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Teheráni Orvostudományi Egyetem</a:t>
            </a:r>
            <a:endParaRPr lang="hu-HU" altLang="hu-HU" sz="2200" dirty="0" smtClean="0">
              <a:solidFill>
                <a:srgbClr val="FFFF00"/>
              </a:solidFill>
              <a:latin typeface="Times New Roman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35496" y="344850"/>
            <a:ext cx="90364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hu-HU" altLang="hu-H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Tudomány és Művészet Kórélettan V </a:t>
            </a:r>
            <a:r>
              <a:rPr lang="hu-HU" altLang="hu-H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(VI)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2018/2019 I. félév</a:t>
            </a:r>
          </a:p>
        </p:txBody>
      </p:sp>
      <p:pic>
        <p:nvPicPr>
          <p:cNvPr id="19456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2380">
            <a:off x="571226" y="246243"/>
            <a:ext cx="795663" cy="90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682">
            <a:off x="7655612" y="182270"/>
            <a:ext cx="830474" cy="93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70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016" y="4437112"/>
            <a:ext cx="683950" cy="6828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47664" y="2052629"/>
            <a:ext cx="5760640" cy="144721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6C6C6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52" tIns="107536" rIns="91052" bIns="4552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sz="2800" b="1" dirty="0">
                <a:solidFill>
                  <a:srgbClr val="0000CC"/>
                </a:solidFill>
                <a:ea typeface="Times New Roman"/>
                <a:cs typeface="Times New Roman"/>
              </a:rPr>
              <a:t>Igyunk, vagy ne </a:t>
            </a:r>
            <a:r>
              <a:rPr lang="hu-HU" sz="2800" b="1" dirty="0" smtClean="0">
                <a:solidFill>
                  <a:srgbClr val="0000CC"/>
                </a:solidFill>
                <a:ea typeface="Times New Roman"/>
                <a:cs typeface="Times New Roman"/>
              </a:rPr>
              <a:t>igyunk? </a:t>
            </a:r>
            <a:endParaRPr lang="hu-HU" sz="2800" b="1" dirty="0">
              <a:solidFill>
                <a:srgbClr val="0000CC"/>
              </a:solidFill>
              <a:ea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sz="2800" b="1" dirty="0" smtClean="0">
                <a:solidFill>
                  <a:srgbClr val="0000CC"/>
                </a:solidFill>
                <a:ea typeface="Times New Roman"/>
                <a:cs typeface="Times New Roman"/>
              </a:rPr>
              <a:t>Ez </a:t>
            </a:r>
            <a:r>
              <a:rPr lang="hu-HU" sz="2800" b="1" dirty="0">
                <a:solidFill>
                  <a:srgbClr val="0000CC"/>
                </a:solidFill>
                <a:ea typeface="Times New Roman"/>
                <a:cs typeface="Times New Roman"/>
              </a:rPr>
              <a:t>itt a kérdés </a:t>
            </a:r>
            <a:endParaRPr lang="hu-HU" sz="2800" b="1" dirty="0" smtClean="0">
              <a:solidFill>
                <a:srgbClr val="0000CC"/>
              </a:solidFill>
              <a:ea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sz="2800" kern="0" dirty="0" smtClean="0">
                <a:solidFill>
                  <a:srgbClr val="0000CC"/>
                </a:solidFill>
              </a:rPr>
              <a:t>Prof. Dr. </a:t>
            </a:r>
            <a:r>
              <a:rPr lang="hu-HU" sz="2800" kern="0" dirty="0" err="1" smtClean="0">
                <a:solidFill>
                  <a:srgbClr val="0000CC"/>
                </a:solidFill>
              </a:rPr>
              <a:t>Rosivall</a:t>
            </a:r>
            <a:r>
              <a:rPr lang="hu-HU" sz="2800" kern="0" dirty="0" smtClean="0">
                <a:solidFill>
                  <a:srgbClr val="0000CC"/>
                </a:solidFill>
              </a:rPr>
              <a:t> László</a:t>
            </a:r>
            <a:endParaRPr lang="hu-HU" sz="2800" kern="0" dirty="0">
              <a:solidFill>
                <a:srgbClr val="0000CC"/>
              </a:solidFill>
            </a:endParaRPr>
          </a:p>
        </p:txBody>
      </p:sp>
      <p:sp>
        <p:nvSpPr>
          <p:cNvPr id="2" name="AutoShape 2" descr="http://kovacsneagi.qwqw.hu/tarhely/kovacsneagi/kepek/mozgok/www_tvn_hu_628935bdfcf2bc52c4721b709b8412f4.gif"/>
          <p:cNvSpPr>
            <a:spLocks noChangeAspect="1" noChangeArrowheads="1"/>
          </p:cNvSpPr>
          <p:nvPr/>
        </p:nvSpPr>
        <p:spPr bwMode="auto">
          <a:xfrm>
            <a:off x="155575" y="-1012825"/>
            <a:ext cx="23812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5" descr="http://kovacsneagi.qwqw.hu/tarhely/kovacsneagi/kepek/mozgok/www_tvn_hu_628935bdfcf2bc52c4721b709b8412f4.gif"/>
          <p:cNvSpPr>
            <a:spLocks noChangeAspect="1" noChangeArrowheads="1"/>
          </p:cNvSpPr>
          <p:nvPr/>
        </p:nvSpPr>
        <p:spPr bwMode="auto">
          <a:xfrm>
            <a:off x="307975" y="-860425"/>
            <a:ext cx="23812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7" descr="http://kovacsneagi.qwqw.hu/tarhely/kovacsneagi/kepek/mozgok/www_tvn_hu_628935bdfcf2bc52c4721b709b8412f4.gif"/>
          <p:cNvSpPr>
            <a:spLocks noChangeAspect="1" noChangeArrowheads="1"/>
          </p:cNvSpPr>
          <p:nvPr/>
        </p:nvSpPr>
        <p:spPr bwMode="auto">
          <a:xfrm>
            <a:off x="460375" y="-708025"/>
            <a:ext cx="23812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1" descr="http://kovacsneagi.qwqw.hu/tarhely/kovacsneagi/kepek/mozgok/www_tvn_hu_628935bdfcf2bc52c4721b709b8412f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13" descr="http://kovacsneagi.qwqw.hu/tarhely/kovacsneagi/kepek/mozgok/www_tvn_hu_628935bdfcf2bc52c4721b709b8412f4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16" descr="http://kovacsneagi.qwqw.hu/tarhely/kovacsneagi/kepek/mozgok/www_tvn_hu_628935bdfcf2bc52c4721b709b8412f4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AutoShape 18" descr="http://kovacsneagi.qwqw.hu/tarhely/kovacsneagi/kepek/mozgok/www_tvn_hu_628935bdfcf2bc52c4721b709b8412f4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405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11188" y="476250"/>
            <a:ext cx="8066087" cy="5921375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100AC"/>
              </a:gs>
              <a:gs pos="100000">
                <a:srgbClr val="0400C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800" smtClean="0">
                <a:solidFill>
                  <a:srgbClr val="FFFF00"/>
                </a:solidFill>
              </a:rPr>
              <a:t>                    Az ivás, mint terápia</a:t>
            </a:r>
            <a:endParaRPr lang="en-GB" altLang="hu-HU" sz="2800" smtClean="0">
              <a:solidFill>
                <a:srgbClr val="FFFF00"/>
              </a:solidFill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2800" smtClean="0">
                <a:solidFill>
                  <a:srgbClr val="FFFFFF"/>
                </a:solidFill>
              </a:rPr>
              <a:t>	</a:t>
            </a:r>
            <a:r>
              <a:rPr lang="hu-HU" altLang="hu-HU" sz="2800" smtClean="0">
                <a:solidFill>
                  <a:srgbClr val="00FF00"/>
                </a:solidFill>
              </a:rPr>
              <a:t>18. század</a:t>
            </a:r>
            <a:endParaRPr lang="en-GB" altLang="hu-HU" sz="2800" smtClean="0">
              <a:solidFill>
                <a:srgbClr val="00FF00"/>
              </a:solidFill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2800" smtClean="0">
                <a:solidFill>
                  <a:srgbClr val="FFFFFF"/>
                </a:solidFill>
              </a:rPr>
              <a:t>	Dr. Brown (S</a:t>
            </a:r>
            <a:r>
              <a:rPr lang="hu-HU" altLang="hu-HU" sz="2800" smtClean="0">
                <a:solidFill>
                  <a:srgbClr val="FFFFFF"/>
                </a:solidFill>
              </a:rPr>
              <a:t>kócia</a:t>
            </a:r>
            <a:r>
              <a:rPr lang="en-GB" altLang="hu-HU" sz="2800" smtClean="0">
                <a:solidFill>
                  <a:srgbClr val="FFFFFF"/>
                </a:solidFill>
              </a:rPr>
              <a:t>)</a:t>
            </a:r>
          </a:p>
          <a:p>
            <a:pPr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2800" smtClean="0">
                <a:solidFill>
                  <a:srgbClr val="FFFFFF"/>
                </a:solidFill>
              </a:rPr>
              <a:t>	</a:t>
            </a:r>
            <a:r>
              <a:rPr lang="hu-HU" altLang="hu-HU" sz="2800" smtClean="0">
                <a:solidFill>
                  <a:srgbClr val="FFFFFF"/>
                </a:solidFill>
              </a:rPr>
              <a:t> -</a:t>
            </a:r>
            <a:r>
              <a:rPr lang="en-GB" altLang="hu-HU" sz="2800" smtClean="0">
                <a:solidFill>
                  <a:srgbClr val="FFFFFF"/>
                </a:solidFill>
              </a:rPr>
              <a:t> </a:t>
            </a:r>
            <a:r>
              <a:rPr lang="hu-HU" altLang="hu-HU" sz="2800" smtClean="0">
                <a:solidFill>
                  <a:srgbClr val="FFFFFF"/>
                </a:solidFill>
              </a:rPr>
              <a:t>közkedvelt kezelés </a:t>
            </a:r>
            <a:r>
              <a:rPr lang="hu-HU" altLang="hu-HU" sz="2800" smtClean="0">
                <a:solidFill>
                  <a:srgbClr val="00FF00"/>
                </a:solidFill>
              </a:rPr>
              <a:t>32 féle indikációval</a:t>
            </a:r>
            <a:endParaRPr lang="en-GB" altLang="hu-HU" sz="2800" smtClean="0">
              <a:solidFill>
                <a:srgbClr val="00FF00"/>
              </a:solidFill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2800" smtClean="0">
                <a:solidFill>
                  <a:srgbClr val="FFFFFF"/>
                </a:solidFill>
              </a:rPr>
              <a:t>                 </a:t>
            </a:r>
            <a:r>
              <a:rPr lang="hu-HU" altLang="hu-HU" sz="2800" smtClean="0">
                <a:solidFill>
                  <a:srgbClr val="FFFFFF"/>
                </a:solidFill>
              </a:rPr>
              <a:t>4 órán belül</a:t>
            </a:r>
            <a:r>
              <a:rPr lang="en-GB" altLang="hu-HU" sz="2800" smtClean="0">
                <a:solidFill>
                  <a:srgbClr val="FFFFFF"/>
                </a:solidFill>
              </a:rPr>
              <a:t>: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2800" smtClean="0">
                <a:solidFill>
                  <a:srgbClr val="FFFFFF"/>
                </a:solidFill>
              </a:rPr>
              <a:t>		</a:t>
            </a:r>
            <a:r>
              <a:rPr lang="hu-HU" altLang="hu-HU" sz="2800" smtClean="0">
                <a:solidFill>
                  <a:srgbClr val="00FF00"/>
                </a:solidFill>
              </a:rPr>
              <a:t>-</a:t>
            </a:r>
            <a:r>
              <a:rPr lang="en-GB" altLang="hu-HU" sz="2800" smtClean="0">
                <a:solidFill>
                  <a:srgbClr val="00FF00"/>
                </a:solidFill>
              </a:rPr>
              <a:t> 2-3 </a:t>
            </a:r>
            <a:r>
              <a:rPr lang="hu-HU" altLang="hu-HU" sz="2800" smtClean="0">
                <a:solidFill>
                  <a:srgbClr val="00FF00"/>
                </a:solidFill>
              </a:rPr>
              <a:t>üveg vörösbor</a:t>
            </a:r>
            <a:endParaRPr lang="en-GB" altLang="hu-HU" sz="2800" smtClean="0">
              <a:solidFill>
                <a:srgbClr val="00FF00"/>
              </a:solidFill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2800" smtClean="0">
                <a:solidFill>
                  <a:srgbClr val="00FF00"/>
                </a:solidFill>
              </a:rPr>
              <a:t>		</a:t>
            </a:r>
            <a:r>
              <a:rPr lang="hu-HU" altLang="hu-HU" sz="2800" smtClean="0">
                <a:solidFill>
                  <a:srgbClr val="00FF00"/>
                </a:solidFill>
              </a:rPr>
              <a:t>- fél üveg pezsgő</a:t>
            </a:r>
            <a:endParaRPr lang="en-GB" altLang="hu-HU" sz="2800" smtClean="0">
              <a:solidFill>
                <a:srgbClr val="00FF00"/>
              </a:solidFill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2800" smtClean="0">
                <a:solidFill>
                  <a:srgbClr val="00FF00"/>
                </a:solidFill>
              </a:rPr>
              <a:t>		</a:t>
            </a:r>
            <a:r>
              <a:rPr lang="hu-HU" altLang="hu-HU" sz="2800" smtClean="0">
                <a:solidFill>
                  <a:srgbClr val="00FF00"/>
                </a:solidFill>
              </a:rPr>
              <a:t>-</a:t>
            </a:r>
            <a:r>
              <a:rPr lang="en-GB" altLang="hu-HU" sz="2800" smtClean="0">
                <a:solidFill>
                  <a:srgbClr val="00FF00"/>
                </a:solidFill>
              </a:rPr>
              <a:t> </a:t>
            </a:r>
            <a:r>
              <a:rPr lang="hu-HU" altLang="hu-HU" sz="2800" smtClean="0">
                <a:solidFill>
                  <a:srgbClr val="00FF00"/>
                </a:solidFill>
              </a:rPr>
              <a:t>egy negyed konyak</a:t>
            </a:r>
            <a:endParaRPr lang="en-GB" altLang="hu-HU" sz="2800" smtClean="0">
              <a:solidFill>
                <a:srgbClr val="00FF00"/>
              </a:solidFill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hu-HU" sz="2800" smtClean="0">
              <a:solidFill>
                <a:srgbClr val="FFFFFF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2800" smtClean="0">
                <a:solidFill>
                  <a:srgbClr val="FFFFFF"/>
                </a:solidFill>
              </a:rPr>
              <a:t>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000" smtClean="0">
                <a:solidFill>
                  <a:srgbClr val="00FF00"/>
                </a:solidFill>
              </a:rPr>
              <a:t>Az alkoholistát úgy definiálhatjuk, mint azt az embert, aki többet iszik, mint az orvosa  (</a:t>
            </a:r>
            <a:r>
              <a:rPr lang="hu-HU" altLang="hu-HU" sz="2000" b="0" smtClean="0">
                <a:solidFill>
                  <a:srgbClr val="00FF00"/>
                </a:solidFill>
              </a:rPr>
              <a:t>A.L. Barach)</a:t>
            </a:r>
            <a:endParaRPr lang="en-US" altLang="hu-HU" sz="4800" b="0" smtClean="0">
              <a:solidFill>
                <a:srgbClr val="00FF00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848600" y="152400"/>
            <a:ext cx="952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200" b="0" smtClean="0">
                <a:solidFill>
                  <a:srgbClr val="FFFFFF"/>
                </a:solidFill>
              </a:rPr>
              <a:t>Történelem</a:t>
            </a:r>
          </a:p>
        </p:txBody>
      </p:sp>
    </p:spTree>
    <p:extLst>
      <p:ext uri="{BB962C8B-B14F-4D97-AF65-F5344CB8AC3E}">
        <p14:creationId xmlns:p14="http://schemas.microsoft.com/office/powerpoint/2010/main" val="102620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87338" y="1573213"/>
            <a:ext cx="8610600" cy="1006475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100AC"/>
              </a:gs>
              <a:gs pos="100000">
                <a:srgbClr val="0400C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800" b="0" smtClean="0">
                <a:solidFill>
                  <a:srgbClr val="00FF00"/>
                </a:solidFill>
              </a:rPr>
              <a:t> </a:t>
            </a:r>
            <a:r>
              <a:rPr lang="hu-HU" altLang="hu-HU" sz="3000" smtClean="0">
                <a:solidFill>
                  <a:srgbClr val="00FF00"/>
                </a:solidFill>
              </a:rPr>
              <a:t>Magyar szakvélemények a bor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3000" smtClean="0">
                <a:solidFill>
                  <a:srgbClr val="00FF00"/>
                </a:solidFill>
              </a:rPr>
              <a:t>egészségügyi hatásáról  a XVI-XVII. században</a:t>
            </a:r>
          </a:p>
        </p:txBody>
      </p:sp>
    </p:spTree>
    <p:extLst>
      <p:ext uri="{BB962C8B-B14F-4D97-AF65-F5344CB8AC3E}">
        <p14:creationId xmlns:p14="http://schemas.microsoft.com/office/powerpoint/2010/main" val="10848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825875" y="32004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4400" b="0" smtClean="0">
              <a:solidFill>
                <a:srgbClr val="000000"/>
              </a:solidFill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403350" y="2971800"/>
            <a:ext cx="6324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4400" b="0" smtClean="0">
              <a:solidFill>
                <a:srgbClr val="000000"/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07950" y="252413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500" smtClean="0">
                <a:solidFill>
                  <a:srgbClr val="00FF00"/>
                </a:solidFill>
              </a:rPr>
              <a:t>                          Az ivás következménye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50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500" smtClean="0">
                <a:solidFill>
                  <a:srgbClr val="FFFFFF"/>
                </a:solidFill>
              </a:rPr>
              <a:t>Heltai Gáspár: </a:t>
            </a:r>
            <a:r>
              <a:rPr lang="hu-HU" altLang="hu-HU" sz="2500" smtClean="0">
                <a:solidFill>
                  <a:srgbClr val="FFFF00"/>
                </a:solidFill>
              </a:rPr>
              <a:t>A részegségnek és tobzódásnak veszedelmes voltáról való dialógus (1552)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500" b="0" smtClean="0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50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500" smtClean="0">
                <a:solidFill>
                  <a:srgbClr val="FFFFFF"/>
                </a:solidFill>
              </a:rPr>
              <a:t>„… könnyező és pecsenyés szemek, a büdes lehelletek és fekete fogak, a fájó és nem emésztő gyomor, a reszkető kezek, a vízkórság, köszvény minden testében, a kólika és bélnek poklossága, az olajjal származó és túrós lábak. </a:t>
            </a:r>
            <a:r>
              <a:rPr lang="hu-HU" altLang="hu-HU" sz="2500" smtClean="0">
                <a:solidFill>
                  <a:srgbClr val="FFFF00"/>
                </a:solidFill>
              </a:rPr>
              <a:t>Röviden: </a:t>
            </a:r>
            <a:r>
              <a:rPr lang="hu-HU" altLang="hu-HU" sz="2500" smtClean="0">
                <a:solidFill>
                  <a:srgbClr val="00FF00"/>
                </a:solidFill>
              </a:rPr>
              <a:t>minden betegségek</a:t>
            </a:r>
            <a:r>
              <a:rPr lang="hu-HU" altLang="hu-HU" sz="2500" smtClean="0">
                <a:solidFill>
                  <a:srgbClr val="FFFF00"/>
                </a:solidFill>
              </a:rPr>
              <a:t> a fölötte való életből és </a:t>
            </a:r>
            <a:r>
              <a:rPr lang="hu-HU" altLang="hu-HU" sz="2500" smtClean="0">
                <a:solidFill>
                  <a:srgbClr val="00FF00"/>
                </a:solidFill>
              </a:rPr>
              <a:t>italból származnak.”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500" smtClean="0">
              <a:solidFill>
                <a:srgbClr val="00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500" b="0" i="1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0" i="1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0" i="1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800" b="0" smtClean="0">
                <a:solidFill>
                  <a:srgbClr val="FFFFFF"/>
                </a:solidFill>
              </a:rPr>
              <a:t>Rubicon, 2003/1-2, 24, A nemesség borfogyasztása a török hódoltság idején 16-17. sz.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1800" b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906838" y="3068638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4400" b="0" smtClean="0">
              <a:solidFill>
                <a:srgbClr val="000000"/>
              </a:solidFill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484313" y="2840038"/>
            <a:ext cx="6324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4400" b="0" smtClean="0">
              <a:solidFill>
                <a:srgbClr val="000000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07950" y="188913"/>
            <a:ext cx="8847138" cy="6554787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100AC"/>
              </a:gs>
              <a:gs pos="100000">
                <a:srgbClr val="0400CD"/>
              </a:gs>
            </a:gsLst>
            <a:lin ang="5400000" scaled="1"/>
          </a:gra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b="0" smtClean="0">
                <a:solidFill>
                  <a:srgbClr val="FFFF00"/>
                </a:solidFill>
              </a:rPr>
              <a:t>                  </a:t>
            </a:r>
            <a:r>
              <a:rPr lang="hu-HU" altLang="hu-HU" sz="2400" smtClean="0">
                <a:solidFill>
                  <a:srgbClr val="FFFF00"/>
                </a:solidFill>
              </a:rPr>
              <a:t>A borok orvosi hatása nem egyforma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b="0" smtClean="0">
                <a:solidFill>
                  <a:srgbClr val="FFFFFF"/>
                </a:solidFill>
              </a:rPr>
              <a:t>Benkő Sámuel</a:t>
            </a:r>
            <a:r>
              <a:rPr lang="hu-HU" altLang="hu-HU" sz="1800" b="0" smtClean="0">
                <a:solidFill>
                  <a:srgbClr val="FFFFFF"/>
                </a:solidFill>
              </a:rPr>
              <a:t>, a hazai orvosföldrajz-orvoslégkörtan egyik megalapozója, aki 1778-tól haláláig, 1825-ig volt Borsod vármegye főorvosa, egyebek között a következőket írja a miskolci és a tokaj-hegyaljai borokról:</a:t>
            </a:r>
            <a:r>
              <a:rPr lang="hu-HU" altLang="hu-HU" sz="2400" b="0" smtClean="0">
                <a:solidFill>
                  <a:srgbClr val="FFFFFF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b="0" i="1" smtClean="0">
                <a:solidFill>
                  <a:srgbClr val="FFFFFF"/>
                </a:solidFill>
              </a:rPr>
              <a:t>„</a:t>
            </a:r>
            <a:r>
              <a:rPr lang="hu-HU" altLang="hu-HU" sz="2400" b="0" smtClean="0">
                <a:solidFill>
                  <a:srgbClr val="FFFFFF"/>
                </a:solidFill>
              </a:rPr>
              <a:t>Ha valaki a </a:t>
            </a:r>
            <a:r>
              <a:rPr lang="hu-HU" altLang="hu-HU" sz="2400" b="0" smtClean="0">
                <a:solidFill>
                  <a:srgbClr val="00FF00"/>
                </a:solidFill>
              </a:rPr>
              <a:t>miskolci borokat</a:t>
            </a:r>
            <a:r>
              <a:rPr lang="hu-HU" altLang="hu-HU" sz="2400" b="0" smtClean="0">
                <a:solidFill>
                  <a:srgbClr val="FFFFFF"/>
                </a:solidFill>
              </a:rPr>
              <a:t> mérsékelten issza, az emberi szervezetre a hatásuk ez: </a:t>
            </a:r>
            <a:r>
              <a:rPr lang="hu-HU" altLang="hu-HU" sz="2400" b="0" smtClean="0">
                <a:solidFill>
                  <a:srgbClr val="00FF00"/>
                </a:solidFill>
              </a:rPr>
              <a:t>szorulást nem okoznak, erős vizelethajtók, az epebajban és a székrekedésben szenvedőknek kevésbé ártanak</a:t>
            </a:r>
            <a:r>
              <a:rPr lang="hu-HU" altLang="hu-HU" sz="2400" b="0" smtClean="0">
                <a:solidFill>
                  <a:srgbClr val="FFFFFF"/>
                </a:solidFill>
              </a:rPr>
              <a:t>, mint a városon kívül termett borok.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b="0" smtClean="0">
                <a:solidFill>
                  <a:srgbClr val="FFFFFF"/>
                </a:solidFill>
              </a:rPr>
              <a:t> A </a:t>
            </a:r>
            <a:r>
              <a:rPr lang="hu-HU" altLang="hu-HU" sz="2400" b="0" smtClean="0">
                <a:solidFill>
                  <a:srgbClr val="00FF00"/>
                </a:solidFill>
              </a:rPr>
              <a:t>tokaj-hegyaljai</a:t>
            </a:r>
            <a:r>
              <a:rPr lang="hu-HU" altLang="hu-HU" sz="2400" b="0" smtClean="0">
                <a:solidFill>
                  <a:srgbClr val="FFFFFF"/>
                </a:solidFill>
              </a:rPr>
              <a:t> </a:t>
            </a:r>
            <a:r>
              <a:rPr lang="hu-HU" altLang="hu-HU" sz="2400" b="0" smtClean="0">
                <a:solidFill>
                  <a:srgbClr val="FFFFFF"/>
                </a:solidFill>
                <a:cs typeface="Arial" pitchFamily="34" charset="0"/>
              </a:rPr>
              <a:t>[</a:t>
            </a:r>
            <a:r>
              <a:rPr lang="hu-HU" altLang="hu-HU" sz="2400" b="0" smtClean="0">
                <a:solidFill>
                  <a:srgbClr val="FFFFFF"/>
                </a:solidFill>
              </a:rPr>
              <a:t>…</a:t>
            </a:r>
            <a:r>
              <a:rPr lang="hu-HU" altLang="hu-HU" sz="2400" b="0" smtClean="0">
                <a:solidFill>
                  <a:srgbClr val="FFFFFF"/>
                </a:solidFill>
                <a:cs typeface="Arial" pitchFamily="34" charset="0"/>
              </a:rPr>
              <a:t>]</a:t>
            </a:r>
            <a:r>
              <a:rPr lang="hu-HU" altLang="hu-HU" sz="2400" b="0" smtClean="0">
                <a:solidFill>
                  <a:srgbClr val="FFFFFF"/>
                </a:solidFill>
              </a:rPr>
              <a:t> borok ellenkező hatást gyakorolnak az emberi testre: amíg kóstolgatják őket, </a:t>
            </a:r>
            <a:r>
              <a:rPr lang="hu-HU" altLang="hu-HU" sz="2400" b="0" smtClean="0">
                <a:solidFill>
                  <a:srgbClr val="00FF00"/>
                </a:solidFill>
              </a:rPr>
              <a:t>kábító illatot és ízt árasztanak; a beleket inkább eldugítják és felhevítik; ezért a vizeletet kevéssé indítják meg; a búskomorságban szenvedőknek ártanak; hatásukra gyorsan elálmosodik és hamar lerészegedik az ember”</a:t>
            </a:r>
            <a:r>
              <a:rPr lang="hu-HU" altLang="hu-HU" sz="2400" b="0" smtClean="0">
                <a:solidFill>
                  <a:srgbClr val="FFFFFF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800" b="0" smtClean="0">
                <a:solidFill>
                  <a:srgbClr val="FFFFFF"/>
                </a:solidFill>
              </a:rPr>
              <a:t>(Topographia oppidi Miskoltz historicomedica; Kassa, 1782, ill. Miskolc, 1818. Fordította: M. Kiss Júlia) </a:t>
            </a:r>
            <a:r>
              <a:rPr lang="hu-HU" altLang="hu-HU" sz="2400" b="0" smtClean="0">
                <a:solidFill>
                  <a:srgbClr val="FFFFFF"/>
                </a:solidFill>
              </a:rPr>
              <a:t>		               </a:t>
            </a:r>
            <a:r>
              <a:rPr lang="hu-HU" altLang="hu-HU" sz="1400" b="0" smtClean="0">
                <a:solidFill>
                  <a:srgbClr val="FFFFFF"/>
                </a:solidFill>
              </a:rPr>
              <a:t>Rubicon, 2003/1-2, 12, A hazai bor dicsérete</a:t>
            </a:r>
          </a:p>
        </p:txBody>
      </p:sp>
    </p:spTree>
    <p:extLst>
      <p:ext uri="{BB962C8B-B14F-4D97-AF65-F5344CB8AC3E}">
        <p14:creationId xmlns:p14="http://schemas.microsoft.com/office/powerpoint/2010/main" val="223258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906838" y="3068638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4400" b="0" smtClean="0">
              <a:solidFill>
                <a:srgbClr val="000000"/>
              </a:solidFill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484313" y="2840038"/>
            <a:ext cx="6324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4400" b="0" smtClean="0">
              <a:solidFill>
                <a:srgbClr val="000000"/>
              </a:solidFill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88913" y="227013"/>
            <a:ext cx="8847137" cy="6370637"/>
          </a:xfrm>
          <a:prstGeom prst="rect">
            <a:avLst/>
          </a:prstGeom>
          <a:gradFill rotWithShape="1">
            <a:gsLst>
              <a:gs pos="0">
                <a:srgbClr val="00005E"/>
              </a:gs>
              <a:gs pos="50000">
                <a:srgbClr val="000089"/>
              </a:gs>
              <a:gs pos="100000">
                <a:srgbClr val="0000A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b="0" smtClean="0">
                <a:solidFill>
                  <a:srgbClr val="FFFFFF"/>
                </a:solidFill>
              </a:rPr>
              <a:t>Mátyus</a:t>
            </a:r>
            <a:r>
              <a:rPr lang="hu-HU" altLang="hu-HU" sz="2400" b="0" smtClean="0">
                <a:solidFill>
                  <a:srgbClr val="000000"/>
                </a:solidFill>
              </a:rPr>
              <a:t> </a:t>
            </a:r>
            <a:r>
              <a:rPr lang="hu-HU" altLang="hu-HU" sz="2400" b="0" smtClean="0">
                <a:solidFill>
                  <a:srgbClr val="FFFFFF"/>
                </a:solidFill>
              </a:rPr>
              <a:t>István, Marosszék főorvosa: Ó és új Diaetetica című mű (1787-1793):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b="0" smtClean="0">
                <a:solidFill>
                  <a:srgbClr val="FFFFFF"/>
                </a:solidFill>
              </a:rPr>
              <a:t>„Régen dolgoznak az emberek és nagy szorgalmatossággal keresnek ollyan barátságos eszközt, melly rólok minden nyavalyát és erőtlenséget elfordítana, és őket hosszú életűekké tehetné. De vallyon a bornál jobbat és alkalmatosabbat lehessen-é kigondolniok, én nem láthatom. </a:t>
            </a:r>
            <a:r>
              <a:rPr lang="hu-HU" altLang="hu-HU" sz="2400" b="0" smtClean="0">
                <a:solidFill>
                  <a:srgbClr val="00FF00"/>
                </a:solidFill>
              </a:rPr>
              <a:t>Vagynak sok hasznos és dítséretes orvosságok, de a borhoz éppen nem hasonlítandók, mivel ez nem tsak a testben dolgozik, hanem az elmét is megújítja, s annak munkáit tsudaképpen segíti.</a:t>
            </a:r>
            <a:r>
              <a:rPr lang="hu-HU" altLang="hu-HU" sz="2400" b="0" smtClean="0">
                <a:solidFill>
                  <a:srgbClr val="FFFFFF"/>
                </a:solidFill>
              </a:rPr>
              <a:t> Mitsoda, ugy mond, az élet bor nélkül? </a:t>
            </a:r>
            <a:r>
              <a:rPr lang="hu-HU" altLang="hu-HU" sz="2400" b="0" smtClean="0">
                <a:solidFill>
                  <a:srgbClr val="FFFF00"/>
                </a:solidFill>
              </a:rPr>
              <a:t>A bor az elmének tehetségeit tsudaképpen neveli. A földi unalmok közül kiveszi és tsak nem égbe emeli; </a:t>
            </a:r>
            <a:r>
              <a:rPr lang="hu-HU" altLang="hu-HU" sz="2400" b="0" smtClean="0">
                <a:solidFill>
                  <a:srgbClr val="00FF00"/>
                </a:solidFill>
              </a:rPr>
              <a:t>jókká, igazakká, bátorokká, böltsekké teszi az embereket.”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0" smtClean="0">
              <a:solidFill>
                <a:srgbClr val="00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b="0" smtClean="0">
                <a:solidFill>
                  <a:srgbClr val="FFFFFF"/>
                </a:solidFill>
              </a:rPr>
              <a:t>		         		</a:t>
            </a:r>
            <a:r>
              <a:rPr lang="hu-HU" altLang="hu-HU" sz="1400" b="0" smtClean="0">
                <a:solidFill>
                  <a:srgbClr val="FFFFFF"/>
                </a:solidFill>
              </a:rPr>
              <a:t>                           Rubicon, 2003/1-2, 12,  A hazai bor dicsérete</a:t>
            </a:r>
          </a:p>
        </p:txBody>
      </p:sp>
    </p:spTree>
    <p:extLst>
      <p:ext uri="{BB962C8B-B14F-4D97-AF65-F5344CB8AC3E}">
        <p14:creationId xmlns:p14="http://schemas.microsoft.com/office/powerpoint/2010/main" val="11334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066088" cy="1368425"/>
          </a:xfrm>
          <a:gradFill rotWithShape="1">
            <a:gsLst>
              <a:gs pos="0">
                <a:srgbClr val="000076"/>
              </a:gs>
              <a:gs pos="50000">
                <a:srgbClr val="0100AC"/>
              </a:gs>
              <a:gs pos="100000">
                <a:srgbClr val="0400CD"/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u-HU" altLang="hu-HU" sz="2800" smtClean="0">
                <a:solidFill>
                  <a:srgbClr val="FFFF00"/>
                </a:solidFill>
              </a:rPr>
              <a:t>   Mi a véleménye az alkohol fogyasztásról a modern - úgynevezett bizonyítékokon alapuló - orvostudománynak ?</a:t>
            </a:r>
            <a:endParaRPr lang="en-US" altLang="hu-HU" sz="280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2"/>
          <p:cNvSpPr>
            <a:spLocks noChangeShapeType="1"/>
          </p:cNvSpPr>
          <p:nvPr/>
        </p:nvSpPr>
        <p:spPr bwMode="auto">
          <a:xfrm flipV="1">
            <a:off x="2684463" y="2139950"/>
            <a:ext cx="3633787" cy="2449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 flipV="1">
            <a:off x="2684463" y="2139950"/>
            <a:ext cx="3633787" cy="2449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flipV="1">
            <a:off x="2684463" y="2139950"/>
            <a:ext cx="3633787" cy="2449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V="1">
            <a:off x="2684463" y="2139950"/>
            <a:ext cx="3633787" cy="2449513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2640013" y="4378325"/>
            <a:ext cx="101600" cy="114300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3178175" y="4110038"/>
            <a:ext cx="101600" cy="114300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3205163" y="4244975"/>
            <a:ext cx="101600" cy="112713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3581400" y="3975100"/>
            <a:ext cx="101600" cy="114300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4281488" y="3438525"/>
            <a:ext cx="101600" cy="112713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38923" name="Oval 11"/>
          <p:cNvSpPr>
            <a:spLocks noChangeArrowheads="1"/>
          </p:cNvSpPr>
          <p:nvPr/>
        </p:nvSpPr>
        <p:spPr bwMode="auto">
          <a:xfrm>
            <a:off x="4551363" y="3303588"/>
            <a:ext cx="101600" cy="114300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38924" name="Oval 12"/>
          <p:cNvSpPr>
            <a:spLocks noChangeArrowheads="1"/>
          </p:cNvSpPr>
          <p:nvPr/>
        </p:nvSpPr>
        <p:spPr bwMode="auto">
          <a:xfrm>
            <a:off x="4657725" y="3438525"/>
            <a:ext cx="101600" cy="112713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>
            <a:off x="4387850" y="2765425"/>
            <a:ext cx="101600" cy="114300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4249738" y="2400300"/>
            <a:ext cx="101600" cy="114300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38927" name="Oval 15"/>
          <p:cNvSpPr>
            <a:spLocks noChangeArrowheads="1"/>
          </p:cNvSpPr>
          <p:nvPr/>
        </p:nvSpPr>
        <p:spPr bwMode="auto">
          <a:xfrm>
            <a:off x="4819650" y="4513263"/>
            <a:ext cx="101600" cy="114300"/>
          </a:xfrm>
          <a:prstGeom prst="ellipse">
            <a:avLst/>
          </a:prstGeom>
          <a:solidFill>
            <a:srgbClr val="FF3300"/>
          </a:solidFill>
          <a:ln w="508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38928" name="Oval 16"/>
          <p:cNvSpPr>
            <a:spLocks noChangeArrowheads="1"/>
          </p:cNvSpPr>
          <p:nvPr/>
        </p:nvSpPr>
        <p:spPr bwMode="auto">
          <a:xfrm>
            <a:off x="5197475" y="3975100"/>
            <a:ext cx="101600" cy="114300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38929" name="Oval 17"/>
          <p:cNvSpPr>
            <a:spLocks noChangeArrowheads="1"/>
          </p:cNvSpPr>
          <p:nvPr/>
        </p:nvSpPr>
        <p:spPr bwMode="auto">
          <a:xfrm>
            <a:off x="5273675" y="2736850"/>
            <a:ext cx="101600" cy="114300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38930" name="Oval 18"/>
          <p:cNvSpPr>
            <a:spLocks noChangeArrowheads="1"/>
          </p:cNvSpPr>
          <p:nvPr/>
        </p:nvSpPr>
        <p:spPr bwMode="auto">
          <a:xfrm>
            <a:off x="5440363" y="2525713"/>
            <a:ext cx="101600" cy="114300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38931" name="Oval 19"/>
          <p:cNvSpPr>
            <a:spLocks noChangeArrowheads="1"/>
          </p:cNvSpPr>
          <p:nvPr/>
        </p:nvSpPr>
        <p:spPr bwMode="auto">
          <a:xfrm>
            <a:off x="5849938" y="2017713"/>
            <a:ext cx="101600" cy="112712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38932" name="Oval 20"/>
          <p:cNvSpPr>
            <a:spLocks noChangeArrowheads="1"/>
          </p:cNvSpPr>
          <p:nvPr/>
        </p:nvSpPr>
        <p:spPr bwMode="auto">
          <a:xfrm>
            <a:off x="6094413" y="1776413"/>
            <a:ext cx="100012" cy="114300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38933" name="Oval 21"/>
          <p:cNvSpPr>
            <a:spLocks noChangeArrowheads="1"/>
          </p:cNvSpPr>
          <p:nvPr/>
        </p:nvSpPr>
        <p:spPr bwMode="auto">
          <a:xfrm>
            <a:off x="4551363" y="3841750"/>
            <a:ext cx="101600" cy="112713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38934" name="Oval 22"/>
          <p:cNvSpPr>
            <a:spLocks noChangeArrowheads="1"/>
          </p:cNvSpPr>
          <p:nvPr/>
        </p:nvSpPr>
        <p:spPr bwMode="auto">
          <a:xfrm>
            <a:off x="5197475" y="2238375"/>
            <a:ext cx="101600" cy="114300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457200" y="228600"/>
            <a:ext cx="8516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FFFF66"/>
              </a:solidFill>
            </a:endParaRPr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2579688" y="6061075"/>
            <a:ext cx="2354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b="0" smtClean="0">
                <a:solidFill>
                  <a:srgbClr val="FFFFFF"/>
                </a:solidFill>
              </a:rPr>
              <a:t>Napi zsírbevitel</a:t>
            </a:r>
            <a:r>
              <a:rPr lang="en-US" altLang="hu-HU" sz="2400" b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 rot="-5400000">
            <a:off x="-1832768" y="3069431"/>
            <a:ext cx="53038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b="0" smtClean="0">
                <a:solidFill>
                  <a:srgbClr val="FFFFFF"/>
                </a:solidFill>
              </a:rPr>
              <a:t>Koszorúér betegség okozta mortalitás</a:t>
            </a:r>
            <a:endParaRPr lang="en-US" altLang="hu-HU" sz="2400" b="0" smtClean="0">
              <a:solidFill>
                <a:srgbClr val="FFFFFF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400" b="0" smtClean="0">
              <a:solidFill>
                <a:srgbClr val="FFFFFF"/>
              </a:solidFill>
            </a:endParaRPr>
          </a:p>
        </p:txBody>
      </p:sp>
      <p:sp>
        <p:nvSpPr>
          <p:cNvPr id="38938" name="Line 26"/>
          <p:cNvSpPr>
            <a:spLocks noChangeShapeType="1"/>
          </p:cNvSpPr>
          <p:nvPr/>
        </p:nvSpPr>
        <p:spPr bwMode="auto">
          <a:xfrm>
            <a:off x="1749425" y="5537200"/>
            <a:ext cx="538321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38939" name="Line 27"/>
          <p:cNvSpPr>
            <a:spLocks noChangeShapeType="1"/>
          </p:cNvSpPr>
          <p:nvPr/>
        </p:nvSpPr>
        <p:spPr bwMode="auto">
          <a:xfrm flipV="1">
            <a:off x="1749425" y="5397500"/>
            <a:ext cx="0" cy="1111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1598613" y="5653088"/>
            <a:ext cx="3016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200" b="0" smtClean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 flipV="1">
            <a:off x="2824163" y="5397500"/>
            <a:ext cx="0" cy="1111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38942" name="Rectangle 30"/>
          <p:cNvSpPr>
            <a:spLocks noChangeArrowheads="1"/>
          </p:cNvSpPr>
          <p:nvPr/>
        </p:nvSpPr>
        <p:spPr bwMode="auto">
          <a:xfrm>
            <a:off x="2533650" y="5653088"/>
            <a:ext cx="5794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200" b="0" smtClean="0">
                <a:solidFill>
                  <a:srgbClr val="FFFFFF"/>
                </a:solidFill>
              </a:rPr>
              <a:t>200</a:t>
            </a:r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 flipV="1">
            <a:off x="3900488" y="5397500"/>
            <a:ext cx="0" cy="1111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38944" name="Rectangle 32"/>
          <p:cNvSpPr>
            <a:spLocks noChangeArrowheads="1"/>
          </p:cNvSpPr>
          <p:nvPr/>
        </p:nvSpPr>
        <p:spPr bwMode="auto">
          <a:xfrm>
            <a:off x="3611563" y="5653088"/>
            <a:ext cx="5778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200" b="0" smtClean="0">
                <a:solidFill>
                  <a:srgbClr val="FFFFFF"/>
                </a:solidFill>
              </a:rPr>
              <a:t>400</a:t>
            </a:r>
          </a:p>
        </p:txBody>
      </p:sp>
      <p:sp>
        <p:nvSpPr>
          <p:cNvPr id="38945" name="Line 33"/>
          <p:cNvSpPr>
            <a:spLocks noChangeShapeType="1"/>
          </p:cNvSpPr>
          <p:nvPr/>
        </p:nvSpPr>
        <p:spPr bwMode="auto">
          <a:xfrm flipV="1">
            <a:off x="4976813" y="5397500"/>
            <a:ext cx="0" cy="1111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38946" name="Rectangle 34"/>
          <p:cNvSpPr>
            <a:spLocks noChangeArrowheads="1"/>
          </p:cNvSpPr>
          <p:nvPr/>
        </p:nvSpPr>
        <p:spPr bwMode="auto">
          <a:xfrm>
            <a:off x="4687888" y="5653088"/>
            <a:ext cx="5778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200" b="0" smtClean="0">
                <a:solidFill>
                  <a:srgbClr val="FFFFFF"/>
                </a:solidFill>
              </a:rPr>
              <a:t>600</a:t>
            </a:r>
          </a:p>
        </p:txBody>
      </p:sp>
      <p:sp>
        <p:nvSpPr>
          <p:cNvPr id="38947" name="Line 35"/>
          <p:cNvSpPr>
            <a:spLocks noChangeShapeType="1"/>
          </p:cNvSpPr>
          <p:nvPr/>
        </p:nvSpPr>
        <p:spPr bwMode="auto">
          <a:xfrm flipV="1">
            <a:off x="6053138" y="5397500"/>
            <a:ext cx="0" cy="1111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38948" name="Rectangle 36"/>
          <p:cNvSpPr>
            <a:spLocks noChangeArrowheads="1"/>
          </p:cNvSpPr>
          <p:nvPr/>
        </p:nvSpPr>
        <p:spPr bwMode="auto">
          <a:xfrm>
            <a:off x="5764213" y="5653088"/>
            <a:ext cx="5794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200" b="0" smtClean="0">
                <a:solidFill>
                  <a:srgbClr val="FFFFFF"/>
                </a:solidFill>
              </a:rPr>
              <a:t>800</a:t>
            </a:r>
          </a:p>
        </p:txBody>
      </p:sp>
      <p:sp>
        <p:nvSpPr>
          <p:cNvPr id="38949" name="Line 37"/>
          <p:cNvSpPr>
            <a:spLocks noChangeShapeType="1"/>
          </p:cNvSpPr>
          <p:nvPr/>
        </p:nvSpPr>
        <p:spPr bwMode="auto">
          <a:xfrm flipV="1">
            <a:off x="7131050" y="5397500"/>
            <a:ext cx="0" cy="1111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38950" name="Rectangle 38"/>
          <p:cNvSpPr>
            <a:spLocks noChangeArrowheads="1"/>
          </p:cNvSpPr>
          <p:nvPr/>
        </p:nvSpPr>
        <p:spPr bwMode="auto">
          <a:xfrm>
            <a:off x="6772275" y="5653088"/>
            <a:ext cx="7159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200" b="0" smtClean="0">
                <a:solidFill>
                  <a:srgbClr val="FFFFFF"/>
                </a:solidFill>
              </a:rPr>
              <a:t>1000</a:t>
            </a:r>
          </a:p>
        </p:txBody>
      </p:sp>
      <p:sp>
        <p:nvSpPr>
          <p:cNvPr id="38951" name="Line 39"/>
          <p:cNvSpPr>
            <a:spLocks noChangeShapeType="1"/>
          </p:cNvSpPr>
          <p:nvPr/>
        </p:nvSpPr>
        <p:spPr bwMode="auto">
          <a:xfrm flipV="1">
            <a:off x="1749425" y="1471613"/>
            <a:ext cx="0" cy="403066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38952" name="Rectangle 40"/>
          <p:cNvSpPr>
            <a:spLocks noChangeArrowheads="1"/>
          </p:cNvSpPr>
          <p:nvPr/>
        </p:nvSpPr>
        <p:spPr bwMode="auto">
          <a:xfrm>
            <a:off x="1417638" y="5257800"/>
            <a:ext cx="3032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200" b="0" smtClean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38953" name="Line 41"/>
          <p:cNvSpPr>
            <a:spLocks noChangeShapeType="1"/>
          </p:cNvSpPr>
          <p:nvPr/>
        </p:nvSpPr>
        <p:spPr bwMode="auto">
          <a:xfrm>
            <a:off x="1749425" y="4165600"/>
            <a:ext cx="984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38954" name="Rectangle 42"/>
          <p:cNvSpPr>
            <a:spLocks noChangeArrowheads="1"/>
          </p:cNvSpPr>
          <p:nvPr/>
        </p:nvSpPr>
        <p:spPr bwMode="auto">
          <a:xfrm>
            <a:off x="1141413" y="3913188"/>
            <a:ext cx="5794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200" b="0" smtClean="0">
                <a:solidFill>
                  <a:srgbClr val="FFFFFF"/>
                </a:solidFill>
              </a:rPr>
              <a:t>100</a:t>
            </a:r>
          </a:p>
        </p:txBody>
      </p:sp>
      <p:sp>
        <p:nvSpPr>
          <p:cNvPr id="38955" name="Line 43"/>
          <p:cNvSpPr>
            <a:spLocks noChangeShapeType="1"/>
          </p:cNvSpPr>
          <p:nvPr/>
        </p:nvSpPr>
        <p:spPr bwMode="auto">
          <a:xfrm>
            <a:off x="1749425" y="2820988"/>
            <a:ext cx="984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38956" name="Rectangle 44"/>
          <p:cNvSpPr>
            <a:spLocks noChangeArrowheads="1"/>
          </p:cNvSpPr>
          <p:nvPr/>
        </p:nvSpPr>
        <p:spPr bwMode="auto">
          <a:xfrm>
            <a:off x="1141413" y="2570163"/>
            <a:ext cx="5794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200" b="0" smtClean="0">
                <a:solidFill>
                  <a:srgbClr val="FFFFFF"/>
                </a:solidFill>
              </a:rPr>
              <a:t>200</a:t>
            </a:r>
          </a:p>
        </p:txBody>
      </p:sp>
      <p:sp>
        <p:nvSpPr>
          <p:cNvPr id="38957" name="Line 45"/>
          <p:cNvSpPr>
            <a:spLocks noChangeShapeType="1"/>
          </p:cNvSpPr>
          <p:nvPr/>
        </p:nvSpPr>
        <p:spPr bwMode="auto">
          <a:xfrm>
            <a:off x="1749425" y="1477963"/>
            <a:ext cx="984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38958" name="Rectangle 46"/>
          <p:cNvSpPr>
            <a:spLocks noChangeArrowheads="1"/>
          </p:cNvSpPr>
          <p:nvPr/>
        </p:nvSpPr>
        <p:spPr bwMode="auto">
          <a:xfrm>
            <a:off x="1141413" y="1225550"/>
            <a:ext cx="5794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200" b="0" smtClean="0">
                <a:solidFill>
                  <a:srgbClr val="FFFFFF"/>
                </a:solidFill>
              </a:rPr>
              <a:t>300</a:t>
            </a:r>
          </a:p>
        </p:txBody>
      </p:sp>
      <p:sp>
        <p:nvSpPr>
          <p:cNvPr id="38959" name="Rectangle 47"/>
          <p:cNvSpPr>
            <a:spLocks noChangeArrowheads="1"/>
          </p:cNvSpPr>
          <p:nvPr/>
        </p:nvSpPr>
        <p:spPr bwMode="auto">
          <a:xfrm>
            <a:off x="1924050" y="4005263"/>
            <a:ext cx="1096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600" b="0" smtClean="0">
                <a:solidFill>
                  <a:srgbClr val="FFFFFF"/>
                </a:solidFill>
              </a:rPr>
              <a:t>Portug</a:t>
            </a:r>
            <a:r>
              <a:rPr lang="hu-HU" altLang="hu-HU" sz="1600" b="0" smtClean="0">
                <a:solidFill>
                  <a:srgbClr val="FFFFFF"/>
                </a:solidFill>
              </a:rPr>
              <a:t>á</a:t>
            </a:r>
            <a:r>
              <a:rPr lang="en-US" altLang="hu-HU" sz="1600" b="0" smtClean="0">
                <a:solidFill>
                  <a:srgbClr val="FFFFFF"/>
                </a:solidFill>
              </a:rPr>
              <a:t>l</a:t>
            </a:r>
            <a:r>
              <a:rPr lang="hu-HU" altLang="hu-HU" sz="1600" b="0" smtClean="0">
                <a:solidFill>
                  <a:srgbClr val="FFFFFF"/>
                </a:solidFill>
              </a:rPr>
              <a:t>ia</a:t>
            </a:r>
            <a:endParaRPr lang="en-US" altLang="hu-HU" sz="1600" b="0" smtClean="0">
              <a:solidFill>
                <a:srgbClr val="FFFFFF"/>
              </a:solidFill>
            </a:endParaRPr>
          </a:p>
        </p:txBody>
      </p:sp>
      <p:sp>
        <p:nvSpPr>
          <p:cNvPr id="38960" name="Rectangle 48"/>
          <p:cNvSpPr>
            <a:spLocks noChangeArrowheads="1"/>
          </p:cNvSpPr>
          <p:nvPr/>
        </p:nvSpPr>
        <p:spPr bwMode="auto">
          <a:xfrm>
            <a:off x="3155950" y="4638675"/>
            <a:ext cx="1525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600" b="0" smtClean="0">
                <a:solidFill>
                  <a:srgbClr val="FFFFFF"/>
                </a:solidFill>
              </a:rPr>
              <a:t>Sp</a:t>
            </a:r>
            <a:r>
              <a:rPr lang="hu-HU" altLang="hu-HU" sz="1600" b="0" smtClean="0">
                <a:solidFill>
                  <a:srgbClr val="FFFFFF"/>
                </a:solidFill>
              </a:rPr>
              <a:t>anyolország</a:t>
            </a:r>
            <a:endParaRPr lang="en-US" altLang="hu-HU" sz="1600" b="0" smtClean="0">
              <a:solidFill>
                <a:srgbClr val="FFFFFF"/>
              </a:solidFill>
            </a:endParaRPr>
          </a:p>
        </p:txBody>
      </p:sp>
      <p:sp>
        <p:nvSpPr>
          <p:cNvPr id="38961" name="Rectangle 49"/>
          <p:cNvSpPr>
            <a:spLocks noChangeArrowheads="1"/>
          </p:cNvSpPr>
          <p:nvPr/>
        </p:nvSpPr>
        <p:spPr bwMode="auto">
          <a:xfrm>
            <a:off x="2873375" y="3686175"/>
            <a:ext cx="1243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600" b="0" smtClean="0">
                <a:solidFill>
                  <a:srgbClr val="FFFFFF"/>
                </a:solidFill>
              </a:rPr>
              <a:t>Jugoszlávia</a:t>
            </a:r>
            <a:endParaRPr lang="en-US" altLang="hu-HU" sz="1600" b="0" smtClean="0">
              <a:solidFill>
                <a:srgbClr val="FFFFFF"/>
              </a:solidFill>
            </a:endParaRPr>
          </a:p>
        </p:txBody>
      </p:sp>
      <p:sp>
        <p:nvSpPr>
          <p:cNvPr id="38962" name="Rectangle 50"/>
          <p:cNvSpPr>
            <a:spLocks noChangeArrowheads="1"/>
          </p:cNvSpPr>
          <p:nvPr/>
        </p:nvSpPr>
        <p:spPr bwMode="auto">
          <a:xfrm>
            <a:off x="3670300" y="4033838"/>
            <a:ext cx="1312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600" b="0" smtClean="0">
                <a:solidFill>
                  <a:srgbClr val="FFFFFF"/>
                </a:solidFill>
              </a:rPr>
              <a:t>Olaszország</a:t>
            </a:r>
            <a:endParaRPr lang="en-US" altLang="hu-HU" sz="1600" b="0" smtClean="0">
              <a:solidFill>
                <a:srgbClr val="FFFFFF"/>
              </a:solidFill>
            </a:endParaRPr>
          </a:p>
        </p:txBody>
      </p:sp>
      <p:sp>
        <p:nvSpPr>
          <p:cNvPr id="38963" name="Rectangle 51"/>
          <p:cNvSpPr>
            <a:spLocks noChangeArrowheads="1"/>
          </p:cNvSpPr>
          <p:nvPr/>
        </p:nvSpPr>
        <p:spPr bwMode="auto">
          <a:xfrm>
            <a:off x="3667125" y="3079750"/>
            <a:ext cx="91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600" b="0" smtClean="0">
                <a:solidFill>
                  <a:srgbClr val="FFFFFF"/>
                </a:solidFill>
              </a:rPr>
              <a:t>Aus</a:t>
            </a:r>
            <a:r>
              <a:rPr lang="hu-HU" altLang="hu-HU" sz="1600" b="0" smtClean="0">
                <a:solidFill>
                  <a:srgbClr val="FFFFFF"/>
                </a:solidFill>
              </a:rPr>
              <a:t>z</a:t>
            </a:r>
            <a:r>
              <a:rPr lang="en-US" altLang="hu-HU" sz="1600" b="0" smtClean="0">
                <a:solidFill>
                  <a:srgbClr val="FFFFFF"/>
                </a:solidFill>
              </a:rPr>
              <a:t>tria</a:t>
            </a:r>
          </a:p>
        </p:txBody>
      </p:sp>
      <p:sp>
        <p:nvSpPr>
          <p:cNvPr id="38964" name="Rectangle 52"/>
          <p:cNvSpPr>
            <a:spLocks noChangeArrowheads="1"/>
          </p:cNvSpPr>
          <p:nvPr/>
        </p:nvSpPr>
        <p:spPr bwMode="auto">
          <a:xfrm>
            <a:off x="4108450" y="3541713"/>
            <a:ext cx="814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600" b="0" smtClean="0">
                <a:solidFill>
                  <a:srgbClr val="FFFFFF"/>
                </a:solidFill>
              </a:rPr>
              <a:t>Belgium</a:t>
            </a:r>
          </a:p>
        </p:txBody>
      </p:sp>
      <p:sp>
        <p:nvSpPr>
          <p:cNvPr id="38965" name="Rectangle 53"/>
          <p:cNvSpPr>
            <a:spLocks noChangeArrowheads="1"/>
          </p:cNvSpPr>
          <p:nvPr/>
        </p:nvSpPr>
        <p:spPr bwMode="auto">
          <a:xfrm>
            <a:off x="5259388" y="4060825"/>
            <a:ext cx="679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600" b="0" smtClean="0">
                <a:solidFill>
                  <a:srgbClr val="FFFFFF"/>
                </a:solidFill>
              </a:rPr>
              <a:t>S</a:t>
            </a:r>
            <a:r>
              <a:rPr lang="hu-HU" altLang="hu-HU" sz="1600" b="0" smtClean="0">
                <a:solidFill>
                  <a:srgbClr val="FFFFFF"/>
                </a:solidFill>
              </a:rPr>
              <a:t>vájc</a:t>
            </a:r>
            <a:endParaRPr lang="en-US" altLang="hu-HU" sz="1600" b="0" smtClean="0">
              <a:solidFill>
                <a:srgbClr val="FFFFFF"/>
              </a:solidFill>
            </a:endParaRPr>
          </a:p>
        </p:txBody>
      </p:sp>
      <p:sp>
        <p:nvSpPr>
          <p:cNvPr id="38966" name="Rectangle 54"/>
          <p:cNvSpPr>
            <a:spLocks noChangeArrowheads="1"/>
          </p:cNvSpPr>
          <p:nvPr/>
        </p:nvSpPr>
        <p:spPr bwMode="auto">
          <a:xfrm>
            <a:off x="4875213" y="4708525"/>
            <a:ext cx="219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800" smtClean="0">
                <a:solidFill>
                  <a:srgbClr val="00FF00"/>
                </a:solidFill>
              </a:rPr>
              <a:t>FRANC</a:t>
            </a:r>
            <a:r>
              <a:rPr lang="hu-HU" altLang="hu-HU" sz="1800" smtClean="0">
                <a:solidFill>
                  <a:srgbClr val="00FF00"/>
                </a:solidFill>
              </a:rPr>
              <a:t>IAORSZÁG</a:t>
            </a:r>
            <a:endParaRPr lang="en-US" altLang="hu-HU" sz="1800" smtClean="0">
              <a:solidFill>
                <a:srgbClr val="00FF00"/>
              </a:solidFill>
            </a:endParaRPr>
          </a:p>
        </p:txBody>
      </p:sp>
      <p:sp>
        <p:nvSpPr>
          <p:cNvPr id="38967" name="Rectangle 55"/>
          <p:cNvSpPr>
            <a:spLocks noChangeArrowheads="1"/>
          </p:cNvSpPr>
          <p:nvPr/>
        </p:nvSpPr>
        <p:spPr bwMode="auto">
          <a:xfrm>
            <a:off x="4849813" y="3513138"/>
            <a:ext cx="1027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600" b="0" smtClean="0">
                <a:solidFill>
                  <a:srgbClr val="FFFFFF"/>
                </a:solidFill>
              </a:rPr>
              <a:t>Hollandia</a:t>
            </a:r>
            <a:endParaRPr lang="en-US" altLang="hu-HU" sz="1600" b="0" smtClean="0">
              <a:solidFill>
                <a:srgbClr val="FFFFFF"/>
              </a:solidFill>
            </a:endParaRPr>
          </a:p>
        </p:txBody>
      </p:sp>
      <p:sp>
        <p:nvSpPr>
          <p:cNvPr id="38968" name="Rectangle 56"/>
          <p:cNvSpPr>
            <a:spLocks noChangeArrowheads="1"/>
          </p:cNvSpPr>
          <p:nvPr/>
        </p:nvSpPr>
        <p:spPr bwMode="auto">
          <a:xfrm>
            <a:off x="4978400" y="3195638"/>
            <a:ext cx="1392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600" b="0" smtClean="0">
                <a:solidFill>
                  <a:srgbClr val="FFFFFF"/>
                </a:solidFill>
              </a:rPr>
              <a:t>Németország</a:t>
            </a:r>
            <a:endParaRPr lang="en-US" altLang="hu-HU" sz="1600" b="0" smtClean="0">
              <a:solidFill>
                <a:srgbClr val="FFFFFF"/>
              </a:solidFill>
            </a:endParaRPr>
          </a:p>
        </p:txBody>
      </p:sp>
      <p:sp>
        <p:nvSpPr>
          <p:cNvPr id="38969" name="Rectangle 57"/>
          <p:cNvSpPr>
            <a:spLocks noChangeArrowheads="1"/>
          </p:cNvSpPr>
          <p:nvPr/>
        </p:nvSpPr>
        <p:spPr bwMode="auto">
          <a:xfrm>
            <a:off x="3352800" y="2678113"/>
            <a:ext cx="1074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600" b="0" smtClean="0">
                <a:solidFill>
                  <a:srgbClr val="FFFFFF"/>
                </a:solidFill>
              </a:rPr>
              <a:t>Aus</a:t>
            </a:r>
            <a:r>
              <a:rPr lang="hu-HU" altLang="hu-HU" sz="1600" b="0" smtClean="0">
                <a:solidFill>
                  <a:srgbClr val="FFFFFF"/>
                </a:solidFill>
              </a:rPr>
              <a:t>z</a:t>
            </a:r>
            <a:r>
              <a:rPr lang="en-US" altLang="hu-HU" sz="1600" b="0" smtClean="0">
                <a:solidFill>
                  <a:srgbClr val="FFFFFF"/>
                </a:solidFill>
              </a:rPr>
              <a:t>tr</a:t>
            </a:r>
            <a:r>
              <a:rPr lang="hu-HU" altLang="hu-HU" sz="1600" b="0" smtClean="0">
                <a:solidFill>
                  <a:srgbClr val="FFFFFF"/>
                </a:solidFill>
              </a:rPr>
              <a:t>á</a:t>
            </a:r>
            <a:r>
              <a:rPr lang="en-US" altLang="hu-HU" sz="1600" b="0" smtClean="0">
                <a:solidFill>
                  <a:srgbClr val="FFFFFF"/>
                </a:solidFill>
              </a:rPr>
              <a:t>lia</a:t>
            </a:r>
          </a:p>
        </p:txBody>
      </p:sp>
      <p:sp>
        <p:nvSpPr>
          <p:cNvPr id="38970" name="Rectangle 58"/>
          <p:cNvSpPr>
            <a:spLocks noChangeArrowheads="1"/>
          </p:cNvSpPr>
          <p:nvPr/>
        </p:nvSpPr>
        <p:spPr bwMode="auto">
          <a:xfrm>
            <a:off x="4284663" y="2097088"/>
            <a:ext cx="10175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600" b="0" smtClean="0">
                <a:solidFill>
                  <a:srgbClr val="FFFFFF"/>
                </a:solidFill>
              </a:rPr>
              <a:t>Egyesült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600" b="0" smtClean="0">
                <a:solidFill>
                  <a:srgbClr val="FFFFFF"/>
                </a:solidFill>
              </a:rPr>
              <a:t>Királyság</a:t>
            </a:r>
            <a:endParaRPr lang="en-US" altLang="hu-HU" sz="1600" b="0" smtClean="0">
              <a:solidFill>
                <a:srgbClr val="FFFFFF"/>
              </a:solidFill>
            </a:endParaRPr>
          </a:p>
        </p:txBody>
      </p:sp>
      <p:sp>
        <p:nvSpPr>
          <p:cNvPr id="38971" name="Rectangle 59"/>
          <p:cNvSpPr>
            <a:spLocks noChangeArrowheads="1"/>
          </p:cNvSpPr>
          <p:nvPr/>
        </p:nvSpPr>
        <p:spPr bwMode="auto">
          <a:xfrm>
            <a:off x="4849813" y="1868488"/>
            <a:ext cx="712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600" b="0" smtClean="0">
                <a:solidFill>
                  <a:srgbClr val="FFFFFF"/>
                </a:solidFill>
              </a:rPr>
              <a:t>Dánia</a:t>
            </a:r>
            <a:endParaRPr lang="en-US" altLang="hu-HU" sz="1600" b="0" smtClean="0">
              <a:solidFill>
                <a:srgbClr val="FFFFFF"/>
              </a:solidFill>
            </a:endParaRPr>
          </a:p>
        </p:txBody>
      </p:sp>
      <p:sp>
        <p:nvSpPr>
          <p:cNvPr id="38972" name="Rectangle 60"/>
          <p:cNvSpPr>
            <a:spLocks noChangeArrowheads="1"/>
          </p:cNvSpPr>
          <p:nvPr/>
        </p:nvSpPr>
        <p:spPr bwMode="auto">
          <a:xfrm>
            <a:off x="5670550" y="2359025"/>
            <a:ext cx="1255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600" b="0" smtClean="0">
                <a:solidFill>
                  <a:srgbClr val="FFFFFF"/>
                </a:solidFill>
              </a:rPr>
              <a:t>S</a:t>
            </a:r>
            <a:r>
              <a:rPr lang="hu-HU" altLang="hu-HU" sz="1600" b="0" smtClean="0">
                <a:solidFill>
                  <a:srgbClr val="FFFFFF"/>
                </a:solidFill>
              </a:rPr>
              <a:t>védország</a:t>
            </a:r>
            <a:endParaRPr lang="en-US" altLang="hu-HU" sz="1600" b="0" smtClean="0">
              <a:solidFill>
                <a:srgbClr val="FFFFFF"/>
              </a:solidFill>
            </a:endParaRPr>
          </a:p>
        </p:txBody>
      </p:sp>
      <p:sp>
        <p:nvSpPr>
          <p:cNvPr id="38973" name="Rectangle 61"/>
          <p:cNvSpPr>
            <a:spLocks noChangeArrowheads="1"/>
          </p:cNvSpPr>
          <p:nvPr/>
        </p:nvSpPr>
        <p:spPr bwMode="auto">
          <a:xfrm>
            <a:off x="5337175" y="2763838"/>
            <a:ext cx="995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600" b="0" smtClean="0">
                <a:solidFill>
                  <a:srgbClr val="FFFFFF"/>
                </a:solidFill>
              </a:rPr>
              <a:t>N</a:t>
            </a:r>
            <a:r>
              <a:rPr lang="hu-HU" altLang="hu-HU" sz="1600" b="0" smtClean="0">
                <a:solidFill>
                  <a:srgbClr val="FFFFFF"/>
                </a:solidFill>
              </a:rPr>
              <a:t>orvégia</a:t>
            </a:r>
            <a:endParaRPr lang="en-US" altLang="hu-HU" sz="1600" b="0" smtClean="0">
              <a:solidFill>
                <a:srgbClr val="FFFFFF"/>
              </a:solidFill>
            </a:endParaRPr>
          </a:p>
        </p:txBody>
      </p:sp>
      <p:sp>
        <p:nvSpPr>
          <p:cNvPr id="38974" name="Rectangle 62"/>
          <p:cNvSpPr>
            <a:spLocks noChangeArrowheads="1"/>
          </p:cNvSpPr>
          <p:nvPr/>
        </p:nvSpPr>
        <p:spPr bwMode="auto">
          <a:xfrm>
            <a:off x="5926138" y="1406525"/>
            <a:ext cx="1187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600" b="0" smtClean="0">
                <a:solidFill>
                  <a:srgbClr val="FFFFFF"/>
                </a:solidFill>
              </a:rPr>
              <a:t>Fin</a:t>
            </a:r>
            <a:r>
              <a:rPr lang="hu-HU" altLang="hu-HU" sz="1600" b="0" smtClean="0">
                <a:solidFill>
                  <a:srgbClr val="FFFFFF"/>
                </a:solidFill>
              </a:rPr>
              <a:t>nország</a:t>
            </a:r>
            <a:endParaRPr lang="en-US" altLang="hu-HU" sz="1600" b="0" smtClean="0">
              <a:solidFill>
                <a:srgbClr val="FFFFFF"/>
              </a:solidFill>
            </a:endParaRPr>
          </a:p>
        </p:txBody>
      </p:sp>
      <p:sp>
        <p:nvSpPr>
          <p:cNvPr id="38975" name="Rectangle 63"/>
          <p:cNvSpPr>
            <a:spLocks noChangeArrowheads="1"/>
          </p:cNvSpPr>
          <p:nvPr/>
        </p:nvSpPr>
        <p:spPr bwMode="auto">
          <a:xfrm>
            <a:off x="6415088" y="2157413"/>
            <a:ext cx="919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600" b="0" smtClean="0">
                <a:solidFill>
                  <a:srgbClr val="FFFFFF"/>
                </a:solidFill>
              </a:rPr>
              <a:t>Írország</a:t>
            </a:r>
            <a:endParaRPr lang="en-US" altLang="hu-HU" sz="1600" b="0" smtClean="0">
              <a:solidFill>
                <a:srgbClr val="FFFFFF"/>
              </a:solidFill>
            </a:endParaRPr>
          </a:p>
        </p:txBody>
      </p:sp>
      <p:sp>
        <p:nvSpPr>
          <p:cNvPr id="38976" name="Rectangle 64"/>
          <p:cNvSpPr>
            <a:spLocks noChangeArrowheads="1"/>
          </p:cNvSpPr>
          <p:nvPr/>
        </p:nvSpPr>
        <p:spPr bwMode="auto">
          <a:xfrm>
            <a:off x="7107238" y="4029075"/>
            <a:ext cx="11509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400" b="0" smtClean="0">
                <a:solidFill>
                  <a:srgbClr val="FFFFFF"/>
                </a:solidFill>
              </a:rPr>
              <a:t>r=0.73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400" b="0" smtClean="0">
                <a:solidFill>
                  <a:srgbClr val="FFFFFF"/>
                </a:solidFill>
              </a:rPr>
              <a:t>p&lt;0.001</a:t>
            </a:r>
          </a:p>
        </p:txBody>
      </p:sp>
      <p:sp>
        <p:nvSpPr>
          <p:cNvPr id="573505" name="Rectangle 65"/>
          <p:cNvSpPr>
            <a:spLocks noChangeArrowheads="1"/>
          </p:cNvSpPr>
          <p:nvPr/>
        </p:nvSpPr>
        <p:spPr bwMode="auto">
          <a:xfrm>
            <a:off x="4859338" y="6521450"/>
            <a:ext cx="3967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(Renaud, Lancet (1992) </a:t>
            </a:r>
            <a:r>
              <a:rPr lang="en-US" sz="1600" b="1" i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339</a:t>
            </a:r>
            <a:r>
              <a:rPr lang="en-US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1523-1526)</a:t>
            </a:r>
          </a:p>
        </p:txBody>
      </p:sp>
      <p:sp>
        <p:nvSpPr>
          <p:cNvPr id="38978" name="Text Box 66"/>
          <p:cNvSpPr txBox="1">
            <a:spLocks noChangeArrowheads="1"/>
          </p:cNvSpPr>
          <p:nvPr/>
        </p:nvSpPr>
        <p:spPr bwMode="auto">
          <a:xfrm>
            <a:off x="7832725" y="338138"/>
            <a:ext cx="901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200" b="0" smtClean="0">
                <a:solidFill>
                  <a:srgbClr val="FFFFFF"/>
                </a:solidFill>
              </a:rPr>
              <a:t>Tudomány</a:t>
            </a:r>
          </a:p>
        </p:txBody>
      </p:sp>
    </p:spTree>
    <p:extLst>
      <p:ext uri="{BB962C8B-B14F-4D97-AF65-F5344CB8AC3E}">
        <p14:creationId xmlns:p14="http://schemas.microsoft.com/office/powerpoint/2010/main" val="123099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-381000" y="533400"/>
            <a:ext cx="9396413" cy="606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2000" smtClean="0">
                <a:solidFill>
                  <a:srgbClr val="FFFF66"/>
                </a:solidFill>
              </a:rPr>
              <a:t>           </a:t>
            </a:r>
            <a:r>
              <a:rPr lang="hu-HU" altLang="hu-HU" sz="2000" smtClean="0">
                <a:solidFill>
                  <a:srgbClr val="FFFF66"/>
                </a:solidFill>
              </a:rPr>
              <a:t>                 </a:t>
            </a:r>
            <a:r>
              <a:rPr lang="en-GB" altLang="hu-HU" smtClean="0">
                <a:solidFill>
                  <a:srgbClr val="FFFF00"/>
                </a:solidFill>
              </a:rPr>
              <a:t>”</a:t>
            </a:r>
            <a:r>
              <a:rPr lang="hu-HU" altLang="hu-HU" smtClean="0">
                <a:solidFill>
                  <a:srgbClr val="FFFF00"/>
                </a:solidFill>
              </a:rPr>
              <a:t>Francia paradoxon</a:t>
            </a:r>
            <a:r>
              <a:rPr lang="en-GB" altLang="hu-HU" smtClean="0">
                <a:solidFill>
                  <a:srgbClr val="FFFF00"/>
                </a:solidFill>
              </a:rPr>
              <a:t>”</a:t>
            </a:r>
            <a:endParaRPr lang="hu-HU" altLang="hu-HU" smtClean="0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hu-HU" sz="2000" smtClean="0">
              <a:solidFill>
                <a:srgbClr val="FFFF00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altLang="hu-HU" smtClean="0">
                <a:solidFill>
                  <a:srgbClr val="FFFFFF"/>
                </a:solidFill>
              </a:rPr>
              <a:t> </a:t>
            </a:r>
            <a:r>
              <a:rPr lang="hu-HU" altLang="hu-HU" smtClean="0">
                <a:solidFill>
                  <a:srgbClr val="FFFFFF"/>
                </a:solidFill>
              </a:rPr>
              <a:t>Szoros a korreláció az elfogyasztott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mtClean="0">
                <a:solidFill>
                  <a:srgbClr val="FFFFFF"/>
                </a:solidFill>
              </a:rPr>
              <a:t>  állati zsír és a szív- érrendszeri halálozás között, </a:t>
            </a:r>
            <a:r>
              <a:rPr lang="hu-HU" altLang="hu-HU" u="sng" smtClean="0">
                <a:solidFill>
                  <a:srgbClr val="FFFFFF"/>
                </a:solidFill>
              </a:rPr>
              <a:t>kivéve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mtClean="0">
              <a:solidFill>
                <a:srgbClr val="FFFFFF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hu-HU" altLang="hu-HU" smtClean="0">
                <a:solidFill>
                  <a:srgbClr val="FFFFFF"/>
                </a:solidFill>
              </a:rPr>
              <a:t> Franciaország és Svájc, a szív – ér halálozás alacsony a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mtClean="0">
                <a:solidFill>
                  <a:srgbClr val="FFFFFF"/>
                </a:solidFill>
              </a:rPr>
              <a:t>  zsíradék felvételhez képest</a:t>
            </a:r>
            <a:endParaRPr lang="en-GB" altLang="hu-HU" smtClean="0">
              <a:solidFill>
                <a:srgbClr val="FFFFFF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mtClean="0">
                <a:solidFill>
                  <a:srgbClr val="FFFFFF"/>
                </a:solidFill>
              </a:rPr>
              <a:t>  </a:t>
            </a:r>
            <a:endParaRPr lang="en-GB" altLang="hu-HU" sz="2000" smtClean="0">
              <a:solidFill>
                <a:srgbClr val="FFFFFF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2000" smtClean="0">
                <a:solidFill>
                  <a:srgbClr val="FFFFFF"/>
                </a:solidFill>
              </a:rPr>
              <a:t>                                 </a:t>
            </a:r>
            <a:r>
              <a:rPr lang="en-GB" altLang="hu-HU" sz="2000" i="1" smtClean="0">
                <a:solidFill>
                  <a:srgbClr val="FFFFFF"/>
                </a:solidFill>
              </a:rPr>
              <a:t>Renaud S, Lancet (1992) 339: 1523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2000" i="1" smtClean="0">
                <a:solidFill>
                  <a:srgbClr val="FFFFFF"/>
                </a:solidFill>
              </a:rPr>
              <a:t>                                  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2000" i="1" smtClean="0">
                <a:solidFill>
                  <a:srgbClr val="FFFFFF"/>
                </a:solidFill>
              </a:rPr>
              <a:t>                                             De Lorgeril, Circulation (2002) 106: 1465                               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2000" i="1" smtClean="0">
                <a:solidFill>
                  <a:srgbClr val="FFFFFF"/>
                </a:solidFill>
              </a:rPr>
              <a:t>    </a:t>
            </a:r>
            <a:endParaRPr lang="hu-HU" altLang="hu-HU" sz="2000" i="1" smtClean="0">
              <a:solidFill>
                <a:srgbClr val="FFFFFF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000" i="1" smtClean="0">
              <a:solidFill>
                <a:srgbClr val="FFFFFF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hu-HU" sz="2000" i="1" smtClean="0">
              <a:solidFill>
                <a:srgbClr val="FFFFFF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600" smtClean="0">
                <a:solidFill>
                  <a:srgbClr val="00FF00"/>
                </a:solidFill>
              </a:rPr>
              <a:t>              </a:t>
            </a:r>
            <a:r>
              <a:rPr lang="en-GB" altLang="hu-HU" sz="2600" smtClean="0">
                <a:solidFill>
                  <a:srgbClr val="00FF00"/>
                </a:solidFill>
              </a:rPr>
              <a:t>H</a:t>
            </a:r>
            <a:r>
              <a:rPr lang="hu-HU" altLang="hu-HU" sz="2600" smtClean="0">
                <a:solidFill>
                  <a:srgbClr val="00FF00"/>
                </a:solidFill>
              </a:rPr>
              <a:t>ipotézis: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600" smtClean="0">
                <a:solidFill>
                  <a:srgbClr val="00FF00"/>
                </a:solidFill>
              </a:rPr>
              <a:t>A bor ellensúlyozza az állati zsír káros hatását</a:t>
            </a:r>
            <a:endParaRPr lang="en-GB" altLang="hu-HU" sz="2600" smtClean="0">
              <a:solidFill>
                <a:srgbClr val="00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600" b="0" smtClean="0">
              <a:solidFill>
                <a:srgbClr val="00FF00"/>
              </a:solidFill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8137525" y="185738"/>
            <a:ext cx="9017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200" b="0" smtClean="0">
                <a:solidFill>
                  <a:srgbClr val="FFFFFF"/>
                </a:solidFill>
              </a:rPr>
              <a:t>Tudomány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44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8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63513" y="1196975"/>
            <a:ext cx="8716962" cy="2708275"/>
          </a:xfrm>
          <a:prstGeom prst="rect">
            <a:avLst/>
          </a:prstGeom>
          <a:gradFill rotWithShape="1">
            <a:gsLst>
              <a:gs pos="0">
                <a:srgbClr val="00005E"/>
              </a:gs>
              <a:gs pos="50000">
                <a:srgbClr val="000089"/>
              </a:gs>
              <a:gs pos="100000">
                <a:srgbClr val="0000A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3400" dirty="0" smtClean="0">
                <a:solidFill>
                  <a:srgbClr val="FFFF00"/>
                </a:solidFill>
              </a:rPr>
              <a:t>Al</a:t>
            </a:r>
            <a:r>
              <a:rPr lang="hu-HU" altLang="hu-HU" sz="3400" dirty="0" smtClean="0">
                <a:solidFill>
                  <a:srgbClr val="FFFF00"/>
                </a:solidFill>
              </a:rPr>
              <a:t>kohol és a kardiovaszkuláris halálozás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hu-HU" sz="3400" dirty="0" smtClean="0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3400" dirty="0" smtClean="0">
                <a:solidFill>
                  <a:srgbClr val="FFFFFF"/>
                </a:solidFill>
              </a:rPr>
              <a:t> -</a:t>
            </a:r>
            <a:r>
              <a:rPr lang="en-GB" altLang="hu-HU" sz="3400" dirty="0" smtClean="0">
                <a:solidFill>
                  <a:srgbClr val="FFFFFF"/>
                </a:solidFill>
              </a:rPr>
              <a:t> </a:t>
            </a:r>
            <a:r>
              <a:rPr lang="hu-HU" altLang="hu-HU" sz="3400" dirty="0" smtClean="0">
                <a:solidFill>
                  <a:srgbClr val="FFFFFF"/>
                </a:solidFill>
              </a:rPr>
              <a:t>közel 200</a:t>
            </a:r>
            <a:r>
              <a:rPr lang="en-GB" altLang="hu-HU" sz="3400" dirty="0" smtClean="0">
                <a:solidFill>
                  <a:srgbClr val="FFFFFF"/>
                </a:solidFill>
              </a:rPr>
              <a:t> retrospect</a:t>
            </a:r>
            <a:r>
              <a:rPr lang="hu-HU" altLang="hu-HU" sz="3400" dirty="0" smtClean="0">
                <a:solidFill>
                  <a:srgbClr val="FFFFFF"/>
                </a:solidFill>
              </a:rPr>
              <a:t>ív és</a:t>
            </a:r>
            <a:r>
              <a:rPr lang="en-GB" altLang="hu-HU" sz="3400" dirty="0" smtClean="0">
                <a:solidFill>
                  <a:srgbClr val="FFFFFF"/>
                </a:solidFill>
              </a:rPr>
              <a:t> prospect</a:t>
            </a:r>
            <a:r>
              <a:rPr lang="hu-HU" altLang="hu-HU" sz="3400" dirty="0" smtClean="0">
                <a:solidFill>
                  <a:srgbClr val="FFFFFF"/>
                </a:solidFill>
              </a:rPr>
              <a:t>íve </a:t>
            </a:r>
            <a:r>
              <a:rPr lang="en-GB" altLang="hu-HU" sz="3400" dirty="0" err="1" smtClean="0">
                <a:solidFill>
                  <a:srgbClr val="FFFFFF"/>
                </a:solidFill>
              </a:rPr>
              <a:t>epidemiologi</a:t>
            </a:r>
            <a:r>
              <a:rPr lang="hu-HU" altLang="hu-HU" sz="3400" dirty="0" err="1" smtClean="0">
                <a:solidFill>
                  <a:srgbClr val="FFFFFF"/>
                </a:solidFill>
              </a:rPr>
              <a:t>ai</a:t>
            </a:r>
            <a:r>
              <a:rPr lang="hu-HU" altLang="hu-HU" sz="3400" dirty="0" smtClean="0">
                <a:solidFill>
                  <a:srgbClr val="FFFFFF"/>
                </a:solidFill>
              </a:rPr>
              <a:t> tanulmány</a:t>
            </a:r>
            <a:endParaRPr lang="en-GB" altLang="hu-HU" sz="3400" dirty="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3400" b="0" dirty="0" smtClean="0">
              <a:solidFill>
                <a:srgbClr val="FFFFFF"/>
              </a:solidFill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7924800" y="228600"/>
            <a:ext cx="955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200" smtClean="0">
                <a:solidFill>
                  <a:srgbClr val="FFFFFF"/>
                </a:solidFill>
              </a:rPr>
              <a:t>Tudomány</a:t>
            </a:r>
          </a:p>
        </p:txBody>
      </p:sp>
    </p:spTree>
    <p:extLst>
      <p:ext uri="{BB962C8B-B14F-4D97-AF65-F5344CB8AC3E}">
        <p14:creationId xmlns:p14="http://schemas.microsoft.com/office/powerpoint/2010/main" val="20130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2"/>
          <p:cNvSpPr>
            <a:spLocks noChangeShapeType="1"/>
          </p:cNvSpPr>
          <p:nvPr/>
        </p:nvSpPr>
        <p:spPr bwMode="auto">
          <a:xfrm>
            <a:off x="1252538" y="3048000"/>
            <a:ext cx="2641600" cy="914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1987" name="Freeform 3"/>
          <p:cNvSpPr>
            <a:spLocks/>
          </p:cNvSpPr>
          <p:nvPr/>
        </p:nvSpPr>
        <p:spPr bwMode="auto">
          <a:xfrm>
            <a:off x="1360488" y="3343275"/>
            <a:ext cx="60325" cy="96838"/>
          </a:xfrm>
          <a:custGeom>
            <a:avLst/>
            <a:gdLst>
              <a:gd name="T0" fmla="*/ 2147483647 w 43"/>
              <a:gd name="T1" fmla="*/ 0 h 61"/>
              <a:gd name="T2" fmla="*/ 2147483647 w 43"/>
              <a:gd name="T3" fmla="*/ 2147483647 h 61"/>
              <a:gd name="T4" fmla="*/ 2147483647 w 43"/>
              <a:gd name="T5" fmla="*/ 2147483647 h 61"/>
              <a:gd name="T6" fmla="*/ 0 w 43"/>
              <a:gd name="T7" fmla="*/ 2147483647 h 61"/>
              <a:gd name="T8" fmla="*/ 2147483647 w 43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61">
                <a:moveTo>
                  <a:pt x="21" y="0"/>
                </a:moveTo>
                <a:lnTo>
                  <a:pt x="42" y="30"/>
                </a:lnTo>
                <a:lnTo>
                  <a:pt x="21" y="60"/>
                </a:lnTo>
                <a:lnTo>
                  <a:pt x="0" y="30"/>
                </a:lnTo>
                <a:lnTo>
                  <a:pt x="21" y="0"/>
                </a:lnTo>
              </a:path>
            </a:pathLst>
          </a:custGeom>
          <a:solidFill>
            <a:srgbClr val="FF00FF"/>
          </a:solidFill>
          <a:ln w="12700" cap="rnd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1988" name="Freeform 4"/>
          <p:cNvSpPr>
            <a:spLocks/>
          </p:cNvSpPr>
          <p:nvPr/>
        </p:nvSpPr>
        <p:spPr bwMode="auto">
          <a:xfrm>
            <a:off x="1508125" y="3668713"/>
            <a:ext cx="60325" cy="98425"/>
          </a:xfrm>
          <a:custGeom>
            <a:avLst/>
            <a:gdLst>
              <a:gd name="T0" fmla="*/ 2147483647 w 43"/>
              <a:gd name="T1" fmla="*/ 0 h 62"/>
              <a:gd name="T2" fmla="*/ 2147483647 w 43"/>
              <a:gd name="T3" fmla="*/ 2147483647 h 62"/>
              <a:gd name="T4" fmla="*/ 2147483647 w 43"/>
              <a:gd name="T5" fmla="*/ 2147483647 h 62"/>
              <a:gd name="T6" fmla="*/ 0 w 43"/>
              <a:gd name="T7" fmla="*/ 2147483647 h 62"/>
              <a:gd name="T8" fmla="*/ 2147483647 w 43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62">
                <a:moveTo>
                  <a:pt x="21" y="0"/>
                </a:moveTo>
                <a:lnTo>
                  <a:pt x="42" y="30"/>
                </a:lnTo>
                <a:lnTo>
                  <a:pt x="21" y="61"/>
                </a:lnTo>
                <a:lnTo>
                  <a:pt x="0" y="30"/>
                </a:lnTo>
                <a:lnTo>
                  <a:pt x="21" y="0"/>
                </a:lnTo>
              </a:path>
            </a:pathLst>
          </a:custGeom>
          <a:solidFill>
            <a:srgbClr val="FF00FF"/>
          </a:solidFill>
          <a:ln w="12700" cap="rnd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1989" name="Freeform 5"/>
          <p:cNvSpPr>
            <a:spLocks/>
          </p:cNvSpPr>
          <p:nvPr/>
        </p:nvSpPr>
        <p:spPr bwMode="auto">
          <a:xfrm>
            <a:off x="1557338" y="3178175"/>
            <a:ext cx="61912" cy="100013"/>
          </a:xfrm>
          <a:custGeom>
            <a:avLst/>
            <a:gdLst>
              <a:gd name="T0" fmla="*/ 2147483647 w 44"/>
              <a:gd name="T1" fmla="*/ 0 h 63"/>
              <a:gd name="T2" fmla="*/ 2147483647 w 44"/>
              <a:gd name="T3" fmla="*/ 2147483647 h 63"/>
              <a:gd name="T4" fmla="*/ 2147483647 w 44"/>
              <a:gd name="T5" fmla="*/ 2147483647 h 63"/>
              <a:gd name="T6" fmla="*/ 0 w 44"/>
              <a:gd name="T7" fmla="*/ 2147483647 h 63"/>
              <a:gd name="T8" fmla="*/ 2147483647 w 44"/>
              <a:gd name="T9" fmla="*/ 0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" h="63">
                <a:moveTo>
                  <a:pt x="22" y="0"/>
                </a:moveTo>
                <a:lnTo>
                  <a:pt x="43" y="31"/>
                </a:lnTo>
                <a:lnTo>
                  <a:pt x="22" y="62"/>
                </a:lnTo>
                <a:lnTo>
                  <a:pt x="0" y="31"/>
                </a:lnTo>
                <a:lnTo>
                  <a:pt x="22" y="0"/>
                </a:lnTo>
              </a:path>
            </a:pathLst>
          </a:custGeom>
          <a:solidFill>
            <a:srgbClr val="FF00FF"/>
          </a:solidFill>
          <a:ln w="12700" cap="rnd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1990" name="Freeform 6"/>
          <p:cNvSpPr>
            <a:spLocks/>
          </p:cNvSpPr>
          <p:nvPr/>
        </p:nvSpPr>
        <p:spPr bwMode="auto">
          <a:xfrm>
            <a:off x="1852613" y="3343275"/>
            <a:ext cx="60325" cy="96838"/>
          </a:xfrm>
          <a:custGeom>
            <a:avLst/>
            <a:gdLst>
              <a:gd name="T0" fmla="*/ 2147483647 w 43"/>
              <a:gd name="T1" fmla="*/ 0 h 61"/>
              <a:gd name="T2" fmla="*/ 2147483647 w 43"/>
              <a:gd name="T3" fmla="*/ 2147483647 h 61"/>
              <a:gd name="T4" fmla="*/ 2147483647 w 43"/>
              <a:gd name="T5" fmla="*/ 2147483647 h 61"/>
              <a:gd name="T6" fmla="*/ 0 w 43"/>
              <a:gd name="T7" fmla="*/ 2147483647 h 61"/>
              <a:gd name="T8" fmla="*/ 2147483647 w 43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61">
                <a:moveTo>
                  <a:pt x="21" y="0"/>
                </a:moveTo>
                <a:lnTo>
                  <a:pt x="42" y="30"/>
                </a:lnTo>
                <a:lnTo>
                  <a:pt x="21" y="60"/>
                </a:lnTo>
                <a:lnTo>
                  <a:pt x="0" y="30"/>
                </a:lnTo>
                <a:lnTo>
                  <a:pt x="21" y="0"/>
                </a:lnTo>
              </a:path>
            </a:pathLst>
          </a:custGeom>
          <a:solidFill>
            <a:srgbClr val="FF00FF"/>
          </a:solidFill>
          <a:ln w="12700" cap="rnd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1991" name="Freeform 7"/>
          <p:cNvSpPr>
            <a:spLocks/>
          </p:cNvSpPr>
          <p:nvPr/>
        </p:nvSpPr>
        <p:spPr bwMode="auto">
          <a:xfrm>
            <a:off x="1976438" y="4802188"/>
            <a:ext cx="61912" cy="100012"/>
          </a:xfrm>
          <a:custGeom>
            <a:avLst/>
            <a:gdLst>
              <a:gd name="T0" fmla="*/ 2147483647 w 43"/>
              <a:gd name="T1" fmla="*/ 0 h 63"/>
              <a:gd name="T2" fmla="*/ 2147483647 w 43"/>
              <a:gd name="T3" fmla="*/ 2147483647 h 63"/>
              <a:gd name="T4" fmla="*/ 2147483647 w 43"/>
              <a:gd name="T5" fmla="*/ 2147483647 h 63"/>
              <a:gd name="T6" fmla="*/ 0 w 43"/>
              <a:gd name="T7" fmla="*/ 2147483647 h 63"/>
              <a:gd name="T8" fmla="*/ 2147483647 w 43"/>
              <a:gd name="T9" fmla="*/ 0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63">
                <a:moveTo>
                  <a:pt x="21" y="0"/>
                </a:moveTo>
                <a:lnTo>
                  <a:pt x="42" y="31"/>
                </a:lnTo>
                <a:lnTo>
                  <a:pt x="21" y="62"/>
                </a:lnTo>
                <a:lnTo>
                  <a:pt x="0" y="31"/>
                </a:lnTo>
                <a:lnTo>
                  <a:pt x="21" y="0"/>
                </a:lnTo>
              </a:path>
            </a:pathLst>
          </a:custGeom>
          <a:solidFill>
            <a:srgbClr val="FF00FF"/>
          </a:solidFill>
          <a:ln w="12700" cap="rnd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1992" name="Freeform 8"/>
          <p:cNvSpPr>
            <a:spLocks/>
          </p:cNvSpPr>
          <p:nvPr/>
        </p:nvSpPr>
        <p:spPr bwMode="auto">
          <a:xfrm>
            <a:off x="2222500" y="3424238"/>
            <a:ext cx="61913" cy="98425"/>
          </a:xfrm>
          <a:custGeom>
            <a:avLst/>
            <a:gdLst>
              <a:gd name="T0" fmla="*/ 2147483647 w 44"/>
              <a:gd name="T1" fmla="*/ 0 h 62"/>
              <a:gd name="T2" fmla="*/ 2147483647 w 44"/>
              <a:gd name="T3" fmla="*/ 2147483647 h 62"/>
              <a:gd name="T4" fmla="*/ 2147483647 w 44"/>
              <a:gd name="T5" fmla="*/ 2147483647 h 62"/>
              <a:gd name="T6" fmla="*/ 0 w 44"/>
              <a:gd name="T7" fmla="*/ 2147483647 h 62"/>
              <a:gd name="T8" fmla="*/ 2147483647 w 44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" h="62">
                <a:moveTo>
                  <a:pt x="22" y="0"/>
                </a:moveTo>
                <a:lnTo>
                  <a:pt x="43" y="30"/>
                </a:lnTo>
                <a:lnTo>
                  <a:pt x="22" y="61"/>
                </a:lnTo>
                <a:lnTo>
                  <a:pt x="0" y="30"/>
                </a:lnTo>
                <a:lnTo>
                  <a:pt x="22" y="0"/>
                </a:lnTo>
              </a:path>
            </a:pathLst>
          </a:custGeom>
          <a:solidFill>
            <a:srgbClr val="FF00FF"/>
          </a:solidFill>
          <a:ln w="12700" cap="rnd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1993" name="Freeform 9"/>
          <p:cNvSpPr>
            <a:spLocks/>
          </p:cNvSpPr>
          <p:nvPr/>
        </p:nvSpPr>
        <p:spPr bwMode="auto">
          <a:xfrm>
            <a:off x="2222500" y="2774950"/>
            <a:ext cx="61913" cy="98425"/>
          </a:xfrm>
          <a:custGeom>
            <a:avLst/>
            <a:gdLst>
              <a:gd name="T0" fmla="*/ 2147483647 w 44"/>
              <a:gd name="T1" fmla="*/ 0 h 62"/>
              <a:gd name="T2" fmla="*/ 2147483647 w 44"/>
              <a:gd name="T3" fmla="*/ 2147483647 h 62"/>
              <a:gd name="T4" fmla="*/ 2147483647 w 44"/>
              <a:gd name="T5" fmla="*/ 2147483647 h 62"/>
              <a:gd name="T6" fmla="*/ 0 w 44"/>
              <a:gd name="T7" fmla="*/ 2147483647 h 62"/>
              <a:gd name="T8" fmla="*/ 2147483647 w 44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" h="62">
                <a:moveTo>
                  <a:pt x="22" y="0"/>
                </a:moveTo>
                <a:lnTo>
                  <a:pt x="43" y="30"/>
                </a:lnTo>
                <a:lnTo>
                  <a:pt x="22" y="61"/>
                </a:lnTo>
                <a:lnTo>
                  <a:pt x="0" y="30"/>
                </a:lnTo>
                <a:lnTo>
                  <a:pt x="22" y="0"/>
                </a:lnTo>
              </a:path>
            </a:pathLst>
          </a:custGeom>
          <a:solidFill>
            <a:srgbClr val="FF00FF"/>
          </a:solidFill>
          <a:ln w="12700" cap="rnd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1994" name="Freeform 10"/>
          <p:cNvSpPr>
            <a:spLocks/>
          </p:cNvSpPr>
          <p:nvPr/>
        </p:nvSpPr>
        <p:spPr bwMode="auto">
          <a:xfrm>
            <a:off x="2324100" y="2449513"/>
            <a:ext cx="60325" cy="100012"/>
          </a:xfrm>
          <a:custGeom>
            <a:avLst/>
            <a:gdLst>
              <a:gd name="T0" fmla="*/ 2147483647 w 43"/>
              <a:gd name="T1" fmla="*/ 0 h 63"/>
              <a:gd name="T2" fmla="*/ 2147483647 w 43"/>
              <a:gd name="T3" fmla="*/ 2147483647 h 63"/>
              <a:gd name="T4" fmla="*/ 2147483647 w 43"/>
              <a:gd name="T5" fmla="*/ 2147483647 h 63"/>
              <a:gd name="T6" fmla="*/ 0 w 43"/>
              <a:gd name="T7" fmla="*/ 2147483647 h 63"/>
              <a:gd name="T8" fmla="*/ 2147483647 w 43"/>
              <a:gd name="T9" fmla="*/ 0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63">
                <a:moveTo>
                  <a:pt x="21" y="0"/>
                </a:moveTo>
                <a:lnTo>
                  <a:pt x="42" y="30"/>
                </a:lnTo>
                <a:lnTo>
                  <a:pt x="21" y="62"/>
                </a:lnTo>
                <a:lnTo>
                  <a:pt x="0" y="30"/>
                </a:lnTo>
                <a:lnTo>
                  <a:pt x="21" y="0"/>
                </a:lnTo>
              </a:path>
            </a:pathLst>
          </a:custGeom>
          <a:solidFill>
            <a:srgbClr val="FF00FF"/>
          </a:solidFill>
          <a:ln w="12700" cap="rnd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1995" name="Freeform 11"/>
          <p:cNvSpPr>
            <a:spLocks/>
          </p:cNvSpPr>
          <p:nvPr/>
        </p:nvSpPr>
        <p:spPr bwMode="auto">
          <a:xfrm>
            <a:off x="2519363" y="3668713"/>
            <a:ext cx="60325" cy="98425"/>
          </a:xfrm>
          <a:custGeom>
            <a:avLst/>
            <a:gdLst>
              <a:gd name="T0" fmla="*/ 2147483647 w 43"/>
              <a:gd name="T1" fmla="*/ 0 h 62"/>
              <a:gd name="T2" fmla="*/ 2147483647 w 43"/>
              <a:gd name="T3" fmla="*/ 2147483647 h 62"/>
              <a:gd name="T4" fmla="*/ 2147483647 w 43"/>
              <a:gd name="T5" fmla="*/ 2147483647 h 62"/>
              <a:gd name="T6" fmla="*/ 0 w 43"/>
              <a:gd name="T7" fmla="*/ 2147483647 h 62"/>
              <a:gd name="T8" fmla="*/ 2147483647 w 43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62">
                <a:moveTo>
                  <a:pt x="21" y="0"/>
                </a:moveTo>
                <a:lnTo>
                  <a:pt x="42" y="30"/>
                </a:lnTo>
                <a:lnTo>
                  <a:pt x="21" y="61"/>
                </a:lnTo>
                <a:lnTo>
                  <a:pt x="0" y="30"/>
                </a:lnTo>
                <a:lnTo>
                  <a:pt x="21" y="0"/>
                </a:lnTo>
              </a:path>
            </a:pathLst>
          </a:custGeom>
          <a:solidFill>
            <a:srgbClr val="FF00FF"/>
          </a:solidFill>
          <a:ln w="12700" cap="rnd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1996" name="Freeform 12"/>
          <p:cNvSpPr>
            <a:spLocks/>
          </p:cNvSpPr>
          <p:nvPr/>
        </p:nvSpPr>
        <p:spPr bwMode="auto">
          <a:xfrm>
            <a:off x="2716213" y="3424238"/>
            <a:ext cx="60325" cy="98425"/>
          </a:xfrm>
          <a:custGeom>
            <a:avLst/>
            <a:gdLst>
              <a:gd name="T0" fmla="*/ 2147483647 w 43"/>
              <a:gd name="T1" fmla="*/ 0 h 62"/>
              <a:gd name="T2" fmla="*/ 2147483647 w 43"/>
              <a:gd name="T3" fmla="*/ 2147483647 h 62"/>
              <a:gd name="T4" fmla="*/ 2147483647 w 43"/>
              <a:gd name="T5" fmla="*/ 2147483647 h 62"/>
              <a:gd name="T6" fmla="*/ 0 w 43"/>
              <a:gd name="T7" fmla="*/ 2147483647 h 62"/>
              <a:gd name="T8" fmla="*/ 2147483647 w 43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62">
                <a:moveTo>
                  <a:pt x="21" y="0"/>
                </a:moveTo>
                <a:lnTo>
                  <a:pt x="42" y="30"/>
                </a:lnTo>
                <a:lnTo>
                  <a:pt x="21" y="61"/>
                </a:lnTo>
                <a:lnTo>
                  <a:pt x="0" y="30"/>
                </a:lnTo>
                <a:lnTo>
                  <a:pt x="21" y="0"/>
                </a:lnTo>
              </a:path>
            </a:pathLst>
          </a:custGeom>
          <a:solidFill>
            <a:srgbClr val="FF00FF"/>
          </a:solidFill>
          <a:ln w="12700" cap="rnd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1997" name="Freeform 13"/>
          <p:cNvSpPr>
            <a:spLocks/>
          </p:cNvSpPr>
          <p:nvPr/>
        </p:nvSpPr>
        <p:spPr bwMode="auto">
          <a:xfrm>
            <a:off x="2670175" y="2774950"/>
            <a:ext cx="58738" cy="98425"/>
          </a:xfrm>
          <a:custGeom>
            <a:avLst/>
            <a:gdLst>
              <a:gd name="T0" fmla="*/ 2147483647 w 42"/>
              <a:gd name="T1" fmla="*/ 0 h 62"/>
              <a:gd name="T2" fmla="*/ 2147483647 w 42"/>
              <a:gd name="T3" fmla="*/ 2147483647 h 62"/>
              <a:gd name="T4" fmla="*/ 2147483647 w 42"/>
              <a:gd name="T5" fmla="*/ 2147483647 h 62"/>
              <a:gd name="T6" fmla="*/ 0 w 42"/>
              <a:gd name="T7" fmla="*/ 2147483647 h 62"/>
              <a:gd name="T8" fmla="*/ 2147483647 w 42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62">
                <a:moveTo>
                  <a:pt x="20" y="0"/>
                </a:moveTo>
                <a:lnTo>
                  <a:pt x="41" y="30"/>
                </a:lnTo>
                <a:lnTo>
                  <a:pt x="20" y="61"/>
                </a:lnTo>
                <a:lnTo>
                  <a:pt x="0" y="30"/>
                </a:lnTo>
                <a:lnTo>
                  <a:pt x="20" y="0"/>
                </a:lnTo>
              </a:path>
            </a:pathLst>
          </a:custGeom>
          <a:solidFill>
            <a:srgbClr val="FF00FF"/>
          </a:solidFill>
          <a:ln w="12700" cap="rnd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1998" name="Freeform 14"/>
          <p:cNvSpPr>
            <a:spLocks/>
          </p:cNvSpPr>
          <p:nvPr/>
        </p:nvSpPr>
        <p:spPr bwMode="auto">
          <a:xfrm>
            <a:off x="2840038" y="3990975"/>
            <a:ext cx="61912" cy="100013"/>
          </a:xfrm>
          <a:custGeom>
            <a:avLst/>
            <a:gdLst>
              <a:gd name="T0" fmla="*/ 2147483647 w 43"/>
              <a:gd name="T1" fmla="*/ 0 h 63"/>
              <a:gd name="T2" fmla="*/ 2147483647 w 43"/>
              <a:gd name="T3" fmla="*/ 2147483647 h 63"/>
              <a:gd name="T4" fmla="*/ 2147483647 w 43"/>
              <a:gd name="T5" fmla="*/ 2147483647 h 63"/>
              <a:gd name="T6" fmla="*/ 0 w 43"/>
              <a:gd name="T7" fmla="*/ 2147483647 h 63"/>
              <a:gd name="T8" fmla="*/ 2147483647 w 43"/>
              <a:gd name="T9" fmla="*/ 0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63">
                <a:moveTo>
                  <a:pt x="21" y="0"/>
                </a:moveTo>
                <a:lnTo>
                  <a:pt x="42" y="31"/>
                </a:lnTo>
                <a:lnTo>
                  <a:pt x="21" y="62"/>
                </a:lnTo>
                <a:lnTo>
                  <a:pt x="0" y="31"/>
                </a:lnTo>
                <a:lnTo>
                  <a:pt x="21" y="0"/>
                </a:lnTo>
              </a:path>
            </a:pathLst>
          </a:custGeom>
          <a:solidFill>
            <a:srgbClr val="FF00FF"/>
          </a:solidFill>
          <a:ln w="12700" cap="rnd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1999" name="Freeform 15"/>
          <p:cNvSpPr>
            <a:spLocks/>
          </p:cNvSpPr>
          <p:nvPr/>
        </p:nvSpPr>
        <p:spPr bwMode="auto">
          <a:xfrm>
            <a:off x="2840038" y="3343275"/>
            <a:ext cx="61912" cy="96838"/>
          </a:xfrm>
          <a:custGeom>
            <a:avLst/>
            <a:gdLst>
              <a:gd name="T0" fmla="*/ 2147483647 w 43"/>
              <a:gd name="T1" fmla="*/ 0 h 61"/>
              <a:gd name="T2" fmla="*/ 2147483647 w 43"/>
              <a:gd name="T3" fmla="*/ 2147483647 h 61"/>
              <a:gd name="T4" fmla="*/ 2147483647 w 43"/>
              <a:gd name="T5" fmla="*/ 2147483647 h 61"/>
              <a:gd name="T6" fmla="*/ 0 w 43"/>
              <a:gd name="T7" fmla="*/ 2147483647 h 61"/>
              <a:gd name="T8" fmla="*/ 2147483647 w 43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61">
                <a:moveTo>
                  <a:pt x="21" y="0"/>
                </a:moveTo>
                <a:lnTo>
                  <a:pt x="42" y="30"/>
                </a:lnTo>
                <a:lnTo>
                  <a:pt x="21" y="60"/>
                </a:lnTo>
                <a:lnTo>
                  <a:pt x="0" y="30"/>
                </a:lnTo>
                <a:lnTo>
                  <a:pt x="21" y="0"/>
                </a:lnTo>
              </a:path>
            </a:pathLst>
          </a:custGeom>
          <a:solidFill>
            <a:srgbClr val="FF00FF"/>
          </a:solidFill>
          <a:ln w="12700" cap="rnd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00" name="Freeform 16"/>
          <p:cNvSpPr>
            <a:spLocks/>
          </p:cNvSpPr>
          <p:nvPr/>
        </p:nvSpPr>
        <p:spPr bwMode="auto">
          <a:xfrm>
            <a:off x="2916238" y="3260725"/>
            <a:ext cx="60325" cy="100013"/>
          </a:xfrm>
          <a:custGeom>
            <a:avLst/>
            <a:gdLst>
              <a:gd name="T0" fmla="*/ 2147483647 w 42"/>
              <a:gd name="T1" fmla="*/ 0 h 63"/>
              <a:gd name="T2" fmla="*/ 2147483647 w 42"/>
              <a:gd name="T3" fmla="*/ 2147483647 h 63"/>
              <a:gd name="T4" fmla="*/ 2147483647 w 42"/>
              <a:gd name="T5" fmla="*/ 2147483647 h 63"/>
              <a:gd name="T6" fmla="*/ 0 w 42"/>
              <a:gd name="T7" fmla="*/ 2147483647 h 63"/>
              <a:gd name="T8" fmla="*/ 2147483647 w 42"/>
              <a:gd name="T9" fmla="*/ 0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63">
                <a:moveTo>
                  <a:pt x="20" y="0"/>
                </a:moveTo>
                <a:lnTo>
                  <a:pt x="41" y="30"/>
                </a:lnTo>
                <a:lnTo>
                  <a:pt x="20" y="62"/>
                </a:lnTo>
                <a:lnTo>
                  <a:pt x="0" y="30"/>
                </a:lnTo>
                <a:lnTo>
                  <a:pt x="20" y="0"/>
                </a:lnTo>
              </a:path>
            </a:pathLst>
          </a:custGeom>
          <a:solidFill>
            <a:srgbClr val="FF00FF"/>
          </a:solidFill>
          <a:ln w="12700" cap="rnd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01" name="Freeform 17"/>
          <p:cNvSpPr>
            <a:spLocks/>
          </p:cNvSpPr>
          <p:nvPr/>
        </p:nvSpPr>
        <p:spPr bwMode="auto">
          <a:xfrm>
            <a:off x="3173413" y="4160838"/>
            <a:ext cx="61912" cy="96837"/>
          </a:xfrm>
          <a:custGeom>
            <a:avLst/>
            <a:gdLst>
              <a:gd name="T0" fmla="*/ 2147483647 w 44"/>
              <a:gd name="T1" fmla="*/ 0 h 61"/>
              <a:gd name="T2" fmla="*/ 2147483647 w 44"/>
              <a:gd name="T3" fmla="*/ 2147483647 h 61"/>
              <a:gd name="T4" fmla="*/ 2147483647 w 44"/>
              <a:gd name="T5" fmla="*/ 2147483647 h 61"/>
              <a:gd name="T6" fmla="*/ 0 w 44"/>
              <a:gd name="T7" fmla="*/ 2147483647 h 61"/>
              <a:gd name="T8" fmla="*/ 2147483647 w 44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" h="61">
                <a:moveTo>
                  <a:pt x="22" y="0"/>
                </a:moveTo>
                <a:lnTo>
                  <a:pt x="43" y="30"/>
                </a:lnTo>
                <a:lnTo>
                  <a:pt x="22" y="60"/>
                </a:lnTo>
                <a:lnTo>
                  <a:pt x="0" y="30"/>
                </a:lnTo>
                <a:lnTo>
                  <a:pt x="22" y="0"/>
                </a:lnTo>
              </a:path>
            </a:pathLst>
          </a:custGeom>
          <a:solidFill>
            <a:srgbClr val="FF00FF"/>
          </a:solidFill>
          <a:ln w="12700" cap="rnd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02" name="Freeform 18"/>
          <p:cNvSpPr>
            <a:spLocks/>
          </p:cNvSpPr>
          <p:nvPr/>
        </p:nvSpPr>
        <p:spPr bwMode="auto">
          <a:xfrm>
            <a:off x="3209925" y="3586163"/>
            <a:ext cx="61913" cy="98425"/>
          </a:xfrm>
          <a:custGeom>
            <a:avLst/>
            <a:gdLst>
              <a:gd name="T0" fmla="*/ 2147483647 w 44"/>
              <a:gd name="T1" fmla="*/ 0 h 62"/>
              <a:gd name="T2" fmla="*/ 2147483647 w 44"/>
              <a:gd name="T3" fmla="*/ 2147483647 h 62"/>
              <a:gd name="T4" fmla="*/ 2147483647 w 44"/>
              <a:gd name="T5" fmla="*/ 2147483647 h 62"/>
              <a:gd name="T6" fmla="*/ 0 w 44"/>
              <a:gd name="T7" fmla="*/ 2147483647 h 62"/>
              <a:gd name="T8" fmla="*/ 2147483647 w 44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" h="62">
                <a:moveTo>
                  <a:pt x="20" y="0"/>
                </a:moveTo>
                <a:lnTo>
                  <a:pt x="43" y="30"/>
                </a:lnTo>
                <a:lnTo>
                  <a:pt x="20" y="61"/>
                </a:lnTo>
                <a:lnTo>
                  <a:pt x="0" y="30"/>
                </a:lnTo>
                <a:lnTo>
                  <a:pt x="20" y="0"/>
                </a:lnTo>
              </a:path>
            </a:pathLst>
          </a:custGeom>
          <a:solidFill>
            <a:srgbClr val="FF00FF"/>
          </a:solidFill>
          <a:ln w="12700" cap="rnd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03" name="Freeform 19"/>
          <p:cNvSpPr>
            <a:spLocks/>
          </p:cNvSpPr>
          <p:nvPr/>
        </p:nvSpPr>
        <p:spPr bwMode="auto">
          <a:xfrm>
            <a:off x="3409950" y="3668713"/>
            <a:ext cx="60325" cy="98425"/>
          </a:xfrm>
          <a:custGeom>
            <a:avLst/>
            <a:gdLst>
              <a:gd name="T0" fmla="*/ 2147483647 w 43"/>
              <a:gd name="T1" fmla="*/ 0 h 62"/>
              <a:gd name="T2" fmla="*/ 2147483647 w 43"/>
              <a:gd name="T3" fmla="*/ 2147483647 h 62"/>
              <a:gd name="T4" fmla="*/ 2147483647 w 43"/>
              <a:gd name="T5" fmla="*/ 2147483647 h 62"/>
              <a:gd name="T6" fmla="*/ 0 w 43"/>
              <a:gd name="T7" fmla="*/ 2147483647 h 62"/>
              <a:gd name="T8" fmla="*/ 2147483647 w 43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62">
                <a:moveTo>
                  <a:pt x="21" y="0"/>
                </a:moveTo>
                <a:lnTo>
                  <a:pt x="42" y="30"/>
                </a:lnTo>
                <a:lnTo>
                  <a:pt x="21" y="61"/>
                </a:lnTo>
                <a:lnTo>
                  <a:pt x="0" y="30"/>
                </a:lnTo>
                <a:lnTo>
                  <a:pt x="21" y="0"/>
                </a:lnTo>
              </a:path>
            </a:pathLst>
          </a:custGeom>
          <a:solidFill>
            <a:srgbClr val="FF00FF"/>
          </a:solidFill>
          <a:ln w="12700" cap="rnd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04" name="Freeform 20"/>
          <p:cNvSpPr>
            <a:spLocks/>
          </p:cNvSpPr>
          <p:nvPr/>
        </p:nvSpPr>
        <p:spPr bwMode="auto">
          <a:xfrm>
            <a:off x="3573463" y="4246563"/>
            <a:ext cx="61912" cy="96837"/>
          </a:xfrm>
          <a:custGeom>
            <a:avLst/>
            <a:gdLst>
              <a:gd name="T0" fmla="*/ 2147483647 w 44"/>
              <a:gd name="T1" fmla="*/ 0 h 61"/>
              <a:gd name="T2" fmla="*/ 2147483647 w 44"/>
              <a:gd name="T3" fmla="*/ 2147483647 h 61"/>
              <a:gd name="T4" fmla="*/ 2147483647 w 44"/>
              <a:gd name="T5" fmla="*/ 2147483647 h 61"/>
              <a:gd name="T6" fmla="*/ 0 w 44"/>
              <a:gd name="T7" fmla="*/ 2147483647 h 61"/>
              <a:gd name="T8" fmla="*/ 2147483647 w 44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" h="61">
                <a:moveTo>
                  <a:pt x="22" y="0"/>
                </a:moveTo>
                <a:lnTo>
                  <a:pt x="43" y="30"/>
                </a:lnTo>
                <a:lnTo>
                  <a:pt x="22" y="60"/>
                </a:lnTo>
                <a:lnTo>
                  <a:pt x="0" y="30"/>
                </a:lnTo>
                <a:lnTo>
                  <a:pt x="22" y="0"/>
                </a:lnTo>
              </a:path>
            </a:pathLst>
          </a:custGeom>
          <a:solidFill>
            <a:srgbClr val="FF00FF"/>
          </a:solidFill>
          <a:ln w="12700" cap="rnd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05" name="Freeform 21"/>
          <p:cNvSpPr>
            <a:spLocks/>
          </p:cNvSpPr>
          <p:nvPr/>
        </p:nvSpPr>
        <p:spPr bwMode="auto">
          <a:xfrm>
            <a:off x="3827463" y="4398963"/>
            <a:ext cx="61912" cy="96837"/>
          </a:xfrm>
          <a:custGeom>
            <a:avLst/>
            <a:gdLst>
              <a:gd name="T0" fmla="*/ 2147483647 w 44"/>
              <a:gd name="T1" fmla="*/ 0 h 61"/>
              <a:gd name="T2" fmla="*/ 2147483647 w 44"/>
              <a:gd name="T3" fmla="*/ 2147483647 h 61"/>
              <a:gd name="T4" fmla="*/ 2147483647 w 44"/>
              <a:gd name="T5" fmla="*/ 2147483647 h 61"/>
              <a:gd name="T6" fmla="*/ 0 w 44"/>
              <a:gd name="T7" fmla="*/ 2147483647 h 61"/>
              <a:gd name="T8" fmla="*/ 2147483647 w 44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" h="61">
                <a:moveTo>
                  <a:pt x="20" y="0"/>
                </a:moveTo>
                <a:lnTo>
                  <a:pt x="43" y="30"/>
                </a:lnTo>
                <a:lnTo>
                  <a:pt x="20" y="60"/>
                </a:lnTo>
                <a:lnTo>
                  <a:pt x="0" y="30"/>
                </a:lnTo>
                <a:lnTo>
                  <a:pt x="20" y="0"/>
                </a:lnTo>
              </a:path>
            </a:pathLst>
          </a:custGeom>
          <a:solidFill>
            <a:srgbClr val="FF00FF"/>
          </a:solidFill>
          <a:ln w="12700" cap="rnd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1487488" y="5545138"/>
            <a:ext cx="1638300" cy="39687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000" b="0" smtClean="0">
                <a:solidFill>
                  <a:srgbClr val="FFFF00"/>
                </a:solidFill>
              </a:rPr>
              <a:t>Össz alkohol</a:t>
            </a:r>
            <a:endParaRPr lang="en-US" altLang="hu-HU" sz="2000" b="0" smtClean="0">
              <a:solidFill>
                <a:srgbClr val="FFFF00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 rot="-5400000">
            <a:off x="-215106" y="3331369"/>
            <a:ext cx="1354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000" b="0" smtClean="0">
                <a:solidFill>
                  <a:srgbClr val="FFFFFF"/>
                </a:solidFill>
              </a:rPr>
              <a:t> </a:t>
            </a:r>
            <a:r>
              <a:rPr lang="hu-HU" altLang="hu-HU" sz="2000" b="0" smtClean="0">
                <a:solidFill>
                  <a:srgbClr val="FFFFFF"/>
                </a:solidFill>
              </a:rPr>
              <a:t>mortalitás</a:t>
            </a:r>
            <a:endParaRPr lang="en-US" altLang="hu-HU" sz="2000" b="0" smtClean="0">
              <a:solidFill>
                <a:srgbClr val="FFFFFF"/>
              </a:solidFill>
            </a:endParaRPr>
          </a:p>
        </p:txBody>
      </p:sp>
      <p:sp>
        <p:nvSpPr>
          <p:cNvPr id="42008" name="Line 24"/>
          <p:cNvSpPr>
            <a:spLocks noChangeShapeType="1"/>
          </p:cNvSpPr>
          <p:nvPr/>
        </p:nvSpPr>
        <p:spPr bwMode="auto">
          <a:xfrm>
            <a:off x="1022350" y="5097463"/>
            <a:ext cx="295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908050" y="5230813"/>
            <a:ext cx="2270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000" b="0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>
            <a:off x="1514475" y="5000625"/>
            <a:ext cx="0" cy="88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1400175" y="5230813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000" b="0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2012" name="Line 28"/>
          <p:cNvSpPr>
            <a:spLocks noChangeShapeType="1"/>
          </p:cNvSpPr>
          <p:nvPr/>
        </p:nvSpPr>
        <p:spPr bwMode="auto">
          <a:xfrm>
            <a:off x="2008188" y="5000625"/>
            <a:ext cx="0" cy="88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1893888" y="5230813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000" b="0" smtClean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>
            <a:off x="2500313" y="5000625"/>
            <a:ext cx="0" cy="88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2387600" y="5230813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000" b="0" smtClean="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>
            <a:off x="2995613" y="5000625"/>
            <a:ext cx="0" cy="88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2851150" y="5230813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000" b="0" smtClean="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3487738" y="5000625"/>
            <a:ext cx="0" cy="88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19" name="Rectangle 35"/>
          <p:cNvSpPr>
            <a:spLocks noChangeArrowheads="1"/>
          </p:cNvSpPr>
          <p:nvPr/>
        </p:nvSpPr>
        <p:spPr bwMode="auto">
          <a:xfrm>
            <a:off x="3344863" y="5230813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000" b="0" smtClean="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3981450" y="5000625"/>
            <a:ext cx="0" cy="88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21" name="Rectangle 37"/>
          <p:cNvSpPr>
            <a:spLocks noChangeArrowheads="1"/>
          </p:cNvSpPr>
          <p:nvPr/>
        </p:nvSpPr>
        <p:spPr bwMode="auto">
          <a:xfrm>
            <a:off x="3835400" y="5230813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000" b="0" smtClean="0">
                <a:solidFill>
                  <a:srgbClr val="FFFFFF"/>
                </a:solidFill>
              </a:rPr>
              <a:t>14</a:t>
            </a:r>
          </a:p>
        </p:txBody>
      </p:sp>
      <p:sp>
        <p:nvSpPr>
          <p:cNvPr id="42022" name="Line 38"/>
          <p:cNvSpPr>
            <a:spLocks noChangeShapeType="1"/>
          </p:cNvSpPr>
          <p:nvPr/>
        </p:nvSpPr>
        <p:spPr bwMode="auto">
          <a:xfrm flipV="1">
            <a:off x="1022350" y="1841500"/>
            <a:ext cx="0" cy="32496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23" name="Rectangle 39"/>
          <p:cNvSpPr>
            <a:spLocks noChangeArrowheads="1"/>
          </p:cNvSpPr>
          <p:nvPr/>
        </p:nvSpPr>
        <p:spPr bwMode="auto">
          <a:xfrm>
            <a:off x="808038" y="4846638"/>
            <a:ext cx="227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000" b="0" smtClean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2024" name="Line 40"/>
          <p:cNvSpPr>
            <a:spLocks noChangeShapeType="1"/>
          </p:cNvSpPr>
          <p:nvPr/>
        </p:nvSpPr>
        <p:spPr bwMode="auto">
          <a:xfrm>
            <a:off x="1022350" y="4286250"/>
            <a:ext cx="523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25" name="Rectangle 41"/>
          <p:cNvSpPr>
            <a:spLocks noChangeArrowheads="1"/>
          </p:cNvSpPr>
          <p:nvPr/>
        </p:nvSpPr>
        <p:spPr bwMode="auto">
          <a:xfrm>
            <a:off x="682625" y="4187825"/>
            <a:ext cx="352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000" b="0" smtClean="0">
                <a:solidFill>
                  <a:srgbClr val="FFFFFF"/>
                </a:solidFill>
              </a:rPr>
              <a:t>100</a:t>
            </a:r>
          </a:p>
        </p:txBody>
      </p:sp>
      <p:sp>
        <p:nvSpPr>
          <p:cNvPr id="42026" name="Line 42"/>
          <p:cNvSpPr>
            <a:spLocks noChangeShapeType="1"/>
          </p:cNvSpPr>
          <p:nvPr/>
        </p:nvSpPr>
        <p:spPr bwMode="auto">
          <a:xfrm>
            <a:off x="1022350" y="3473450"/>
            <a:ext cx="523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27" name="Rectangle 43"/>
          <p:cNvSpPr>
            <a:spLocks noChangeArrowheads="1"/>
          </p:cNvSpPr>
          <p:nvPr/>
        </p:nvSpPr>
        <p:spPr bwMode="auto">
          <a:xfrm>
            <a:off x="682625" y="3376613"/>
            <a:ext cx="352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000" b="0" smtClean="0">
                <a:solidFill>
                  <a:srgbClr val="FFFFFF"/>
                </a:solidFill>
              </a:rPr>
              <a:t>200</a:t>
            </a:r>
          </a:p>
        </p:txBody>
      </p:sp>
      <p:sp>
        <p:nvSpPr>
          <p:cNvPr id="42028" name="Line 44"/>
          <p:cNvSpPr>
            <a:spLocks noChangeShapeType="1"/>
          </p:cNvSpPr>
          <p:nvPr/>
        </p:nvSpPr>
        <p:spPr bwMode="auto">
          <a:xfrm>
            <a:off x="1022350" y="2662238"/>
            <a:ext cx="523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29" name="Rectangle 45"/>
          <p:cNvSpPr>
            <a:spLocks noChangeArrowheads="1"/>
          </p:cNvSpPr>
          <p:nvPr/>
        </p:nvSpPr>
        <p:spPr bwMode="auto">
          <a:xfrm>
            <a:off x="682625" y="2563813"/>
            <a:ext cx="352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000" b="0" smtClean="0">
                <a:solidFill>
                  <a:srgbClr val="FFFFFF"/>
                </a:solidFill>
              </a:rPr>
              <a:t>300</a:t>
            </a:r>
          </a:p>
        </p:txBody>
      </p:sp>
      <p:sp>
        <p:nvSpPr>
          <p:cNvPr id="42030" name="Line 46"/>
          <p:cNvSpPr>
            <a:spLocks noChangeShapeType="1"/>
          </p:cNvSpPr>
          <p:nvPr/>
        </p:nvSpPr>
        <p:spPr bwMode="auto">
          <a:xfrm>
            <a:off x="1022350" y="1847850"/>
            <a:ext cx="523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31" name="Rectangle 47"/>
          <p:cNvSpPr>
            <a:spLocks noChangeArrowheads="1"/>
          </p:cNvSpPr>
          <p:nvPr/>
        </p:nvSpPr>
        <p:spPr bwMode="auto">
          <a:xfrm>
            <a:off x="682625" y="1752600"/>
            <a:ext cx="352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000" b="0" smtClean="0">
                <a:solidFill>
                  <a:srgbClr val="FFFFFF"/>
                </a:solidFill>
              </a:rPr>
              <a:t>400</a:t>
            </a:r>
          </a:p>
        </p:txBody>
      </p:sp>
      <p:sp>
        <p:nvSpPr>
          <p:cNvPr id="42032" name="Line 48"/>
          <p:cNvSpPr>
            <a:spLocks noChangeShapeType="1"/>
          </p:cNvSpPr>
          <p:nvPr/>
        </p:nvSpPr>
        <p:spPr bwMode="auto">
          <a:xfrm>
            <a:off x="5708650" y="3305175"/>
            <a:ext cx="2633663" cy="137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33" name="Line 49"/>
          <p:cNvSpPr>
            <a:spLocks noChangeShapeType="1"/>
          </p:cNvSpPr>
          <p:nvPr/>
        </p:nvSpPr>
        <p:spPr bwMode="auto">
          <a:xfrm>
            <a:off x="5708650" y="3305175"/>
            <a:ext cx="2633663" cy="13716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34" name="Freeform 50"/>
          <p:cNvSpPr>
            <a:spLocks/>
          </p:cNvSpPr>
          <p:nvPr/>
        </p:nvSpPr>
        <p:spPr bwMode="auto">
          <a:xfrm>
            <a:off x="5680075" y="3684588"/>
            <a:ext cx="57150" cy="98425"/>
          </a:xfrm>
          <a:custGeom>
            <a:avLst/>
            <a:gdLst>
              <a:gd name="T0" fmla="*/ 2147483647 w 41"/>
              <a:gd name="T1" fmla="*/ 0 h 62"/>
              <a:gd name="T2" fmla="*/ 2147483647 w 41"/>
              <a:gd name="T3" fmla="*/ 2147483647 h 62"/>
              <a:gd name="T4" fmla="*/ 2147483647 w 41"/>
              <a:gd name="T5" fmla="*/ 2147483647 h 62"/>
              <a:gd name="T6" fmla="*/ 0 w 41"/>
              <a:gd name="T7" fmla="*/ 2147483647 h 62"/>
              <a:gd name="T8" fmla="*/ 2147483647 w 41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" h="62">
                <a:moveTo>
                  <a:pt x="20" y="0"/>
                </a:moveTo>
                <a:lnTo>
                  <a:pt x="40" y="30"/>
                </a:lnTo>
                <a:lnTo>
                  <a:pt x="20" y="61"/>
                </a:lnTo>
                <a:lnTo>
                  <a:pt x="0" y="30"/>
                </a:lnTo>
                <a:lnTo>
                  <a:pt x="20" y="0"/>
                </a:lnTo>
              </a:path>
            </a:pathLst>
          </a:custGeom>
          <a:solidFill>
            <a:srgbClr val="00FFFF"/>
          </a:solidFill>
          <a:ln w="12700" cap="rnd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35" name="Freeform 51"/>
          <p:cNvSpPr>
            <a:spLocks/>
          </p:cNvSpPr>
          <p:nvPr/>
        </p:nvSpPr>
        <p:spPr bwMode="auto">
          <a:xfrm>
            <a:off x="5734050" y="3441700"/>
            <a:ext cx="63500" cy="96838"/>
          </a:xfrm>
          <a:custGeom>
            <a:avLst/>
            <a:gdLst>
              <a:gd name="T0" fmla="*/ 2147483647 w 44"/>
              <a:gd name="T1" fmla="*/ 0 h 61"/>
              <a:gd name="T2" fmla="*/ 2147483647 w 44"/>
              <a:gd name="T3" fmla="*/ 2147483647 h 61"/>
              <a:gd name="T4" fmla="*/ 2147483647 w 44"/>
              <a:gd name="T5" fmla="*/ 2147483647 h 61"/>
              <a:gd name="T6" fmla="*/ 0 w 44"/>
              <a:gd name="T7" fmla="*/ 2147483647 h 61"/>
              <a:gd name="T8" fmla="*/ 2147483647 w 44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" h="61">
                <a:moveTo>
                  <a:pt x="20" y="0"/>
                </a:moveTo>
                <a:lnTo>
                  <a:pt x="43" y="30"/>
                </a:lnTo>
                <a:lnTo>
                  <a:pt x="20" y="60"/>
                </a:lnTo>
                <a:lnTo>
                  <a:pt x="0" y="30"/>
                </a:lnTo>
                <a:lnTo>
                  <a:pt x="20" y="0"/>
                </a:lnTo>
              </a:path>
            </a:pathLst>
          </a:custGeom>
          <a:solidFill>
            <a:srgbClr val="00FFFF"/>
          </a:solidFill>
          <a:ln w="12700" cap="rnd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36" name="Freeform 52"/>
          <p:cNvSpPr>
            <a:spLocks/>
          </p:cNvSpPr>
          <p:nvPr/>
        </p:nvSpPr>
        <p:spPr bwMode="auto">
          <a:xfrm>
            <a:off x="6119813" y="4818063"/>
            <a:ext cx="61912" cy="103187"/>
          </a:xfrm>
          <a:custGeom>
            <a:avLst/>
            <a:gdLst>
              <a:gd name="T0" fmla="*/ 2147483647 w 44"/>
              <a:gd name="T1" fmla="*/ 0 h 65"/>
              <a:gd name="T2" fmla="*/ 2147483647 w 44"/>
              <a:gd name="T3" fmla="*/ 2147483647 h 65"/>
              <a:gd name="T4" fmla="*/ 2147483647 w 44"/>
              <a:gd name="T5" fmla="*/ 2147483647 h 65"/>
              <a:gd name="T6" fmla="*/ 0 w 44"/>
              <a:gd name="T7" fmla="*/ 2147483647 h 65"/>
              <a:gd name="T8" fmla="*/ 2147483647 w 44"/>
              <a:gd name="T9" fmla="*/ 0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" h="65">
                <a:moveTo>
                  <a:pt x="20" y="0"/>
                </a:moveTo>
                <a:lnTo>
                  <a:pt x="43" y="32"/>
                </a:lnTo>
                <a:lnTo>
                  <a:pt x="20" y="64"/>
                </a:lnTo>
                <a:lnTo>
                  <a:pt x="0" y="32"/>
                </a:lnTo>
                <a:lnTo>
                  <a:pt x="20" y="0"/>
                </a:lnTo>
              </a:path>
            </a:pathLst>
          </a:custGeom>
          <a:solidFill>
            <a:srgbClr val="00FFFF"/>
          </a:solidFill>
          <a:ln w="12700" cap="rnd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37" name="Freeform 53"/>
          <p:cNvSpPr>
            <a:spLocks/>
          </p:cNvSpPr>
          <p:nvPr/>
        </p:nvSpPr>
        <p:spPr bwMode="auto">
          <a:xfrm>
            <a:off x="6091238" y="3521075"/>
            <a:ext cx="61912" cy="100013"/>
          </a:xfrm>
          <a:custGeom>
            <a:avLst/>
            <a:gdLst>
              <a:gd name="T0" fmla="*/ 2147483647 w 43"/>
              <a:gd name="T1" fmla="*/ 0 h 63"/>
              <a:gd name="T2" fmla="*/ 2147483647 w 43"/>
              <a:gd name="T3" fmla="*/ 2147483647 h 63"/>
              <a:gd name="T4" fmla="*/ 2147483647 w 43"/>
              <a:gd name="T5" fmla="*/ 2147483647 h 63"/>
              <a:gd name="T6" fmla="*/ 0 w 43"/>
              <a:gd name="T7" fmla="*/ 2147483647 h 63"/>
              <a:gd name="T8" fmla="*/ 2147483647 w 43"/>
              <a:gd name="T9" fmla="*/ 0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63">
                <a:moveTo>
                  <a:pt x="21" y="0"/>
                </a:moveTo>
                <a:lnTo>
                  <a:pt x="42" y="31"/>
                </a:lnTo>
                <a:lnTo>
                  <a:pt x="21" y="62"/>
                </a:lnTo>
                <a:lnTo>
                  <a:pt x="0" y="31"/>
                </a:lnTo>
                <a:lnTo>
                  <a:pt x="21" y="0"/>
                </a:lnTo>
              </a:path>
            </a:pathLst>
          </a:custGeom>
          <a:solidFill>
            <a:srgbClr val="00FFFF"/>
          </a:solidFill>
          <a:ln w="12700" cap="rnd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38" name="Freeform 54"/>
          <p:cNvSpPr>
            <a:spLocks/>
          </p:cNvSpPr>
          <p:nvPr/>
        </p:nvSpPr>
        <p:spPr bwMode="auto">
          <a:xfrm>
            <a:off x="6149975" y="3724275"/>
            <a:ext cx="60325" cy="96838"/>
          </a:xfrm>
          <a:custGeom>
            <a:avLst/>
            <a:gdLst>
              <a:gd name="T0" fmla="*/ 2147483647 w 43"/>
              <a:gd name="T1" fmla="*/ 0 h 61"/>
              <a:gd name="T2" fmla="*/ 2147483647 w 43"/>
              <a:gd name="T3" fmla="*/ 2147483647 h 61"/>
              <a:gd name="T4" fmla="*/ 2147483647 w 43"/>
              <a:gd name="T5" fmla="*/ 2147483647 h 61"/>
              <a:gd name="T6" fmla="*/ 0 w 43"/>
              <a:gd name="T7" fmla="*/ 2147483647 h 61"/>
              <a:gd name="T8" fmla="*/ 2147483647 w 43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61">
                <a:moveTo>
                  <a:pt x="21" y="0"/>
                </a:moveTo>
                <a:lnTo>
                  <a:pt x="42" y="30"/>
                </a:lnTo>
                <a:lnTo>
                  <a:pt x="21" y="60"/>
                </a:lnTo>
                <a:lnTo>
                  <a:pt x="0" y="30"/>
                </a:lnTo>
                <a:lnTo>
                  <a:pt x="21" y="0"/>
                </a:lnTo>
              </a:path>
            </a:pathLst>
          </a:custGeom>
          <a:solidFill>
            <a:srgbClr val="00FFFF"/>
          </a:solidFill>
          <a:ln w="12700" cap="rnd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39" name="Freeform 55"/>
          <p:cNvSpPr>
            <a:spLocks/>
          </p:cNvSpPr>
          <p:nvPr/>
        </p:nvSpPr>
        <p:spPr bwMode="auto">
          <a:xfrm>
            <a:off x="6691313" y="3740150"/>
            <a:ext cx="60325" cy="98425"/>
          </a:xfrm>
          <a:custGeom>
            <a:avLst/>
            <a:gdLst>
              <a:gd name="T0" fmla="*/ 2147483647 w 43"/>
              <a:gd name="T1" fmla="*/ 0 h 62"/>
              <a:gd name="T2" fmla="*/ 2147483647 w 43"/>
              <a:gd name="T3" fmla="*/ 2147483647 h 62"/>
              <a:gd name="T4" fmla="*/ 2147483647 w 43"/>
              <a:gd name="T5" fmla="*/ 2147483647 h 62"/>
              <a:gd name="T6" fmla="*/ 0 w 43"/>
              <a:gd name="T7" fmla="*/ 2147483647 h 62"/>
              <a:gd name="T8" fmla="*/ 2147483647 w 43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62">
                <a:moveTo>
                  <a:pt x="21" y="0"/>
                </a:moveTo>
                <a:lnTo>
                  <a:pt x="42" y="30"/>
                </a:lnTo>
                <a:lnTo>
                  <a:pt x="21" y="61"/>
                </a:lnTo>
                <a:lnTo>
                  <a:pt x="0" y="30"/>
                </a:lnTo>
                <a:lnTo>
                  <a:pt x="21" y="0"/>
                </a:lnTo>
              </a:path>
            </a:pathLst>
          </a:custGeom>
          <a:solidFill>
            <a:srgbClr val="00FFFF"/>
          </a:solidFill>
          <a:ln w="12700" cap="rnd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40" name="Freeform 56"/>
          <p:cNvSpPr>
            <a:spLocks/>
          </p:cNvSpPr>
          <p:nvPr/>
        </p:nvSpPr>
        <p:spPr bwMode="auto">
          <a:xfrm>
            <a:off x="5826125" y="2709863"/>
            <a:ext cx="60325" cy="100012"/>
          </a:xfrm>
          <a:custGeom>
            <a:avLst/>
            <a:gdLst>
              <a:gd name="T0" fmla="*/ 2147483647 w 42"/>
              <a:gd name="T1" fmla="*/ 0 h 63"/>
              <a:gd name="T2" fmla="*/ 2147483647 w 42"/>
              <a:gd name="T3" fmla="*/ 2147483647 h 63"/>
              <a:gd name="T4" fmla="*/ 2147483647 w 42"/>
              <a:gd name="T5" fmla="*/ 2147483647 h 63"/>
              <a:gd name="T6" fmla="*/ 0 w 42"/>
              <a:gd name="T7" fmla="*/ 2147483647 h 63"/>
              <a:gd name="T8" fmla="*/ 2147483647 w 42"/>
              <a:gd name="T9" fmla="*/ 0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63">
                <a:moveTo>
                  <a:pt x="20" y="0"/>
                </a:moveTo>
                <a:lnTo>
                  <a:pt x="41" y="31"/>
                </a:lnTo>
                <a:lnTo>
                  <a:pt x="20" y="62"/>
                </a:lnTo>
                <a:lnTo>
                  <a:pt x="0" y="31"/>
                </a:lnTo>
                <a:lnTo>
                  <a:pt x="20" y="0"/>
                </a:lnTo>
              </a:path>
            </a:pathLst>
          </a:custGeom>
          <a:solidFill>
            <a:srgbClr val="00FFFF"/>
          </a:solidFill>
          <a:ln w="12700" cap="rnd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41" name="Freeform 57"/>
          <p:cNvSpPr>
            <a:spLocks/>
          </p:cNvSpPr>
          <p:nvPr/>
        </p:nvSpPr>
        <p:spPr bwMode="auto">
          <a:xfrm>
            <a:off x="6119813" y="2873375"/>
            <a:ext cx="61912" cy="98425"/>
          </a:xfrm>
          <a:custGeom>
            <a:avLst/>
            <a:gdLst>
              <a:gd name="T0" fmla="*/ 2147483647 w 44"/>
              <a:gd name="T1" fmla="*/ 0 h 62"/>
              <a:gd name="T2" fmla="*/ 2147483647 w 44"/>
              <a:gd name="T3" fmla="*/ 2147483647 h 62"/>
              <a:gd name="T4" fmla="*/ 2147483647 w 44"/>
              <a:gd name="T5" fmla="*/ 2147483647 h 62"/>
              <a:gd name="T6" fmla="*/ 0 w 44"/>
              <a:gd name="T7" fmla="*/ 2147483647 h 62"/>
              <a:gd name="T8" fmla="*/ 2147483647 w 44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" h="62">
                <a:moveTo>
                  <a:pt x="20" y="0"/>
                </a:moveTo>
                <a:lnTo>
                  <a:pt x="43" y="30"/>
                </a:lnTo>
                <a:lnTo>
                  <a:pt x="20" y="61"/>
                </a:lnTo>
                <a:lnTo>
                  <a:pt x="0" y="30"/>
                </a:lnTo>
                <a:lnTo>
                  <a:pt x="20" y="0"/>
                </a:lnTo>
              </a:path>
            </a:pathLst>
          </a:custGeom>
          <a:solidFill>
            <a:srgbClr val="00FFFF"/>
          </a:solidFill>
          <a:ln w="12700" cap="rnd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42" name="Freeform 58"/>
          <p:cNvSpPr>
            <a:spLocks/>
          </p:cNvSpPr>
          <p:nvPr/>
        </p:nvSpPr>
        <p:spPr bwMode="auto">
          <a:xfrm>
            <a:off x="6000750" y="2847975"/>
            <a:ext cx="61913" cy="100013"/>
          </a:xfrm>
          <a:custGeom>
            <a:avLst/>
            <a:gdLst>
              <a:gd name="T0" fmla="*/ 2147483647 w 43"/>
              <a:gd name="T1" fmla="*/ 0 h 63"/>
              <a:gd name="T2" fmla="*/ 2147483647 w 43"/>
              <a:gd name="T3" fmla="*/ 2147483647 h 63"/>
              <a:gd name="T4" fmla="*/ 2147483647 w 43"/>
              <a:gd name="T5" fmla="*/ 2147483647 h 63"/>
              <a:gd name="T6" fmla="*/ 0 w 43"/>
              <a:gd name="T7" fmla="*/ 2147483647 h 63"/>
              <a:gd name="T8" fmla="*/ 2147483647 w 43"/>
              <a:gd name="T9" fmla="*/ 0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63">
                <a:moveTo>
                  <a:pt x="21" y="0"/>
                </a:moveTo>
                <a:lnTo>
                  <a:pt x="42" y="30"/>
                </a:lnTo>
                <a:lnTo>
                  <a:pt x="21" y="62"/>
                </a:lnTo>
                <a:lnTo>
                  <a:pt x="0" y="30"/>
                </a:lnTo>
                <a:lnTo>
                  <a:pt x="21" y="0"/>
                </a:lnTo>
              </a:path>
            </a:pathLst>
          </a:custGeom>
          <a:solidFill>
            <a:srgbClr val="00FFFF"/>
          </a:solidFill>
          <a:ln w="12700" cap="rnd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43" name="Freeform 59"/>
          <p:cNvSpPr>
            <a:spLocks/>
          </p:cNvSpPr>
          <p:nvPr/>
        </p:nvSpPr>
        <p:spPr bwMode="auto">
          <a:xfrm>
            <a:off x="6300788" y="3521075"/>
            <a:ext cx="58737" cy="100013"/>
          </a:xfrm>
          <a:custGeom>
            <a:avLst/>
            <a:gdLst>
              <a:gd name="T0" fmla="*/ 2147483647 w 42"/>
              <a:gd name="T1" fmla="*/ 0 h 63"/>
              <a:gd name="T2" fmla="*/ 2147483647 w 42"/>
              <a:gd name="T3" fmla="*/ 2147483647 h 63"/>
              <a:gd name="T4" fmla="*/ 2147483647 w 42"/>
              <a:gd name="T5" fmla="*/ 2147483647 h 63"/>
              <a:gd name="T6" fmla="*/ 0 w 42"/>
              <a:gd name="T7" fmla="*/ 2147483647 h 63"/>
              <a:gd name="T8" fmla="*/ 2147483647 w 42"/>
              <a:gd name="T9" fmla="*/ 0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63">
                <a:moveTo>
                  <a:pt x="20" y="0"/>
                </a:moveTo>
                <a:lnTo>
                  <a:pt x="41" y="31"/>
                </a:lnTo>
                <a:lnTo>
                  <a:pt x="20" y="62"/>
                </a:lnTo>
                <a:lnTo>
                  <a:pt x="0" y="31"/>
                </a:lnTo>
                <a:lnTo>
                  <a:pt x="20" y="0"/>
                </a:lnTo>
              </a:path>
            </a:pathLst>
          </a:custGeom>
          <a:solidFill>
            <a:srgbClr val="00FFFF"/>
          </a:solidFill>
          <a:ln w="12700" cap="rnd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44" name="Freeform 60"/>
          <p:cNvSpPr>
            <a:spLocks/>
          </p:cNvSpPr>
          <p:nvPr/>
        </p:nvSpPr>
        <p:spPr bwMode="auto">
          <a:xfrm>
            <a:off x="6327775" y="3435350"/>
            <a:ext cx="58738" cy="98425"/>
          </a:xfrm>
          <a:custGeom>
            <a:avLst/>
            <a:gdLst>
              <a:gd name="T0" fmla="*/ 2147483647 w 42"/>
              <a:gd name="T1" fmla="*/ 0 h 62"/>
              <a:gd name="T2" fmla="*/ 2147483647 w 42"/>
              <a:gd name="T3" fmla="*/ 2147483647 h 62"/>
              <a:gd name="T4" fmla="*/ 2147483647 w 42"/>
              <a:gd name="T5" fmla="*/ 2147483647 h 62"/>
              <a:gd name="T6" fmla="*/ 0 w 42"/>
              <a:gd name="T7" fmla="*/ 2147483647 h 62"/>
              <a:gd name="T8" fmla="*/ 2147483647 w 42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62">
                <a:moveTo>
                  <a:pt x="20" y="0"/>
                </a:moveTo>
                <a:lnTo>
                  <a:pt x="41" y="30"/>
                </a:lnTo>
                <a:lnTo>
                  <a:pt x="20" y="61"/>
                </a:lnTo>
                <a:lnTo>
                  <a:pt x="0" y="30"/>
                </a:lnTo>
                <a:lnTo>
                  <a:pt x="20" y="0"/>
                </a:lnTo>
              </a:path>
            </a:pathLst>
          </a:custGeom>
          <a:solidFill>
            <a:srgbClr val="00FFFF"/>
          </a:solidFill>
          <a:ln w="12700" cap="rnd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45" name="Freeform 61"/>
          <p:cNvSpPr>
            <a:spLocks/>
          </p:cNvSpPr>
          <p:nvPr/>
        </p:nvSpPr>
        <p:spPr bwMode="auto">
          <a:xfrm>
            <a:off x="6475413" y="4089400"/>
            <a:ext cx="61912" cy="101600"/>
          </a:xfrm>
          <a:custGeom>
            <a:avLst/>
            <a:gdLst>
              <a:gd name="T0" fmla="*/ 2147483647 w 44"/>
              <a:gd name="T1" fmla="*/ 0 h 64"/>
              <a:gd name="T2" fmla="*/ 2147483647 w 44"/>
              <a:gd name="T3" fmla="*/ 2147483647 h 64"/>
              <a:gd name="T4" fmla="*/ 2147483647 w 44"/>
              <a:gd name="T5" fmla="*/ 2147483647 h 64"/>
              <a:gd name="T6" fmla="*/ 0 w 44"/>
              <a:gd name="T7" fmla="*/ 2147483647 h 64"/>
              <a:gd name="T8" fmla="*/ 2147483647 w 44"/>
              <a:gd name="T9" fmla="*/ 0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" h="64">
                <a:moveTo>
                  <a:pt x="20" y="0"/>
                </a:moveTo>
                <a:lnTo>
                  <a:pt x="43" y="30"/>
                </a:lnTo>
                <a:lnTo>
                  <a:pt x="20" y="63"/>
                </a:lnTo>
                <a:lnTo>
                  <a:pt x="0" y="30"/>
                </a:lnTo>
                <a:lnTo>
                  <a:pt x="20" y="0"/>
                </a:lnTo>
              </a:path>
            </a:pathLst>
          </a:custGeom>
          <a:solidFill>
            <a:srgbClr val="00FFFF"/>
          </a:solidFill>
          <a:ln w="12700" cap="rnd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46" name="Freeform 62"/>
          <p:cNvSpPr>
            <a:spLocks/>
          </p:cNvSpPr>
          <p:nvPr/>
        </p:nvSpPr>
        <p:spPr bwMode="auto">
          <a:xfrm>
            <a:off x="6564313" y="3429000"/>
            <a:ext cx="58737" cy="103188"/>
          </a:xfrm>
          <a:custGeom>
            <a:avLst/>
            <a:gdLst>
              <a:gd name="T0" fmla="*/ 2147483647 w 42"/>
              <a:gd name="T1" fmla="*/ 0 h 65"/>
              <a:gd name="T2" fmla="*/ 2147483647 w 42"/>
              <a:gd name="T3" fmla="*/ 2147483647 h 65"/>
              <a:gd name="T4" fmla="*/ 2147483647 w 42"/>
              <a:gd name="T5" fmla="*/ 2147483647 h 65"/>
              <a:gd name="T6" fmla="*/ 0 w 42"/>
              <a:gd name="T7" fmla="*/ 2147483647 h 65"/>
              <a:gd name="T8" fmla="*/ 2147483647 w 42"/>
              <a:gd name="T9" fmla="*/ 0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65">
                <a:moveTo>
                  <a:pt x="20" y="0"/>
                </a:moveTo>
                <a:lnTo>
                  <a:pt x="41" y="31"/>
                </a:lnTo>
                <a:lnTo>
                  <a:pt x="20" y="64"/>
                </a:lnTo>
                <a:lnTo>
                  <a:pt x="0" y="31"/>
                </a:lnTo>
                <a:lnTo>
                  <a:pt x="20" y="0"/>
                </a:lnTo>
              </a:path>
            </a:pathLst>
          </a:custGeom>
          <a:solidFill>
            <a:srgbClr val="00FFFF"/>
          </a:solidFill>
          <a:ln w="12700" cap="rnd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47" name="Freeform 63"/>
          <p:cNvSpPr>
            <a:spLocks/>
          </p:cNvSpPr>
          <p:nvPr/>
        </p:nvSpPr>
        <p:spPr bwMode="auto">
          <a:xfrm>
            <a:off x="6772275" y="3917950"/>
            <a:ext cx="60325" cy="100013"/>
          </a:xfrm>
          <a:custGeom>
            <a:avLst/>
            <a:gdLst>
              <a:gd name="T0" fmla="*/ 2147483647 w 43"/>
              <a:gd name="T1" fmla="*/ 0 h 63"/>
              <a:gd name="T2" fmla="*/ 2147483647 w 43"/>
              <a:gd name="T3" fmla="*/ 2147483647 h 63"/>
              <a:gd name="T4" fmla="*/ 2147483647 w 43"/>
              <a:gd name="T5" fmla="*/ 2147483647 h 63"/>
              <a:gd name="T6" fmla="*/ 0 w 43"/>
              <a:gd name="T7" fmla="*/ 2147483647 h 63"/>
              <a:gd name="T8" fmla="*/ 2147483647 w 43"/>
              <a:gd name="T9" fmla="*/ 0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63">
                <a:moveTo>
                  <a:pt x="21" y="0"/>
                </a:moveTo>
                <a:lnTo>
                  <a:pt x="42" y="31"/>
                </a:lnTo>
                <a:lnTo>
                  <a:pt x="21" y="62"/>
                </a:lnTo>
                <a:lnTo>
                  <a:pt x="0" y="31"/>
                </a:lnTo>
                <a:lnTo>
                  <a:pt x="21" y="0"/>
                </a:lnTo>
              </a:path>
            </a:pathLst>
          </a:custGeom>
          <a:solidFill>
            <a:srgbClr val="00FFFF"/>
          </a:solidFill>
          <a:ln w="12700" cap="rnd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48" name="Freeform 64"/>
          <p:cNvSpPr>
            <a:spLocks/>
          </p:cNvSpPr>
          <p:nvPr/>
        </p:nvSpPr>
        <p:spPr bwMode="auto">
          <a:xfrm>
            <a:off x="7334250" y="4170363"/>
            <a:ext cx="61913" cy="98425"/>
          </a:xfrm>
          <a:custGeom>
            <a:avLst/>
            <a:gdLst>
              <a:gd name="T0" fmla="*/ 2147483647 w 43"/>
              <a:gd name="T1" fmla="*/ 0 h 62"/>
              <a:gd name="T2" fmla="*/ 2147483647 w 43"/>
              <a:gd name="T3" fmla="*/ 2147483647 h 62"/>
              <a:gd name="T4" fmla="*/ 2147483647 w 43"/>
              <a:gd name="T5" fmla="*/ 2147483647 h 62"/>
              <a:gd name="T6" fmla="*/ 0 w 43"/>
              <a:gd name="T7" fmla="*/ 2147483647 h 62"/>
              <a:gd name="T8" fmla="*/ 2147483647 w 43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62">
                <a:moveTo>
                  <a:pt x="20" y="0"/>
                </a:moveTo>
                <a:lnTo>
                  <a:pt x="42" y="30"/>
                </a:lnTo>
                <a:lnTo>
                  <a:pt x="20" y="61"/>
                </a:lnTo>
                <a:lnTo>
                  <a:pt x="0" y="30"/>
                </a:lnTo>
                <a:lnTo>
                  <a:pt x="20" y="0"/>
                </a:lnTo>
              </a:path>
            </a:pathLst>
          </a:custGeom>
          <a:solidFill>
            <a:srgbClr val="00FFFF"/>
          </a:solidFill>
          <a:ln w="12700" cap="rnd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49" name="Freeform 65"/>
          <p:cNvSpPr>
            <a:spLocks/>
          </p:cNvSpPr>
          <p:nvPr/>
        </p:nvSpPr>
        <p:spPr bwMode="auto">
          <a:xfrm>
            <a:off x="7715250" y="4421188"/>
            <a:ext cx="60325" cy="96837"/>
          </a:xfrm>
          <a:custGeom>
            <a:avLst/>
            <a:gdLst>
              <a:gd name="T0" fmla="*/ 2147483647 w 42"/>
              <a:gd name="T1" fmla="*/ 0 h 61"/>
              <a:gd name="T2" fmla="*/ 2147483647 w 42"/>
              <a:gd name="T3" fmla="*/ 2147483647 h 61"/>
              <a:gd name="T4" fmla="*/ 2147483647 w 42"/>
              <a:gd name="T5" fmla="*/ 2147483647 h 61"/>
              <a:gd name="T6" fmla="*/ 0 w 42"/>
              <a:gd name="T7" fmla="*/ 2147483647 h 61"/>
              <a:gd name="T8" fmla="*/ 2147483647 w 42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61">
                <a:moveTo>
                  <a:pt x="20" y="0"/>
                </a:moveTo>
                <a:lnTo>
                  <a:pt x="41" y="30"/>
                </a:lnTo>
                <a:lnTo>
                  <a:pt x="20" y="60"/>
                </a:lnTo>
                <a:lnTo>
                  <a:pt x="0" y="30"/>
                </a:lnTo>
                <a:lnTo>
                  <a:pt x="20" y="0"/>
                </a:lnTo>
              </a:path>
            </a:pathLst>
          </a:custGeom>
          <a:solidFill>
            <a:srgbClr val="00FFFF"/>
          </a:solidFill>
          <a:ln w="12700" cap="rnd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50" name="Freeform 66"/>
          <p:cNvSpPr>
            <a:spLocks/>
          </p:cNvSpPr>
          <p:nvPr/>
        </p:nvSpPr>
        <p:spPr bwMode="auto">
          <a:xfrm>
            <a:off x="7954963" y="4332288"/>
            <a:ext cx="61912" cy="100012"/>
          </a:xfrm>
          <a:custGeom>
            <a:avLst/>
            <a:gdLst>
              <a:gd name="T0" fmla="*/ 2147483647 w 44"/>
              <a:gd name="T1" fmla="*/ 0 h 63"/>
              <a:gd name="T2" fmla="*/ 2147483647 w 44"/>
              <a:gd name="T3" fmla="*/ 2147483647 h 63"/>
              <a:gd name="T4" fmla="*/ 2147483647 w 44"/>
              <a:gd name="T5" fmla="*/ 2147483647 h 63"/>
              <a:gd name="T6" fmla="*/ 0 w 44"/>
              <a:gd name="T7" fmla="*/ 2147483647 h 63"/>
              <a:gd name="T8" fmla="*/ 2147483647 w 44"/>
              <a:gd name="T9" fmla="*/ 0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" h="63">
                <a:moveTo>
                  <a:pt x="20" y="0"/>
                </a:moveTo>
                <a:lnTo>
                  <a:pt x="43" y="30"/>
                </a:lnTo>
                <a:lnTo>
                  <a:pt x="20" y="62"/>
                </a:lnTo>
                <a:lnTo>
                  <a:pt x="0" y="30"/>
                </a:lnTo>
                <a:lnTo>
                  <a:pt x="20" y="0"/>
                </a:lnTo>
              </a:path>
            </a:pathLst>
          </a:custGeom>
          <a:solidFill>
            <a:srgbClr val="00FFFF"/>
          </a:solidFill>
          <a:ln w="12700" cap="rnd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51" name="Freeform 67"/>
          <p:cNvSpPr>
            <a:spLocks/>
          </p:cNvSpPr>
          <p:nvPr/>
        </p:nvSpPr>
        <p:spPr bwMode="auto">
          <a:xfrm>
            <a:off x="8340725" y="4576763"/>
            <a:ext cx="60325" cy="100012"/>
          </a:xfrm>
          <a:custGeom>
            <a:avLst/>
            <a:gdLst>
              <a:gd name="T0" fmla="*/ 2147483647 w 43"/>
              <a:gd name="T1" fmla="*/ 0 h 63"/>
              <a:gd name="T2" fmla="*/ 2147483647 w 43"/>
              <a:gd name="T3" fmla="*/ 2147483647 h 63"/>
              <a:gd name="T4" fmla="*/ 2147483647 w 43"/>
              <a:gd name="T5" fmla="*/ 2147483647 h 63"/>
              <a:gd name="T6" fmla="*/ 0 w 43"/>
              <a:gd name="T7" fmla="*/ 2147483647 h 63"/>
              <a:gd name="T8" fmla="*/ 2147483647 w 43"/>
              <a:gd name="T9" fmla="*/ 0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63">
                <a:moveTo>
                  <a:pt x="21" y="0"/>
                </a:moveTo>
                <a:lnTo>
                  <a:pt x="42" y="30"/>
                </a:lnTo>
                <a:lnTo>
                  <a:pt x="21" y="62"/>
                </a:lnTo>
                <a:lnTo>
                  <a:pt x="0" y="30"/>
                </a:lnTo>
                <a:lnTo>
                  <a:pt x="21" y="0"/>
                </a:lnTo>
              </a:path>
            </a:pathLst>
          </a:custGeom>
          <a:solidFill>
            <a:srgbClr val="00FFFF"/>
          </a:solidFill>
          <a:ln w="12700" cap="rnd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52" name="Rectangle 68"/>
          <p:cNvSpPr>
            <a:spLocks noChangeArrowheads="1"/>
          </p:cNvSpPr>
          <p:nvPr/>
        </p:nvSpPr>
        <p:spPr bwMode="auto">
          <a:xfrm>
            <a:off x="6138863" y="5545138"/>
            <a:ext cx="2005012" cy="39687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000" b="0" smtClean="0">
                <a:solidFill>
                  <a:srgbClr val="FFFF00"/>
                </a:solidFill>
              </a:rPr>
              <a:t>Össz boralkohol</a:t>
            </a:r>
            <a:endParaRPr lang="en-US" altLang="hu-HU" sz="2000" b="0" smtClean="0">
              <a:solidFill>
                <a:srgbClr val="FFFF00"/>
              </a:solidFill>
            </a:endParaRPr>
          </a:p>
        </p:txBody>
      </p:sp>
      <p:sp>
        <p:nvSpPr>
          <p:cNvPr id="42053" name="Line 69"/>
          <p:cNvSpPr>
            <a:spLocks noChangeShapeType="1"/>
          </p:cNvSpPr>
          <p:nvPr/>
        </p:nvSpPr>
        <p:spPr bwMode="auto">
          <a:xfrm>
            <a:off x="5619750" y="5194300"/>
            <a:ext cx="295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54" name="Line 70"/>
          <p:cNvSpPr>
            <a:spLocks noChangeShapeType="1"/>
          </p:cNvSpPr>
          <p:nvPr/>
        </p:nvSpPr>
        <p:spPr bwMode="auto">
          <a:xfrm flipV="1">
            <a:off x="5619750" y="4832350"/>
            <a:ext cx="0" cy="88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55" name="Rectangle 71"/>
          <p:cNvSpPr>
            <a:spLocks noChangeArrowheads="1"/>
          </p:cNvSpPr>
          <p:nvPr/>
        </p:nvSpPr>
        <p:spPr bwMode="auto">
          <a:xfrm>
            <a:off x="5505450" y="5238750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000" b="0" smtClean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2056" name="Line 72"/>
          <p:cNvSpPr>
            <a:spLocks noChangeShapeType="1"/>
          </p:cNvSpPr>
          <p:nvPr/>
        </p:nvSpPr>
        <p:spPr bwMode="auto">
          <a:xfrm flipV="1">
            <a:off x="6211888" y="5105400"/>
            <a:ext cx="0" cy="88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57" name="Rectangle 73"/>
          <p:cNvSpPr>
            <a:spLocks noChangeArrowheads="1"/>
          </p:cNvSpPr>
          <p:nvPr/>
        </p:nvSpPr>
        <p:spPr bwMode="auto">
          <a:xfrm>
            <a:off x="6097588" y="5238750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000" b="0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2058" name="Line 74"/>
          <p:cNvSpPr>
            <a:spLocks noChangeShapeType="1"/>
          </p:cNvSpPr>
          <p:nvPr/>
        </p:nvSpPr>
        <p:spPr bwMode="auto">
          <a:xfrm flipV="1">
            <a:off x="6802438" y="5105400"/>
            <a:ext cx="0" cy="88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59" name="Rectangle 75"/>
          <p:cNvSpPr>
            <a:spLocks noChangeArrowheads="1"/>
          </p:cNvSpPr>
          <p:nvPr/>
        </p:nvSpPr>
        <p:spPr bwMode="auto">
          <a:xfrm>
            <a:off x="6689725" y="5238750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000" b="0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2060" name="Line 76"/>
          <p:cNvSpPr>
            <a:spLocks noChangeShapeType="1"/>
          </p:cNvSpPr>
          <p:nvPr/>
        </p:nvSpPr>
        <p:spPr bwMode="auto">
          <a:xfrm flipV="1">
            <a:off x="7394575" y="5105400"/>
            <a:ext cx="0" cy="88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61" name="Rectangle 77"/>
          <p:cNvSpPr>
            <a:spLocks noChangeArrowheads="1"/>
          </p:cNvSpPr>
          <p:nvPr/>
        </p:nvSpPr>
        <p:spPr bwMode="auto">
          <a:xfrm>
            <a:off x="7281863" y="5238750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000" b="0" smtClean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42062" name="Line 78"/>
          <p:cNvSpPr>
            <a:spLocks noChangeShapeType="1"/>
          </p:cNvSpPr>
          <p:nvPr/>
        </p:nvSpPr>
        <p:spPr bwMode="auto">
          <a:xfrm flipV="1">
            <a:off x="7985125" y="5105400"/>
            <a:ext cx="0" cy="88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63" name="Rectangle 79"/>
          <p:cNvSpPr>
            <a:spLocks noChangeArrowheads="1"/>
          </p:cNvSpPr>
          <p:nvPr/>
        </p:nvSpPr>
        <p:spPr bwMode="auto">
          <a:xfrm>
            <a:off x="7870825" y="5238750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000" b="0" smtClean="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42064" name="Line 80"/>
          <p:cNvSpPr>
            <a:spLocks noChangeShapeType="1"/>
          </p:cNvSpPr>
          <p:nvPr/>
        </p:nvSpPr>
        <p:spPr bwMode="auto">
          <a:xfrm flipV="1">
            <a:off x="8578850" y="5105400"/>
            <a:ext cx="0" cy="88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65" name="Rectangle 81"/>
          <p:cNvSpPr>
            <a:spLocks noChangeArrowheads="1"/>
          </p:cNvSpPr>
          <p:nvPr/>
        </p:nvSpPr>
        <p:spPr bwMode="auto">
          <a:xfrm>
            <a:off x="8432800" y="5238750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000" b="0" smtClean="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42066" name="Line 82"/>
          <p:cNvSpPr>
            <a:spLocks noChangeShapeType="1"/>
          </p:cNvSpPr>
          <p:nvPr/>
        </p:nvSpPr>
        <p:spPr bwMode="auto">
          <a:xfrm flipV="1">
            <a:off x="5619750" y="1989138"/>
            <a:ext cx="0" cy="32051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67" name="Rectangle 83"/>
          <p:cNvSpPr>
            <a:spLocks noChangeArrowheads="1"/>
          </p:cNvSpPr>
          <p:nvPr/>
        </p:nvSpPr>
        <p:spPr bwMode="auto">
          <a:xfrm>
            <a:off x="5405438" y="4943475"/>
            <a:ext cx="227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000" b="0" smtClean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2068" name="Line 84"/>
          <p:cNvSpPr>
            <a:spLocks noChangeShapeType="1"/>
          </p:cNvSpPr>
          <p:nvPr/>
        </p:nvSpPr>
        <p:spPr bwMode="auto">
          <a:xfrm>
            <a:off x="5619750" y="4381500"/>
            <a:ext cx="523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69" name="Rectangle 85"/>
          <p:cNvSpPr>
            <a:spLocks noChangeArrowheads="1"/>
          </p:cNvSpPr>
          <p:nvPr/>
        </p:nvSpPr>
        <p:spPr bwMode="auto">
          <a:xfrm>
            <a:off x="5280025" y="4284663"/>
            <a:ext cx="352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000" b="0" smtClean="0">
                <a:solidFill>
                  <a:srgbClr val="FFFFFF"/>
                </a:solidFill>
              </a:rPr>
              <a:t>100</a:t>
            </a:r>
          </a:p>
        </p:txBody>
      </p:sp>
      <p:sp>
        <p:nvSpPr>
          <p:cNvPr id="42070" name="Line 86"/>
          <p:cNvSpPr>
            <a:spLocks noChangeShapeType="1"/>
          </p:cNvSpPr>
          <p:nvPr/>
        </p:nvSpPr>
        <p:spPr bwMode="auto">
          <a:xfrm>
            <a:off x="5619750" y="3571875"/>
            <a:ext cx="523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71" name="Rectangle 87"/>
          <p:cNvSpPr>
            <a:spLocks noChangeArrowheads="1"/>
          </p:cNvSpPr>
          <p:nvPr/>
        </p:nvSpPr>
        <p:spPr bwMode="auto">
          <a:xfrm>
            <a:off x="5280025" y="3475038"/>
            <a:ext cx="352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000" b="0" smtClean="0">
                <a:solidFill>
                  <a:srgbClr val="FFFFFF"/>
                </a:solidFill>
              </a:rPr>
              <a:t>200</a:t>
            </a:r>
          </a:p>
        </p:txBody>
      </p:sp>
      <p:sp>
        <p:nvSpPr>
          <p:cNvPr id="42072" name="Line 88"/>
          <p:cNvSpPr>
            <a:spLocks noChangeShapeType="1"/>
          </p:cNvSpPr>
          <p:nvPr/>
        </p:nvSpPr>
        <p:spPr bwMode="auto">
          <a:xfrm>
            <a:off x="5619750" y="2760663"/>
            <a:ext cx="523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73" name="Rectangle 89"/>
          <p:cNvSpPr>
            <a:spLocks noChangeArrowheads="1"/>
          </p:cNvSpPr>
          <p:nvPr/>
        </p:nvSpPr>
        <p:spPr bwMode="auto">
          <a:xfrm>
            <a:off x="5280025" y="2662238"/>
            <a:ext cx="352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000" b="0" smtClean="0">
                <a:solidFill>
                  <a:srgbClr val="FFFFFF"/>
                </a:solidFill>
              </a:rPr>
              <a:t>300</a:t>
            </a:r>
          </a:p>
        </p:txBody>
      </p:sp>
      <p:sp>
        <p:nvSpPr>
          <p:cNvPr id="42074" name="Line 90"/>
          <p:cNvSpPr>
            <a:spLocks noChangeShapeType="1"/>
          </p:cNvSpPr>
          <p:nvPr/>
        </p:nvSpPr>
        <p:spPr bwMode="auto">
          <a:xfrm>
            <a:off x="5619750" y="1949450"/>
            <a:ext cx="5238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75" name="Rectangle 91"/>
          <p:cNvSpPr>
            <a:spLocks noChangeArrowheads="1"/>
          </p:cNvSpPr>
          <p:nvPr/>
        </p:nvSpPr>
        <p:spPr bwMode="auto">
          <a:xfrm>
            <a:off x="5280025" y="1851025"/>
            <a:ext cx="352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000" b="0" smtClean="0">
                <a:solidFill>
                  <a:srgbClr val="FFFFFF"/>
                </a:solidFill>
              </a:rPr>
              <a:t>400</a:t>
            </a:r>
          </a:p>
        </p:txBody>
      </p:sp>
      <p:sp>
        <p:nvSpPr>
          <p:cNvPr id="42076" name="Rectangle 92"/>
          <p:cNvSpPr>
            <a:spLocks noChangeArrowheads="1"/>
          </p:cNvSpPr>
          <p:nvPr/>
        </p:nvSpPr>
        <p:spPr bwMode="auto">
          <a:xfrm rot="-5400000">
            <a:off x="4341019" y="3331369"/>
            <a:ext cx="1354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000" b="0" smtClean="0">
                <a:solidFill>
                  <a:srgbClr val="FFFFFF"/>
                </a:solidFill>
              </a:rPr>
              <a:t> mortal</a:t>
            </a:r>
            <a:r>
              <a:rPr lang="hu-HU" altLang="hu-HU" sz="2000" b="0" smtClean="0">
                <a:solidFill>
                  <a:srgbClr val="FFFFFF"/>
                </a:solidFill>
              </a:rPr>
              <a:t>itás</a:t>
            </a:r>
            <a:endParaRPr lang="en-US" altLang="hu-HU" sz="2000" b="0" smtClean="0">
              <a:solidFill>
                <a:srgbClr val="FFFFFF"/>
              </a:solidFill>
            </a:endParaRPr>
          </a:p>
        </p:txBody>
      </p:sp>
      <p:sp>
        <p:nvSpPr>
          <p:cNvPr id="42077" name="Rectangle 93"/>
          <p:cNvSpPr>
            <a:spLocks noChangeArrowheads="1"/>
          </p:cNvSpPr>
          <p:nvPr/>
        </p:nvSpPr>
        <p:spPr bwMode="auto">
          <a:xfrm>
            <a:off x="1657350" y="242888"/>
            <a:ext cx="6081713" cy="946150"/>
          </a:xfrm>
          <a:prstGeom prst="rect">
            <a:avLst/>
          </a:prstGeom>
          <a:gradFill rotWithShape="1">
            <a:gsLst>
              <a:gs pos="0">
                <a:srgbClr val="00005E"/>
              </a:gs>
              <a:gs pos="50000">
                <a:srgbClr val="000089"/>
              </a:gs>
              <a:gs pos="100000">
                <a:srgbClr val="0000A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800" smtClean="0">
                <a:solidFill>
                  <a:srgbClr val="FFFF00"/>
                </a:solidFill>
              </a:rPr>
              <a:t>Ethanol </a:t>
            </a:r>
            <a:r>
              <a:rPr lang="hu-HU" altLang="hu-HU" sz="2800" smtClean="0">
                <a:solidFill>
                  <a:srgbClr val="FFFF00"/>
                </a:solidFill>
              </a:rPr>
              <a:t>és</a:t>
            </a:r>
            <a:r>
              <a:rPr lang="en-US" altLang="hu-HU" sz="2800" smtClean="0">
                <a:solidFill>
                  <a:srgbClr val="FFFF00"/>
                </a:solidFill>
              </a:rPr>
              <a:t> </a:t>
            </a:r>
            <a:r>
              <a:rPr lang="hu-HU" altLang="hu-HU" sz="2800" smtClean="0">
                <a:solidFill>
                  <a:srgbClr val="FFFF00"/>
                </a:solidFill>
              </a:rPr>
              <a:t>bor</a:t>
            </a:r>
            <a:r>
              <a:rPr lang="en-US" altLang="hu-HU" sz="2800" smtClean="0">
                <a:solidFill>
                  <a:srgbClr val="FFFF00"/>
                </a:solidFill>
              </a:rPr>
              <a:t> ethanol </a:t>
            </a:r>
            <a:r>
              <a:rPr lang="hu-HU" altLang="hu-HU" sz="2800" smtClean="0">
                <a:solidFill>
                  <a:srgbClr val="FFFF00"/>
                </a:solidFill>
              </a:rPr>
              <a:t>fogyasztás:</a:t>
            </a:r>
            <a:endParaRPr lang="en-US" altLang="hu-HU" sz="2800" smtClean="0">
              <a:solidFill>
                <a:srgbClr val="FFFF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800" smtClean="0">
                <a:solidFill>
                  <a:srgbClr val="FFFF00"/>
                </a:solidFill>
              </a:rPr>
              <a:t>a szív - érrendszeri halálozás</a:t>
            </a:r>
            <a:endParaRPr lang="en-US" altLang="hu-HU" sz="2800" smtClean="0">
              <a:solidFill>
                <a:srgbClr val="FFFF00"/>
              </a:solidFill>
            </a:endParaRPr>
          </a:p>
        </p:txBody>
      </p:sp>
      <p:sp>
        <p:nvSpPr>
          <p:cNvPr id="42078" name="Rectangle 95"/>
          <p:cNvSpPr>
            <a:spLocks noChangeArrowheads="1"/>
          </p:cNvSpPr>
          <p:nvPr/>
        </p:nvSpPr>
        <p:spPr bwMode="auto">
          <a:xfrm>
            <a:off x="1171575" y="3375025"/>
            <a:ext cx="285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Ic</a:t>
            </a:r>
          </a:p>
        </p:txBody>
      </p:sp>
      <p:sp>
        <p:nvSpPr>
          <p:cNvPr id="42079" name="Rectangle 96"/>
          <p:cNvSpPr>
            <a:spLocks noChangeArrowheads="1"/>
          </p:cNvSpPr>
          <p:nvPr/>
        </p:nvSpPr>
        <p:spPr bwMode="auto">
          <a:xfrm>
            <a:off x="1509713" y="3603625"/>
            <a:ext cx="287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Is</a:t>
            </a:r>
          </a:p>
        </p:txBody>
      </p:sp>
      <p:sp>
        <p:nvSpPr>
          <p:cNvPr id="42080" name="Rectangle 97"/>
          <p:cNvSpPr>
            <a:spLocks noChangeArrowheads="1"/>
          </p:cNvSpPr>
          <p:nvPr/>
        </p:nvSpPr>
        <p:spPr bwMode="auto">
          <a:xfrm>
            <a:off x="1577975" y="2917825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No</a:t>
            </a:r>
          </a:p>
        </p:txBody>
      </p:sp>
      <p:sp>
        <p:nvSpPr>
          <p:cNvPr id="42081" name="Rectangle 98"/>
          <p:cNvSpPr>
            <a:spLocks noChangeArrowheads="1"/>
          </p:cNvSpPr>
          <p:nvPr/>
        </p:nvSpPr>
        <p:spPr bwMode="auto">
          <a:xfrm>
            <a:off x="1847850" y="3070225"/>
            <a:ext cx="384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Sw</a:t>
            </a:r>
          </a:p>
        </p:txBody>
      </p:sp>
      <p:sp>
        <p:nvSpPr>
          <p:cNvPr id="42082" name="Rectangle 99"/>
          <p:cNvSpPr>
            <a:spLocks noChangeArrowheads="1"/>
          </p:cNvSpPr>
          <p:nvPr/>
        </p:nvSpPr>
        <p:spPr bwMode="auto">
          <a:xfrm>
            <a:off x="2322513" y="2689225"/>
            <a:ext cx="295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Fi</a:t>
            </a:r>
          </a:p>
        </p:txBody>
      </p:sp>
      <p:sp>
        <p:nvSpPr>
          <p:cNvPr id="42083" name="Rectangle 100"/>
          <p:cNvSpPr>
            <a:spLocks noChangeArrowheads="1"/>
          </p:cNvSpPr>
          <p:nvPr/>
        </p:nvSpPr>
        <p:spPr bwMode="auto">
          <a:xfrm>
            <a:off x="2322513" y="2460625"/>
            <a:ext cx="260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Ir</a:t>
            </a:r>
          </a:p>
        </p:txBody>
      </p:sp>
      <p:sp>
        <p:nvSpPr>
          <p:cNvPr id="42084" name="Rectangle 101"/>
          <p:cNvSpPr>
            <a:spLocks noChangeArrowheads="1"/>
          </p:cNvSpPr>
          <p:nvPr/>
        </p:nvSpPr>
        <p:spPr bwMode="auto">
          <a:xfrm>
            <a:off x="2119313" y="3527425"/>
            <a:ext cx="384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US</a:t>
            </a:r>
          </a:p>
        </p:txBody>
      </p:sp>
      <p:sp>
        <p:nvSpPr>
          <p:cNvPr id="42085" name="Rectangle 102"/>
          <p:cNvSpPr>
            <a:spLocks noChangeArrowheads="1"/>
          </p:cNvSpPr>
          <p:nvPr/>
        </p:nvSpPr>
        <p:spPr bwMode="auto">
          <a:xfrm>
            <a:off x="2390775" y="3222625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Ca</a:t>
            </a:r>
          </a:p>
        </p:txBody>
      </p:sp>
      <p:sp>
        <p:nvSpPr>
          <p:cNvPr id="42086" name="Rectangle 103"/>
          <p:cNvSpPr>
            <a:spLocks noChangeArrowheads="1"/>
          </p:cNvSpPr>
          <p:nvPr/>
        </p:nvSpPr>
        <p:spPr bwMode="auto">
          <a:xfrm>
            <a:off x="2797175" y="337502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Al</a:t>
            </a:r>
          </a:p>
        </p:txBody>
      </p:sp>
      <p:sp>
        <p:nvSpPr>
          <p:cNvPr id="42087" name="Rectangle 104"/>
          <p:cNvSpPr>
            <a:spLocks noChangeArrowheads="1"/>
          </p:cNvSpPr>
          <p:nvPr/>
        </p:nvSpPr>
        <p:spPr bwMode="auto">
          <a:xfrm>
            <a:off x="2932113" y="3070225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De</a:t>
            </a:r>
          </a:p>
        </p:txBody>
      </p:sp>
      <p:sp>
        <p:nvSpPr>
          <p:cNvPr id="42088" name="Rectangle 105"/>
          <p:cNvSpPr>
            <a:spLocks noChangeArrowheads="1"/>
          </p:cNvSpPr>
          <p:nvPr/>
        </p:nvSpPr>
        <p:spPr bwMode="auto">
          <a:xfrm>
            <a:off x="3203575" y="3375025"/>
            <a:ext cx="434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WG</a:t>
            </a:r>
          </a:p>
        </p:txBody>
      </p:sp>
      <p:sp>
        <p:nvSpPr>
          <p:cNvPr id="42089" name="Rectangle 106"/>
          <p:cNvSpPr>
            <a:spLocks noChangeArrowheads="1"/>
          </p:cNvSpPr>
          <p:nvPr/>
        </p:nvSpPr>
        <p:spPr bwMode="auto">
          <a:xfrm>
            <a:off x="3473450" y="3603625"/>
            <a:ext cx="357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Au</a:t>
            </a:r>
          </a:p>
        </p:txBody>
      </p:sp>
      <p:sp>
        <p:nvSpPr>
          <p:cNvPr id="42090" name="Rectangle 107"/>
          <p:cNvSpPr>
            <a:spLocks noChangeArrowheads="1"/>
          </p:cNvSpPr>
          <p:nvPr/>
        </p:nvSpPr>
        <p:spPr bwMode="auto">
          <a:xfrm>
            <a:off x="2660650" y="390842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Bl</a:t>
            </a:r>
          </a:p>
        </p:txBody>
      </p:sp>
      <p:sp>
        <p:nvSpPr>
          <p:cNvPr id="42091" name="Rectangle 108"/>
          <p:cNvSpPr>
            <a:spLocks noChangeArrowheads="1"/>
          </p:cNvSpPr>
          <p:nvPr/>
        </p:nvSpPr>
        <p:spPr bwMode="auto">
          <a:xfrm>
            <a:off x="3135313" y="4213225"/>
            <a:ext cx="250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It</a:t>
            </a:r>
          </a:p>
        </p:txBody>
      </p:sp>
      <p:sp>
        <p:nvSpPr>
          <p:cNvPr id="42092" name="Rectangle 109"/>
          <p:cNvSpPr>
            <a:spLocks noChangeArrowheads="1"/>
          </p:cNvSpPr>
          <p:nvPr/>
        </p:nvSpPr>
        <p:spPr bwMode="auto">
          <a:xfrm>
            <a:off x="3879850" y="4441825"/>
            <a:ext cx="314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Fr</a:t>
            </a:r>
          </a:p>
        </p:txBody>
      </p:sp>
      <p:sp>
        <p:nvSpPr>
          <p:cNvPr id="42093" name="Rectangle 110"/>
          <p:cNvSpPr>
            <a:spLocks noChangeArrowheads="1"/>
          </p:cNvSpPr>
          <p:nvPr/>
        </p:nvSpPr>
        <p:spPr bwMode="auto">
          <a:xfrm>
            <a:off x="3473450" y="4365625"/>
            <a:ext cx="357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Sp</a:t>
            </a:r>
          </a:p>
        </p:txBody>
      </p:sp>
      <p:sp>
        <p:nvSpPr>
          <p:cNvPr id="42094" name="Rectangle 111"/>
          <p:cNvSpPr>
            <a:spLocks noChangeArrowheads="1"/>
          </p:cNvSpPr>
          <p:nvPr/>
        </p:nvSpPr>
        <p:spPr bwMode="auto">
          <a:xfrm>
            <a:off x="3270250" y="3908425"/>
            <a:ext cx="349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Sz</a:t>
            </a:r>
          </a:p>
        </p:txBody>
      </p:sp>
      <p:sp>
        <p:nvSpPr>
          <p:cNvPr id="42095" name="Freeform 112"/>
          <p:cNvSpPr>
            <a:spLocks/>
          </p:cNvSpPr>
          <p:nvPr/>
        </p:nvSpPr>
        <p:spPr bwMode="auto">
          <a:xfrm>
            <a:off x="3376613" y="4084638"/>
            <a:ext cx="61912" cy="96837"/>
          </a:xfrm>
          <a:custGeom>
            <a:avLst/>
            <a:gdLst>
              <a:gd name="T0" fmla="*/ 2147483647 w 44"/>
              <a:gd name="T1" fmla="*/ 0 h 61"/>
              <a:gd name="T2" fmla="*/ 2147483647 w 44"/>
              <a:gd name="T3" fmla="*/ 2147483647 h 61"/>
              <a:gd name="T4" fmla="*/ 2147483647 w 44"/>
              <a:gd name="T5" fmla="*/ 2147483647 h 61"/>
              <a:gd name="T6" fmla="*/ 0 w 44"/>
              <a:gd name="T7" fmla="*/ 2147483647 h 61"/>
              <a:gd name="T8" fmla="*/ 2147483647 w 44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" h="61">
                <a:moveTo>
                  <a:pt x="22" y="0"/>
                </a:moveTo>
                <a:lnTo>
                  <a:pt x="43" y="30"/>
                </a:lnTo>
                <a:lnTo>
                  <a:pt x="22" y="60"/>
                </a:lnTo>
                <a:lnTo>
                  <a:pt x="0" y="30"/>
                </a:lnTo>
                <a:lnTo>
                  <a:pt x="22" y="0"/>
                </a:lnTo>
              </a:path>
            </a:pathLst>
          </a:custGeom>
          <a:solidFill>
            <a:srgbClr val="FF00FF"/>
          </a:solidFill>
          <a:ln w="12700" cap="rnd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96" name="Rectangle 113"/>
          <p:cNvSpPr>
            <a:spLocks noChangeArrowheads="1"/>
          </p:cNvSpPr>
          <p:nvPr/>
        </p:nvSpPr>
        <p:spPr bwMode="auto">
          <a:xfrm>
            <a:off x="1984375" y="4670425"/>
            <a:ext cx="33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Ja</a:t>
            </a:r>
          </a:p>
        </p:txBody>
      </p:sp>
      <p:sp>
        <p:nvSpPr>
          <p:cNvPr id="42097" name="Rectangle 114"/>
          <p:cNvSpPr>
            <a:spLocks noChangeArrowheads="1"/>
          </p:cNvSpPr>
          <p:nvPr/>
        </p:nvSpPr>
        <p:spPr bwMode="auto">
          <a:xfrm>
            <a:off x="2728913" y="2689225"/>
            <a:ext cx="384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UK</a:t>
            </a:r>
          </a:p>
        </p:txBody>
      </p:sp>
      <p:sp>
        <p:nvSpPr>
          <p:cNvPr id="42098" name="Freeform 115"/>
          <p:cNvSpPr>
            <a:spLocks/>
          </p:cNvSpPr>
          <p:nvPr/>
        </p:nvSpPr>
        <p:spPr bwMode="auto">
          <a:xfrm>
            <a:off x="2873375" y="3003550"/>
            <a:ext cx="58738" cy="98425"/>
          </a:xfrm>
          <a:custGeom>
            <a:avLst/>
            <a:gdLst>
              <a:gd name="T0" fmla="*/ 2147483647 w 42"/>
              <a:gd name="T1" fmla="*/ 0 h 62"/>
              <a:gd name="T2" fmla="*/ 2147483647 w 42"/>
              <a:gd name="T3" fmla="*/ 2147483647 h 62"/>
              <a:gd name="T4" fmla="*/ 2147483647 w 42"/>
              <a:gd name="T5" fmla="*/ 2147483647 h 62"/>
              <a:gd name="T6" fmla="*/ 0 w 42"/>
              <a:gd name="T7" fmla="*/ 2147483647 h 62"/>
              <a:gd name="T8" fmla="*/ 2147483647 w 42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62">
                <a:moveTo>
                  <a:pt x="20" y="0"/>
                </a:moveTo>
                <a:lnTo>
                  <a:pt x="41" y="30"/>
                </a:lnTo>
                <a:lnTo>
                  <a:pt x="20" y="61"/>
                </a:lnTo>
                <a:lnTo>
                  <a:pt x="0" y="30"/>
                </a:lnTo>
                <a:lnTo>
                  <a:pt x="20" y="0"/>
                </a:lnTo>
              </a:path>
            </a:pathLst>
          </a:custGeom>
          <a:solidFill>
            <a:srgbClr val="FF00FF"/>
          </a:solidFill>
          <a:ln w="12700" cap="rnd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099" name="Rectangle 116"/>
          <p:cNvSpPr>
            <a:spLocks noChangeArrowheads="1"/>
          </p:cNvSpPr>
          <p:nvPr/>
        </p:nvSpPr>
        <p:spPr bwMode="auto">
          <a:xfrm>
            <a:off x="2932113" y="2917825"/>
            <a:ext cx="374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NZ</a:t>
            </a:r>
          </a:p>
        </p:txBody>
      </p:sp>
      <p:sp>
        <p:nvSpPr>
          <p:cNvPr id="42100" name="Rectangle 117"/>
          <p:cNvSpPr>
            <a:spLocks noChangeArrowheads="1"/>
          </p:cNvSpPr>
          <p:nvPr/>
        </p:nvSpPr>
        <p:spPr bwMode="auto">
          <a:xfrm>
            <a:off x="5845175" y="2536825"/>
            <a:ext cx="258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Ir</a:t>
            </a:r>
          </a:p>
        </p:txBody>
      </p:sp>
      <p:sp>
        <p:nvSpPr>
          <p:cNvPr id="42101" name="Rectangle 118"/>
          <p:cNvSpPr>
            <a:spLocks noChangeArrowheads="1"/>
          </p:cNvSpPr>
          <p:nvPr/>
        </p:nvSpPr>
        <p:spPr bwMode="auto">
          <a:xfrm>
            <a:off x="6115050" y="2613025"/>
            <a:ext cx="295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Fi</a:t>
            </a:r>
          </a:p>
        </p:txBody>
      </p:sp>
      <p:sp>
        <p:nvSpPr>
          <p:cNvPr id="42102" name="Rectangle 119"/>
          <p:cNvSpPr>
            <a:spLocks noChangeArrowheads="1"/>
          </p:cNvSpPr>
          <p:nvPr/>
        </p:nvSpPr>
        <p:spPr bwMode="auto">
          <a:xfrm>
            <a:off x="6183313" y="2765425"/>
            <a:ext cx="384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UK</a:t>
            </a:r>
          </a:p>
        </p:txBody>
      </p:sp>
      <p:sp>
        <p:nvSpPr>
          <p:cNvPr id="42103" name="Freeform 120"/>
          <p:cNvSpPr>
            <a:spLocks/>
          </p:cNvSpPr>
          <p:nvPr/>
        </p:nvSpPr>
        <p:spPr bwMode="auto">
          <a:xfrm>
            <a:off x="6254750" y="3025775"/>
            <a:ext cx="63500" cy="98425"/>
          </a:xfrm>
          <a:custGeom>
            <a:avLst/>
            <a:gdLst>
              <a:gd name="T0" fmla="*/ 2147483647 w 44"/>
              <a:gd name="T1" fmla="*/ 0 h 62"/>
              <a:gd name="T2" fmla="*/ 2147483647 w 44"/>
              <a:gd name="T3" fmla="*/ 2147483647 h 62"/>
              <a:gd name="T4" fmla="*/ 2147483647 w 44"/>
              <a:gd name="T5" fmla="*/ 2147483647 h 62"/>
              <a:gd name="T6" fmla="*/ 0 w 44"/>
              <a:gd name="T7" fmla="*/ 2147483647 h 62"/>
              <a:gd name="T8" fmla="*/ 2147483647 w 44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" h="62">
                <a:moveTo>
                  <a:pt x="20" y="0"/>
                </a:moveTo>
                <a:lnTo>
                  <a:pt x="43" y="30"/>
                </a:lnTo>
                <a:lnTo>
                  <a:pt x="20" y="61"/>
                </a:lnTo>
                <a:lnTo>
                  <a:pt x="0" y="30"/>
                </a:lnTo>
                <a:lnTo>
                  <a:pt x="20" y="0"/>
                </a:lnTo>
              </a:path>
            </a:pathLst>
          </a:custGeom>
          <a:solidFill>
            <a:srgbClr val="00FFFF"/>
          </a:solidFill>
          <a:ln w="12700" cap="rnd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104" name="Rectangle 121"/>
          <p:cNvSpPr>
            <a:spLocks noChangeArrowheads="1"/>
          </p:cNvSpPr>
          <p:nvPr/>
        </p:nvSpPr>
        <p:spPr bwMode="auto">
          <a:xfrm>
            <a:off x="6318250" y="2994025"/>
            <a:ext cx="374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NZ</a:t>
            </a:r>
          </a:p>
        </p:txBody>
      </p:sp>
      <p:sp>
        <p:nvSpPr>
          <p:cNvPr id="42105" name="Rectangle 122"/>
          <p:cNvSpPr>
            <a:spLocks noChangeArrowheads="1"/>
          </p:cNvSpPr>
          <p:nvPr/>
        </p:nvSpPr>
        <p:spPr bwMode="auto">
          <a:xfrm>
            <a:off x="5776913" y="3679825"/>
            <a:ext cx="287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Is</a:t>
            </a:r>
          </a:p>
        </p:txBody>
      </p:sp>
      <p:sp>
        <p:nvSpPr>
          <p:cNvPr id="42106" name="Rectangle 123"/>
          <p:cNvSpPr>
            <a:spLocks noChangeArrowheads="1"/>
          </p:cNvSpPr>
          <p:nvPr/>
        </p:nvSpPr>
        <p:spPr bwMode="auto">
          <a:xfrm>
            <a:off x="5776913" y="3375025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No</a:t>
            </a:r>
          </a:p>
        </p:txBody>
      </p:sp>
      <p:sp>
        <p:nvSpPr>
          <p:cNvPr id="42107" name="Rectangle 124"/>
          <p:cNvSpPr>
            <a:spLocks noChangeArrowheads="1"/>
          </p:cNvSpPr>
          <p:nvPr/>
        </p:nvSpPr>
        <p:spPr bwMode="auto">
          <a:xfrm>
            <a:off x="5911850" y="3527425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Ic</a:t>
            </a:r>
          </a:p>
        </p:txBody>
      </p:sp>
      <p:sp>
        <p:nvSpPr>
          <p:cNvPr id="42108" name="Rectangle 125"/>
          <p:cNvSpPr>
            <a:spLocks noChangeArrowheads="1"/>
          </p:cNvSpPr>
          <p:nvPr/>
        </p:nvSpPr>
        <p:spPr bwMode="auto">
          <a:xfrm>
            <a:off x="6183313" y="3756025"/>
            <a:ext cx="384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US</a:t>
            </a:r>
          </a:p>
        </p:txBody>
      </p:sp>
      <p:sp>
        <p:nvSpPr>
          <p:cNvPr id="42109" name="Rectangle 126"/>
          <p:cNvSpPr>
            <a:spLocks noChangeArrowheads="1"/>
          </p:cNvSpPr>
          <p:nvPr/>
        </p:nvSpPr>
        <p:spPr bwMode="auto">
          <a:xfrm>
            <a:off x="6318250" y="3527425"/>
            <a:ext cx="384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Sw</a:t>
            </a:r>
          </a:p>
        </p:txBody>
      </p:sp>
      <p:sp>
        <p:nvSpPr>
          <p:cNvPr id="42110" name="Rectangle 127"/>
          <p:cNvSpPr>
            <a:spLocks noChangeArrowheads="1"/>
          </p:cNvSpPr>
          <p:nvPr/>
        </p:nvSpPr>
        <p:spPr bwMode="auto">
          <a:xfrm>
            <a:off x="6318250" y="329882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Al</a:t>
            </a:r>
          </a:p>
        </p:txBody>
      </p:sp>
      <p:sp>
        <p:nvSpPr>
          <p:cNvPr id="42111" name="Rectangle 128"/>
          <p:cNvSpPr>
            <a:spLocks noChangeArrowheads="1"/>
          </p:cNvSpPr>
          <p:nvPr/>
        </p:nvSpPr>
        <p:spPr bwMode="auto">
          <a:xfrm>
            <a:off x="6724650" y="3603625"/>
            <a:ext cx="366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Ca</a:t>
            </a:r>
          </a:p>
        </p:txBody>
      </p:sp>
      <p:sp>
        <p:nvSpPr>
          <p:cNvPr id="42112" name="Rectangle 129"/>
          <p:cNvSpPr>
            <a:spLocks noChangeArrowheads="1"/>
          </p:cNvSpPr>
          <p:nvPr/>
        </p:nvSpPr>
        <p:spPr bwMode="auto">
          <a:xfrm>
            <a:off x="6589713" y="3298825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De</a:t>
            </a:r>
          </a:p>
        </p:txBody>
      </p:sp>
      <p:sp>
        <p:nvSpPr>
          <p:cNvPr id="42113" name="Rectangle 130"/>
          <p:cNvSpPr>
            <a:spLocks noChangeArrowheads="1"/>
          </p:cNvSpPr>
          <p:nvPr/>
        </p:nvSpPr>
        <p:spPr bwMode="auto">
          <a:xfrm>
            <a:off x="6521450" y="406082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Bl</a:t>
            </a:r>
          </a:p>
        </p:txBody>
      </p:sp>
      <p:sp>
        <p:nvSpPr>
          <p:cNvPr id="42114" name="Rectangle 131"/>
          <p:cNvSpPr>
            <a:spLocks noChangeArrowheads="1"/>
          </p:cNvSpPr>
          <p:nvPr/>
        </p:nvSpPr>
        <p:spPr bwMode="auto">
          <a:xfrm>
            <a:off x="7402513" y="4213225"/>
            <a:ext cx="349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Sz</a:t>
            </a:r>
          </a:p>
        </p:txBody>
      </p:sp>
      <p:sp>
        <p:nvSpPr>
          <p:cNvPr id="42115" name="Rectangle 132"/>
          <p:cNvSpPr>
            <a:spLocks noChangeArrowheads="1"/>
          </p:cNvSpPr>
          <p:nvPr/>
        </p:nvSpPr>
        <p:spPr bwMode="auto">
          <a:xfrm>
            <a:off x="7605713" y="4518025"/>
            <a:ext cx="357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Sp</a:t>
            </a:r>
          </a:p>
        </p:txBody>
      </p:sp>
      <p:sp>
        <p:nvSpPr>
          <p:cNvPr id="42116" name="Rectangle 133"/>
          <p:cNvSpPr>
            <a:spLocks noChangeArrowheads="1"/>
          </p:cNvSpPr>
          <p:nvPr/>
        </p:nvSpPr>
        <p:spPr bwMode="auto">
          <a:xfrm>
            <a:off x="8080375" y="4213225"/>
            <a:ext cx="250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It</a:t>
            </a:r>
          </a:p>
        </p:txBody>
      </p:sp>
      <p:sp>
        <p:nvSpPr>
          <p:cNvPr id="42117" name="Rectangle 134"/>
          <p:cNvSpPr>
            <a:spLocks noChangeArrowheads="1"/>
          </p:cNvSpPr>
          <p:nvPr/>
        </p:nvSpPr>
        <p:spPr bwMode="auto">
          <a:xfrm>
            <a:off x="8418513" y="45180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Fr</a:t>
            </a:r>
          </a:p>
        </p:txBody>
      </p:sp>
      <p:sp>
        <p:nvSpPr>
          <p:cNvPr id="42118" name="Rectangle 135"/>
          <p:cNvSpPr>
            <a:spLocks noChangeArrowheads="1"/>
          </p:cNvSpPr>
          <p:nvPr/>
        </p:nvSpPr>
        <p:spPr bwMode="auto">
          <a:xfrm>
            <a:off x="6251575" y="4822825"/>
            <a:ext cx="33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Jp</a:t>
            </a:r>
          </a:p>
        </p:txBody>
      </p:sp>
      <p:sp>
        <p:nvSpPr>
          <p:cNvPr id="42119" name="Rectangle 136"/>
          <p:cNvSpPr>
            <a:spLocks noChangeArrowheads="1"/>
          </p:cNvSpPr>
          <p:nvPr/>
        </p:nvSpPr>
        <p:spPr bwMode="auto">
          <a:xfrm>
            <a:off x="6724650" y="3984625"/>
            <a:ext cx="436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WG</a:t>
            </a:r>
          </a:p>
        </p:txBody>
      </p:sp>
      <p:sp>
        <p:nvSpPr>
          <p:cNvPr id="42120" name="Freeform 137"/>
          <p:cNvSpPr>
            <a:spLocks/>
          </p:cNvSpPr>
          <p:nvPr/>
        </p:nvSpPr>
        <p:spPr bwMode="auto">
          <a:xfrm>
            <a:off x="7067550" y="3940175"/>
            <a:ext cx="63500" cy="98425"/>
          </a:xfrm>
          <a:custGeom>
            <a:avLst/>
            <a:gdLst>
              <a:gd name="T0" fmla="*/ 2147483647 w 44"/>
              <a:gd name="T1" fmla="*/ 0 h 62"/>
              <a:gd name="T2" fmla="*/ 2147483647 w 44"/>
              <a:gd name="T3" fmla="*/ 2147483647 h 62"/>
              <a:gd name="T4" fmla="*/ 2147483647 w 44"/>
              <a:gd name="T5" fmla="*/ 2147483647 h 62"/>
              <a:gd name="T6" fmla="*/ 0 w 44"/>
              <a:gd name="T7" fmla="*/ 2147483647 h 62"/>
              <a:gd name="T8" fmla="*/ 2147483647 w 44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" h="62">
                <a:moveTo>
                  <a:pt x="20" y="0"/>
                </a:moveTo>
                <a:lnTo>
                  <a:pt x="43" y="30"/>
                </a:lnTo>
                <a:lnTo>
                  <a:pt x="20" y="61"/>
                </a:lnTo>
                <a:lnTo>
                  <a:pt x="0" y="30"/>
                </a:lnTo>
                <a:lnTo>
                  <a:pt x="20" y="0"/>
                </a:lnTo>
              </a:path>
            </a:pathLst>
          </a:custGeom>
          <a:solidFill>
            <a:srgbClr val="00FFFF"/>
          </a:solidFill>
          <a:ln w="12700" cap="rnd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2121" name="Rectangle 138"/>
          <p:cNvSpPr>
            <a:spLocks noChangeArrowheads="1"/>
          </p:cNvSpPr>
          <p:nvPr/>
        </p:nvSpPr>
        <p:spPr bwMode="auto">
          <a:xfrm>
            <a:off x="7064375" y="3832225"/>
            <a:ext cx="357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0" smtClean="0">
                <a:solidFill>
                  <a:srgbClr val="FFFFFF"/>
                </a:solidFill>
              </a:rPr>
              <a:t>Au</a:t>
            </a:r>
          </a:p>
        </p:txBody>
      </p:sp>
      <p:sp>
        <p:nvSpPr>
          <p:cNvPr id="42122" name="Rectangle 139"/>
          <p:cNvSpPr>
            <a:spLocks noChangeArrowheads="1"/>
          </p:cNvSpPr>
          <p:nvPr/>
        </p:nvSpPr>
        <p:spPr bwMode="auto">
          <a:xfrm>
            <a:off x="2593975" y="1858963"/>
            <a:ext cx="1914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000" b="0" smtClean="0">
                <a:solidFill>
                  <a:srgbClr val="FFFFFF"/>
                </a:solidFill>
              </a:rPr>
              <a:t>y = 273.7 - 10.7 x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000" b="0" smtClean="0">
                <a:solidFill>
                  <a:srgbClr val="FFFFFF"/>
                </a:solidFill>
              </a:rPr>
              <a:t>R = -0.39</a:t>
            </a:r>
          </a:p>
        </p:txBody>
      </p:sp>
      <p:sp>
        <p:nvSpPr>
          <p:cNvPr id="42123" name="Rectangle 140"/>
          <p:cNvSpPr>
            <a:spLocks noChangeArrowheads="1"/>
          </p:cNvSpPr>
          <p:nvPr/>
        </p:nvSpPr>
        <p:spPr bwMode="auto">
          <a:xfrm>
            <a:off x="6657975" y="1858963"/>
            <a:ext cx="1914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000" b="0" smtClean="0">
                <a:solidFill>
                  <a:srgbClr val="FFFFFF"/>
                </a:solidFill>
              </a:rPr>
              <a:t>y = 238.7 - 19.6 x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000" b="0" smtClean="0">
                <a:solidFill>
                  <a:srgbClr val="FFFFFF"/>
                </a:solidFill>
              </a:rPr>
              <a:t>R = -0.66</a:t>
            </a:r>
          </a:p>
        </p:txBody>
      </p:sp>
      <p:sp>
        <p:nvSpPr>
          <p:cNvPr id="407693" name="Rectangle 141"/>
          <p:cNvSpPr>
            <a:spLocks noChangeArrowheads="1"/>
          </p:cNvSpPr>
          <p:nvPr/>
        </p:nvSpPr>
        <p:spPr bwMode="auto">
          <a:xfrm>
            <a:off x="3563938" y="6308725"/>
            <a:ext cx="540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Criqui and Ringel, Lancet (1994)  </a:t>
            </a:r>
            <a:r>
              <a:rPr lang="en-US" b="1" i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344</a:t>
            </a:r>
            <a:r>
              <a:rPr lang="en-US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1719-1723</a:t>
            </a:r>
          </a:p>
        </p:txBody>
      </p:sp>
      <p:sp>
        <p:nvSpPr>
          <p:cNvPr id="42125" name="Oval 145"/>
          <p:cNvSpPr>
            <a:spLocks noChangeArrowheads="1"/>
          </p:cNvSpPr>
          <p:nvPr/>
        </p:nvSpPr>
        <p:spPr bwMode="auto">
          <a:xfrm>
            <a:off x="3924300" y="4365625"/>
            <a:ext cx="360363" cy="431800"/>
          </a:xfrm>
          <a:prstGeom prst="ellips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003B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42126" name="Oval 146"/>
          <p:cNvSpPr>
            <a:spLocks noChangeArrowheads="1"/>
          </p:cNvSpPr>
          <p:nvPr/>
        </p:nvSpPr>
        <p:spPr bwMode="auto">
          <a:xfrm>
            <a:off x="8388350" y="4437063"/>
            <a:ext cx="360363" cy="431800"/>
          </a:xfrm>
          <a:prstGeom prst="ellips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003B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11560" y="404664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ctr"/>
            <a:r>
              <a:rPr lang="hu-HU" sz="2800" b="1" dirty="0">
                <a:solidFill>
                  <a:srgbClr val="0000CC"/>
                </a:solidFill>
                <a:ea typeface="Times New Roman"/>
                <a:cs typeface="Times New Roman"/>
              </a:rPr>
              <a:t>Igyunk, vagy ne </a:t>
            </a:r>
            <a:r>
              <a:rPr lang="hu-HU" sz="2800" b="1" dirty="0" smtClean="0">
                <a:solidFill>
                  <a:srgbClr val="0000CC"/>
                </a:solidFill>
                <a:ea typeface="Times New Roman"/>
                <a:cs typeface="Times New Roman"/>
              </a:rPr>
              <a:t>igyunk? - </a:t>
            </a:r>
            <a:r>
              <a:rPr lang="hu-HU" sz="2800" b="1" dirty="0">
                <a:solidFill>
                  <a:srgbClr val="0000CC"/>
                </a:solidFill>
                <a:ea typeface="Times New Roman"/>
                <a:cs typeface="Times New Roman"/>
              </a:rPr>
              <a:t>ez itt a </a:t>
            </a:r>
            <a:r>
              <a:rPr lang="hu-HU" sz="2800" b="1" dirty="0" smtClean="0">
                <a:solidFill>
                  <a:srgbClr val="0000CC"/>
                </a:solidFill>
                <a:ea typeface="Times New Roman"/>
                <a:cs typeface="Times New Roman"/>
              </a:rPr>
              <a:t>kérdés</a:t>
            </a:r>
          </a:p>
          <a:p>
            <a:pPr indent="266700" algn="ctr"/>
            <a:r>
              <a:rPr lang="hu-HU" sz="2800" dirty="0" smtClean="0">
                <a:solidFill>
                  <a:srgbClr val="0000CC"/>
                </a:solidFill>
                <a:ea typeface="Times New Roman"/>
                <a:cs typeface="Times New Roman"/>
              </a:rPr>
              <a:t>(</a:t>
            </a:r>
            <a:r>
              <a:rPr lang="hu-HU" sz="2800" dirty="0" err="1" smtClean="0">
                <a:solidFill>
                  <a:srgbClr val="0000CC"/>
                </a:solidFill>
                <a:ea typeface="Times New Roman"/>
                <a:cs typeface="Times New Roman"/>
              </a:rPr>
              <a:t>Rosivall</a:t>
            </a:r>
            <a:r>
              <a:rPr lang="hu-HU" sz="2800" dirty="0" smtClean="0">
                <a:solidFill>
                  <a:srgbClr val="0000CC"/>
                </a:solidFill>
                <a:ea typeface="Times New Roman"/>
                <a:cs typeface="Times New Roman"/>
              </a:rPr>
              <a:t> </a:t>
            </a:r>
            <a:r>
              <a:rPr lang="hu-HU" sz="2800" dirty="0">
                <a:solidFill>
                  <a:srgbClr val="0000CC"/>
                </a:solidFill>
                <a:ea typeface="Times New Roman"/>
                <a:cs typeface="Times New Roman"/>
              </a:rPr>
              <a:t>László)</a:t>
            </a:r>
            <a:endParaRPr lang="hu-HU" sz="2800" dirty="0">
              <a:ea typeface="Calibri"/>
              <a:cs typeface="Times New Roman"/>
            </a:endParaRPr>
          </a:p>
          <a:p>
            <a:pPr indent="266700" algn="ctr">
              <a:spcAft>
                <a:spcPts val="0"/>
              </a:spcAft>
            </a:pPr>
            <a:endParaRPr lang="hu-HU" sz="2800" b="1" dirty="0" smtClean="0">
              <a:solidFill>
                <a:srgbClr val="0000CC"/>
              </a:solidFill>
              <a:ea typeface="Times New Roman"/>
              <a:cs typeface="Times New Roman"/>
            </a:endParaRPr>
          </a:p>
          <a:p>
            <a:pPr indent="266700" algn="ctr">
              <a:spcAft>
                <a:spcPts val="0"/>
              </a:spcAft>
            </a:pPr>
            <a:r>
              <a:rPr lang="hu-HU" sz="2800" b="1" dirty="0" smtClean="0">
                <a:solidFill>
                  <a:srgbClr val="0000CC"/>
                </a:solidFill>
                <a:ea typeface="Times New Roman"/>
                <a:cs typeface="Times New Roman"/>
              </a:rPr>
              <a:t>Cseppektől </a:t>
            </a:r>
            <a:r>
              <a:rPr lang="hu-HU" sz="2800" b="1" dirty="0">
                <a:solidFill>
                  <a:srgbClr val="0000CC"/>
                </a:solidFill>
                <a:ea typeface="Times New Roman"/>
                <a:cs typeface="Times New Roman"/>
              </a:rPr>
              <a:t>a borászatig, múlt, jelen és </a:t>
            </a:r>
            <a:r>
              <a:rPr lang="hu-HU" sz="2800" b="1" dirty="0" smtClean="0">
                <a:solidFill>
                  <a:srgbClr val="0000CC"/>
                </a:solidFill>
                <a:ea typeface="Times New Roman"/>
                <a:cs typeface="Times New Roman"/>
              </a:rPr>
              <a:t>jövő</a:t>
            </a:r>
          </a:p>
          <a:p>
            <a:pPr indent="266700" algn="ctr">
              <a:spcAft>
                <a:spcPts val="0"/>
              </a:spcAft>
            </a:pPr>
            <a:r>
              <a:rPr lang="hu-HU" sz="2800" dirty="0" smtClean="0">
                <a:solidFill>
                  <a:srgbClr val="0000CC"/>
                </a:solidFill>
                <a:ea typeface="Times New Roman"/>
                <a:cs typeface="Times New Roman"/>
              </a:rPr>
              <a:t> (Béres </a:t>
            </a:r>
            <a:r>
              <a:rPr lang="hu-HU" sz="2800" dirty="0">
                <a:solidFill>
                  <a:srgbClr val="0000CC"/>
                </a:solidFill>
                <a:ea typeface="Times New Roman"/>
                <a:cs typeface="Times New Roman"/>
              </a:rPr>
              <a:t>József vegyész</a:t>
            </a:r>
            <a:r>
              <a:rPr lang="hu-HU" sz="2800" dirty="0" smtClean="0">
                <a:solidFill>
                  <a:srgbClr val="0000CC"/>
                </a:solidFill>
                <a:ea typeface="Times New Roman"/>
                <a:cs typeface="Times New Roman"/>
              </a:rPr>
              <a:t>)</a:t>
            </a:r>
            <a:endParaRPr lang="hu-HU" sz="2800" dirty="0"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01007"/>
            <a:ext cx="2421875" cy="303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820150" cy="2016125"/>
          </a:xfrm>
        </p:spPr>
        <p:txBody>
          <a:bodyPr/>
          <a:lstStyle/>
          <a:p>
            <a:r>
              <a:rPr lang="en-US" altLang="hu-HU" smtClean="0">
                <a:solidFill>
                  <a:srgbClr val="FFFF00"/>
                </a:solidFill>
              </a:rPr>
              <a:t>Al</a:t>
            </a:r>
            <a:r>
              <a:rPr lang="hu-HU" altLang="hu-HU" smtClean="0">
                <a:solidFill>
                  <a:srgbClr val="FFFF00"/>
                </a:solidFill>
              </a:rPr>
              <a:t>kohol fogyasztás és a kardiovaszkuláris halálozás hipertóniás férfiakban</a:t>
            </a:r>
            <a:r>
              <a:rPr lang="en-US" altLang="hu-HU" smtClean="0">
                <a:solidFill>
                  <a:srgbClr val="FFFF00"/>
                </a:solidFill>
              </a:rPr>
              <a:t> –</a:t>
            </a:r>
            <a:br>
              <a:rPr lang="en-US" altLang="hu-HU" smtClean="0">
                <a:solidFill>
                  <a:srgbClr val="FFFF00"/>
                </a:solidFill>
              </a:rPr>
            </a:br>
            <a:r>
              <a:rPr lang="en-US" altLang="hu-HU" sz="2800" b="0" i="1" smtClean="0">
                <a:solidFill>
                  <a:srgbClr val="FFFF00"/>
                </a:solidFill>
              </a:rPr>
              <a:t>Physicians’ health study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060575"/>
            <a:ext cx="7627938" cy="3529013"/>
          </a:xfrm>
          <a:gradFill rotWithShape="1">
            <a:gsLst>
              <a:gs pos="0">
                <a:srgbClr val="00005E"/>
              </a:gs>
              <a:gs pos="50000">
                <a:srgbClr val="000089"/>
              </a:gs>
              <a:gs pos="100000">
                <a:srgbClr val="0000A4"/>
              </a:gs>
            </a:gsLst>
            <a:lin ang="5400000" scaled="1"/>
          </a:gradFill>
        </p:spPr>
        <p:txBody>
          <a:bodyPr/>
          <a:lstStyle/>
          <a:p>
            <a:pPr>
              <a:buFontTx/>
              <a:buNone/>
            </a:pPr>
            <a:r>
              <a:rPr lang="en-US" altLang="hu-HU" sz="2800" smtClean="0"/>
              <a:t>14,125 / 88,882 h</a:t>
            </a:r>
            <a:r>
              <a:rPr lang="hu-HU" altLang="hu-HU" sz="2800" smtClean="0"/>
              <a:t>ipertóniás</a:t>
            </a:r>
            <a:endParaRPr lang="en-US" altLang="hu-HU" sz="2800" smtClean="0"/>
          </a:p>
          <a:p>
            <a:pPr>
              <a:buFontTx/>
              <a:buNone/>
            </a:pPr>
            <a:r>
              <a:rPr lang="en-US" altLang="hu-HU" sz="2400" smtClean="0">
                <a:solidFill>
                  <a:srgbClr val="FFFF00"/>
                </a:solidFill>
              </a:rPr>
              <a:t>relat</a:t>
            </a:r>
            <a:r>
              <a:rPr lang="hu-HU" altLang="hu-HU" sz="2400" smtClean="0">
                <a:solidFill>
                  <a:srgbClr val="FFFF00"/>
                </a:solidFill>
              </a:rPr>
              <a:t>ív rizikó</a:t>
            </a:r>
            <a:r>
              <a:rPr lang="en-US" altLang="hu-HU" sz="2400" smtClean="0"/>
              <a:t> </a:t>
            </a:r>
            <a:r>
              <a:rPr lang="en-US" altLang="hu-HU" sz="2400" smtClean="0">
                <a:solidFill>
                  <a:srgbClr val="00FF00"/>
                </a:solidFill>
              </a:rPr>
              <a:t>al</a:t>
            </a:r>
            <a:r>
              <a:rPr lang="hu-HU" altLang="hu-HU" sz="2400" smtClean="0">
                <a:solidFill>
                  <a:srgbClr val="00FF00"/>
                </a:solidFill>
              </a:rPr>
              <a:t>kohol</a:t>
            </a:r>
            <a:r>
              <a:rPr lang="hu-HU" altLang="hu-HU" sz="2400" smtClean="0">
                <a:solidFill>
                  <a:srgbClr val="FFFF00"/>
                </a:solidFill>
              </a:rPr>
              <a:t> fogyasztáskor</a:t>
            </a:r>
            <a:endParaRPr lang="en-US" altLang="hu-HU" sz="240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altLang="hu-HU" sz="2400" smtClean="0"/>
              <a:t>                               </a:t>
            </a:r>
            <a:r>
              <a:rPr lang="hu-HU" altLang="hu-HU" sz="2400" smtClean="0"/>
              <a:t> </a:t>
            </a:r>
          </a:p>
          <a:p>
            <a:pPr>
              <a:buFontTx/>
              <a:buNone/>
            </a:pPr>
            <a:r>
              <a:rPr lang="hu-HU" altLang="hu-HU" sz="2400" smtClean="0"/>
              <a:t>				 soha</a:t>
            </a:r>
            <a:r>
              <a:rPr lang="en-US" altLang="hu-HU" sz="2400" smtClean="0"/>
              <a:t>  </a:t>
            </a:r>
            <a:r>
              <a:rPr lang="hu-HU" altLang="hu-HU" sz="2400" smtClean="0"/>
              <a:t>havonta</a:t>
            </a:r>
            <a:r>
              <a:rPr lang="en-US" altLang="hu-HU" sz="2400" smtClean="0"/>
              <a:t>  </a:t>
            </a:r>
            <a:r>
              <a:rPr lang="hu-HU" altLang="hu-HU" sz="2400" smtClean="0"/>
              <a:t>hetente</a:t>
            </a:r>
            <a:r>
              <a:rPr lang="en-US" altLang="hu-HU" sz="2400" smtClean="0"/>
              <a:t>  </a:t>
            </a:r>
            <a:r>
              <a:rPr lang="hu-HU" altLang="hu-HU" sz="2400" smtClean="0"/>
              <a:t>naponta</a:t>
            </a:r>
            <a:r>
              <a:rPr lang="en-US" altLang="hu-HU" sz="2400" smtClean="0"/>
              <a:t>                              </a:t>
            </a:r>
          </a:p>
          <a:p>
            <a:pPr>
              <a:lnSpc>
                <a:spcPct val="180000"/>
              </a:lnSpc>
              <a:buFontTx/>
              <a:buNone/>
            </a:pPr>
            <a:r>
              <a:rPr lang="hu-HU" altLang="hu-HU" sz="2400" smtClean="0">
                <a:solidFill>
                  <a:srgbClr val="00FF00"/>
                </a:solidFill>
              </a:rPr>
              <a:t>KV</a:t>
            </a:r>
            <a:r>
              <a:rPr lang="en-US" altLang="hu-HU" sz="2400" smtClean="0">
                <a:solidFill>
                  <a:srgbClr val="00FF00"/>
                </a:solidFill>
              </a:rPr>
              <a:t> mortali</a:t>
            </a:r>
            <a:r>
              <a:rPr lang="hu-HU" altLang="hu-HU" sz="2400" smtClean="0">
                <a:solidFill>
                  <a:srgbClr val="00FF00"/>
                </a:solidFill>
              </a:rPr>
              <a:t>tás</a:t>
            </a:r>
            <a:r>
              <a:rPr lang="en-US" altLang="hu-HU" sz="2400" smtClean="0">
                <a:solidFill>
                  <a:srgbClr val="00FF00"/>
                </a:solidFill>
              </a:rPr>
              <a:t>            1.0       0.82        0.64      0.56</a:t>
            </a:r>
          </a:p>
          <a:p>
            <a:pPr>
              <a:buFontTx/>
              <a:buNone/>
            </a:pPr>
            <a:r>
              <a:rPr lang="hu-HU" altLang="hu-HU" sz="2400" smtClean="0"/>
              <a:t>Ált.</a:t>
            </a:r>
            <a:r>
              <a:rPr lang="en-US" altLang="hu-HU" sz="2400" smtClean="0"/>
              <a:t> mortali</a:t>
            </a:r>
            <a:r>
              <a:rPr lang="hu-HU" altLang="hu-HU" sz="2400" smtClean="0"/>
              <a:t>tás</a:t>
            </a:r>
            <a:r>
              <a:rPr lang="en-US" altLang="hu-HU" sz="2400" smtClean="0"/>
              <a:t>     </a:t>
            </a:r>
            <a:r>
              <a:rPr lang="hu-HU" altLang="hu-HU" sz="2400" smtClean="0"/>
              <a:t>      </a:t>
            </a:r>
            <a:r>
              <a:rPr lang="en-US" altLang="hu-HU" sz="2400" smtClean="0"/>
              <a:t>1.0       0.86        0.72      0.73</a:t>
            </a:r>
            <a:endParaRPr lang="hu-HU" altLang="hu-HU" sz="2400" smtClean="0"/>
          </a:p>
          <a:p>
            <a:pPr>
              <a:buFontTx/>
              <a:buNone/>
            </a:pPr>
            <a:endParaRPr lang="hu-HU" altLang="hu-HU" sz="2400" smtClean="0"/>
          </a:p>
          <a:p>
            <a:pPr>
              <a:buFontTx/>
              <a:buNone/>
            </a:pPr>
            <a:endParaRPr lang="en-US" altLang="hu-HU" sz="2800" smtClean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344988" y="6165850"/>
            <a:ext cx="433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000" b="0" i="1" smtClean="0">
                <a:solidFill>
                  <a:srgbClr val="FFFFFF"/>
                </a:solidFill>
              </a:rPr>
              <a:t>Malinski,Arch.Int.Med (2004)164:623</a:t>
            </a:r>
          </a:p>
        </p:txBody>
      </p:sp>
    </p:spTree>
    <p:extLst>
      <p:ext uri="{BB962C8B-B14F-4D97-AF65-F5344CB8AC3E}">
        <p14:creationId xmlns:p14="http://schemas.microsoft.com/office/powerpoint/2010/main" val="24879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val 2"/>
          <p:cNvSpPr>
            <a:spLocks noChangeArrowheads="1"/>
          </p:cNvSpPr>
          <p:nvPr/>
        </p:nvSpPr>
        <p:spPr bwMode="auto">
          <a:xfrm>
            <a:off x="5148263" y="5878513"/>
            <a:ext cx="431800" cy="503237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0810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hu-HU" smtClean="0"/>
              <a:t>Al</a:t>
            </a:r>
            <a:r>
              <a:rPr lang="hu-HU" altLang="hu-HU" smtClean="0"/>
              <a:t>k</a:t>
            </a:r>
            <a:r>
              <a:rPr lang="en-US" altLang="hu-HU" smtClean="0"/>
              <a:t>ohol </a:t>
            </a:r>
            <a:r>
              <a:rPr lang="hu-HU" altLang="hu-HU" smtClean="0"/>
              <a:t>fogyasztás és az összhalálozás</a:t>
            </a:r>
            <a:r>
              <a:rPr lang="en-US" altLang="hu-HU" smtClean="0"/>
              <a:t> </a:t>
            </a:r>
            <a:br>
              <a:rPr lang="en-US" altLang="hu-HU" smtClean="0"/>
            </a:br>
            <a:endParaRPr lang="en-US" altLang="hu-HU" smtClean="0"/>
          </a:p>
        </p:txBody>
      </p:sp>
      <p:pic>
        <p:nvPicPr>
          <p:cNvPr id="44036" name="Picture 4" descr="alcoho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683895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124075" y="620713"/>
            <a:ext cx="4392613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600" b="0" i="1" smtClean="0">
                <a:solidFill>
                  <a:srgbClr val="FFFFFF"/>
                </a:solidFill>
              </a:rPr>
              <a:t>R.Kloner and S.Rezkalla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600" b="0" i="1" smtClean="0">
                <a:solidFill>
                  <a:srgbClr val="00FF00"/>
                </a:solidFill>
              </a:rPr>
              <a:t>To Drink or Not to Drink? That Is the Question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600" i="1" smtClean="0">
                <a:solidFill>
                  <a:srgbClr val="FFFFFF"/>
                </a:solidFill>
              </a:rPr>
              <a:t>Circulation (2007)</a:t>
            </a:r>
            <a:r>
              <a:rPr lang="en-US" altLang="hu-HU" sz="1600" b="0" i="1" smtClean="0">
                <a:solidFill>
                  <a:srgbClr val="FFFFFF"/>
                </a:solidFill>
              </a:rPr>
              <a:t> 116:1306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1600" b="0" i="1" smtClean="0">
              <a:solidFill>
                <a:srgbClr val="FFFFFF"/>
              </a:solidFill>
            </a:endParaRP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5364163" y="2781300"/>
            <a:ext cx="0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1547813" y="5876925"/>
            <a:ext cx="6553200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5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Text Box 2"/>
          <p:cNvSpPr txBox="1">
            <a:spLocks noChangeArrowheads="1"/>
          </p:cNvSpPr>
          <p:nvPr/>
        </p:nvSpPr>
        <p:spPr bwMode="auto">
          <a:xfrm>
            <a:off x="0" y="333375"/>
            <a:ext cx="8964488" cy="627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3200" b="1" dirty="0">
                <a:solidFill>
                  <a:srgbClr val="FFFF00"/>
                </a:solidFill>
              </a:rPr>
              <a:t>Miért U formájú az összefüggés</a:t>
            </a:r>
            <a:r>
              <a:rPr lang="en-GB" sz="3200" b="1" dirty="0">
                <a:solidFill>
                  <a:srgbClr val="FFFF00"/>
                </a:solidFill>
              </a:rPr>
              <a:t>?</a:t>
            </a:r>
            <a:endParaRPr lang="hu-HU" sz="3200" b="1" dirty="0">
              <a:solidFill>
                <a:srgbClr val="FFFF00"/>
              </a:solidFill>
            </a:endParaRPr>
          </a:p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400" b="1" dirty="0">
                <a:solidFill>
                  <a:srgbClr val="FFFFFF"/>
                </a:solidFill>
              </a:rPr>
              <a:t>               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FFFF"/>
                </a:solidFill>
              </a:rPr>
              <a:t>Franc</a:t>
            </a:r>
            <a:r>
              <a:rPr lang="hu-HU" sz="2400" b="1" dirty="0" err="1">
                <a:solidFill>
                  <a:srgbClr val="FFFFFF"/>
                </a:solidFill>
              </a:rPr>
              <a:t>iaországban</a:t>
            </a:r>
            <a:r>
              <a:rPr lang="en-GB" sz="2400" b="1" dirty="0">
                <a:solidFill>
                  <a:srgbClr val="FFFFFF"/>
                </a:solidFill>
              </a:rPr>
              <a:t> </a:t>
            </a:r>
            <a:r>
              <a:rPr lang="hu-HU" sz="2400" b="1" dirty="0">
                <a:solidFill>
                  <a:srgbClr val="FFFFFF"/>
                </a:solidFill>
              </a:rPr>
              <a:t>(</a:t>
            </a:r>
            <a:r>
              <a:rPr lang="en-GB" sz="2400" b="1" dirty="0">
                <a:solidFill>
                  <a:srgbClr val="FFFFFF"/>
                </a:solidFill>
              </a:rPr>
              <a:t>1978-1993</a:t>
            </a:r>
            <a:r>
              <a:rPr lang="hu-HU" sz="2400" b="1" dirty="0">
                <a:solidFill>
                  <a:srgbClr val="FFFFFF"/>
                </a:solidFill>
              </a:rPr>
              <a:t>) </a:t>
            </a:r>
            <a:r>
              <a:rPr lang="en-GB" sz="2400" b="1" dirty="0">
                <a:solidFill>
                  <a:srgbClr val="FFFFFF"/>
                </a:solidFill>
              </a:rPr>
              <a:t>34014 </a:t>
            </a:r>
            <a:r>
              <a:rPr lang="hu-HU" sz="2400" b="1" dirty="0">
                <a:solidFill>
                  <a:srgbClr val="FFFFFF"/>
                </a:solidFill>
              </a:rPr>
              <a:t>fiatal férfi nyomon követése</a:t>
            </a:r>
            <a:r>
              <a:rPr lang="hu-HU" sz="2400" dirty="0">
                <a:solidFill>
                  <a:srgbClr val="000000"/>
                </a:solidFill>
              </a:rPr>
              <a:t> </a:t>
            </a:r>
            <a:endParaRPr lang="en-GB" sz="2400" b="1" dirty="0">
              <a:solidFill>
                <a:srgbClr val="FFFFFF"/>
              </a:solidFill>
            </a:endParaRPr>
          </a:p>
          <a:p>
            <a:pPr lvl="2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FFFF"/>
                </a:solidFill>
              </a:rPr>
              <a:t>	</a:t>
            </a:r>
            <a:r>
              <a:rPr lang="hu-HU" sz="2400" b="1" dirty="0">
                <a:solidFill>
                  <a:srgbClr val="00FF00"/>
                </a:solidFill>
              </a:rPr>
              <a:t>Magas alkohol bevitel</a:t>
            </a:r>
            <a:endParaRPr lang="en-GB" sz="2400" b="1" dirty="0">
              <a:solidFill>
                <a:srgbClr val="00FF00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FFFF"/>
                </a:solidFill>
              </a:rPr>
              <a:t>		</a:t>
            </a:r>
            <a:r>
              <a:rPr lang="en-GB" sz="2400" b="1" dirty="0">
                <a:solidFill>
                  <a:srgbClr val="FFFF00"/>
                </a:solidFill>
              </a:rPr>
              <a:t>Cirrhosis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FF00"/>
                </a:solidFill>
              </a:rPr>
              <a:t>		Colorectal</a:t>
            </a:r>
            <a:r>
              <a:rPr lang="hu-HU" sz="2400" b="1" dirty="0">
                <a:solidFill>
                  <a:srgbClr val="FFFF00"/>
                </a:solidFill>
              </a:rPr>
              <a:t>is</a:t>
            </a:r>
            <a:r>
              <a:rPr lang="en-GB" sz="2400" b="1" dirty="0">
                <a:solidFill>
                  <a:srgbClr val="FFFF00"/>
                </a:solidFill>
              </a:rPr>
              <a:t>, </a:t>
            </a:r>
            <a:r>
              <a:rPr lang="en-GB" sz="2400" b="1" dirty="0" err="1">
                <a:solidFill>
                  <a:srgbClr val="FFFF00"/>
                </a:solidFill>
              </a:rPr>
              <a:t>gastroesophag</a:t>
            </a:r>
            <a:r>
              <a:rPr lang="hu-HU" sz="2400" b="1" dirty="0" err="1">
                <a:solidFill>
                  <a:srgbClr val="FFFF00"/>
                </a:solidFill>
              </a:rPr>
              <a:t>ealis</a:t>
            </a:r>
            <a:r>
              <a:rPr lang="hu-HU" sz="2400" b="1" dirty="0">
                <a:solidFill>
                  <a:srgbClr val="FFFF00"/>
                </a:solidFill>
              </a:rPr>
              <a:t> </a:t>
            </a:r>
            <a:r>
              <a:rPr lang="en-GB" sz="2400" b="1" dirty="0">
                <a:solidFill>
                  <a:srgbClr val="FFFF00"/>
                </a:solidFill>
              </a:rPr>
              <a:t>carcinoma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FF00"/>
                </a:solidFill>
              </a:rPr>
              <a:t>		</a:t>
            </a:r>
            <a:r>
              <a:rPr lang="hu-HU" sz="2400" b="1" dirty="0">
                <a:solidFill>
                  <a:srgbClr val="FFFF00"/>
                </a:solidFill>
              </a:rPr>
              <a:t>Közlekedési baleset</a:t>
            </a:r>
            <a:endParaRPr lang="en-GB" sz="2400" b="1" dirty="0">
              <a:solidFill>
                <a:srgbClr val="FFFF00"/>
              </a:solidFill>
            </a:endParaRPr>
          </a:p>
          <a:p>
            <a:pPr lvl="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FFFF"/>
                </a:solidFill>
              </a:rPr>
              <a:t>                             </a:t>
            </a:r>
            <a:r>
              <a:rPr lang="hu-HU" sz="2400" b="1" u="sng" dirty="0">
                <a:solidFill>
                  <a:srgbClr val="00FF00"/>
                </a:solidFill>
              </a:rPr>
              <a:t>sőt</a:t>
            </a:r>
            <a:r>
              <a:rPr lang="en-GB" sz="2400" b="1" u="sng" dirty="0">
                <a:solidFill>
                  <a:srgbClr val="00FF00"/>
                </a:solidFill>
              </a:rPr>
              <a:t>,</a:t>
            </a:r>
            <a:r>
              <a:rPr lang="hu-HU" sz="2400" b="1" u="sng" dirty="0">
                <a:solidFill>
                  <a:srgbClr val="00FF00"/>
                </a:solidFill>
              </a:rPr>
              <a:t> ha</a:t>
            </a:r>
            <a:endParaRPr lang="en-GB" sz="2400" b="1" u="sng" dirty="0">
              <a:solidFill>
                <a:srgbClr val="00FF00"/>
              </a:solidFill>
            </a:endParaRPr>
          </a:p>
          <a:p>
            <a:pPr lvl="2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FFFF"/>
                </a:solidFill>
              </a:rPr>
              <a:t>         </a:t>
            </a:r>
            <a:r>
              <a:rPr lang="hu-HU" sz="2400" b="1" dirty="0">
                <a:solidFill>
                  <a:srgbClr val="00FF00"/>
                </a:solidFill>
              </a:rPr>
              <a:t>alkohol fogyasztás</a:t>
            </a:r>
            <a:r>
              <a:rPr lang="en-GB" sz="2400" b="1" dirty="0">
                <a:solidFill>
                  <a:srgbClr val="00FF00"/>
                </a:solidFill>
              </a:rPr>
              <a:t> &gt; 50 g/</a:t>
            </a:r>
            <a:r>
              <a:rPr lang="hu-HU" sz="2400" b="1" dirty="0">
                <a:solidFill>
                  <a:srgbClr val="00FF00"/>
                </a:solidFill>
              </a:rPr>
              <a:t>nap</a:t>
            </a:r>
            <a:endParaRPr lang="en-GB" sz="2400" b="1" dirty="0">
              <a:solidFill>
                <a:srgbClr val="00FF00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FF00"/>
                </a:solidFill>
              </a:rPr>
              <a:t>         </a:t>
            </a:r>
            <a:r>
              <a:rPr lang="hu-HU" sz="2400" b="1" dirty="0">
                <a:solidFill>
                  <a:srgbClr val="FFFF00"/>
                </a:solidFill>
              </a:rPr>
              <a:t>kardiovaszkuláris halálozás is</a:t>
            </a:r>
            <a:r>
              <a:rPr lang="en-GB" sz="2400" b="1" dirty="0">
                <a:solidFill>
                  <a:srgbClr val="FFFFFF"/>
                </a:solidFill>
              </a:rPr>
              <a:t> </a:t>
            </a:r>
            <a:r>
              <a:rPr lang="hu-HU" sz="2400" b="1" dirty="0" smtClean="0">
                <a:solidFill>
                  <a:srgbClr val="FFFF00"/>
                </a:solidFill>
              </a:rPr>
              <a:t>!</a:t>
            </a:r>
            <a:r>
              <a:rPr lang="en-GB" sz="2400" b="1" dirty="0" smtClean="0">
                <a:solidFill>
                  <a:srgbClr val="FFFFFF"/>
                </a:solidFill>
              </a:rPr>
              <a:t>                               </a:t>
            </a:r>
            <a:endParaRPr lang="en-GB" sz="2400" b="1" i="1" dirty="0">
              <a:solidFill>
                <a:srgbClr val="FFFFFF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i="1" dirty="0">
                <a:solidFill>
                  <a:srgbClr val="FFFFFF"/>
                </a:solidFill>
              </a:rPr>
              <a:t>                         </a:t>
            </a:r>
            <a:r>
              <a:rPr lang="hu-HU" sz="2400" b="1" i="1" dirty="0">
                <a:solidFill>
                  <a:srgbClr val="FFFFFF"/>
                </a:solidFill>
              </a:rPr>
              <a:t>   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sz="2400" b="1" i="1" dirty="0">
              <a:solidFill>
                <a:srgbClr val="FFFFFF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400" b="1" i="1" dirty="0">
                <a:solidFill>
                  <a:srgbClr val="FFFFFF"/>
                </a:solidFill>
              </a:rPr>
              <a:t>                                          </a:t>
            </a:r>
            <a:r>
              <a:rPr lang="hu-HU" sz="2400" b="1" i="1" dirty="0" smtClean="0">
                <a:solidFill>
                  <a:srgbClr val="FFFFFF"/>
                </a:solidFill>
              </a:rPr>
              <a:t> </a:t>
            </a:r>
            <a:r>
              <a:rPr lang="en-GB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Renaud, Am J </a:t>
            </a:r>
            <a:r>
              <a:rPr lang="en-GB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</a:t>
            </a:r>
            <a:r>
              <a:rPr lang="en-GB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Nutr</a:t>
            </a:r>
            <a:r>
              <a:rPr lang="en-GB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(1992) 55: </a:t>
            </a:r>
            <a:r>
              <a:rPr lang="en-GB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1012</a:t>
            </a:r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8" y="231775"/>
            <a:ext cx="8685212" cy="877888"/>
          </a:xfrm>
        </p:spPr>
        <p:txBody>
          <a:bodyPr/>
          <a:lstStyle/>
          <a:p>
            <a:r>
              <a:rPr lang="en-US" altLang="hu-HU" sz="2800" smtClean="0">
                <a:solidFill>
                  <a:srgbClr val="FFFF00"/>
                </a:solidFill>
                <a:cs typeface="Times New Roman" pitchFamily="18" charset="0"/>
              </a:rPr>
              <a:t>LIFE study:</a:t>
            </a:r>
            <a:r>
              <a:rPr lang="en-US" altLang="hu-HU" sz="240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br>
              <a:rPr lang="en-US" altLang="hu-HU" sz="240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hu-HU" altLang="hu-HU" sz="2400" smtClean="0">
                <a:solidFill>
                  <a:srgbClr val="FFFF00"/>
                </a:solidFill>
                <a:cs typeface="Times New Roman" pitchFamily="18" charset="0"/>
              </a:rPr>
              <a:t>alkohol fogyasztás egészségügyi következménye</a:t>
            </a:r>
            <a:endParaRPr lang="en-US" altLang="hu-HU" sz="2000" i="1" smtClean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355600" y="1292225"/>
            <a:ext cx="8480425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614404" name="Rectangle 4"/>
          <p:cNvSpPr>
            <a:spLocks noChangeAspect="1" noChangeArrowheads="1"/>
          </p:cNvSpPr>
          <p:nvPr/>
        </p:nvSpPr>
        <p:spPr bwMode="auto">
          <a:xfrm>
            <a:off x="871538" y="2484438"/>
            <a:ext cx="203200" cy="265747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7607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614405" name="Rectangle 5"/>
          <p:cNvSpPr>
            <a:spLocks noChangeAspect="1" noChangeArrowheads="1"/>
          </p:cNvSpPr>
          <p:nvPr/>
        </p:nvSpPr>
        <p:spPr bwMode="auto">
          <a:xfrm>
            <a:off x="2195513" y="3810000"/>
            <a:ext cx="203200" cy="133191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7607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614406" name="Rectangle 6"/>
          <p:cNvSpPr>
            <a:spLocks noChangeAspect="1" noChangeArrowheads="1"/>
          </p:cNvSpPr>
          <p:nvPr/>
        </p:nvSpPr>
        <p:spPr bwMode="auto">
          <a:xfrm>
            <a:off x="3525838" y="4257675"/>
            <a:ext cx="203200" cy="884238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7607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614407" name="Rectangle 7"/>
          <p:cNvSpPr>
            <a:spLocks noChangeAspect="1" noChangeArrowheads="1"/>
          </p:cNvSpPr>
          <p:nvPr/>
        </p:nvSpPr>
        <p:spPr bwMode="auto">
          <a:xfrm>
            <a:off x="4846638" y="4551363"/>
            <a:ext cx="203200" cy="5905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7607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614408" name="Rectangle 8"/>
          <p:cNvSpPr>
            <a:spLocks noChangeAspect="1" noChangeArrowheads="1"/>
          </p:cNvSpPr>
          <p:nvPr/>
        </p:nvSpPr>
        <p:spPr bwMode="auto">
          <a:xfrm>
            <a:off x="7499350" y="3219450"/>
            <a:ext cx="204788" cy="192246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7607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47113" name="Rectangle 9"/>
          <p:cNvSpPr>
            <a:spLocks noChangeAspect="1" noChangeArrowheads="1"/>
          </p:cNvSpPr>
          <p:nvPr/>
        </p:nvSpPr>
        <p:spPr bwMode="auto">
          <a:xfrm>
            <a:off x="1074738" y="3074988"/>
            <a:ext cx="204787" cy="2066925"/>
          </a:xfrm>
          <a:prstGeom prst="rect">
            <a:avLst/>
          </a:prstGeom>
          <a:gradFill rotWithShape="1">
            <a:gsLst>
              <a:gs pos="0">
                <a:srgbClr val="A28282"/>
              </a:gs>
              <a:gs pos="50000">
                <a:srgbClr val="FFCCCC"/>
              </a:gs>
              <a:gs pos="100000">
                <a:srgbClr val="A2828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47114" name="Rectangle 10"/>
          <p:cNvSpPr>
            <a:spLocks noChangeAspect="1" noChangeArrowheads="1"/>
          </p:cNvSpPr>
          <p:nvPr/>
        </p:nvSpPr>
        <p:spPr bwMode="auto">
          <a:xfrm>
            <a:off x="2398713" y="4108450"/>
            <a:ext cx="200025" cy="1033463"/>
          </a:xfrm>
          <a:prstGeom prst="rect">
            <a:avLst/>
          </a:prstGeom>
          <a:gradFill rotWithShape="1">
            <a:gsLst>
              <a:gs pos="0">
                <a:srgbClr val="A28282"/>
              </a:gs>
              <a:gs pos="50000">
                <a:srgbClr val="FFCCCC"/>
              </a:gs>
              <a:gs pos="100000">
                <a:srgbClr val="A2828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47115" name="Rectangle 11"/>
          <p:cNvSpPr>
            <a:spLocks noChangeAspect="1" noChangeArrowheads="1"/>
          </p:cNvSpPr>
          <p:nvPr/>
        </p:nvSpPr>
        <p:spPr bwMode="auto">
          <a:xfrm>
            <a:off x="3729038" y="4400550"/>
            <a:ext cx="201612" cy="741363"/>
          </a:xfrm>
          <a:prstGeom prst="rect">
            <a:avLst/>
          </a:prstGeom>
          <a:gradFill rotWithShape="1">
            <a:gsLst>
              <a:gs pos="0">
                <a:srgbClr val="A28282"/>
              </a:gs>
              <a:gs pos="50000">
                <a:srgbClr val="FFCCCC"/>
              </a:gs>
              <a:gs pos="100000">
                <a:srgbClr val="A2828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47116" name="Rectangle 12"/>
          <p:cNvSpPr>
            <a:spLocks noChangeAspect="1" noChangeArrowheads="1"/>
          </p:cNvSpPr>
          <p:nvPr/>
        </p:nvSpPr>
        <p:spPr bwMode="auto">
          <a:xfrm>
            <a:off x="5049838" y="4699000"/>
            <a:ext cx="201612" cy="442913"/>
          </a:xfrm>
          <a:prstGeom prst="rect">
            <a:avLst/>
          </a:prstGeom>
          <a:gradFill rotWithShape="1">
            <a:gsLst>
              <a:gs pos="0">
                <a:srgbClr val="A28282"/>
              </a:gs>
              <a:gs pos="50000">
                <a:srgbClr val="FFCCCC"/>
              </a:gs>
              <a:gs pos="100000">
                <a:srgbClr val="A2828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47117" name="Rectangle 13"/>
          <p:cNvSpPr>
            <a:spLocks noChangeAspect="1" noChangeArrowheads="1"/>
          </p:cNvSpPr>
          <p:nvPr/>
        </p:nvSpPr>
        <p:spPr bwMode="auto">
          <a:xfrm>
            <a:off x="7704138" y="3810000"/>
            <a:ext cx="200025" cy="1331913"/>
          </a:xfrm>
          <a:prstGeom prst="rect">
            <a:avLst/>
          </a:prstGeom>
          <a:gradFill rotWithShape="1">
            <a:gsLst>
              <a:gs pos="0">
                <a:srgbClr val="A28282"/>
              </a:gs>
              <a:gs pos="50000">
                <a:srgbClr val="FFCCCC"/>
              </a:gs>
              <a:gs pos="100000">
                <a:srgbClr val="A2828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47118" name="Rectangle 14"/>
          <p:cNvSpPr>
            <a:spLocks noChangeAspect="1" noChangeArrowheads="1"/>
          </p:cNvSpPr>
          <p:nvPr/>
        </p:nvSpPr>
        <p:spPr bwMode="auto">
          <a:xfrm>
            <a:off x="1279525" y="3219450"/>
            <a:ext cx="200025" cy="1922463"/>
          </a:xfrm>
          <a:prstGeom prst="rect">
            <a:avLst/>
          </a:prstGeom>
          <a:gradFill rotWithShape="1">
            <a:gsLst>
              <a:gs pos="0">
                <a:srgbClr val="A26161"/>
              </a:gs>
              <a:gs pos="50000">
                <a:srgbClr val="FF9999"/>
              </a:gs>
              <a:gs pos="100000">
                <a:srgbClr val="A2616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47119" name="Rectangle 15"/>
          <p:cNvSpPr>
            <a:spLocks noChangeAspect="1" noChangeArrowheads="1"/>
          </p:cNvSpPr>
          <p:nvPr/>
        </p:nvSpPr>
        <p:spPr bwMode="auto">
          <a:xfrm>
            <a:off x="2598738" y="4108450"/>
            <a:ext cx="214312" cy="1033463"/>
          </a:xfrm>
          <a:prstGeom prst="rect">
            <a:avLst/>
          </a:prstGeom>
          <a:gradFill rotWithShape="1">
            <a:gsLst>
              <a:gs pos="0">
                <a:srgbClr val="A26161"/>
              </a:gs>
              <a:gs pos="50000">
                <a:srgbClr val="FF9999"/>
              </a:gs>
              <a:gs pos="100000">
                <a:srgbClr val="A2616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47120" name="Rectangle 16"/>
          <p:cNvSpPr>
            <a:spLocks noChangeAspect="1" noChangeArrowheads="1"/>
          </p:cNvSpPr>
          <p:nvPr/>
        </p:nvSpPr>
        <p:spPr bwMode="auto">
          <a:xfrm>
            <a:off x="3930650" y="4400550"/>
            <a:ext cx="201613" cy="741363"/>
          </a:xfrm>
          <a:prstGeom prst="rect">
            <a:avLst/>
          </a:prstGeom>
          <a:gradFill rotWithShape="1">
            <a:gsLst>
              <a:gs pos="0">
                <a:srgbClr val="A26161"/>
              </a:gs>
              <a:gs pos="50000">
                <a:srgbClr val="FF9999"/>
              </a:gs>
              <a:gs pos="100000">
                <a:srgbClr val="A2616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47121" name="Rectangle 17"/>
          <p:cNvSpPr>
            <a:spLocks noChangeAspect="1" noChangeArrowheads="1"/>
          </p:cNvSpPr>
          <p:nvPr/>
        </p:nvSpPr>
        <p:spPr bwMode="auto">
          <a:xfrm>
            <a:off x="5251450" y="4551363"/>
            <a:ext cx="212725" cy="590550"/>
          </a:xfrm>
          <a:prstGeom prst="rect">
            <a:avLst/>
          </a:prstGeom>
          <a:gradFill rotWithShape="1">
            <a:gsLst>
              <a:gs pos="0">
                <a:srgbClr val="A26161"/>
              </a:gs>
              <a:gs pos="50000">
                <a:srgbClr val="FF9999"/>
              </a:gs>
              <a:gs pos="100000">
                <a:srgbClr val="A2616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47122" name="Rectangle 18"/>
          <p:cNvSpPr>
            <a:spLocks noChangeAspect="1" noChangeArrowheads="1"/>
          </p:cNvSpPr>
          <p:nvPr/>
        </p:nvSpPr>
        <p:spPr bwMode="auto">
          <a:xfrm>
            <a:off x="7904163" y="3959225"/>
            <a:ext cx="214312" cy="1182688"/>
          </a:xfrm>
          <a:prstGeom prst="rect">
            <a:avLst/>
          </a:prstGeom>
          <a:gradFill rotWithShape="1">
            <a:gsLst>
              <a:gs pos="0">
                <a:srgbClr val="A26161"/>
              </a:gs>
              <a:gs pos="50000">
                <a:srgbClr val="FF9999"/>
              </a:gs>
              <a:gs pos="100000">
                <a:srgbClr val="A2616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47123" name="Rectangle 19"/>
          <p:cNvSpPr>
            <a:spLocks noChangeAspect="1" noChangeArrowheads="1"/>
          </p:cNvSpPr>
          <p:nvPr/>
        </p:nvSpPr>
        <p:spPr bwMode="auto">
          <a:xfrm>
            <a:off x="1479550" y="3074988"/>
            <a:ext cx="203200" cy="2066925"/>
          </a:xfrm>
          <a:prstGeom prst="rect">
            <a:avLst/>
          </a:prstGeom>
          <a:gradFill rotWithShape="1">
            <a:gsLst>
              <a:gs pos="0">
                <a:srgbClr val="923A3C"/>
              </a:gs>
              <a:gs pos="50000">
                <a:srgbClr val="FF6569"/>
              </a:gs>
              <a:gs pos="100000">
                <a:srgbClr val="923A3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47124" name="Rectangle 20"/>
          <p:cNvSpPr>
            <a:spLocks noChangeAspect="1" noChangeArrowheads="1"/>
          </p:cNvSpPr>
          <p:nvPr/>
        </p:nvSpPr>
        <p:spPr bwMode="auto">
          <a:xfrm>
            <a:off x="2813050" y="4257675"/>
            <a:ext cx="201613" cy="884238"/>
          </a:xfrm>
          <a:prstGeom prst="rect">
            <a:avLst/>
          </a:prstGeom>
          <a:gradFill rotWithShape="1">
            <a:gsLst>
              <a:gs pos="0">
                <a:srgbClr val="923A3C"/>
              </a:gs>
              <a:gs pos="50000">
                <a:srgbClr val="FF6569"/>
              </a:gs>
              <a:gs pos="100000">
                <a:srgbClr val="923A3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47125" name="Rectangle 21"/>
          <p:cNvSpPr>
            <a:spLocks noChangeAspect="1" noChangeArrowheads="1"/>
          </p:cNvSpPr>
          <p:nvPr/>
        </p:nvSpPr>
        <p:spPr bwMode="auto">
          <a:xfrm>
            <a:off x="4132263" y="4257675"/>
            <a:ext cx="203200" cy="884238"/>
          </a:xfrm>
          <a:prstGeom prst="rect">
            <a:avLst/>
          </a:prstGeom>
          <a:gradFill rotWithShape="1">
            <a:gsLst>
              <a:gs pos="0">
                <a:srgbClr val="923A3C"/>
              </a:gs>
              <a:gs pos="50000">
                <a:srgbClr val="FF6569"/>
              </a:gs>
              <a:gs pos="100000">
                <a:srgbClr val="923A3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47126" name="Rectangle 22"/>
          <p:cNvSpPr>
            <a:spLocks noChangeAspect="1" noChangeArrowheads="1"/>
          </p:cNvSpPr>
          <p:nvPr/>
        </p:nvSpPr>
        <p:spPr bwMode="auto">
          <a:xfrm>
            <a:off x="5464175" y="4400550"/>
            <a:ext cx="201613" cy="741363"/>
          </a:xfrm>
          <a:prstGeom prst="rect">
            <a:avLst/>
          </a:prstGeom>
          <a:gradFill rotWithShape="1">
            <a:gsLst>
              <a:gs pos="0">
                <a:srgbClr val="923A3C"/>
              </a:gs>
              <a:gs pos="50000">
                <a:srgbClr val="FF6569"/>
              </a:gs>
              <a:gs pos="100000">
                <a:srgbClr val="923A3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47127" name="Rectangle 23"/>
          <p:cNvSpPr>
            <a:spLocks noChangeAspect="1" noChangeArrowheads="1"/>
          </p:cNvSpPr>
          <p:nvPr/>
        </p:nvSpPr>
        <p:spPr bwMode="auto">
          <a:xfrm>
            <a:off x="8118475" y="3667125"/>
            <a:ext cx="201613" cy="1474788"/>
          </a:xfrm>
          <a:prstGeom prst="rect">
            <a:avLst/>
          </a:prstGeom>
          <a:gradFill rotWithShape="1">
            <a:gsLst>
              <a:gs pos="0">
                <a:srgbClr val="923A3C"/>
              </a:gs>
              <a:gs pos="50000">
                <a:srgbClr val="FF6569"/>
              </a:gs>
              <a:gs pos="100000">
                <a:srgbClr val="923A3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1400" b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7128" name="Rectangle 24"/>
          <p:cNvSpPr>
            <a:spLocks noChangeAspect="1" noChangeArrowheads="1"/>
          </p:cNvSpPr>
          <p:nvPr/>
        </p:nvSpPr>
        <p:spPr bwMode="auto">
          <a:xfrm>
            <a:off x="1682750" y="3074988"/>
            <a:ext cx="204788" cy="2066925"/>
          </a:xfrm>
          <a:prstGeom prst="rect">
            <a:avLst/>
          </a:prstGeom>
          <a:gradFill rotWithShape="1">
            <a:gsLst>
              <a:gs pos="0">
                <a:srgbClr val="9A3030"/>
              </a:gs>
              <a:gs pos="50000">
                <a:srgbClr val="FF5050"/>
              </a:gs>
              <a:gs pos="100000">
                <a:srgbClr val="9A303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47129" name="Rectangle 25"/>
          <p:cNvSpPr>
            <a:spLocks noChangeAspect="1" noChangeArrowheads="1"/>
          </p:cNvSpPr>
          <p:nvPr/>
        </p:nvSpPr>
        <p:spPr bwMode="auto">
          <a:xfrm>
            <a:off x="3014663" y="3810000"/>
            <a:ext cx="203200" cy="1331913"/>
          </a:xfrm>
          <a:prstGeom prst="rect">
            <a:avLst/>
          </a:prstGeom>
          <a:gradFill rotWithShape="1">
            <a:gsLst>
              <a:gs pos="0">
                <a:srgbClr val="9A3030"/>
              </a:gs>
              <a:gs pos="50000">
                <a:srgbClr val="FF5050"/>
              </a:gs>
              <a:gs pos="100000">
                <a:srgbClr val="9A303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47130" name="Rectangle 26"/>
          <p:cNvSpPr>
            <a:spLocks noChangeAspect="1" noChangeArrowheads="1"/>
          </p:cNvSpPr>
          <p:nvPr/>
        </p:nvSpPr>
        <p:spPr bwMode="auto">
          <a:xfrm>
            <a:off x="4335463" y="3959225"/>
            <a:ext cx="203200" cy="1182688"/>
          </a:xfrm>
          <a:prstGeom prst="rect">
            <a:avLst/>
          </a:prstGeom>
          <a:gradFill rotWithShape="1">
            <a:gsLst>
              <a:gs pos="0">
                <a:srgbClr val="9A3030"/>
              </a:gs>
              <a:gs pos="50000">
                <a:srgbClr val="FF5050"/>
              </a:gs>
              <a:gs pos="100000">
                <a:srgbClr val="9A303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47131" name="Rectangle 27"/>
          <p:cNvSpPr>
            <a:spLocks noChangeAspect="1" noChangeArrowheads="1"/>
          </p:cNvSpPr>
          <p:nvPr/>
        </p:nvSpPr>
        <p:spPr bwMode="auto">
          <a:xfrm>
            <a:off x="5665788" y="4400550"/>
            <a:ext cx="203200" cy="741363"/>
          </a:xfrm>
          <a:prstGeom prst="rect">
            <a:avLst/>
          </a:prstGeom>
          <a:gradFill rotWithShape="1">
            <a:gsLst>
              <a:gs pos="0">
                <a:srgbClr val="9A3030"/>
              </a:gs>
              <a:gs pos="50000">
                <a:srgbClr val="FF5050"/>
              </a:gs>
              <a:gs pos="100000">
                <a:srgbClr val="9A303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614428" name="Rectangle 28"/>
          <p:cNvSpPr>
            <a:spLocks noChangeAspect="1" noChangeArrowheads="1"/>
          </p:cNvSpPr>
          <p:nvPr/>
        </p:nvSpPr>
        <p:spPr bwMode="auto">
          <a:xfrm>
            <a:off x="6176963" y="4699000"/>
            <a:ext cx="203200" cy="44291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7607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47133" name="Rectangle 29"/>
          <p:cNvSpPr>
            <a:spLocks noChangeAspect="1" noChangeArrowheads="1"/>
          </p:cNvSpPr>
          <p:nvPr/>
        </p:nvSpPr>
        <p:spPr bwMode="auto">
          <a:xfrm>
            <a:off x="6380163" y="4992688"/>
            <a:ext cx="203200" cy="149225"/>
          </a:xfrm>
          <a:prstGeom prst="rect">
            <a:avLst/>
          </a:prstGeom>
          <a:gradFill rotWithShape="1">
            <a:gsLst>
              <a:gs pos="0">
                <a:srgbClr val="A28282"/>
              </a:gs>
              <a:gs pos="50000">
                <a:srgbClr val="FFCCCC"/>
              </a:gs>
              <a:gs pos="100000">
                <a:srgbClr val="A2828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47134" name="Rectangle 30"/>
          <p:cNvSpPr>
            <a:spLocks noChangeAspect="1" noChangeArrowheads="1"/>
          </p:cNvSpPr>
          <p:nvPr/>
        </p:nvSpPr>
        <p:spPr bwMode="auto">
          <a:xfrm>
            <a:off x="6583363" y="4992688"/>
            <a:ext cx="201612" cy="149225"/>
          </a:xfrm>
          <a:prstGeom prst="rect">
            <a:avLst/>
          </a:prstGeom>
          <a:gradFill rotWithShape="1">
            <a:gsLst>
              <a:gs pos="0">
                <a:srgbClr val="A26161"/>
              </a:gs>
              <a:gs pos="50000">
                <a:srgbClr val="FF9999"/>
              </a:gs>
              <a:gs pos="100000">
                <a:srgbClr val="A2616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47135" name="Rectangle 31"/>
          <p:cNvSpPr>
            <a:spLocks noChangeAspect="1" noChangeArrowheads="1"/>
          </p:cNvSpPr>
          <p:nvPr/>
        </p:nvSpPr>
        <p:spPr bwMode="auto">
          <a:xfrm>
            <a:off x="6784975" y="4992688"/>
            <a:ext cx="203200" cy="149225"/>
          </a:xfrm>
          <a:prstGeom prst="rect">
            <a:avLst/>
          </a:prstGeom>
          <a:gradFill rotWithShape="1">
            <a:gsLst>
              <a:gs pos="0">
                <a:srgbClr val="923A3C"/>
              </a:gs>
              <a:gs pos="50000">
                <a:srgbClr val="FF6569"/>
              </a:gs>
              <a:gs pos="100000">
                <a:srgbClr val="923A3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47136" name="Rectangle 32"/>
          <p:cNvSpPr>
            <a:spLocks noChangeAspect="1" noChangeArrowheads="1"/>
          </p:cNvSpPr>
          <p:nvPr/>
        </p:nvSpPr>
        <p:spPr bwMode="auto">
          <a:xfrm>
            <a:off x="6988175" y="4848225"/>
            <a:ext cx="203200" cy="293688"/>
          </a:xfrm>
          <a:prstGeom prst="rect">
            <a:avLst/>
          </a:prstGeom>
          <a:gradFill rotWithShape="1">
            <a:gsLst>
              <a:gs pos="0">
                <a:srgbClr val="9A3030"/>
              </a:gs>
              <a:gs pos="50000">
                <a:srgbClr val="FF5050"/>
              </a:gs>
              <a:gs pos="100000">
                <a:srgbClr val="9A303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47137" name="Rectangle 33"/>
          <p:cNvSpPr>
            <a:spLocks noChangeAspect="1" noChangeArrowheads="1"/>
          </p:cNvSpPr>
          <p:nvPr/>
        </p:nvSpPr>
        <p:spPr bwMode="auto">
          <a:xfrm>
            <a:off x="8320088" y="3810000"/>
            <a:ext cx="203200" cy="1331913"/>
          </a:xfrm>
          <a:prstGeom prst="rect">
            <a:avLst/>
          </a:prstGeom>
          <a:gradFill rotWithShape="1">
            <a:gsLst>
              <a:gs pos="0">
                <a:srgbClr val="9A3030"/>
              </a:gs>
              <a:gs pos="50000">
                <a:srgbClr val="FF5050"/>
              </a:gs>
              <a:gs pos="100000">
                <a:srgbClr val="9A303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grpSp>
        <p:nvGrpSpPr>
          <p:cNvPr id="47138" name="Group 34"/>
          <p:cNvGrpSpPr>
            <a:grpSpLocks/>
          </p:cNvGrpSpPr>
          <p:nvPr/>
        </p:nvGrpSpPr>
        <p:grpSpPr bwMode="auto">
          <a:xfrm>
            <a:off x="679450" y="2185988"/>
            <a:ext cx="39688" cy="2955925"/>
            <a:chOff x="677" y="1529"/>
            <a:chExt cx="23" cy="2252"/>
          </a:xfrm>
        </p:grpSpPr>
        <p:sp>
          <p:nvSpPr>
            <p:cNvPr id="47179" name="Line 35"/>
            <p:cNvSpPr>
              <a:spLocks noChangeAspect="1" noChangeShapeType="1"/>
            </p:cNvSpPr>
            <p:nvPr/>
          </p:nvSpPr>
          <p:spPr bwMode="auto">
            <a:xfrm>
              <a:off x="700" y="1529"/>
              <a:ext cx="0" cy="225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47180" name="Line 36"/>
            <p:cNvSpPr>
              <a:spLocks noChangeAspect="1" noChangeShapeType="1"/>
            </p:cNvSpPr>
            <p:nvPr/>
          </p:nvSpPr>
          <p:spPr bwMode="auto">
            <a:xfrm>
              <a:off x="677" y="3780"/>
              <a:ext cx="23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47181" name="Line 37"/>
            <p:cNvSpPr>
              <a:spLocks noChangeAspect="1" noChangeShapeType="1"/>
            </p:cNvSpPr>
            <p:nvPr/>
          </p:nvSpPr>
          <p:spPr bwMode="auto">
            <a:xfrm>
              <a:off x="677" y="3557"/>
              <a:ext cx="23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47182" name="Line 38"/>
            <p:cNvSpPr>
              <a:spLocks noChangeAspect="1" noChangeShapeType="1"/>
            </p:cNvSpPr>
            <p:nvPr/>
          </p:nvSpPr>
          <p:spPr bwMode="auto">
            <a:xfrm>
              <a:off x="677" y="3330"/>
              <a:ext cx="23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47183" name="Line 39"/>
            <p:cNvSpPr>
              <a:spLocks noChangeAspect="1" noChangeShapeType="1"/>
            </p:cNvSpPr>
            <p:nvPr/>
          </p:nvSpPr>
          <p:spPr bwMode="auto">
            <a:xfrm>
              <a:off x="677" y="3107"/>
              <a:ext cx="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47184" name="Line 40"/>
            <p:cNvSpPr>
              <a:spLocks noChangeAspect="1" noChangeShapeType="1"/>
            </p:cNvSpPr>
            <p:nvPr/>
          </p:nvSpPr>
          <p:spPr bwMode="auto">
            <a:xfrm>
              <a:off x="677" y="2879"/>
              <a:ext cx="23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47185" name="Line 41"/>
            <p:cNvSpPr>
              <a:spLocks noChangeAspect="1" noChangeShapeType="1"/>
            </p:cNvSpPr>
            <p:nvPr/>
          </p:nvSpPr>
          <p:spPr bwMode="auto">
            <a:xfrm>
              <a:off x="677" y="2657"/>
              <a:ext cx="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47186" name="Line 42"/>
            <p:cNvSpPr>
              <a:spLocks noChangeAspect="1" noChangeShapeType="1"/>
            </p:cNvSpPr>
            <p:nvPr/>
          </p:nvSpPr>
          <p:spPr bwMode="auto">
            <a:xfrm>
              <a:off x="677" y="2430"/>
              <a:ext cx="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47187" name="Line 43"/>
            <p:cNvSpPr>
              <a:spLocks noChangeAspect="1" noChangeShapeType="1"/>
            </p:cNvSpPr>
            <p:nvPr/>
          </p:nvSpPr>
          <p:spPr bwMode="auto">
            <a:xfrm>
              <a:off x="677" y="2206"/>
              <a:ext cx="23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47188" name="Line 44"/>
            <p:cNvSpPr>
              <a:spLocks noChangeAspect="1" noChangeShapeType="1"/>
            </p:cNvSpPr>
            <p:nvPr/>
          </p:nvSpPr>
          <p:spPr bwMode="auto">
            <a:xfrm>
              <a:off x="677" y="1979"/>
              <a:ext cx="23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47189" name="Line 45"/>
            <p:cNvSpPr>
              <a:spLocks noChangeAspect="1" noChangeShapeType="1"/>
            </p:cNvSpPr>
            <p:nvPr/>
          </p:nvSpPr>
          <p:spPr bwMode="auto">
            <a:xfrm>
              <a:off x="677" y="1756"/>
              <a:ext cx="23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47190" name="Line 46"/>
            <p:cNvSpPr>
              <a:spLocks noChangeAspect="1" noChangeShapeType="1"/>
            </p:cNvSpPr>
            <p:nvPr/>
          </p:nvSpPr>
          <p:spPr bwMode="auto">
            <a:xfrm>
              <a:off x="677" y="1529"/>
              <a:ext cx="23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7139" name="Line 47"/>
          <p:cNvSpPr>
            <a:spLocks noChangeAspect="1" noChangeShapeType="1"/>
          </p:cNvSpPr>
          <p:nvPr/>
        </p:nvSpPr>
        <p:spPr bwMode="auto">
          <a:xfrm>
            <a:off x="719138" y="5141913"/>
            <a:ext cx="81216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7140" name="Rectangle 48"/>
          <p:cNvSpPr>
            <a:spLocks noChangeAspect="1" noChangeArrowheads="1"/>
          </p:cNvSpPr>
          <p:nvPr/>
        </p:nvSpPr>
        <p:spPr bwMode="auto">
          <a:xfrm>
            <a:off x="474663" y="50339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hu-HU" sz="1400" b="0" smtClean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7141" name="Rectangle 49"/>
          <p:cNvSpPr>
            <a:spLocks noChangeAspect="1" noChangeArrowheads="1"/>
          </p:cNvSpPr>
          <p:nvPr/>
        </p:nvSpPr>
        <p:spPr bwMode="auto">
          <a:xfrm>
            <a:off x="474663" y="474027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hu-HU" sz="1400" b="0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7142" name="Rectangle 50"/>
          <p:cNvSpPr>
            <a:spLocks noChangeAspect="1" noChangeArrowheads="1"/>
          </p:cNvSpPr>
          <p:nvPr/>
        </p:nvSpPr>
        <p:spPr bwMode="auto">
          <a:xfrm>
            <a:off x="474663" y="444023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hu-HU" sz="1400" b="0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7143" name="Rectangle 51"/>
          <p:cNvSpPr>
            <a:spLocks noChangeAspect="1" noChangeArrowheads="1"/>
          </p:cNvSpPr>
          <p:nvPr/>
        </p:nvSpPr>
        <p:spPr bwMode="auto">
          <a:xfrm>
            <a:off x="474663" y="414972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hu-HU" sz="1400" b="0" smtClean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47144" name="Rectangle 52"/>
          <p:cNvSpPr>
            <a:spLocks noChangeAspect="1" noChangeArrowheads="1"/>
          </p:cNvSpPr>
          <p:nvPr/>
        </p:nvSpPr>
        <p:spPr bwMode="auto">
          <a:xfrm>
            <a:off x="474663" y="384968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hu-HU" sz="1400" b="0" smtClean="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47145" name="Rectangle 53"/>
          <p:cNvSpPr>
            <a:spLocks noChangeAspect="1" noChangeArrowheads="1"/>
          </p:cNvSpPr>
          <p:nvPr/>
        </p:nvSpPr>
        <p:spPr bwMode="auto">
          <a:xfrm>
            <a:off x="357188" y="3565525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hu-HU" sz="1400" b="0" smtClean="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47146" name="Rectangle 54"/>
          <p:cNvSpPr>
            <a:spLocks noChangeAspect="1" noChangeArrowheads="1"/>
          </p:cNvSpPr>
          <p:nvPr/>
        </p:nvSpPr>
        <p:spPr bwMode="auto">
          <a:xfrm>
            <a:off x="357188" y="3267075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hu-HU" sz="1400" b="0" smtClean="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47147" name="Rectangle 55"/>
          <p:cNvSpPr>
            <a:spLocks noChangeAspect="1" noChangeArrowheads="1"/>
          </p:cNvSpPr>
          <p:nvPr/>
        </p:nvSpPr>
        <p:spPr bwMode="auto">
          <a:xfrm>
            <a:off x="357188" y="2974975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hu-HU" sz="1400" b="0" smtClean="0">
                <a:solidFill>
                  <a:srgbClr val="FFFFFF"/>
                </a:solidFill>
              </a:rPr>
              <a:t>14</a:t>
            </a:r>
          </a:p>
        </p:txBody>
      </p:sp>
      <p:sp>
        <p:nvSpPr>
          <p:cNvPr id="47148" name="Rectangle 56"/>
          <p:cNvSpPr>
            <a:spLocks noChangeAspect="1" noChangeArrowheads="1"/>
          </p:cNvSpPr>
          <p:nvPr/>
        </p:nvSpPr>
        <p:spPr bwMode="auto">
          <a:xfrm>
            <a:off x="357188" y="2676525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hu-HU" sz="1400" b="0" smtClean="0">
                <a:solidFill>
                  <a:srgbClr val="FFFFFF"/>
                </a:solidFill>
              </a:rPr>
              <a:t>16</a:t>
            </a:r>
          </a:p>
        </p:txBody>
      </p:sp>
      <p:sp>
        <p:nvSpPr>
          <p:cNvPr id="47149" name="Rectangle 57"/>
          <p:cNvSpPr>
            <a:spLocks noChangeAspect="1" noChangeArrowheads="1"/>
          </p:cNvSpPr>
          <p:nvPr/>
        </p:nvSpPr>
        <p:spPr bwMode="auto">
          <a:xfrm>
            <a:off x="357188" y="2382838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hu-HU" sz="1400" b="0" smtClean="0">
                <a:solidFill>
                  <a:srgbClr val="FFFFFF"/>
                </a:solidFill>
              </a:rPr>
              <a:t>18</a:t>
            </a:r>
          </a:p>
        </p:txBody>
      </p:sp>
      <p:sp>
        <p:nvSpPr>
          <p:cNvPr id="47150" name="Rectangle 58"/>
          <p:cNvSpPr>
            <a:spLocks noChangeAspect="1" noChangeArrowheads="1"/>
          </p:cNvSpPr>
          <p:nvPr/>
        </p:nvSpPr>
        <p:spPr bwMode="auto">
          <a:xfrm>
            <a:off x="357188" y="2084388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hu-HU" sz="1400" b="0" smtClean="0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47151" name="Rectangle 59"/>
          <p:cNvSpPr>
            <a:spLocks noChangeAspect="1" noChangeArrowheads="1"/>
          </p:cNvSpPr>
          <p:nvPr/>
        </p:nvSpPr>
        <p:spPr bwMode="auto">
          <a:xfrm>
            <a:off x="806450" y="5194300"/>
            <a:ext cx="11160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600" b="0" smtClean="0">
                <a:solidFill>
                  <a:srgbClr val="FFFFFF"/>
                </a:solidFill>
              </a:rPr>
              <a:t>Szívér betegség</a:t>
            </a:r>
            <a:endParaRPr lang="nb-NO" altLang="hu-HU" sz="1600" b="0" smtClean="0">
              <a:solidFill>
                <a:srgbClr val="FFFFFF"/>
              </a:solidFill>
            </a:endParaRPr>
          </a:p>
        </p:txBody>
      </p:sp>
      <p:sp>
        <p:nvSpPr>
          <p:cNvPr id="47152" name="Rectangle 60"/>
          <p:cNvSpPr>
            <a:spLocks noChangeAspect="1" noChangeArrowheads="1"/>
          </p:cNvSpPr>
          <p:nvPr/>
        </p:nvSpPr>
        <p:spPr bwMode="auto">
          <a:xfrm>
            <a:off x="2060575" y="5195888"/>
            <a:ext cx="1320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600" b="0" smtClean="0">
                <a:solidFill>
                  <a:srgbClr val="FFFFFF"/>
                </a:solidFill>
              </a:rPr>
              <a:t>Agyér beteg-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600" b="0" smtClean="0">
                <a:solidFill>
                  <a:srgbClr val="FFFFFF"/>
                </a:solidFill>
              </a:rPr>
              <a:t>ség</a:t>
            </a:r>
            <a:endParaRPr lang="nb-NO" altLang="hu-HU" sz="1600" b="0" smtClean="0">
              <a:solidFill>
                <a:srgbClr val="FFFFFF"/>
              </a:solidFill>
            </a:endParaRPr>
          </a:p>
        </p:txBody>
      </p:sp>
      <p:sp>
        <p:nvSpPr>
          <p:cNvPr id="47153" name="Rectangle 61"/>
          <p:cNvSpPr>
            <a:spLocks noChangeAspect="1" noChangeArrowheads="1"/>
          </p:cNvSpPr>
          <p:nvPr/>
        </p:nvSpPr>
        <p:spPr bwMode="auto">
          <a:xfrm>
            <a:off x="3517900" y="5197475"/>
            <a:ext cx="10398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600" b="0" smtClean="0">
                <a:solidFill>
                  <a:srgbClr val="FFFFFF"/>
                </a:solidFill>
              </a:rPr>
              <a:t>Perifériás érbetegség</a:t>
            </a:r>
            <a:endParaRPr lang="nb-NO" altLang="hu-HU" sz="1600" b="0" smtClean="0">
              <a:solidFill>
                <a:srgbClr val="FFFFFF"/>
              </a:solidFill>
            </a:endParaRPr>
          </a:p>
        </p:txBody>
      </p:sp>
      <p:sp>
        <p:nvSpPr>
          <p:cNvPr id="47154" name="Rectangle 62"/>
          <p:cNvSpPr>
            <a:spLocks noChangeAspect="1" noChangeArrowheads="1"/>
          </p:cNvSpPr>
          <p:nvPr/>
        </p:nvSpPr>
        <p:spPr bwMode="auto">
          <a:xfrm>
            <a:off x="4875213" y="5197475"/>
            <a:ext cx="9810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600" b="0" smtClean="0">
                <a:solidFill>
                  <a:srgbClr val="FFFFFF"/>
                </a:solidFill>
              </a:rPr>
              <a:t>Pitvari fibrilláció</a:t>
            </a:r>
            <a:endParaRPr lang="nb-NO" altLang="hu-HU" sz="1600" b="0" smtClean="0">
              <a:solidFill>
                <a:srgbClr val="FFFFFF"/>
              </a:solidFill>
            </a:endParaRPr>
          </a:p>
        </p:txBody>
      </p:sp>
      <p:sp>
        <p:nvSpPr>
          <p:cNvPr id="47155" name="Rectangle 63"/>
          <p:cNvSpPr>
            <a:spLocks noChangeAspect="1" noChangeArrowheads="1"/>
          </p:cNvSpPr>
          <p:nvPr/>
        </p:nvSpPr>
        <p:spPr bwMode="auto">
          <a:xfrm>
            <a:off x="6119813" y="5197475"/>
            <a:ext cx="11207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600" b="0" smtClean="0">
                <a:solidFill>
                  <a:srgbClr val="FFFFFF"/>
                </a:solidFill>
              </a:rPr>
              <a:t>Szívelégte-lenség</a:t>
            </a:r>
            <a:endParaRPr lang="nb-NO" altLang="hu-HU" sz="1600" b="0" smtClean="0">
              <a:solidFill>
                <a:srgbClr val="FFFFFF"/>
              </a:solidFill>
            </a:endParaRPr>
          </a:p>
        </p:txBody>
      </p:sp>
      <p:sp>
        <p:nvSpPr>
          <p:cNvPr id="47156" name="Rectangle 64"/>
          <p:cNvSpPr>
            <a:spLocks noChangeAspect="1" noChangeArrowheads="1"/>
          </p:cNvSpPr>
          <p:nvPr/>
        </p:nvSpPr>
        <p:spPr bwMode="auto">
          <a:xfrm>
            <a:off x="7329488" y="5197475"/>
            <a:ext cx="13906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hu-HU" sz="1600" b="0" smtClean="0">
                <a:solidFill>
                  <a:srgbClr val="FFFFFF"/>
                </a:solidFill>
              </a:rPr>
              <a:t> 2</a:t>
            </a:r>
            <a:r>
              <a:rPr lang="hu-HU" altLang="hu-HU" sz="1600" b="0" smtClean="0">
                <a:solidFill>
                  <a:srgbClr val="FFFFFF"/>
                </a:solidFill>
              </a:rPr>
              <a:t>-es tipusú</a:t>
            </a:r>
            <a:r>
              <a:rPr lang="nb-NO" altLang="hu-HU" sz="1600" b="0" smtClean="0">
                <a:solidFill>
                  <a:srgbClr val="FFFFFF"/>
                </a:solidFill>
              </a:rPr>
              <a:t> </a:t>
            </a:r>
            <a:r>
              <a:rPr lang="hu-HU" altLang="hu-HU" sz="1600" b="0" smtClean="0">
                <a:solidFill>
                  <a:srgbClr val="FFFFFF"/>
                </a:solidFill>
              </a:rPr>
              <a:t>d</a:t>
            </a:r>
            <a:r>
              <a:rPr lang="nb-NO" altLang="hu-HU" sz="1600" b="0" smtClean="0">
                <a:solidFill>
                  <a:srgbClr val="FFFFFF"/>
                </a:solidFill>
              </a:rPr>
              <a:t>iabetes </a:t>
            </a:r>
            <a:r>
              <a:rPr lang="hu-HU" altLang="hu-HU" sz="1600" b="0" smtClean="0">
                <a:solidFill>
                  <a:srgbClr val="FFFFFF"/>
                </a:solidFill>
              </a:rPr>
              <a:t>m</a:t>
            </a:r>
            <a:r>
              <a:rPr lang="nb-NO" altLang="hu-HU" sz="1600" b="0" smtClean="0">
                <a:solidFill>
                  <a:srgbClr val="FFFFFF"/>
                </a:solidFill>
              </a:rPr>
              <a:t>ellitus</a:t>
            </a:r>
          </a:p>
        </p:txBody>
      </p:sp>
      <p:grpSp>
        <p:nvGrpSpPr>
          <p:cNvPr id="47157" name="Group 65"/>
          <p:cNvGrpSpPr>
            <a:grpSpLocks/>
          </p:cNvGrpSpPr>
          <p:nvPr/>
        </p:nvGrpSpPr>
        <p:grpSpPr bwMode="auto">
          <a:xfrm>
            <a:off x="2287588" y="1917700"/>
            <a:ext cx="4371975" cy="593725"/>
            <a:chOff x="1487" y="1056"/>
            <a:chExt cx="2754" cy="374"/>
          </a:xfrm>
        </p:grpSpPr>
        <p:grpSp>
          <p:nvGrpSpPr>
            <p:cNvPr id="47167" name="Group 66"/>
            <p:cNvGrpSpPr>
              <a:grpSpLocks/>
            </p:cNvGrpSpPr>
            <p:nvPr/>
          </p:nvGrpSpPr>
          <p:grpSpPr bwMode="auto">
            <a:xfrm>
              <a:off x="1545" y="1269"/>
              <a:ext cx="2696" cy="161"/>
              <a:chOff x="1575" y="1329"/>
              <a:chExt cx="2696" cy="161"/>
            </a:xfrm>
          </p:grpSpPr>
          <p:sp>
            <p:nvSpPr>
              <p:cNvPr id="47169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1757" y="1335"/>
                <a:ext cx="29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hu-HU" altLang="hu-HU" sz="1600" smtClean="0">
                    <a:solidFill>
                      <a:srgbClr val="FFFFFF"/>
                    </a:solidFill>
                  </a:rPr>
                  <a:t>nulla</a:t>
                </a:r>
                <a:endParaRPr lang="nb-NO" altLang="hu-HU" sz="16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170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2377" y="1336"/>
                <a:ext cx="18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GB" altLang="hu-HU" sz="1600" smtClean="0">
                    <a:solidFill>
                      <a:srgbClr val="FFFFFF"/>
                    </a:solidFill>
                  </a:rPr>
                  <a:t>1-4</a:t>
                </a:r>
                <a:endParaRPr lang="en-GB" altLang="hu-HU" sz="1600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171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2900" y="1335"/>
                <a:ext cx="18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GB" altLang="hu-HU" sz="1600" smtClean="0">
                    <a:solidFill>
                      <a:srgbClr val="FFFFFF"/>
                    </a:solidFill>
                  </a:rPr>
                  <a:t>5-7</a:t>
                </a:r>
              </a:p>
            </p:txBody>
          </p:sp>
          <p:sp>
            <p:nvSpPr>
              <p:cNvPr id="47172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4054" y="1335"/>
                <a:ext cx="21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GB" altLang="hu-HU" sz="1600" smtClean="0">
                    <a:solidFill>
                      <a:srgbClr val="FFFFFF"/>
                    </a:solidFill>
                  </a:rPr>
                  <a:t>&gt;10</a:t>
                </a:r>
              </a:p>
            </p:txBody>
          </p:sp>
          <p:sp>
            <p:nvSpPr>
              <p:cNvPr id="47173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3410" y="1329"/>
                <a:ext cx="25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GB" altLang="hu-HU" sz="1600" smtClean="0">
                    <a:solidFill>
                      <a:srgbClr val="FFFFFF"/>
                    </a:solidFill>
                  </a:rPr>
                  <a:t>8-10</a:t>
                </a:r>
              </a:p>
            </p:txBody>
          </p:sp>
          <p:sp>
            <p:nvSpPr>
              <p:cNvPr id="614472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1575" y="1348"/>
                <a:ext cx="127" cy="127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72941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72941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7175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2200" y="1348"/>
                <a:ext cx="127" cy="127"/>
              </a:xfrm>
              <a:prstGeom prst="rect">
                <a:avLst/>
              </a:prstGeom>
              <a:gradFill rotWithShape="1">
                <a:gsLst>
                  <a:gs pos="0">
                    <a:srgbClr val="C29B9B"/>
                  </a:gs>
                  <a:gs pos="50000">
                    <a:srgbClr val="FFCCCC"/>
                  </a:gs>
                  <a:gs pos="100000">
                    <a:srgbClr val="C2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hu-HU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176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2729" y="1349"/>
                <a:ext cx="127" cy="127"/>
              </a:xfrm>
              <a:prstGeom prst="rect">
                <a:avLst/>
              </a:prstGeom>
              <a:gradFill rotWithShape="1">
                <a:gsLst>
                  <a:gs pos="0">
                    <a:srgbClr val="BA7070"/>
                  </a:gs>
                  <a:gs pos="50000">
                    <a:srgbClr val="FF9999"/>
                  </a:gs>
                  <a:gs pos="100000">
                    <a:srgbClr val="BA707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hu-HU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177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3253" y="1348"/>
                <a:ext cx="127" cy="127"/>
              </a:xfrm>
              <a:prstGeom prst="rect">
                <a:avLst/>
              </a:prstGeom>
              <a:gradFill rotWithShape="1">
                <a:gsLst>
                  <a:gs pos="0">
                    <a:srgbClr val="AA4346"/>
                  </a:gs>
                  <a:gs pos="50000">
                    <a:srgbClr val="FF6569"/>
                  </a:gs>
                  <a:gs pos="100000">
                    <a:srgbClr val="AA434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hu-HU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178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3873" y="1349"/>
                <a:ext cx="127" cy="127"/>
              </a:xfrm>
              <a:prstGeom prst="rect">
                <a:avLst/>
              </a:prstGeom>
              <a:gradFill rotWithShape="1">
                <a:gsLst>
                  <a:gs pos="0">
                    <a:srgbClr val="A23333"/>
                  </a:gs>
                  <a:gs pos="50000">
                    <a:srgbClr val="FF5050"/>
                  </a:gs>
                  <a:gs pos="100000">
                    <a:srgbClr val="A2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hu-HU" sz="2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7168" name="Rectangle 77"/>
            <p:cNvSpPr>
              <a:spLocks noChangeArrowheads="1"/>
            </p:cNvSpPr>
            <p:nvPr/>
          </p:nvSpPr>
          <p:spPr bwMode="auto">
            <a:xfrm>
              <a:off x="1487" y="1056"/>
              <a:ext cx="2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hu-HU" sz="1600" b="0" smtClean="0">
                  <a:solidFill>
                    <a:srgbClr val="FFFFFF"/>
                  </a:solidFill>
                </a:rPr>
                <a:t>              </a:t>
              </a:r>
              <a:r>
                <a:rPr lang="en-US" altLang="hu-HU" sz="1600" smtClean="0">
                  <a:solidFill>
                    <a:srgbClr val="FFFFFF"/>
                  </a:solidFill>
                </a:rPr>
                <a:t>Al</a:t>
              </a:r>
              <a:r>
                <a:rPr lang="hu-HU" altLang="hu-HU" sz="1600" smtClean="0">
                  <a:solidFill>
                    <a:srgbClr val="FFFFFF"/>
                  </a:solidFill>
                </a:rPr>
                <a:t>kohol fogyasztás</a:t>
              </a:r>
              <a:r>
                <a:rPr lang="en-US" altLang="hu-HU" sz="1600" smtClean="0">
                  <a:solidFill>
                    <a:srgbClr val="FFFFFF"/>
                  </a:solidFill>
                </a:rPr>
                <a:t> (</a:t>
              </a:r>
              <a:r>
                <a:rPr lang="hu-HU" altLang="hu-HU" sz="1600" smtClean="0">
                  <a:solidFill>
                    <a:srgbClr val="FFFFFF"/>
                  </a:solidFill>
                </a:rPr>
                <a:t>ital</a:t>
              </a:r>
              <a:r>
                <a:rPr lang="en-US" altLang="hu-HU" sz="1600" smtClean="0">
                  <a:solidFill>
                    <a:srgbClr val="FFFFFF"/>
                  </a:solidFill>
                </a:rPr>
                <a:t>/</a:t>
              </a:r>
              <a:r>
                <a:rPr lang="hu-HU" altLang="hu-HU" sz="1600" smtClean="0">
                  <a:solidFill>
                    <a:srgbClr val="FFFFFF"/>
                  </a:solidFill>
                </a:rPr>
                <a:t>hét</a:t>
              </a:r>
              <a:r>
                <a:rPr lang="en-US" altLang="hu-HU" sz="1600" smtClean="0">
                  <a:solidFill>
                    <a:srgbClr val="FFFFFF"/>
                  </a:solidFill>
                </a:rPr>
                <a:t>):</a:t>
              </a:r>
            </a:p>
          </p:txBody>
        </p:sp>
      </p:grpSp>
      <p:sp>
        <p:nvSpPr>
          <p:cNvPr id="47158" name="Text Box 78"/>
          <p:cNvSpPr txBox="1">
            <a:spLocks noChangeArrowheads="1"/>
          </p:cNvSpPr>
          <p:nvPr/>
        </p:nvSpPr>
        <p:spPr bwMode="auto">
          <a:xfrm>
            <a:off x="3784600" y="6345238"/>
            <a:ext cx="5972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hu-HU" sz="2000" b="0" smtClean="0">
                <a:solidFill>
                  <a:srgbClr val="FFFFFF"/>
                </a:solidFill>
              </a:rPr>
              <a:t>Reims, J Hum Hypertens (2004) 18: 381 </a:t>
            </a:r>
            <a:endParaRPr lang="en-US" altLang="hu-HU" sz="2000" b="0" smtClean="0">
              <a:solidFill>
                <a:srgbClr val="FFFFFF"/>
              </a:solidFill>
            </a:endParaRPr>
          </a:p>
        </p:txBody>
      </p:sp>
      <p:sp>
        <p:nvSpPr>
          <p:cNvPr id="47159" name="Text Box 79"/>
          <p:cNvSpPr txBox="1">
            <a:spLocks noChangeArrowheads="1"/>
          </p:cNvSpPr>
          <p:nvPr/>
        </p:nvSpPr>
        <p:spPr bwMode="auto">
          <a:xfrm>
            <a:off x="250825" y="1665288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000" b="0" smtClean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47160" name="Line 80"/>
          <p:cNvSpPr>
            <a:spLocks noChangeShapeType="1"/>
          </p:cNvSpPr>
          <p:nvPr/>
        </p:nvSpPr>
        <p:spPr bwMode="auto">
          <a:xfrm>
            <a:off x="1042988" y="22066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7161" name="Text Box 84"/>
          <p:cNvSpPr txBox="1">
            <a:spLocks noChangeArrowheads="1"/>
          </p:cNvSpPr>
          <p:nvPr/>
        </p:nvSpPr>
        <p:spPr bwMode="auto">
          <a:xfrm>
            <a:off x="2411413" y="3387725"/>
            <a:ext cx="587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4400" b="0" smtClean="0">
                <a:solidFill>
                  <a:srgbClr val="FF3300"/>
                </a:solidFill>
              </a:rPr>
              <a:t>U</a:t>
            </a:r>
          </a:p>
        </p:txBody>
      </p:sp>
      <p:sp>
        <p:nvSpPr>
          <p:cNvPr id="47162" name="Rectangle 85"/>
          <p:cNvSpPr>
            <a:spLocks noChangeArrowheads="1"/>
          </p:cNvSpPr>
          <p:nvPr/>
        </p:nvSpPr>
        <p:spPr bwMode="auto">
          <a:xfrm>
            <a:off x="1104900" y="2349500"/>
            <a:ext cx="587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4400" b="0" smtClean="0">
                <a:solidFill>
                  <a:srgbClr val="FF3300"/>
                </a:solidFill>
              </a:rPr>
              <a:t>U</a:t>
            </a:r>
          </a:p>
        </p:txBody>
      </p:sp>
      <p:sp>
        <p:nvSpPr>
          <p:cNvPr id="47163" name="Rectangle 86"/>
          <p:cNvSpPr>
            <a:spLocks noChangeArrowheads="1"/>
          </p:cNvSpPr>
          <p:nvPr/>
        </p:nvSpPr>
        <p:spPr bwMode="auto">
          <a:xfrm>
            <a:off x="3635375" y="3676650"/>
            <a:ext cx="587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4400" b="0" smtClean="0">
                <a:solidFill>
                  <a:srgbClr val="FF3300"/>
                </a:solidFill>
              </a:rPr>
              <a:t>U</a:t>
            </a:r>
          </a:p>
        </p:txBody>
      </p:sp>
      <p:sp>
        <p:nvSpPr>
          <p:cNvPr id="47164" name="Rectangle 87"/>
          <p:cNvSpPr>
            <a:spLocks noChangeArrowheads="1"/>
          </p:cNvSpPr>
          <p:nvPr/>
        </p:nvSpPr>
        <p:spPr bwMode="auto">
          <a:xfrm>
            <a:off x="4859338" y="3892550"/>
            <a:ext cx="587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4400" b="0" smtClean="0">
                <a:solidFill>
                  <a:srgbClr val="FF3300"/>
                </a:solidFill>
              </a:rPr>
              <a:t>U</a:t>
            </a:r>
          </a:p>
        </p:txBody>
      </p:sp>
      <p:sp>
        <p:nvSpPr>
          <p:cNvPr id="47165" name="Rectangle 88"/>
          <p:cNvSpPr>
            <a:spLocks noChangeArrowheads="1"/>
          </p:cNvSpPr>
          <p:nvPr/>
        </p:nvSpPr>
        <p:spPr bwMode="auto">
          <a:xfrm>
            <a:off x="6372225" y="4252913"/>
            <a:ext cx="587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4400" b="0" smtClean="0">
                <a:solidFill>
                  <a:srgbClr val="FF3300"/>
                </a:solidFill>
              </a:rPr>
              <a:t>U</a:t>
            </a:r>
          </a:p>
        </p:txBody>
      </p:sp>
      <p:sp>
        <p:nvSpPr>
          <p:cNvPr id="47166" name="Rectangle 89"/>
          <p:cNvSpPr>
            <a:spLocks noChangeArrowheads="1"/>
          </p:cNvSpPr>
          <p:nvPr/>
        </p:nvSpPr>
        <p:spPr bwMode="auto">
          <a:xfrm>
            <a:off x="7656513" y="3100388"/>
            <a:ext cx="587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4400" b="0" smtClean="0">
                <a:solidFill>
                  <a:srgbClr val="FF3300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67875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1125538"/>
          </a:xfrm>
        </p:spPr>
        <p:txBody>
          <a:bodyPr/>
          <a:lstStyle/>
          <a:p>
            <a:r>
              <a:rPr lang="en-GB" altLang="hu-HU" sz="2400" smtClean="0">
                <a:solidFill>
                  <a:srgbClr val="FFFF00"/>
                </a:solidFill>
                <a:cs typeface="Times New Roman" pitchFamily="18" charset="0"/>
              </a:rPr>
              <a:t>LIFE study: </a:t>
            </a:r>
            <a:br>
              <a:rPr lang="en-GB" altLang="hu-HU" sz="240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GB" altLang="hu-HU" sz="2000" smtClean="0">
                <a:solidFill>
                  <a:srgbClr val="00FF00"/>
                </a:solidFill>
                <a:cs typeface="Times New Roman" pitchFamily="18" charset="0"/>
              </a:rPr>
              <a:t> </a:t>
            </a:r>
            <a:r>
              <a:rPr lang="hu-HU" altLang="hu-HU" sz="2400" smtClean="0">
                <a:solidFill>
                  <a:srgbClr val="00FF00"/>
                </a:solidFill>
                <a:cs typeface="Times New Roman" pitchFamily="18" charset="0"/>
              </a:rPr>
              <a:t>balkamrai hipertrófia csökkenés </a:t>
            </a:r>
            <a:r>
              <a:rPr lang="en-GB" altLang="hu-HU" sz="2000" smtClean="0">
                <a:solidFill>
                  <a:srgbClr val="00FF00"/>
                </a:solidFill>
                <a:cs typeface="Times New Roman" pitchFamily="18" charset="0"/>
              </a:rPr>
              <a:t>(ECG)</a:t>
            </a:r>
            <a:r>
              <a:rPr lang="en-GB" altLang="hu-HU" sz="200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br>
              <a:rPr lang="en-GB" altLang="hu-HU" sz="200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GB" altLang="hu-HU" sz="200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hu-HU" altLang="hu-HU" sz="2000" smtClean="0">
                <a:solidFill>
                  <a:srgbClr val="FFFF00"/>
                </a:solidFill>
                <a:cs typeface="Times New Roman" pitchFamily="18" charset="0"/>
              </a:rPr>
              <a:t>kezelés </a:t>
            </a:r>
            <a:r>
              <a:rPr lang="en-GB" altLang="hu-HU" sz="2000" smtClean="0">
                <a:solidFill>
                  <a:srgbClr val="FFFF00"/>
                </a:solidFill>
                <a:cs typeface="Times New Roman" pitchFamily="18" charset="0"/>
              </a:rPr>
              <a:t>(Losartan or Atenolol)</a:t>
            </a:r>
            <a:r>
              <a:rPr lang="hu-HU" altLang="hu-HU" sz="2000" smtClean="0">
                <a:solidFill>
                  <a:srgbClr val="FFFF00"/>
                </a:solidFill>
                <a:cs typeface="Times New Roman" pitchFamily="18" charset="0"/>
              </a:rPr>
              <a:t> és az alkohol fogyasztás hatása</a:t>
            </a:r>
            <a:endParaRPr lang="en-US" altLang="hu-HU" sz="2000" smtClean="0">
              <a:solidFill>
                <a:srgbClr val="FFFF00"/>
              </a:solidFill>
            </a:endParaRPr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>
            <a:off x="355600" y="1219200"/>
            <a:ext cx="8480425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2994025" y="2720975"/>
            <a:ext cx="46038" cy="3100388"/>
            <a:chOff x="3280" y="1720"/>
            <a:chExt cx="10" cy="1953"/>
          </a:xfrm>
        </p:grpSpPr>
        <p:sp>
          <p:nvSpPr>
            <p:cNvPr id="48186" name="Line 5"/>
            <p:cNvSpPr>
              <a:spLocks noChangeAspect="1" noChangeShapeType="1"/>
            </p:cNvSpPr>
            <p:nvPr/>
          </p:nvSpPr>
          <p:spPr bwMode="auto">
            <a:xfrm>
              <a:off x="3289" y="1720"/>
              <a:ext cx="1" cy="19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48187" name="Line 6"/>
            <p:cNvSpPr>
              <a:spLocks noChangeAspect="1" noChangeShapeType="1"/>
            </p:cNvSpPr>
            <p:nvPr/>
          </p:nvSpPr>
          <p:spPr bwMode="auto">
            <a:xfrm>
              <a:off x="3280" y="3672"/>
              <a:ext cx="9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48188" name="Line 7"/>
            <p:cNvSpPr>
              <a:spLocks noChangeAspect="1" noChangeShapeType="1"/>
            </p:cNvSpPr>
            <p:nvPr/>
          </p:nvSpPr>
          <p:spPr bwMode="auto">
            <a:xfrm>
              <a:off x="3280" y="3395"/>
              <a:ext cx="9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48189" name="Line 8"/>
            <p:cNvSpPr>
              <a:spLocks noChangeAspect="1" noChangeShapeType="1"/>
            </p:cNvSpPr>
            <p:nvPr/>
          </p:nvSpPr>
          <p:spPr bwMode="auto">
            <a:xfrm>
              <a:off x="3280" y="3116"/>
              <a:ext cx="9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48190" name="Line 9"/>
            <p:cNvSpPr>
              <a:spLocks noChangeAspect="1" noChangeShapeType="1"/>
            </p:cNvSpPr>
            <p:nvPr/>
          </p:nvSpPr>
          <p:spPr bwMode="auto">
            <a:xfrm>
              <a:off x="3280" y="2837"/>
              <a:ext cx="9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48191" name="Line 10"/>
            <p:cNvSpPr>
              <a:spLocks noChangeAspect="1" noChangeShapeType="1"/>
            </p:cNvSpPr>
            <p:nvPr/>
          </p:nvSpPr>
          <p:spPr bwMode="auto">
            <a:xfrm>
              <a:off x="3280" y="2555"/>
              <a:ext cx="9" cy="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48192" name="Line 11"/>
            <p:cNvSpPr>
              <a:spLocks noChangeAspect="1" noChangeShapeType="1"/>
            </p:cNvSpPr>
            <p:nvPr/>
          </p:nvSpPr>
          <p:spPr bwMode="auto">
            <a:xfrm>
              <a:off x="3280" y="2277"/>
              <a:ext cx="9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48193" name="Line 12"/>
            <p:cNvSpPr>
              <a:spLocks noChangeAspect="1" noChangeShapeType="1"/>
            </p:cNvSpPr>
            <p:nvPr/>
          </p:nvSpPr>
          <p:spPr bwMode="auto">
            <a:xfrm>
              <a:off x="3280" y="1999"/>
              <a:ext cx="9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48194" name="Line 13"/>
            <p:cNvSpPr>
              <a:spLocks noChangeAspect="1" noChangeShapeType="1"/>
            </p:cNvSpPr>
            <p:nvPr/>
          </p:nvSpPr>
          <p:spPr bwMode="auto">
            <a:xfrm>
              <a:off x="3280" y="1720"/>
              <a:ext cx="9" cy="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48195" name="Line 14"/>
            <p:cNvSpPr>
              <a:spLocks noChangeAspect="1" noChangeShapeType="1"/>
            </p:cNvSpPr>
            <p:nvPr/>
          </p:nvSpPr>
          <p:spPr bwMode="auto">
            <a:xfrm flipV="1">
              <a:off x="3289" y="1720"/>
              <a:ext cx="1" cy="1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8133" name="Rectangle 15"/>
          <p:cNvSpPr>
            <a:spLocks noChangeAspect="1" noChangeArrowheads="1"/>
          </p:cNvSpPr>
          <p:nvPr/>
        </p:nvSpPr>
        <p:spPr bwMode="auto">
          <a:xfrm>
            <a:off x="4195763" y="2720975"/>
            <a:ext cx="458787" cy="2524125"/>
          </a:xfrm>
          <a:prstGeom prst="rect">
            <a:avLst/>
          </a:prstGeom>
          <a:gradFill rotWithShape="1">
            <a:gsLst>
              <a:gs pos="0">
                <a:srgbClr val="9A3030"/>
              </a:gs>
              <a:gs pos="50000">
                <a:srgbClr val="FF5050"/>
              </a:gs>
              <a:gs pos="100000">
                <a:srgbClr val="9A303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grpSp>
        <p:nvGrpSpPr>
          <p:cNvPr id="48134" name="Group 16"/>
          <p:cNvGrpSpPr>
            <a:grpSpLocks/>
          </p:cNvGrpSpPr>
          <p:nvPr/>
        </p:nvGrpSpPr>
        <p:grpSpPr bwMode="auto">
          <a:xfrm>
            <a:off x="4387850" y="5241925"/>
            <a:ext cx="115888" cy="152400"/>
            <a:chOff x="4088" y="3310"/>
            <a:chExt cx="69" cy="96"/>
          </a:xfrm>
        </p:grpSpPr>
        <p:sp>
          <p:nvSpPr>
            <p:cNvPr id="48184" name="Line 17"/>
            <p:cNvSpPr>
              <a:spLocks noChangeAspect="1" noChangeShapeType="1"/>
            </p:cNvSpPr>
            <p:nvPr/>
          </p:nvSpPr>
          <p:spPr bwMode="auto">
            <a:xfrm>
              <a:off x="4122" y="3310"/>
              <a:ext cx="1" cy="96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48185" name="Line 18"/>
            <p:cNvSpPr>
              <a:spLocks noChangeAspect="1" noChangeShapeType="1"/>
            </p:cNvSpPr>
            <p:nvPr/>
          </p:nvSpPr>
          <p:spPr bwMode="auto">
            <a:xfrm flipH="1" flipV="1">
              <a:off x="4088" y="3405"/>
              <a:ext cx="69" cy="0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8135" name="Rectangle 19"/>
          <p:cNvSpPr>
            <a:spLocks noChangeAspect="1" noChangeArrowheads="1"/>
          </p:cNvSpPr>
          <p:nvPr/>
        </p:nvSpPr>
        <p:spPr bwMode="auto">
          <a:xfrm>
            <a:off x="3733800" y="2720975"/>
            <a:ext cx="461963" cy="2128838"/>
          </a:xfrm>
          <a:prstGeom prst="rect">
            <a:avLst/>
          </a:prstGeom>
          <a:gradFill rotWithShape="1">
            <a:gsLst>
              <a:gs pos="0">
                <a:srgbClr val="925858"/>
              </a:gs>
              <a:gs pos="50000">
                <a:srgbClr val="FF9999"/>
              </a:gs>
              <a:gs pos="100000">
                <a:srgbClr val="92585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grpSp>
        <p:nvGrpSpPr>
          <p:cNvPr id="48136" name="Group 20"/>
          <p:cNvGrpSpPr>
            <a:grpSpLocks/>
          </p:cNvGrpSpPr>
          <p:nvPr/>
        </p:nvGrpSpPr>
        <p:grpSpPr bwMode="auto">
          <a:xfrm>
            <a:off x="3930650" y="4846638"/>
            <a:ext cx="114300" cy="60325"/>
            <a:chOff x="3813" y="3061"/>
            <a:chExt cx="69" cy="38"/>
          </a:xfrm>
        </p:grpSpPr>
        <p:sp>
          <p:nvSpPr>
            <p:cNvPr id="48182" name="Line 21"/>
            <p:cNvSpPr>
              <a:spLocks noChangeAspect="1" noChangeShapeType="1"/>
            </p:cNvSpPr>
            <p:nvPr/>
          </p:nvSpPr>
          <p:spPr bwMode="auto">
            <a:xfrm>
              <a:off x="3847" y="3061"/>
              <a:ext cx="1" cy="38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48183" name="Line 22"/>
            <p:cNvSpPr>
              <a:spLocks noChangeAspect="1" noChangeShapeType="1"/>
            </p:cNvSpPr>
            <p:nvPr/>
          </p:nvSpPr>
          <p:spPr bwMode="auto">
            <a:xfrm flipH="1" flipV="1">
              <a:off x="3813" y="3099"/>
              <a:ext cx="69" cy="0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15447" name="Rectangle 23"/>
          <p:cNvSpPr>
            <a:spLocks noChangeAspect="1" noChangeArrowheads="1"/>
          </p:cNvSpPr>
          <p:nvPr/>
        </p:nvSpPr>
        <p:spPr bwMode="auto">
          <a:xfrm>
            <a:off x="3273425" y="2720975"/>
            <a:ext cx="460375" cy="186372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66667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grpSp>
        <p:nvGrpSpPr>
          <p:cNvPr id="48138" name="Group 24"/>
          <p:cNvGrpSpPr>
            <a:grpSpLocks/>
          </p:cNvGrpSpPr>
          <p:nvPr/>
        </p:nvGrpSpPr>
        <p:grpSpPr bwMode="auto">
          <a:xfrm>
            <a:off x="3468688" y="4584700"/>
            <a:ext cx="115887" cy="63500"/>
            <a:chOff x="3536" y="2894"/>
            <a:chExt cx="69" cy="40"/>
          </a:xfrm>
        </p:grpSpPr>
        <p:sp>
          <p:nvSpPr>
            <p:cNvPr id="48180" name="Line 25"/>
            <p:cNvSpPr>
              <a:spLocks noChangeAspect="1" noChangeShapeType="1"/>
            </p:cNvSpPr>
            <p:nvPr/>
          </p:nvSpPr>
          <p:spPr bwMode="auto">
            <a:xfrm>
              <a:off x="3569" y="2894"/>
              <a:ext cx="1" cy="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48181" name="Line 26"/>
            <p:cNvSpPr>
              <a:spLocks noChangeAspect="1" noChangeShapeType="1"/>
            </p:cNvSpPr>
            <p:nvPr/>
          </p:nvSpPr>
          <p:spPr bwMode="auto">
            <a:xfrm flipH="1" flipV="1">
              <a:off x="3536" y="2934"/>
              <a:ext cx="69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8139" name="Rectangle 27"/>
          <p:cNvSpPr>
            <a:spLocks noChangeAspect="1" noChangeArrowheads="1"/>
          </p:cNvSpPr>
          <p:nvPr/>
        </p:nvSpPr>
        <p:spPr bwMode="auto">
          <a:xfrm>
            <a:off x="3348038" y="4154488"/>
            <a:ext cx="304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hu-HU" sz="1400" smtClean="0">
                <a:solidFill>
                  <a:srgbClr val="000000"/>
                </a:solidFill>
              </a:rPr>
              <a:t>-4.2</a:t>
            </a:r>
          </a:p>
        </p:txBody>
      </p:sp>
      <p:sp>
        <p:nvSpPr>
          <p:cNvPr id="48140" name="Rectangle 28"/>
          <p:cNvSpPr>
            <a:spLocks noChangeAspect="1" noChangeArrowheads="1"/>
          </p:cNvSpPr>
          <p:nvPr/>
        </p:nvSpPr>
        <p:spPr bwMode="auto">
          <a:xfrm>
            <a:off x="3810000" y="4419600"/>
            <a:ext cx="304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hu-HU" sz="1400" smtClean="0">
                <a:solidFill>
                  <a:srgbClr val="000000"/>
                </a:solidFill>
              </a:rPr>
              <a:t>-4.8</a:t>
            </a:r>
          </a:p>
        </p:txBody>
      </p:sp>
      <p:sp>
        <p:nvSpPr>
          <p:cNvPr id="48141" name="Rectangle 29"/>
          <p:cNvSpPr>
            <a:spLocks noChangeAspect="1" noChangeArrowheads="1"/>
          </p:cNvSpPr>
          <p:nvPr/>
        </p:nvSpPr>
        <p:spPr bwMode="auto">
          <a:xfrm>
            <a:off x="4270375" y="4816475"/>
            <a:ext cx="304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hu-HU" sz="1400" smtClean="0">
                <a:solidFill>
                  <a:srgbClr val="FFFFFF"/>
                </a:solidFill>
              </a:rPr>
              <a:t>-5.7</a:t>
            </a:r>
          </a:p>
        </p:txBody>
      </p:sp>
      <p:sp>
        <p:nvSpPr>
          <p:cNvPr id="48142" name="Rectangle 30"/>
          <p:cNvSpPr>
            <a:spLocks noChangeAspect="1" noChangeArrowheads="1"/>
          </p:cNvSpPr>
          <p:nvPr/>
        </p:nvSpPr>
        <p:spPr bwMode="auto">
          <a:xfrm>
            <a:off x="6065838" y="2720975"/>
            <a:ext cx="457200" cy="1817688"/>
          </a:xfrm>
          <a:prstGeom prst="rect">
            <a:avLst/>
          </a:prstGeom>
          <a:gradFill rotWithShape="1">
            <a:gsLst>
              <a:gs pos="0">
                <a:srgbClr val="9A3030"/>
              </a:gs>
              <a:gs pos="50000">
                <a:srgbClr val="FF5050"/>
              </a:gs>
              <a:gs pos="100000">
                <a:srgbClr val="9A303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grpSp>
        <p:nvGrpSpPr>
          <p:cNvPr id="48143" name="Group 31"/>
          <p:cNvGrpSpPr>
            <a:grpSpLocks/>
          </p:cNvGrpSpPr>
          <p:nvPr/>
        </p:nvGrpSpPr>
        <p:grpSpPr bwMode="auto">
          <a:xfrm>
            <a:off x="6208713" y="4535488"/>
            <a:ext cx="114300" cy="171450"/>
            <a:chOff x="5211" y="2865"/>
            <a:chExt cx="69" cy="108"/>
          </a:xfrm>
        </p:grpSpPr>
        <p:sp>
          <p:nvSpPr>
            <p:cNvPr id="48178" name="Line 32"/>
            <p:cNvSpPr>
              <a:spLocks noChangeAspect="1" noChangeShapeType="1"/>
            </p:cNvSpPr>
            <p:nvPr/>
          </p:nvSpPr>
          <p:spPr bwMode="auto">
            <a:xfrm>
              <a:off x="5244" y="2865"/>
              <a:ext cx="1" cy="107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48179" name="Line 33"/>
            <p:cNvSpPr>
              <a:spLocks noChangeAspect="1" noChangeShapeType="1"/>
            </p:cNvSpPr>
            <p:nvPr/>
          </p:nvSpPr>
          <p:spPr bwMode="auto">
            <a:xfrm flipH="1" flipV="1">
              <a:off x="5211" y="2973"/>
              <a:ext cx="69" cy="0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8144" name="Rectangle 34"/>
          <p:cNvSpPr>
            <a:spLocks noChangeAspect="1" noChangeArrowheads="1"/>
          </p:cNvSpPr>
          <p:nvPr/>
        </p:nvSpPr>
        <p:spPr bwMode="auto">
          <a:xfrm>
            <a:off x="5608638" y="2720975"/>
            <a:ext cx="457200" cy="1325563"/>
          </a:xfrm>
          <a:prstGeom prst="rect">
            <a:avLst/>
          </a:prstGeom>
          <a:gradFill rotWithShape="1">
            <a:gsLst>
              <a:gs pos="0">
                <a:srgbClr val="925858"/>
              </a:gs>
              <a:gs pos="50000">
                <a:srgbClr val="FF9999"/>
              </a:gs>
              <a:gs pos="100000">
                <a:srgbClr val="92585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grpSp>
        <p:nvGrpSpPr>
          <p:cNvPr id="48145" name="Group 35"/>
          <p:cNvGrpSpPr>
            <a:grpSpLocks/>
          </p:cNvGrpSpPr>
          <p:nvPr/>
        </p:nvGrpSpPr>
        <p:grpSpPr bwMode="auto">
          <a:xfrm>
            <a:off x="5749925" y="4043363"/>
            <a:ext cx="112713" cy="68262"/>
            <a:chOff x="4936" y="2555"/>
            <a:chExt cx="68" cy="43"/>
          </a:xfrm>
        </p:grpSpPr>
        <p:sp>
          <p:nvSpPr>
            <p:cNvPr id="48176" name="Line 36"/>
            <p:cNvSpPr>
              <a:spLocks noChangeAspect="1" noChangeShapeType="1"/>
            </p:cNvSpPr>
            <p:nvPr/>
          </p:nvSpPr>
          <p:spPr bwMode="auto">
            <a:xfrm>
              <a:off x="4969" y="2555"/>
              <a:ext cx="1" cy="43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48177" name="Line 37"/>
            <p:cNvSpPr>
              <a:spLocks noChangeAspect="1" noChangeShapeType="1"/>
            </p:cNvSpPr>
            <p:nvPr/>
          </p:nvSpPr>
          <p:spPr bwMode="auto">
            <a:xfrm flipH="1" flipV="1">
              <a:off x="4936" y="2598"/>
              <a:ext cx="68" cy="0"/>
            </a:xfrm>
            <a:prstGeom prst="line">
              <a:avLst/>
            </a:prstGeom>
            <a:noFill/>
            <a:ln w="28575">
              <a:solidFill>
                <a:srgbClr val="FF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15462" name="Rectangle 38"/>
          <p:cNvSpPr>
            <a:spLocks noChangeAspect="1" noChangeArrowheads="1"/>
          </p:cNvSpPr>
          <p:nvPr/>
        </p:nvSpPr>
        <p:spPr bwMode="auto">
          <a:xfrm>
            <a:off x="5146675" y="2720975"/>
            <a:ext cx="461963" cy="9715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66667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grpSp>
        <p:nvGrpSpPr>
          <p:cNvPr id="48147" name="Group 39"/>
          <p:cNvGrpSpPr>
            <a:grpSpLocks/>
          </p:cNvGrpSpPr>
          <p:nvPr/>
        </p:nvGrpSpPr>
        <p:grpSpPr bwMode="auto">
          <a:xfrm>
            <a:off x="5292725" y="3689350"/>
            <a:ext cx="114300" cy="76200"/>
            <a:chOff x="4661" y="2332"/>
            <a:chExt cx="69" cy="48"/>
          </a:xfrm>
        </p:grpSpPr>
        <p:sp>
          <p:nvSpPr>
            <p:cNvPr id="48174" name="Line 40"/>
            <p:cNvSpPr>
              <a:spLocks noChangeAspect="1" noChangeShapeType="1"/>
            </p:cNvSpPr>
            <p:nvPr/>
          </p:nvSpPr>
          <p:spPr bwMode="auto">
            <a:xfrm>
              <a:off x="4694" y="2332"/>
              <a:ext cx="1" cy="4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48175" name="Line 41"/>
            <p:cNvSpPr>
              <a:spLocks noChangeAspect="1" noChangeShapeType="1"/>
            </p:cNvSpPr>
            <p:nvPr/>
          </p:nvSpPr>
          <p:spPr bwMode="auto">
            <a:xfrm flipH="1" flipV="1">
              <a:off x="4661" y="2379"/>
              <a:ext cx="69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8148" name="Rectangle 42"/>
          <p:cNvSpPr>
            <a:spLocks noChangeAspect="1" noChangeArrowheads="1"/>
          </p:cNvSpPr>
          <p:nvPr/>
        </p:nvSpPr>
        <p:spPr bwMode="auto">
          <a:xfrm>
            <a:off x="5194300" y="3311525"/>
            <a:ext cx="304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hu-HU" sz="1400" smtClean="0">
                <a:solidFill>
                  <a:srgbClr val="000000"/>
                </a:solidFill>
              </a:rPr>
              <a:t>-2.2</a:t>
            </a:r>
          </a:p>
        </p:txBody>
      </p:sp>
      <p:sp>
        <p:nvSpPr>
          <p:cNvPr id="48149" name="Rectangle 43"/>
          <p:cNvSpPr>
            <a:spLocks noChangeAspect="1" noChangeArrowheads="1"/>
          </p:cNvSpPr>
          <p:nvPr/>
        </p:nvSpPr>
        <p:spPr bwMode="auto">
          <a:xfrm>
            <a:off x="5648325" y="3663950"/>
            <a:ext cx="304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hu-HU" sz="1400" smtClean="0">
                <a:solidFill>
                  <a:srgbClr val="000000"/>
                </a:solidFill>
              </a:rPr>
              <a:t>-3.0</a:t>
            </a:r>
          </a:p>
        </p:txBody>
      </p:sp>
      <p:sp>
        <p:nvSpPr>
          <p:cNvPr id="48150" name="Rectangle 44"/>
          <p:cNvSpPr>
            <a:spLocks noChangeAspect="1" noChangeArrowheads="1"/>
          </p:cNvSpPr>
          <p:nvPr/>
        </p:nvSpPr>
        <p:spPr bwMode="auto">
          <a:xfrm>
            <a:off x="6083300" y="4156075"/>
            <a:ext cx="304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hu-HU" sz="1400" smtClean="0">
                <a:solidFill>
                  <a:srgbClr val="FFFFFF"/>
                </a:solidFill>
              </a:rPr>
              <a:t>-4.1</a:t>
            </a:r>
          </a:p>
        </p:txBody>
      </p:sp>
      <p:grpSp>
        <p:nvGrpSpPr>
          <p:cNvPr id="48151" name="Group 45"/>
          <p:cNvGrpSpPr>
            <a:grpSpLocks/>
          </p:cNvGrpSpPr>
          <p:nvPr/>
        </p:nvGrpSpPr>
        <p:grpSpPr bwMode="auto">
          <a:xfrm>
            <a:off x="2771775" y="2619375"/>
            <a:ext cx="157163" cy="3311525"/>
            <a:chOff x="2988" y="1650"/>
            <a:chExt cx="99" cy="2086"/>
          </a:xfrm>
        </p:grpSpPr>
        <p:sp>
          <p:nvSpPr>
            <p:cNvPr id="48166" name="Rectangle 46"/>
            <p:cNvSpPr>
              <a:spLocks noChangeAspect="1" noChangeArrowheads="1"/>
            </p:cNvSpPr>
            <p:nvPr/>
          </p:nvSpPr>
          <p:spPr bwMode="auto">
            <a:xfrm>
              <a:off x="2988" y="3602"/>
              <a:ext cx="9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b-NO" altLang="hu-HU" sz="1400" b="0" smtClean="0">
                  <a:solidFill>
                    <a:srgbClr val="FFFFFF"/>
                  </a:solidFill>
                </a:rPr>
                <a:t>-7</a:t>
              </a:r>
            </a:p>
          </p:txBody>
        </p:sp>
        <p:sp>
          <p:nvSpPr>
            <p:cNvPr id="48167" name="Rectangle 47"/>
            <p:cNvSpPr>
              <a:spLocks noChangeAspect="1" noChangeArrowheads="1"/>
            </p:cNvSpPr>
            <p:nvPr/>
          </p:nvSpPr>
          <p:spPr bwMode="auto">
            <a:xfrm>
              <a:off x="2988" y="3323"/>
              <a:ext cx="9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b-NO" altLang="hu-HU" sz="1400" b="0" smtClean="0">
                  <a:solidFill>
                    <a:srgbClr val="FFFFFF"/>
                  </a:solidFill>
                </a:rPr>
                <a:t>-6</a:t>
              </a:r>
            </a:p>
          </p:txBody>
        </p:sp>
        <p:sp>
          <p:nvSpPr>
            <p:cNvPr id="48168" name="Rectangle 48"/>
            <p:cNvSpPr>
              <a:spLocks noChangeAspect="1" noChangeArrowheads="1"/>
            </p:cNvSpPr>
            <p:nvPr/>
          </p:nvSpPr>
          <p:spPr bwMode="auto">
            <a:xfrm>
              <a:off x="2988" y="3046"/>
              <a:ext cx="9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b-NO" altLang="hu-HU" sz="1400" b="0" smtClean="0">
                  <a:solidFill>
                    <a:srgbClr val="FFFFFF"/>
                  </a:solidFill>
                </a:rPr>
                <a:t>-5</a:t>
              </a:r>
            </a:p>
          </p:txBody>
        </p:sp>
        <p:sp>
          <p:nvSpPr>
            <p:cNvPr id="48169" name="Rectangle 49"/>
            <p:cNvSpPr>
              <a:spLocks noChangeAspect="1" noChangeArrowheads="1"/>
            </p:cNvSpPr>
            <p:nvPr/>
          </p:nvSpPr>
          <p:spPr bwMode="auto">
            <a:xfrm>
              <a:off x="2988" y="2767"/>
              <a:ext cx="9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b-NO" altLang="hu-HU" sz="1400" b="0" smtClean="0">
                  <a:solidFill>
                    <a:srgbClr val="FFFFFF"/>
                  </a:solidFill>
                </a:rPr>
                <a:t>-4</a:t>
              </a:r>
            </a:p>
          </p:txBody>
        </p:sp>
        <p:sp>
          <p:nvSpPr>
            <p:cNvPr id="48170" name="Rectangle 50"/>
            <p:cNvSpPr>
              <a:spLocks noChangeAspect="1" noChangeArrowheads="1"/>
            </p:cNvSpPr>
            <p:nvPr/>
          </p:nvSpPr>
          <p:spPr bwMode="auto">
            <a:xfrm>
              <a:off x="2988" y="2485"/>
              <a:ext cx="9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b-NO" altLang="hu-HU" sz="1400" b="0" smtClean="0">
                  <a:solidFill>
                    <a:srgbClr val="FFFFFF"/>
                  </a:solidFill>
                </a:rPr>
                <a:t>-3</a:t>
              </a:r>
            </a:p>
          </p:txBody>
        </p:sp>
        <p:sp>
          <p:nvSpPr>
            <p:cNvPr id="48171" name="Rectangle 51"/>
            <p:cNvSpPr>
              <a:spLocks noChangeAspect="1" noChangeArrowheads="1"/>
            </p:cNvSpPr>
            <p:nvPr/>
          </p:nvSpPr>
          <p:spPr bwMode="auto">
            <a:xfrm>
              <a:off x="2988" y="2206"/>
              <a:ext cx="9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b-NO" altLang="hu-HU" sz="1400" b="0" smtClean="0">
                  <a:solidFill>
                    <a:srgbClr val="FFFFFF"/>
                  </a:solidFill>
                </a:rPr>
                <a:t>-2</a:t>
              </a:r>
            </a:p>
          </p:txBody>
        </p:sp>
        <p:sp>
          <p:nvSpPr>
            <p:cNvPr id="48172" name="Rectangle 52"/>
            <p:cNvSpPr>
              <a:spLocks noChangeAspect="1" noChangeArrowheads="1"/>
            </p:cNvSpPr>
            <p:nvPr/>
          </p:nvSpPr>
          <p:spPr bwMode="auto">
            <a:xfrm>
              <a:off x="2988" y="1927"/>
              <a:ext cx="9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b-NO" altLang="hu-HU" sz="1400" b="0" smtClean="0">
                  <a:solidFill>
                    <a:srgbClr val="FFFFFF"/>
                  </a:solidFill>
                </a:rPr>
                <a:t>-1</a:t>
              </a:r>
            </a:p>
          </p:txBody>
        </p:sp>
        <p:sp>
          <p:nvSpPr>
            <p:cNvPr id="48173" name="Rectangle 53"/>
            <p:cNvSpPr>
              <a:spLocks noChangeAspect="1" noChangeArrowheads="1"/>
            </p:cNvSpPr>
            <p:nvPr/>
          </p:nvSpPr>
          <p:spPr bwMode="auto">
            <a:xfrm>
              <a:off x="3023" y="1650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b-NO" altLang="hu-HU" sz="1400" b="0" smtClean="0">
                  <a:solidFill>
                    <a:srgbClr val="FFFFFF"/>
                  </a:solidFill>
                </a:rPr>
                <a:t>0</a:t>
              </a:r>
            </a:p>
          </p:txBody>
        </p:sp>
      </p:grpSp>
      <p:sp>
        <p:nvSpPr>
          <p:cNvPr id="48152" name="Rectangle 54"/>
          <p:cNvSpPr>
            <a:spLocks noChangeAspect="1" noChangeArrowheads="1"/>
          </p:cNvSpPr>
          <p:nvPr/>
        </p:nvSpPr>
        <p:spPr bwMode="auto">
          <a:xfrm>
            <a:off x="217488" y="2703513"/>
            <a:ext cx="2419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</a:pPr>
            <a:r>
              <a:rPr lang="nb-NO" altLang="hu-HU" sz="1600" smtClean="0">
                <a:solidFill>
                  <a:srgbClr val="FFFFFF"/>
                </a:solidFill>
              </a:rPr>
              <a:t>Sokolow-Lyon Voltage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Char char="D"/>
            </a:pPr>
            <a:r>
              <a:rPr lang="nb-NO" altLang="hu-HU" sz="1600" smtClean="0">
                <a:solidFill>
                  <a:srgbClr val="FFFFFF"/>
                </a:solidFill>
              </a:rPr>
              <a:t>(mm)</a:t>
            </a:r>
          </a:p>
        </p:txBody>
      </p:sp>
      <p:sp>
        <p:nvSpPr>
          <p:cNvPr id="48153" name="Rectangle 55"/>
          <p:cNvSpPr>
            <a:spLocks noChangeAspect="1" noChangeArrowheads="1"/>
          </p:cNvSpPr>
          <p:nvPr/>
        </p:nvSpPr>
        <p:spPr bwMode="auto">
          <a:xfrm>
            <a:off x="3538538" y="2393950"/>
            <a:ext cx="857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hu-HU" sz="1600" smtClean="0">
                <a:solidFill>
                  <a:srgbClr val="FFCC00"/>
                </a:solidFill>
              </a:rPr>
              <a:t>Losartan</a:t>
            </a:r>
          </a:p>
        </p:txBody>
      </p:sp>
      <p:sp>
        <p:nvSpPr>
          <p:cNvPr id="48154" name="Rectangle 56"/>
          <p:cNvSpPr>
            <a:spLocks noChangeAspect="1" noChangeArrowheads="1"/>
          </p:cNvSpPr>
          <p:nvPr/>
        </p:nvSpPr>
        <p:spPr bwMode="auto">
          <a:xfrm>
            <a:off x="5440363" y="2393950"/>
            <a:ext cx="812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hu-HU" sz="1600" smtClean="0">
                <a:solidFill>
                  <a:srgbClr val="00FF00"/>
                </a:solidFill>
              </a:rPr>
              <a:t>Atenolol</a:t>
            </a:r>
          </a:p>
        </p:txBody>
      </p:sp>
      <p:sp>
        <p:nvSpPr>
          <p:cNvPr id="48155" name="Line 57"/>
          <p:cNvSpPr>
            <a:spLocks noChangeAspect="1" noChangeShapeType="1"/>
          </p:cNvSpPr>
          <p:nvPr/>
        </p:nvSpPr>
        <p:spPr bwMode="auto">
          <a:xfrm>
            <a:off x="3035300" y="2720975"/>
            <a:ext cx="3721100" cy="31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grpSp>
        <p:nvGrpSpPr>
          <p:cNvPr id="48156" name="Group 58"/>
          <p:cNvGrpSpPr>
            <a:grpSpLocks/>
          </p:cNvGrpSpPr>
          <p:nvPr/>
        </p:nvGrpSpPr>
        <p:grpSpPr bwMode="auto">
          <a:xfrm>
            <a:off x="1547813" y="1557338"/>
            <a:ext cx="6194425" cy="361950"/>
            <a:chOff x="838" y="979"/>
            <a:chExt cx="3902" cy="228"/>
          </a:xfrm>
        </p:grpSpPr>
        <p:grpSp>
          <p:nvGrpSpPr>
            <p:cNvPr id="48158" name="Group 59"/>
            <p:cNvGrpSpPr>
              <a:grpSpLocks/>
            </p:cNvGrpSpPr>
            <p:nvPr/>
          </p:nvGrpSpPr>
          <p:grpSpPr bwMode="auto">
            <a:xfrm>
              <a:off x="3003" y="979"/>
              <a:ext cx="1737" cy="226"/>
              <a:chOff x="2365" y="832"/>
              <a:chExt cx="1737" cy="226"/>
            </a:xfrm>
          </p:grpSpPr>
          <p:sp>
            <p:nvSpPr>
              <p:cNvPr id="615484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2365" y="850"/>
                <a:ext cx="217" cy="20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6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69804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8161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039" y="848"/>
                <a:ext cx="212" cy="204"/>
              </a:xfrm>
              <a:prstGeom prst="rect">
                <a:avLst/>
              </a:prstGeom>
              <a:gradFill rotWithShape="1">
                <a:gsLst>
                  <a:gs pos="0">
                    <a:srgbClr val="925858"/>
                  </a:gs>
                  <a:gs pos="50000">
                    <a:srgbClr val="FF9999"/>
                  </a:gs>
                  <a:gs pos="100000">
                    <a:srgbClr val="92585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hu-HU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162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3599" y="851"/>
                <a:ext cx="215" cy="203"/>
              </a:xfrm>
              <a:prstGeom prst="rect">
                <a:avLst/>
              </a:prstGeom>
              <a:gradFill rotWithShape="1">
                <a:gsLst>
                  <a:gs pos="0">
                    <a:srgbClr val="922E2E"/>
                  </a:gs>
                  <a:gs pos="50000">
                    <a:srgbClr val="FF5050"/>
                  </a:gs>
                  <a:gs pos="100000">
                    <a:srgbClr val="922E2E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hu-HU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163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2599" y="844"/>
                <a:ext cx="41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Aft>
                    <a:spcPct val="0"/>
                  </a:spcAft>
                  <a:buFontTx/>
                  <a:buNone/>
                </a:pPr>
                <a:r>
                  <a:rPr lang="hu-HU" altLang="hu-HU" sz="1600" smtClean="0">
                    <a:solidFill>
                      <a:srgbClr val="FFFFFF"/>
                    </a:solidFill>
                  </a:rPr>
                  <a:t>nulla</a:t>
                </a:r>
                <a:endParaRPr lang="nb-NO" altLang="hu-HU" sz="16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164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3273" y="846"/>
                <a:ext cx="3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Aft>
                    <a:spcPct val="0"/>
                  </a:spcAft>
                  <a:buFontTx/>
                  <a:buNone/>
                </a:pPr>
                <a:r>
                  <a:rPr lang="en-GB" altLang="hu-HU" sz="1600" smtClean="0">
                    <a:solidFill>
                      <a:srgbClr val="FFFFFF"/>
                    </a:solidFill>
                  </a:rPr>
                  <a:t>1-7</a:t>
                </a:r>
                <a:endParaRPr lang="nb-NO" altLang="hu-HU" sz="16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165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3845" y="832"/>
                <a:ext cx="25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Aft>
                    <a:spcPct val="0"/>
                  </a:spcAft>
                  <a:buFontTx/>
                  <a:buNone/>
                </a:pPr>
                <a:r>
                  <a:rPr lang="en-GB" altLang="hu-HU" sz="1600" smtClean="0">
                    <a:solidFill>
                      <a:srgbClr val="FFFFFF"/>
                    </a:solidFill>
                  </a:rPr>
                  <a:t>8</a:t>
                </a:r>
                <a:endParaRPr lang="nb-NO" altLang="hu-HU" sz="16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8159" name="Rectangle 66"/>
            <p:cNvSpPr>
              <a:spLocks noChangeAspect="1" noChangeArrowheads="1"/>
            </p:cNvSpPr>
            <p:nvPr/>
          </p:nvSpPr>
          <p:spPr bwMode="auto">
            <a:xfrm>
              <a:off x="838" y="995"/>
              <a:ext cx="18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FontTx/>
                <a:buNone/>
              </a:pPr>
              <a:r>
                <a:rPr lang="hu-HU" altLang="hu-HU" sz="1600" smtClean="0">
                  <a:solidFill>
                    <a:srgbClr val="FFFFFF"/>
                  </a:solidFill>
                </a:rPr>
                <a:t>Alkohol fogyasztás</a:t>
              </a:r>
              <a:r>
                <a:rPr lang="en-GB" altLang="hu-HU" sz="1600" smtClean="0">
                  <a:solidFill>
                    <a:srgbClr val="FFFFFF"/>
                  </a:solidFill>
                </a:rPr>
                <a:t>(</a:t>
              </a:r>
              <a:r>
                <a:rPr lang="hu-HU" altLang="hu-HU" sz="1600" smtClean="0">
                  <a:solidFill>
                    <a:srgbClr val="FFFFFF"/>
                  </a:solidFill>
                </a:rPr>
                <a:t>ital</a:t>
              </a:r>
              <a:r>
                <a:rPr lang="en-GB" altLang="hu-HU" sz="1600" smtClean="0">
                  <a:solidFill>
                    <a:srgbClr val="FFFFFF"/>
                  </a:solidFill>
                </a:rPr>
                <a:t>/</a:t>
              </a:r>
              <a:r>
                <a:rPr lang="hu-HU" altLang="hu-HU" sz="1600" smtClean="0">
                  <a:solidFill>
                    <a:srgbClr val="FFFFFF"/>
                  </a:solidFill>
                </a:rPr>
                <a:t>hét</a:t>
              </a:r>
              <a:r>
                <a:rPr lang="en-GB" altLang="hu-HU" sz="1600" smtClean="0">
                  <a:solidFill>
                    <a:srgbClr val="FFFFFF"/>
                  </a:solidFill>
                </a:rPr>
                <a:t>):</a:t>
              </a:r>
              <a:endParaRPr lang="nb-NO" altLang="hu-HU" sz="16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8157" name="Text Box 67"/>
          <p:cNvSpPr txBox="1">
            <a:spLocks noChangeArrowheads="1"/>
          </p:cNvSpPr>
          <p:nvPr/>
        </p:nvSpPr>
        <p:spPr bwMode="auto">
          <a:xfrm>
            <a:off x="4273550" y="6345238"/>
            <a:ext cx="5986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hu-HU" sz="2000" b="0" smtClean="0">
                <a:solidFill>
                  <a:srgbClr val="FFFFFF"/>
                </a:solidFill>
              </a:rPr>
              <a:t>Reims. </a:t>
            </a:r>
            <a:r>
              <a:rPr lang="nb-NO" altLang="hu-HU" sz="2000" b="0" i="1" smtClean="0">
                <a:solidFill>
                  <a:srgbClr val="FFFFFF"/>
                </a:solidFill>
              </a:rPr>
              <a:t>J Hum Hypertens</a:t>
            </a:r>
            <a:r>
              <a:rPr lang="nb-NO" altLang="hu-HU" sz="2000" b="0" smtClean="0">
                <a:solidFill>
                  <a:srgbClr val="FFFFFF"/>
                </a:solidFill>
              </a:rPr>
              <a:t> (2004) 18:381 </a:t>
            </a:r>
            <a:endParaRPr lang="en-US" altLang="hu-HU" sz="2000" b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4305300" y="955675"/>
            <a:ext cx="2481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57150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smtClean="0">
                <a:solidFill>
                  <a:srgbClr val="FFFFFF"/>
                </a:solidFill>
              </a:rPr>
              <a:t>A hét napjai</a:t>
            </a:r>
            <a:endParaRPr lang="de-DE" altLang="hu-HU" sz="2400" smtClean="0">
              <a:solidFill>
                <a:srgbClr val="FFFFFF"/>
              </a:solidFill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69900" y="1455738"/>
            <a:ext cx="1249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smtClean="0">
                <a:solidFill>
                  <a:srgbClr val="FFFFFF"/>
                </a:solidFill>
              </a:rPr>
              <a:t>Ital/nap</a:t>
            </a:r>
            <a:endParaRPr lang="de-DE" altLang="hu-HU" sz="2400" smtClean="0">
              <a:solidFill>
                <a:srgbClr val="FFFFFF"/>
              </a:solidFill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617788" y="1422400"/>
            <a:ext cx="194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smtClean="0">
                <a:solidFill>
                  <a:srgbClr val="FFFFFF"/>
                </a:solidFill>
              </a:rPr>
              <a:t>Nem  Ritkán</a:t>
            </a:r>
            <a:endParaRPr lang="de-DE" altLang="hu-HU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7"/>
          <p:cNvSpPr>
            <a:spLocks noChangeArrowheads="1"/>
          </p:cNvSpPr>
          <p:nvPr/>
        </p:nvSpPr>
        <p:spPr bwMode="auto">
          <a:xfrm>
            <a:off x="4408488" y="1422400"/>
            <a:ext cx="61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400" smtClean="0">
                <a:solidFill>
                  <a:srgbClr val="FFFFFF"/>
                </a:solidFill>
              </a:rPr>
              <a:t> &lt;1</a:t>
            </a:r>
          </a:p>
        </p:txBody>
      </p:sp>
      <p:sp>
        <p:nvSpPr>
          <p:cNvPr id="49158" name="Rectangle 8"/>
          <p:cNvSpPr>
            <a:spLocks noChangeArrowheads="1"/>
          </p:cNvSpPr>
          <p:nvPr/>
        </p:nvSpPr>
        <p:spPr bwMode="auto">
          <a:xfrm>
            <a:off x="4927600" y="14224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400" smtClean="0">
                <a:solidFill>
                  <a:srgbClr val="FFFFFF"/>
                </a:solidFill>
              </a:rPr>
              <a:t>  1</a:t>
            </a:r>
            <a:r>
              <a:rPr lang="hu-HU" altLang="hu-HU" sz="2400" smtClean="0">
                <a:solidFill>
                  <a:srgbClr val="FFFFFF"/>
                </a:solidFill>
              </a:rPr>
              <a:t>-</a:t>
            </a:r>
            <a:r>
              <a:rPr lang="de-DE" altLang="hu-HU" sz="2400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9159" name="Rectangle 9"/>
          <p:cNvSpPr>
            <a:spLocks noChangeArrowheads="1"/>
          </p:cNvSpPr>
          <p:nvPr/>
        </p:nvSpPr>
        <p:spPr bwMode="auto">
          <a:xfrm>
            <a:off x="5783263" y="14224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400" smtClean="0">
                <a:solidFill>
                  <a:srgbClr val="FFFFFF"/>
                </a:solidFill>
              </a:rPr>
              <a:t>  3</a:t>
            </a:r>
            <a:r>
              <a:rPr lang="hu-HU" altLang="hu-HU" sz="2400" smtClean="0">
                <a:solidFill>
                  <a:srgbClr val="FFFFFF"/>
                </a:solidFill>
              </a:rPr>
              <a:t>-</a:t>
            </a:r>
            <a:r>
              <a:rPr lang="de-DE" altLang="hu-HU" sz="2400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9160" name="Rectangle 10"/>
          <p:cNvSpPr>
            <a:spLocks noChangeArrowheads="1"/>
          </p:cNvSpPr>
          <p:nvPr/>
        </p:nvSpPr>
        <p:spPr bwMode="auto">
          <a:xfrm>
            <a:off x="6684963" y="1422400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400" smtClean="0">
                <a:solidFill>
                  <a:srgbClr val="FFFFFF"/>
                </a:solidFill>
              </a:rPr>
              <a:t> 5</a:t>
            </a:r>
            <a:r>
              <a:rPr lang="hu-HU" altLang="hu-HU" sz="2400" smtClean="0">
                <a:solidFill>
                  <a:srgbClr val="FFFFFF"/>
                </a:solidFill>
              </a:rPr>
              <a:t>-</a:t>
            </a:r>
            <a:r>
              <a:rPr lang="de-DE" altLang="hu-HU" sz="2400" smtClean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49161" name="Rectangle 11"/>
          <p:cNvSpPr>
            <a:spLocks noChangeArrowheads="1"/>
          </p:cNvSpPr>
          <p:nvPr/>
        </p:nvSpPr>
        <p:spPr bwMode="auto">
          <a:xfrm>
            <a:off x="7616825" y="1422400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smtClean="0">
                <a:solidFill>
                  <a:srgbClr val="FFFFFF"/>
                </a:solidFill>
              </a:rPr>
              <a:t>Naponta</a:t>
            </a:r>
            <a:endParaRPr lang="de-DE" altLang="hu-HU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2"/>
          <p:cNvSpPr>
            <a:spLocks noChangeArrowheads="1"/>
          </p:cNvSpPr>
          <p:nvPr/>
        </p:nvSpPr>
        <p:spPr bwMode="auto">
          <a:xfrm>
            <a:off x="469900" y="2571750"/>
            <a:ext cx="159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smtClean="0">
                <a:solidFill>
                  <a:srgbClr val="FFFFFF"/>
                </a:solidFill>
              </a:rPr>
              <a:t>Nem iszik</a:t>
            </a:r>
            <a:endParaRPr lang="de-DE" altLang="hu-HU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3"/>
          <p:cNvSpPr>
            <a:spLocks noChangeArrowheads="1"/>
          </p:cNvSpPr>
          <p:nvPr/>
        </p:nvSpPr>
        <p:spPr bwMode="auto">
          <a:xfrm>
            <a:off x="2617788" y="2571750"/>
            <a:ext cx="877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smtClean="0">
                <a:solidFill>
                  <a:srgbClr val="FFFFFF"/>
                </a:solidFill>
              </a:rPr>
              <a:t>1.00</a:t>
            </a:r>
          </a:p>
        </p:txBody>
      </p:sp>
      <p:sp>
        <p:nvSpPr>
          <p:cNvPr id="49164" name="Rectangle 14"/>
          <p:cNvSpPr>
            <a:spLocks noChangeArrowheads="1"/>
          </p:cNvSpPr>
          <p:nvPr/>
        </p:nvSpPr>
        <p:spPr bwMode="auto">
          <a:xfrm>
            <a:off x="469900" y="3027363"/>
            <a:ext cx="896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smtClean="0">
                <a:solidFill>
                  <a:srgbClr val="FFFFFF"/>
                </a:solidFill>
              </a:rPr>
              <a:t>1 </a:t>
            </a:r>
            <a:r>
              <a:rPr lang="hu-HU" altLang="hu-HU" sz="2800" smtClean="0">
                <a:solidFill>
                  <a:srgbClr val="FFFFFF"/>
                </a:solidFill>
              </a:rPr>
              <a:t>-</a:t>
            </a:r>
            <a:r>
              <a:rPr lang="de-DE" altLang="hu-HU" sz="2800" smtClean="0">
                <a:solidFill>
                  <a:srgbClr val="FFFFFF"/>
                </a:solidFill>
              </a:rPr>
              <a:t> 2</a:t>
            </a:r>
          </a:p>
        </p:txBody>
      </p:sp>
      <p:sp>
        <p:nvSpPr>
          <p:cNvPr id="49165" name="Rectangle 15"/>
          <p:cNvSpPr>
            <a:spLocks noChangeArrowheads="1"/>
          </p:cNvSpPr>
          <p:nvPr/>
        </p:nvSpPr>
        <p:spPr bwMode="auto">
          <a:xfrm>
            <a:off x="3451225" y="3027363"/>
            <a:ext cx="877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smtClean="0">
                <a:solidFill>
                  <a:srgbClr val="FFFFFF"/>
                </a:solidFill>
              </a:rPr>
              <a:t>1.01</a:t>
            </a:r>
          </a:p>
        </p:txBody>
      </p:sp>
      <p:sp>
        <p:nvSpPr>
          <p:cNvPr id="49166" name="Rectangle 16"/>
          <p:cNvSpPr>
            <a:spLocks noChangeArrowheads="1"/>
          </p:cNvSpPr>
          <p:nvPr/>
        </p:nvSpPr>
        <p:spPr bwMode="auto">
          <a:xfrm>
            <a:off x="4283075" y="3027363"/>
            <a:ext cx="877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smtClean="0">
                <a:solidFill>
                  <a:srgbClr val="FFFFFF"/>
                </a:solidFill>
              </a:rPr>
              <a:t>0.99</a:t>
            </a:r>
          </a:p>
        </p:txBody>
      </p:sp>
      <p:sp>
        <p:nvSpPr>
          <p:cNvPr id="49167" name="Rectangle 17"/>
          <p:cNvSpPr>
            <a:spLocks noChangeArrowheads="1"/>
          </p:cNvSpPr>
          <p:nvPr/>
        </p:nvSpPr>
        <p:spPr bwMode="auto">
          <a:xfrm>
            <a:off x="5119688" y="3027363"/>
            <a:ext cx="877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smtClean="0">
                <a:solidFill>
                  <a:srgbClr val="FFFFFF"/>
                </a:solidFill>
              </a:rPr>
              <a:t>0.93</a:t>
            </a:r>
          </a:p>
        </p:txBody>
      </p:sp>
      <p:sp>
        <p:nvSpPr>
          <p:cNvPr id="49168" name="Rectangle 18"/>
          <p:cNvSpPr>
            <a:spLocks noChangeArrowheads="1"/>
          </p:cNvSpPr>
          <p:nvPr/>
        </p:nvSpPr>
        <p:spPr bwMode="auto">
          <a:xfrm>
            <a:off x="5949950" y="3027363"/>
            <a:ext cx="877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smtClean="0">
                <a:solidFill>
                  <a:srgbClr val="FFFFFF"/>
                </a:solidFill>
              </a:rPr>
              <a:t>0.75</a:t>
            </a:r>
          </a:p>
        </p:txBody>
      </p:sp>
      <p:sp>
        <p:nvSpPr>
          <p:cNvPr id="49169" name="Rectangle 19"/>
          <p:cNvSpPr>
            <a:spLocks noChangeArrowheads="1"/>
          </p:cNvSpPr>
          <p:nvPr/>
        </p:nvSpPr>
        <p:spPr bwMode="auto">
          <a:xfrm>
            <a:off x="6781800" y="3027363"/>
            <a:ext cx="877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smtClean="0">
                <a:solidFill>
                  <a:srgbClr val="66FF33"/>
                </a:solidFill>
              </a:rPr>
              <a:t>0.36</a:t>
            </a:r>
          </a:p>
        </p:txBody>
      </p:sp>
      <p:sp>
        <p:nvSpPr>
          <p:cNvPr id="49170" name="Rectangle 20"/>
          <p:cNvSpPr>
            <a:spLocks noChangeArrowheads="1"/>
          </p:cNvSpPr>
          <p:nvPr/>
        </p:nvSpPr>
        <p:spPr bwMode="auto">
          <a:xfrm>
            <a:off x="7616825" y="3027363"/>
            <a:ext cx="877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smtClean="0">
                <a:solidFill>
                  <a:srgbClr val="FFFFFF"/>
                </a:solidFill>
              </a:rPr>
              <a:t>1.20</a:t>
            </a:r>
          </a:p>
        </p:txBody>
      </p:sp>
      <p:sp>
        <p:nvSpPr>
          <p:cNvPr id="49171" name="Rectangle 21"/>
          <p:cNvSpPr>
            <a:spLocks noChangeArrowheads="1"/>
          </p:cNvSpPr>
          <p:nvPr/>
        </p:nvSpPr>
        <p:spPr bwMode="auto">
          <a:xfrm>
            <a:off x="469900" y="3482975"/>
            <a:ext cx="896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smtClean="0">
                <a:solidFill>
                  <a:srgbClr val="FFFFFF"/>
                </a:solidFill>
              </a:rPr>
              <a:t>3 </a:t>
            </a:r>
            <a:r>
              <a:rPr lang="hu-HU" altLang="hu-HU" sz="2800" smtClean="0">
                <a:solidFill>
                  <a:srgbClr val="FFFFFF"/>
                </a:solidFill>
              </a:rPr>
              <a:t>-</a:t>
            </a:r>
            <a:r>
              <a:rPr lang="de-DE" altLang="hu-HU" sz="2800" smtClean="0">
                <a:solidFill>
                  <a:srgbClr val="FFFFFF"/>
                </a:solidFill>
              </a:rPr>
              <a:t> 4</a:t>
            </a:r>
          </a:p>
        </p:txBody>
      </p:sp>
      <p:sp>
        <p:nvSpPr>
          <p:cNvPr id="49172" name="Rectangle 22"/>
          <p:cNvSpPr>
            <a:spLocks noChangeArrowheads="1"/>
          </p:cNvSpPr>
          <p:nvPr/>
        </p:nvSpPr>
        <p:spPr bwMode="auto">
          <a:xfrm>
            <a:off x="3451225" y="3482975"/>
            <a:ext cx="877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smtClean="0">
                <a:solidFill>
                  <a:srgbClr val="FFFFFF"/>
                </a:solidFill>
              </a:rPr>
              <a:t>0.65</a:t>
            </a:r>
          </a:p>
        </p:txBody>
      </p:sp>
      <p:sp>
        <p:nvSpPr>
          <p:cNvPr id="49173" name="Rectangle 23"/>
          <p:cNvSpPr>
            <a:spLocks noChangeArrowheads="1"/>
          </p:cNvSpPr>
          <p:nvPr/>
        </p:nvSpPr>
        <p:spPr bwMode="auto">
          <a:xfrm>
            <a:off x="4283075" y="3482975"/>
            <a:ext cx="877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smtClean="0">
                <a:solidFill>
                  <a:srgbClr val="FFFFFF"/>
                </a:solidFill>
              </a:rPr>
              <a:t>0.44</a:t>
            </a:r>
          </a:p>
        </p:txBody>
      </p:sp>
      <p:sp>
        <p:nvSpPr>
          <p:cNvPr id="49174" name="Rectangle 24"/>
          <p:cNvSpPr>
            <a:spLocks noChangeArrowheads="1"/>
          </p:cNvSpPr>
          <p:nvPr/>
        </p:nvSpPr>
        <p:spPr bwMode="auto">
          <a:xfrm>
            <a:off x="5119688" y="3482975"/>
            <a:ext cx="877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smtClean="0">
                <a:solidFill>
                  <a:srgbClr val="FFFFFF"/>
                </a:solidFill>
              </a:rPr>
              <a:t>0.91</a:t>
            </a:r>
          </a:p>
        </p:txBody>
      </p:sp>
      <p:sp>
        <p:nvSpPr>
          <p:cNvPr id="49175" name="Rectangle 25"/>
          <p:cNvSpPr>
            <a:spLocks noChangeArrowheads="1"/>
          </p:cNvSpPr>
          <p:nvPr/>
        </p:nvSpPr>
        <p:spPr bwMode="auto">
          <a:xfrm>
            <a:off x="5949950" y="3482975"/>
            <a:ext cx="877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smtClean="0">
                <a:solidFill>
                  <a:srgbClr val="FFFFFF"/>
                </a:solidFill>
              </a:rPr>
              <a:t>0.56</a:t>
            </a:r>
          </a:p>
        </p:txBody>
      </p:sp>
      <p:sp>
        <p:nvSpPr>
          <p:cNvPr id="49176" name="Rectangle 26"/>
          <p:cNvSpPr>
            <a:spLocks noChangeArrowheads="1"/>
          </p:cNvSpPr>
          <p:nvPr/>
        </p:nvSpPr>
        <p:spPr bwMode="auto">
          <a:xfrm>
            <a:off x="6781800" y="3482975"/>
            <a:ext cx="877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smtClean="0">
                <a:solidFill>
                  <a:srgbClr val="FFFFFF"/>
                </a:solidFill>
              </a:rPr>
              <a:t>0.46</a:t>
            </a:r>
          </a:p>
        </p:txBody>
      </p:sp>
      <p:sp>
        <p:nvSpPr>
          <p:cNvPr id="49177" name="Rectangle 27"/>
          <p:cNvSpPr>
            <a:spLocks noChangeArrowheads="1"/>
          </p:cNvSpPr>
          <p:nvPr/>
        </p:nvSpPr>
        <p:spPr bwMode="auto">
          <a:xfrm>
            <a:off x="7616825" y="3482975"/>
            <a:ext cx="877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smtClean="0">
                <a:solidFill>
                  <a:srgbClr val="FFFFFF"/>
                </a:solidFill>
              </a:rPr>
              <a:t>0.87</a:t>
            </a:r>
          </a:p>
        </p:txBody>
      </p:sp>
      <p:sp>
        <p:nvSpPr>
          <p:cNvPr id="49178" name="Rectangle 28"/>
          <p:cNvSpPr>
            <a:spLocks noChangeArrowheads="1"/>
          </p:cNvSpPr>
          <p:nvPr/>
        </p:nvSpPr>
        <p:spPr bwMode="auto">
          <a:xfrm>
            <a:off x="469900" y="3935413"/>
            <a:ext cx="896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smtClean="0">
                <a:solidFill>
                  <a:srgbClr val="FFFFFF"/>
                </a:solidFill>
              </a:rPr>
              <a:t>5 </a:t>
            </a:r>
            <a:r>
              <a:rPr lang="hu-HU" altLang="hu-HU" sz="2800" smtClean="0">
                <a:solidFill>
                  <a:srgbClr val="FFFFFF"/>
                </a:solidFill>
              </a:rPr>
              <a:t>-</a:t>
            </a:r>
            <a:r>
              <a:rPr lang="de-DE" altLang="hu-HU" sz="2800" smtClean="0">
                <a:solidFill>
                  <a:srgbClr val="FFFFFF"/>
                </a:solidFill>
              </a:rPr>
              <a:t> 8</a:t>
            </a:r>
          </a:p>
        </p:txBody>
      </p:sp>
      <p:sp>
        <p:nvSpPr>
          <p:cNvPr id="49179" name="Rectangle 29"/>
          <p:cNvSpPr>
            <a:spLocks noChangeArrowheads="1"/>
          </p:cNvSpPr>
          <p:nvPr/>
        </p:nvSpPr>
        <p:spPr bwMode="auto">
          <a:xfrm>
            <a:off x="3451225" y="3935413"/>
            <a:ext cx="877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smtClean="0">
                <a:solidFill>
                  <a:srgbClr val="FFFFFF"/>
                </a:solidFill>
              </a:rPr>
              <a:t>0.80</a:t>
            </a:r>
          </a:p>
        </p:txBody>
      </p:sp>
      <p:sp>
        <p:nvSpPr>
          <p:cNvPr id="49180" name="Rectangle 30"/>
          <p:cNvSpPr>
            <a:spLocks noChangeArrowheads="1"/>
          </p:cNvSpPr>
          <p:nvPr/>
        </p:nvSpPr>
        <p:spPr bwMode="auto">
          <a:xfrm>
            <a:off x="4283075" y="3935413"/>
            <a:ext cx="877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smtClean="0">
                <a:solidFill>
                  <a:srgbClr val="FFFFFF"/>
                </a:solidFill>
              </a:rPr>
              <a:t>1.13</a:t>
            </a:r>
          </a:p>
        </p:txBody>
      </p:sp>
      <p:sp>
        <p:nvSpPr>
          <p:cNvPr id="49181" name="Rectangle 31"/>
          <p:cNvSpPr>
            <a:spLocks noChangeArrowheads="1"/>
          </p:cNvSpPr>
          <p:nvPr/>
        </p:nvSpPr>
        <p:spPr bwMode="auto">
          <a:xfrm>
            <a:off x="5119688" y="3935413"/>
            <a:ext cx="877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smtClean="0">
                <a:solidFill>
                  <a:srgbClr val="FFFFFF"/>
                </a:solidFill>
              </a:rPr>
              <a:t>1.00</a:t>
            </a:r>
          </a:p>
        </p:txBody>
      </p:sp>
      <p:sp>
        <p:nvSpPr>
          <p:cNvPr id="49182" name="Rectangle 32"/>
          <p:cNvSpPr>
            <a:spLocks noChangeArrowheads="1"/>
          </p:cNvSpPr>
          <p:nvPr/>
        </p:nvSpPr>
        <p:spPr bwMode="auto">
          <a:xfrm>
            <a:off x="5949950" y="3935413"/>
            <a:ext cx="877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smtClean="0">
                <a:solidFill>
                  <a:srgbClr val="FFFFFF"/>
                </a:solidFill>
              </a:rPr>
              <a:t>0.46</a:t>
            </a:r>
          </a:p>
        </p:txBody>
      </p:sp>
      <p:sp>
        <p:nvSpPr>
          <p:cNvPr id="49183" name="Rectangle 33"/>
          <p:cNvSpPr>
            <a:spLocks noChangeArrowheads="1"/>
          </p:cNvSpPr>
          <p:nvPr/>
        </p:nvSpPr>
        <p:spPr bwMode="auto">
          <a:xfrm>
            <a:off x="6781800" y="3935413"/>
            <a:ext cx="877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smtClean="0">
                <a:solidFill>
                  <a:srgbClr val="FFFFFF"/>
                </a:solidFill>
              </a:rPr>
              <a:t>0.50</a:t>
            </a:r>
          </a:p>
        </p:txBody>
      </p:sp>
      <p:sp>
        <p:nvSpPr>
          <p:cNvPr id="49184" name="Rectangle 34"/>
          <p:cNvSpPr>
            <a:spLocks noChangeArrowheads="1"/>
          </p:cNvSpPr>
          <p:nvPr/>
        </p:nvSpPr>
        <p:spPr bwMode="auto">
          <a:xfrm>
            <a:off x="7616825" y="3935413"/>
            <a:ext cx="877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smtClean="0">
                <a:solidFill>
                  <a:srgbClr val="FFFFFF"/>
                </a:solidFill>
              </a:rPr>
              <a:t>0.83</a:t>
            </a:r>
          </a:p>
        </p:txBody>
      </p:sp>
      <p:sp>
        <p:nvSpPr>
          <p:cNvPr id="49185" name="Rectangle 35"/>
          <p:cNvSpPr>
            <a:spLocks noChangeArrowheads="1"/>
          </p:cNvSpPr>
          <p:nvPr/>
        </p:nvSpPr>
        <p:spPr bwMode="auto">
          <a:xfrm>
            <a:off x="469900" y="4391025"/>
            <a:ext cx="392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u="sng" smtClean="0">
                <a:solidFill>
                  <a:srgbClr val="FFFFFF"/>
                </a:solidFill>
              </a:rPr>
              <a:t>&gt;</a:t>
            </a:r>
          </a:p>
        </p:txBody>
      </p:sp>
      <p:sp>
        <p:nvSpPr>
          <p:cNvPr id="49186" name="Rectangle 36"/>
          <p:cNvSpPr>
            <a:spLocks noChangeArrowheads="1"/>
          </p:cNvSpPr>
          <p:nvPr/>
        </p:nvSpPr>
        <p:spPr bwMode="auto">
          <a:xfrm>
            <a:off x="566738" y="4391025"/>
            <a:ext cx="481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smtClean="0">
                <a:solidFill>
                  <a:srgbClr val="FFFFFF"/>
                </a:solidFill>
              </a:rPr>
              <a:t> 9</a:t>
            </a:r>
          </a:p>
        </p:txBody>
      </p:sp>
      <p:sp>
        <p:nvSpPr>
          <p:cNvPr id="49187" name="Rectangle 37"/>
          <p:cNvSpPr>
            <a:spLocks noChangeArrowheads="1"/>
          </p:cNvSpPr>
          <p:nvPr/>
        </p:nvSpPr>
        <p:spPr bwMode="auto">
          <a:xfrm>
            <a:off x="4283075" y="4391025"/>
            <a:ext cx="877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smtClean="0">
                <a:solidFill>
                  <a:srgbClr val="FFFFFF"/>
                </a:solidFill>
              </a:rPr>
              <a:t>0.99</a:t>
            </a:r>
          </a:p>
        </p:txBody>
      </p:sp>
      <p:sp>
        <p:nvSpPr>
          <p:cNvPr id="49188" name="Rectangle 38"/>
          <p:cNvSpPr>
            <a:spLocks noChangeArrowheads="1"/>
          </p:cNvSpPr>
          <p:nvPr/>
        </p:nvSpPr>
        <p:spPr bwMode="auto">
          <a:xfrm>
            <a:off x="5119688" y="4391025"/>
            <a:ext cx="877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smtClean="0">
                <a:solidFill>
                  <a:srgbClr val="00FF00"/>
                </a:solidFill>
              </a:rPr>
              <a:t>2.62</a:t>
            </a:r>
          </a:p>
        </p:txBody>
      </p:sp>
      <p:sp>
        <p:nvSpPr>
          <p:cNvPr id="49189" name="Rectangle 39"/>
          <p:cNvSpPr>
            <a:spLocks noChangeArrowheads="1"/>
          </p:cNvSpPr>
          <p:nvPr/>
        </p:nvSpPr>
        <p:spPr bwMode="auto">
          <a:xfrm>
            <a:off x="5949950" y="4391025"/>
            <a:ext cx="877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smtClean="0">
                <a:solidFill>
                  <a:srgbClr val="FFFFFF"/>
                </a:solidFill>
              </a:rPr>
              <a:t>1.93</a:t>
            </a:r>
          </a:p>
        </p:txBody>
      </p:sp>
      <p:sp>
        <p:nvSpPr>
          <p:cNvPr id="49190" name="Rectangle 40"/>
          <p:cNvSpPr>
            <a:spLocks noChangeArrowheads="1"/>
          </p:cNvSpPr>
          <p:nvPr/>
        </p:nvSpPr>
        <p:spPr bwMode="auto">
          <a:xfrm>
            <a:off x="6781800" y="4391025"/>
            <a:ext cx="877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smtClean="0">
                <a:solidFill>
                  <a:srgbClr val="FFFFFF"/>
                </a:solidFill>
              </a:rPr>
              <a:t>2.22</a:t>
            </a:r>
          </a:p>
        </p:txBody>
      </p:sp>
      <p:sp>
        <p:nvSpPr>
          <p:cNvPr id="49191" name="Rectangle 41"/>
          <p:cNvSpPr>
            <a:spLocks noChangeArrowheads="1"/>
          </p:cNvSpPr>
          <p:nvPr/>
        </p:nvSpPr>
        <p:spPr bwMode="auto">
          <a:xfrm>
            <a:off x="7616825" y="4391025"/>
            <a:ext cx="877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smtClean="0">
                <a:solidFill>
                  <a:srgbClr val="FFFFFF"/>
                </a:solidFill>
              </a:rPr>
              <a:t>2.40</a:t>
            </a:r>
          </a:p>
        </p:txBody>
      </p:sp>
      <p:sp>
        <p:nvSpPr>
          <p:cNvPr id="49192" name="Rectangle 43"/>
          <p:cNvSpPr>
            <a:spLocks noChangeArrowheads="1"/>
          </p:cNvSpPr>
          <p:nvPr/>
        </p:nvSpPr>
        <p:spPr bwMode="auto">
          <a:xfrm>
            <a:off x="250825" y="4953000"/>
            <a:ext cx="237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smtClean="0">
                <a:solidFill>
                  <a:srgbClr val="FFFFFF"/>
                </a:solidFill>
              </a:rPr>
              <a:t>Korábban ivott</a:t>
            </a:r>
            <a:endParaRPr lang="de-DE" altLang="hu-HU" sz="2400" smtClean="0">
              <a:solidFill>
                <a:srgbClr val="FFFFFF"/>
              </a:solidFill>
            </a:endParaRPr>
          </a:p>
        </p:txBody>
      </p:sp>
      <p:sp>
        <p:nvSpPr>
          <p:cNvPr id="49193" name="Rectangle 44"/>
          <p:cNvSpPr>
            <a:spLocks noChangeArrowheads="1"/>
          </p:cNvSpPr>
          <p:nvPr/>
        </p:nvSpPr>
        <p:spPr bwMode="auto">
          <a:xfrm>
            <a:off x="2617788" y="4926013"/>
            <a:ext cx="877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smtClean="0">
                <a:solidFill>
                  <a:srgbClr val="FFFFFF"/>
                </a:solidFill>
              </a:rPr>
              <a:t>1.06</a:t>
            </a:r>
          </a:p>
        </p:txBody>
      </p:sp>
      <p:sp>
        <p:nvSpPr>
          <p:cNvPr id="49194" name="Line 45"/>
          <p:cNvSpPr>
            <a:spLocks noChangeShapeType="1"/>
          </p:cNvSpPr>
          <p:nvPr/>
        </p:nvSpPr>
        <p:spPr bwMode="auto">
          <a:xfrm>
            <a:off x="3727450" y="1362075"/>
            <a:ext cx="392747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9195" name="Line 46"/>
          <p:cNvSpPr>
            <a:spLocks noChangeShapeType="1"/>
          </p:cNvSpPr>
          <p:nvPr/>
        </p:nvSpPr>
        <p:spPr bwMode="auto">
          <a:xfrm>
            <a:off x="498475" y="2338388"/>
            <a:ext cx="766127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9196" name="Line 47"/>
          <p:cNvSpPr>
            <a:spLocks noChangeShapeType="1"/>
          </p:cNvSpPr>
          <p:nvPr/>
        </p:nvSpPr>
        <p:spPr bwMode="auto">
          <a:xfrm>
            <a:off x="2620963" y="1100138"/>
            <a:ext cx="0" cy="4478337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9197" name="Rectangle 48"/>
          <p:cNvSpPr>
            <a:spLocks noChangeArrowheads="1"/>
          </p:cNvSpPr>
          <p:nvPr/>
        </p:nvSpPr>
        <p:spPr bwMode="auto">
          <a:xfrm>
            <a:off x="5072063" y="6345238"/>
            <a:ext cx="3927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1800" smtClean="0">
                <a:solidFill>
                  <a:srgbClr val="FFFFFF"/>
                </a:solidFill>
              </a:rPr>
              <a:t>McElduff; BMJ 1997; 314:</a:t>
            </a:r>
            <a:r>
              <a:rPr lang="hu-HU" altLang="hu-HU" sz="1800" smtClean="0">
                <a:solidFill>
                  <a:srgbClr val="FFFFFF"/>
                </a:solidFill>
              </a:rPr>
              <a:t> </a:t>
            </a:r>
            <a:r>
              <a:rPr lang="de-DE" altLang="hu-HU" sz="1800" smtClean="0">
                <a:solidFill>
                  <a:srgbClr val="FFFFFF"/>
                </a:solidFill>
              </a:rPr>
              <a:t>1159</a:t>
            </a:r>
          </a:p>
        </p:txBody>
      </p:sp>
      <p:sp>
        <p:nvSpPr>
          <p:cNvPr id="49198" name="Rectangle 49"/>
          <p:cNvSpPr>
            <a:spLocks noChangeArrowheads="1"/>
          </p:cNvSpPr>
          <p:nvPr/>
        </p:nvSpPr>
        <p:spPr bwMode="auto">
          <a:xfrm>
            <a:off x="976313" y="265113"/>
            <a:ext cx="722947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smtClean="0">
                <a:solidFill>
                  <a:srgbClr val="FFFF00"/>
                </a:solidFill>
              </a:rPr>
              <a:t>Al</a:t>
            </a:r>
            <a:r>
              <a:rPr lang="hu-HU" altLang="hu-HU" sz="2800" smtClean="0">
                <a:solidFill>
                  <a:srgbClr val="FFFF00"/>
                </a:solidFill>
              </a:rPr>
              <a:t>kohol fogyasztás és szívinfarktus rizikó</a:t>
            </a:r>
            <a:endParaRPr lang="de-DE" altLang="hu-HU" sz="2800" smtClean="0">
              <a:solidFill>
                <a:srgbClr val="FFFF00"/>
              </a:solidFill>
            </a:endParaRP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9199" name="Rectangle 51"/>
          <p:cNvSpPr>
            <a:spLocks noChangeArrowheads="1"/>
          </p:cNvSpPr>
          <p:nvPr/>
        </p:nvSpPr>
        <p:spPr bwMode="auto">
          <a:xfrm>
            <a:off x="471488" y="5722938"/>
            <a:ext cx="852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000" b="0" smtClean="0">
                <a:solidFill>
                  <a:srgbClr val="FFFFFF"/>
                </a:solidFill>
              </a:rPr>
              <a:t>Case Control Study</a:t>
            </a:r>
            <a:r>
              <a:rPr lang="hu-HU" altLang="hu-HU" sz="2000" b="0" smtClean="0">
                <a:solidFill>
                  <a:srgbClr val="FFFFFF"/>
                </a:solidFill>
              </a:rPr>
              <a:t>, </a:t>
            </a:r>
            <a:r>
              <a:rPr lang="de-DE" altLang="hu-HU" sz="2000" b="0" smtClean="0">
                <a:solidFill>
                  <a:srgbClr val="FFFFFF"/>
                </a:solidFill>
              </a:rPr>
              <a:t>11511 acute myocardial infarctions</a:t>
            </a:r>
            <a:r>
              <a:rPr lang="hu-HU" altLang="hu-HU" sz="2000" b="0" smtClean="0">
                <a:solidFill>
                  <a:srgbClr val="FFFFFF"/>
                </a:solidFill>
              </a:rPr>
              <a:t>, </a:t>
            </a:r>
            <a:r>
              <a:rPr lang="de-DE" altLang="hu-HU" sz="2000" b="0" smtClean="0">
                <a:solidFill>
                  <a:srgbClr val="FFFFFF"/>
                </a:solidFill>
              </a:rPr>
              <a:t>6077 controls</a:t>
            </a:r>
          </a:p>
        </p:txBody>
      </p:sp>
    </p:spTree>
    <p:extLst>
      <p:ext uri="{BB962C8B-B14F-4D97-AF65-F5344CB8AC3E}">
        <p14:creationId xmlns:p14="http://schemas.microsoft.com/office/powerpoint/2010/main" val="14496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46225"/>
            <a:ext cx="7772400" cy="803275"/>
          </a:xfrm>
          <a:gradFill rotWithShape="1">
            <a:gsLst>
              <a:gs pos="0">
                <a:srgbClr val="000076"/>
              </a:gs>
              <a:gs pos="50000">
                <a:srgbClr val="0100AC"/>
              </a:gs>
              <a:gs pos="100000">
                <a:srgbClr val="0400CD"/>
              </a:gs>
            </a:gsLst>
            <a:lin ang="5400000" scaled="1"/>
          </a:gradFill>
        </p:spPr>
        <p:txBody>
          <a:bodyPr/>
          <a:lstStyle/>
          <a:p>
            <a:pPr algn="ctr">
              <a:buFontTx/>
              <a:buNone/>
            </a:pPr>
            <a:r>
              <a:rPr lang="en-US" altLang="hu-HU" sz="4000" smtClean="0">
                <a:solidFill>
                  <a:srgbClr val="00FF00"/>
                </a:solidFill>
              </a:rPr>
              <a:t>Alkoh</a:t>
            </a:r>
            <a:r>
              <a:rPr lang="hu-HU" altLang="hu-HU" sz="4000" smtClean="0">
                <a:solidFill>
                  <a:srgbClr val="00FF00"/>
                </a:solidFill>
              </a:rPr>
              <a:t>o</a:t>
            </a:r>
            <a:r>
              <a:rPr lang="en-US" altLang="hu-HU" sz="4000" smtClean="0">
                <a:solidFill>
                  <a:srgbClr val="00FF00"/>
                </a:solidFill>
              </a:rPr>
              <a:t>l </a:t>
            </a:r>
            <a:r>
              <a:rPr lang="hu-HU" altLang="hu-HU" sz="4000" smtClean="0">
                <a:solidFill>
                  <a:srgbClr val="00FF00"/>
                </a:solidFill>
              </a:rPr>
              <a:t>és </a:t>
            </a:r>
            <a:r>
              <a:rPr lang="en-US" altLang="hu-HU" sz="4000" smtClean="0">
                <a:solidFill>
                  <a:srgbClr val="00FF00"/>
                </a:solidFill>
              </a:rPr>
              <a:t>a diabetes</a:t>
            </a:r>
            <a:r>
              <a:rPr lang="hu-HU" altLang="hu-HU" sz="4000" smtClean="0">
                <a:solidFill>
                  <a:srgbClr val="00FF00"/>
                </a:solidFill>
              </a:rPr>
              <a:t> mellitus</a:t>
            </a:r>
            <a:endParaRPr lang="en-US" altLang="hu-HU" sz="4000" smtClean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8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ChangeArrowheads="1"/>
          </p:cNvSpPr>
          <p:nvPr/>
        </p:nvSpPr>
        <p:spPr bwMode="auto">
          <a:xfrm>
            <a:off x="323850" y="-66675"/>
            <a:ext cx="8280400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mtClean="0">
                <a:solidFill>
                  <a:srgbClr val="FFFF00"/>
                </a:solidFill>
              </a:rPr>
              <a:t>Al</a:t>
            </a:r>
            <a:r>
              <a:rPr lang="hu-HU" altLang="hu-HU" smtClean="0">
                <a:solidFill>
                  <a:srgbClr val="FFFF00"/>
                </a:solidFill>
              </a:rPr>
              <a:t>kohol fogyasztás és a 2 típusú cukorbetegség kialakulásának rizikója</a:t>
            </a:r>
            <a:endParaRPr lang="de-DE" altLang="hu-HU" smtClean="0">
              <a:solidFill>
                <a:srgbClr val="FFFF00"/>
              </a:solidFill>
            </a:endParaRPr>
          </a:p>
        </p:txBody>
      </p:sp>
      <p:sp>
        <p:nvSpPr>
          <p:cNvPr id="51203" name="Rectangle 1027"/>
          <p:cNvSpPr>
            <a:spLocks noChangeArrowheads="1"/>
          </p:cNvSpPr>
          <p:nvPr/>
        </p:nvSpPr>
        <p:spPr bwMode="auto">
          <a:xfrm>
            <a:off x="347663" y="1484313"/>
            <a:ext cx="9504362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de-DE" altLang="hu-HU" sz="2000" smtClean="0">
                <a:solidFill>
                  <a:srgbClr val="FFFFFF"/>
                </a:solidFill>
              </a:rPr>
              <a:t>Nurses health study</a:t>
            </a:r>
          </a:p>
          <a:p>
            <a:pPr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de-DE" altLang="hu-HU" sz="2000" smtClean="0">
                <a:solidFill>
                  <a:srgbClr val="FFFFFF"/>
                </a:solidFill>
              </a:rPr>
              <a:t>84,941 nurses, follow-up 1980-1996</a:t>
            </a:r>
          </a:p>
          <a:p>
            <a:pPr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de-DE" altLang="hu-HU" sz="2000" smtClean="0">
                <a:solidFill>
                  <a:srgbClr val="FFFFFF"/>
                </a:solidFill>
              </a:rPr>
              <a:t>3,300 new cases of type 2 diabetes</a:t>
            </a:r>
          </a:p>
          <a:p>
            <a:pPr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endParaRPr lang="de-DE" altLang="hu-HU" sz="2000" smtClean="0">
              <a:solidFill>
                <a:srgbClr val="FFFFFF"/>
              </a:solidFill>
            </a:endParaRPr>
          </a:p>
          <a:p>
            <a:pPr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de-DE" altLang="hu-HU" sz="2400" smtClean="0">
                <a:solidFill>
                  <a:srgbClr val="FFFFFF"/>
                </a:solidFill>
              </a:rPr>
              <a:t>						</a:t>
            </a:r>
          </a:p>
          <a:p>
            <a:pPr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hu-HU" altLang="hu-HU" sz="2400" smtClean="0">
                <a:solidFill>
                  <a:srgbClr val="FFFFFF"/>
                </a:solidFill>
              </a:rPr>
              <a:t>napi alkohol</a:t>
            </a:r>
            <a:r>
              <a:rPr lang="de-DE" altLang="hu-HU" sz="2400" smtClean="0">
                <a:solidFill>
                  <a:srgbClr val="FFFFFF"/>
                </a:solidFill>
              </a:rPr>
              <a:t>		</a:t>
            </a:r>
            <a:r>
              <a:rPr lang="hu-HU" altLang="hu-HU" sz="2400" smtClean="0">
                <a:solidFill>
                  <a:srgbClr val="FFFFFF"/>
                </a:solidFill>
              </a:rPr>
              <a:t>          cukorbetegek     	relatív </a:t>
            </a:r>
            <a:endParaRPr lang="de-DE" altLang="hu-HU" sz="2400" smtClean="0">
              <a:solidFill>
                <a:srgbClr val="FFFFFF"/>
              </a:solidFill>
            </a:endParaRPr>
          </a:p>
          <a:p>
            <a:pPr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hu-HU" altLang="hu-HU" sz="2400" smtClean="0">
                <a:solidFill>
                  <a:srgbClr val="FFFFFF"/>
                </a:solidFill>
              </a:rPr>
              <a:t>felvétel</a:t>
            </a:r>
            <a:r>
              <a:rPr lang="de-DE" altLang="hu-HU" sz="2400" smtClean="0">
                <a:solidFill>
                  <a:srgbClr val="FFFFFF"/>
                </a:solidFill>
              </a:rPr>
              <a:t>		</a:t>
            </a:r>
            <a:r>
              <a:rPr lang="hu-HU" altLang="hu-HU" sz="2400" smtClean="0">
                <a:solidFill>
                  <a:srgbClr val="FFFFFF"/>
                </a:solidFill>
              </a:rPr>
              <a:t>          száma</a:t>
            </a:r>
            <a:r>
              <a:rPr lang="de-DE" altLang="hu-HU" sz="2400" smtClean="0">
                <a:solidFill>
                  <a:srgbClr val="FFFFFF"/>
                </a:solidFill>
              </a:rPr>
              <a:t>		</a:t>
            </a:r>
            <a:r>
              <a:rPr lang="hu-HU" altLang="hu-HU" sz="2400" smtClean="0">
                <a:solidFill>
                  <a:srgbClr val="FFFFFF"/>
                </a:solidFill>
              </a:rPr>
              <a:t>           rizikó</a:t>
            </a:r>
            <a:endParaRPr lang="de-DE" altLang="hu-HU" sz="2400" smtClean="0">
              <a:solidFill>
                <a:srgbClr val="FFFFFF"/>
              </a:solidFill>
            </a:endParaRPr>
          </a:p>
          <a:p>
            <a:pPr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endParaRPr lang="de-DE" altLang="hu-HU" sz="2400" smtClean="0">
              <a:solidFill>
                <a:srgbClr val="FFFFFF"/>
              </a:solidFill>
            </a:endParaRPr>
          </a:p>
          <a:p>
            <a:pPr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de-DE" altLang="hu-HU" sz="2400" smtClean="0">
                <a:solidFill>
                  <a:srgbClr val="00FF00"/>
                </a:solidFill>
              </a:rPr>
              <a:t>0g</a:t>
            </a:r>
            <a:r>
              <a:rPr lang="de-DE" altLang="hu-HU" sz="2400" smtClean="0">
                <a:solidFill>
                  <a:srgbClr val="FFFFFF"/>
                </a:solidFill>
              </a:rPr>
              <a:t>				1715			</a:t>
            </a:r>
            <a:r>
              <a:rPr lang="de-DE" altLang="hu-HU" sz="2400" smtClean="0">
                <a:solidFill>
                  <a:srgbClr val="00FF00"/>
                </a:solidFill>
              </a:rPr>
              <a:t>1.0</a:t>
            </a:r>
          </a:p>
          <a:p>
            <a:pPr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de-DE" altLang="hu-HU" sz="2400" smtClean="0">
                <a:solidFill>
                  <a:srgbClr val="FFFFFF"/>
                </a:solidFill>
              </a:rPr>
              <a:t>0.1 -   5.0g			1034			0.78 </a:t>
            </a:r>
            <a:r>
              <a:rPr lang="de-DE" altLang="hu-HU" sz="1800" smtClean="0">
                <a:solidFill>
                  <a:srgbClr val="FFFFFF"/>
                </a:solidFill>
              </a:rPr>
              <a:t>(0.72-0.84)</a:t>
            </a:r>
          </a:p>
          <a:p>
            <a:pPr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de-DE" altLang="hu-HU" sz="2400" smtClean="0">
                <a:solidFill>
                  <a:srgbClr val="FFFFFF"/>
                </a:solidFill>
              </a:rPr>
              <a:t>5.1 - 10.0g			189			0.56 </a:t>
            </a:r>
            <a:r>
              <a:rPr lang="de-DE" altLang="hu-HU" sz="1800" smtClean="0">
                <a:solidFill>
                  <a:srgbClr val="FFFFFF"/>
                </a:solidFill>
              </a:rPr>
              <a:t>(0.48-0.65)</a:t>
            </a:r>
          </a:p>
          <a:p>
            <a:pPr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de-DE" altLang="hu-HU" sz="2400" smtClean="0">
                <a:solidFill>
                  <a:srgbClr val="00FF00"/>
                </a:solidFill>
              </a:rPr>
              <a:t>&gt;10g</a:t>
            </a:r>
            <a:r>
              <a:rPr lang="de-DE" altLang="hu-HU" sz="2400" smtClean="0">
                <a:solidFill>
                  <a:srgbClr val="FFFFFF"/>
                </a:solidFill>
              </a:rPr>
              <a:t>				358			</a:t>
            </a:r>
            <a:r>
              <a:rPr lang="de-DE" altLang="hu-HU" sz="2400" smtClean="0">
                <a:solidFill>
                  <a:srgbClr val="00FF00"/>
                </a:solidFill>
              </a:rPr>
              <a:t>0.59 </a:t>
            </a:r>
            <a:r>
              <a:rPr lang="de-DE" altLang="hu-HU" sz="1800" smtClean="0">
                <a:solidFill>
                  <a:srgbClr val="FFFFFF"/>
                </a:solidFill>
              </a:rPr>
              <a:t>(0.52-0.66)</a:t>
            </a:r>
          </a:p>
        </p:txBody>
      </p:sp>
      <p:sp>
        <p:nvSpPr>
          <p:cNvPr id="51204" name="Line 1028"/>
          <p:cNvSpPr>
            <a:spLocks noChangeShapeType="1"/>
          </p:cNvSpPr>
          <p:nvPr/>
        </p:nvSpPr>
        <p:spPr bwMode="auto">
          <a:xfrm>
            <a:off x="395288" y="4005263"/>
            <a:ext cx="842486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404485" name="Text Box 1029"/>
          <p:cNvSpPr txBox="1">
            <a:spLocks noChangeArrowheads="1"/>
          </p:cNvSpPr>
          <p:nvPr/>
        </p:nvSpPr>
        <p:spPr bwMode="auto">
          <a:xfrm>
            <a:off x="6040438" y="6405563"/>
            <a:ext cx="2635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DE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Hu, NEJM (2001) </a:t>
            </a:r>
            <a:r>
              <a:rPr lang="de-DE" sz="1600" b="1" i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345</a:t>
            </a:r>
            <a:r>
              <a:rPr lang="de-DE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790</a:t>
            </a:r>
          </a:p>
        </p:txBody>
      </p:sp>
    </p:spTree>
    <p:extLst>
      <p:ext uri="{BB962C8B-B14F-4D97-AF65-F5344CB8AC3E}">
        <p14:creationId xmlns:p14="http://schemas.microsoft.com/office/powerpoint/2010/main" val="3620861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313" y="1773238"/>
            <a:ext cx="3744912" cy="647700"/>
          </a:xfrm>
          <a:gradFill rotWithShape="1">
            <a:gsLst>
              <a:gs pos="0">
                <a:srgbClr val="00005E"/>
              </a:gs>
              <a:gs pos="50000">
                <a:srgbClr val="000089"/>
              </a:gs>
              <a:gs pos="100000">
                <a:srgbClr val="0000A4"/>
              </a:gs>
            </a:gsLst>
            <a:lin ang="5400000" scaled="1"/>
          </a:gradFill>
        </p:spPr>
        <p:txBody>
          <a:bodyPr/>
          <a:lstStyle/>
          <a:p>
            <a:pPr>
              <a:buFontTx/>
              <a:buNone/>
            </a:pPr>
            <a:r>
              <a:rPr lang="hu-HU" altLang="hu-HU" sz="3600" smtClean="0">
                <a:solidFill>
                  <a:srgbClr val="00FF00"/>
                </a:solidFill>
              </a:rPr>
              <a:t> </a:t>
            </a:r>
            <a:r>
              <a:rPr lang="en-US" altLang="hu-HU" sz="3600" smtClean="0">
                <a:solidFill>
                  <a:srgbClr val="00FF00"/>
                </a:solidFill>
              </a:rPr>
              <a:t>Egy</a:t>
            </a:r>
            <a:r>
              <a:rPr lang="hu-HU" altLang="hu-HU" sz="3600" smtClean="0">
                <a:solidFill>
                  <a:srgbClr val="00FF00"/>
                </a:solidFill>
              </a:rPr>
              <a:t>é</a:t>
            </a:r>
            <a:r>
              <a:rPr lang="en-US" altLang="hu-HU" sz="3600" smtClean="0">
                <a:solidFill>
                  <a:srgbClr val="00FF00"/>
                </a:solidFill>
              </a:rPr>
              <a:t>b hat</a:t>
            </a:r>
            <a:r>
              <a:rPr lang="hu-HU" altLang="hu-HU" sz="3600" smtClean="0">
                <a:solidFill>
                  <a:srgbClr val="00FF00"/>
                </a:solidFill>
              </a:rPr>
              <a:t>á</a:t>
            </a:r>
            <a:r>
              <a:rPr lang="en-US" altLang="hu-HU" sz="3600" smtClean="0">
                <a:solidFill>
                  <a:srgbClr val="00FF00"/>
                </a:solidFill>
              </a:rPr>
              <a:t>sok</a:t>
            </a:r>
          </a:p>
        </p:txBody>
      </p:sp>
    </p:spTree>
    <p:extLst>
      <p:ext uri="{BB962C8B-B14F-4D97-AF65-F5344CB8AC3E}">
        <p14:creationId xmlns:p14="http://schemas.microsoft.com/office/powerpoint/2010/main" val="13308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29501"/>
            <a:ext cx="8064500" cy="1008112"/>
          </a:xfrm>
        </p:spPr>
        <p:txBody>
          <a:bodyPr/>
          <a:lstStyle/>
          <a:p>
            <a:pPr algn="l"/>
            <a:r>
              <a:rPr lang="hu-HU" altLang="hu-HU" sz="3600" dirty="0" smtClean="0">
                <a:solidFill>
                  <a:srgbClr val="FFFF00"/>
                </a:solidFill>
              </a:rPr>
              <a:t>Alkohol</a:t>
            </a:r>
            <a:r>
              <a:rPr lang="en-US" altLang="hu-HU" sz="3600" dirty="0" smtClean="0">
                <a:solidFill>
                  <a:srgbClr val="FFFF00"/>
                </a:solidFill>
              </a:rPr>
              <a:t> (1-2 </a:t>
            </a:r>
            <a:r>
              <a:rPr lang="hu-HU" altLang="hu-HU" sz="3600" dirty="0" smtClean="0">
                <a:solidFill>
                  <a:srgbClr val="FFFF00"/>
                </a:solidFill>
              </a:rPr>
              <a:t>ital</a:t>
            </a:r>
            <a:r>
              <a:rPr lang="en-US" altLang="hu-HU" sz="3600" dirty="0" smtClean="0">
                <a:solidFill>
                  <a:srgbClr val="FFFF00"/>
                </a:solidFill>
              </a:rPr>
              <a:t>/</a:t>
            </a:r>
            <a:r>
              <a:rPr lang="hu-HU" altLang="hu-HU" sz="3600" dirty="0" smtClean="0">
                <a:solidFill>
                  <a:srgbClr val="FFFF00"/>
                </a:solidFill>
              </a:rPr>
              <a:t>nap</a:t>
            </a:r>
            <a:r>
              <a:rPr lang="en-US" altLang="hu-HU" sz="3600" dirty="0" smtClean="0">
                <a:solidFill>
                  <a:srgbClr val="FFFF00"/>
                </a:solidFill>
              </a:rPr>
              <a:t>)</a:t>
            </a:r>
            <a:r>
              <a:rPr lang="en-US" altLang="hu-HU" sz="3600" dirty="0" smtClean="0">
                <a:solidFill>
                  <a:schemeClr val="bg1"/>
                </a:solidFill>
              </a:rPr>
              <a:t> </a:t>
            </a:r>
            <a:br>
              <a:rPr lang="en-US" altLang="hu-HU" sz="3600" dirty="0" smtClean="0">
                <a:solidFill>
                  <a:schemeClr val="bg1"/>
                </a:solidFill>
              </a:rPr>
            </a:br>
            <a:r>
              <a:rPr lang="hu-HU" altLang="hu-HU" sz="3600" dirty="0" smtClean="0">
                <a:solidFill>
                  <a:schemeClr val="bg1"/>
                </a:solidFill>
              </a:rPr>
              <a:t>- </a:t>
            </a:r>
            <a:r>
              <a:rPr lang="hu-HU" altLang="hu-HU" sz="3600" b="0" dirty="0" smtClean="0">
                <a:solidFill>
                  <a:schemeClr val="bg1"/>
                </a:solidFill>
              </a:rPr>
              <a:t>csökkenti az </a:t>
            </a:r>
            <a:r>
              <a:rPr lang="en-US" altLang="hu-HU" sz="3600" b="0" dirty="0" smtClean="0">
                <a:solidFill>
                  <a:srgbClr val="00FF00"/>
                </a:solidFill>
              </a:rPr>
              <a:t>osteoporosis</a:t>
            </a:r>
            <a:r>
              <a:rPr lang="hu-HU" altLang="hu-HU" sz="3600" b="0" i="1" dirty="0" smtClean="0">
                <a:solidFill>
                  <a:srgbClr val="00FF00"/>
                </a:solidFill>
              </a:rPr>
              <a:t> </a:t>
            </a:r>
            <a:r>
              <a:rPr lang="hu-HU" altLang="hu-HU" sz="3600" b="0" dirty="0" smtClean="0">
                <a:solidFill>
                  <a:schemeClr val="bg1"/>
                </a:solidFill>
              </a:rPr>
              <a:t>rizikót !</a:t>
            </a:r>
            <a:r>
              <a:rPr lang="hu-HU" altLang="hu-HU" sz="3600" b="0" i="1" dirty="0" smtClean="0">
                <a:solidFill>
                  <a:srgbClr val="00FF00"/>
                </a:solidFill>
              </a:rPr>
              <a:t/>
            </a:r>
            <a:br>
              <a:rPr lang="hu-HU" altLang="hu-HU" sz="3600" b="0" i="1" dirty="0" smtClean="0">
                <a:solidFill>
                  <a:srgbClr val="00FF00"/>
                </a:solidFill>
              </a:rPr>
            </a:br>
            <a:r>
              <a:rPr lang="hu-HU" altLang="hu-HU" sz="3600" b="0" i="1" dirty="0" smtClean="0">
                <a:solidFill>
                  <a:srgbClr val="00FF00"/>
                </a:solidFill>
              </a:rPr>
              <a:t> </a:t>
            </a:r>
            <a:r>
              <a:rPr lang="en-US" altLang="hu-HU" sz="3600" b="0" i="1" dirty="0" smtClean="0"/>
              <a:t/>
            </a:r>
            <a:br>
              <a:rPr lang="en-US" altLang="hu-HU" sz="3600" b="0" i="1" dirty="0" smtClean="0"/>
            </a:br>
            <a:endParaRPr lang="en-US" altLang="hu-HU" sz="3600" b="0" i="1" dirty="0" smtClean="0">
              <a:solidFill>
                <a:schemeClr val="bg1"/>
              </a:solidFill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860800" y="6272213"/>
            <a:ext cx="5175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000" b="0" i="1" smtClean="0">
                <a:solidFill>
                  <a:srgbClr val="FFFFFF"/>
                </a:solidFill>
              </a:rPr>
              <a:t>Bainbridge, Osteoporosis Int. (2004) 15: 439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93597"/>
            <a:ext cx="3600400" cy="258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4716016" y="2209621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600" dirty="0" err="1">
                <a:solidFill>
                  <a:srgbClr val="FFFF00"/>
                </a:solidFill>
              </a:rPr>
              <a:t>Mukamal</a:t>
            </a:r>
            <a:r>
              <a:rPr lang="hu-HU" altLang="hu-HU" sz="1600" dirty="0">
                <a:solidFill>
                  <a:srgbClr val="FFFF00"/>
                </a:solidFill>
              </a:rPr>
              <a:t> KJ, et </a:t>
            </a:r>
            <a:r>
              <a:rPr lang="hu-HU" altLang="hu-HU" sz="1600" dirty="0" err="1">
                <a:solidFill>
                  <a:srgbClr val="FFFF00"/>
                </a:solidFill>
              </a:rPr>
              <a:t>al</a:t>
            </a:r>
            <a:r>
              <a:rPr lang="hu-HU" altLang="hu-HU" sz="1600" dirty="0">
                <a:solidFill>
                  <a:srgbClr val="FFFF00"/>
                </a:solidFill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dirty="0">
                <a:solidFill>
                  <a:srgbClr val="000000"/>
                </a:solidFill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dirty="0" err="1">
                <a:solidFill>
                  <a:srgbClr val="00FF00"/>
                </a:solidFill>
              </a:rPr>
              <a:t>Alcohol</a:t>
            </a:r>
            <a:r>
              <a:rPr lang="hu-HU" altLang="hu-HU" dirty="0">
                <a:solidFill>
                  <a:srgbClr val="00FF00"/>
                </a:solidFill>
              </a:rPr>
              <a:t> </a:t>
            </a:r>
            <a:r>
              <a:rPr lang="hu-HU" altLang="hu-HU" dirty="0" err="1">
                <a:solidFill>
                  <a:srgbClr val="00FF00"/>
                </a:solidFill>
              </a:rPr>
              <a:t>consumption</a:t>
            </a:r>
            <a:r>
              <a:rPr lang="hu-HU" altLang="hu-HU" dirty="0">
                <a:solidFill>
                  <a:srgbClr val="00FF00"/>
                </a:solidFill>
              </a:rPr>
              <a:t>, </a:t>
            </a:r>
            <a:r>
              <a:rPr lang="hu-HU" altLang="hu-HU" dirty="0" err="1">
                <a:solidFill>
                  <a:srgbClr val="00FF00"/>
                </a:solidFill>
              </a:rPr>
              <a:t>bone</a:t>
            </a:r>
            <a:r>
              <a:rPr lang="hu-HU" altLang="hu-HU" dirty="0">
                <a:solidFill>
                  <a:srgbClr val="00FF00"/>
                </a:solidFill>
              </a:rPr>
              <a:t> </a:t>
            </a:r>
            <a:r>
              <a:rPr lang="hu-HU" altLang="hu-HU" dirty="0" err="1">
                <a:solidFill>
                  <a:srgbClr val="00FF00"/>
                </a:solidFill>
              </a:rPr>
              <a:t>density</a:t>
            </a:r>
            <a:r>
              <a:rPr lang="hu-HU" altLang="hu-HU" dirty="0">
                <a:solidFill>
                  <a:srgbClr val="00FF00"/>
                </a:solidFill>
              </a:rPr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dirty="0">
                <a:solidFill>
                  <a:srgbClr val="00FF00"/>
                </a:solidFill>
              </a:rPr>
              <a:t>and </a:t>
            </a:r>
            <a:r>
              <a:rPr lang="hu-HU" altLang="hu-HU" dirty="0" err="1">
                <a:solidFill>
                  <a:srgbClr val="00FF00"/>
                </a:solidFill>
              </a:rPr>
              <a:t>hip</a:t>
            </a:r>
            <a:r>
              <a:rPr lang="hu-HU" altLang="hu-HU" dirty="0">
                <a:solidFill>
                  <a:srgbClr val="00FF00"/>
                </a:solidFill>
              </a:rPr>
              <a:t> </a:t>
            </a:r>
            <a:r>
              <a:rPr lang="hu-HU" altLang="hu-HU" dirty="0" err="1">
                <a:solidFill>
                  <a:srgbClr val="00FF00"/>
                </a:solidFill>
              </a:rPr>
              <a:t>fracture</a:t>
            </a:r>
            <a:r>
              <a:rPr lang="hu-HU" altLang="hu-HU" dirty="0">
                <a:solidFill>
                  <a:srgbClr val="00FF00"/>
                </a:solidFill>
              </a:rPr>
              <a:t> </a:t>
            </a:r>
            <a:r>
              <a:rPr lang="hu-HU" altLang="hu-HU" dirty="0" err="1">
                <a:solidFill>
                  <a:srgbClr val="00FF00"/>
                </a:solidFill>
              </a:rPr>
              <a:t>among</a:t>
            </a:r>
            <a:r>
              <a:rPr lang="hu-HU" altLang="hu-HU" dirty="0">
                <a:solidFill>
                  <a:srgbClr val="00FF00"/>
                </a:solidFill>
              </a:rPr>
              <a:t> </a:t>
            </a:r>
            <a:r>
              <a:rPr lang="hu-HU" altLang="hu-HU" dirty="0" err="1">
                <a:solidFill>
                  <a:srgbClr val="00FF00"/>
                </a:solidFill>
              </a:rPr>
              <a:t>older</a:t>
            </a:r>
            <a:r>
              <a:rPr lang="hu-HU" altLang="hu-HU" dirty="0">
                <a:solidFill>
                  <a:srgbClr val="00FF00"/>
                </a:solidFill>
              </a:rPr>
              <a:t> </a:t>
            </a:r>
            <a:r>
              <a:rPr lang="hu-HU" altLang="hu-HU" dirty="0" err="1">
                <a:solidFill>
                  <a:srgbClr val="00FF00"/>
                </a:solidFill>
              </a:rPr>
              <a:t>adults</a:t>
            </a:r>
            <a:r>
              <a:rPr lang="hu-HU" altLang="hu-HU" dirty="0">
                <a:solidFill>
                  <a:srgbClr val="00FF00"/>
                </a:solidFill>
              </a:rPr>
              <a:t>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dirty="0" err="1">
                <a:solidFill>
                  <a:srgbClr val="00FF00"/>
                </a:solidFill>
              </a:rPr>
              <a:t>the</a:t>
            </a:r>
            <a:r>
              <a:rPr lang="hu-HU" altLang="hu-HU" dirty="0">
                <a:solidFill>
                  <a:srgbClr val="00FF00"/>
                </a:solidFill>
              </a:rPr>
              <a:t> </a:t>
            </a:r>
            <a:r>
              <a:rPr lang="hu-HU" altLang="hu-HU" dirty="0" err="1">
                <a:solidFill>
                  <a:srgbClr val="00FF00"/>
                </a:solidFill>
              </a:rPr>
              <a:t>cardiovascular</a:t>
            </a:r>
            <a:r>
              <a:rPr lang="hu-HU" altLang="hu-HU" dirty="0">
                <a:solidFill>
                  <a:srgbClr val="00FF00"/>
                </a:solidFill>
              </a:rPr>
              <a:t> </a:t>
            </a:r>
            <a:r>
              <a:rPr lang="hu-HU" altLang="hu-HU" dirty="0" err="1">
                <a:solidFill>
                  <a:srgbClr val="00FF00"/>
                </a:solidFill>
              </a:rPr>
              <a:t>health</a:t>
            </a:r>
            <a:r>
              <a:rPr lang="hu-HU" altLang="hu-HU" dirty="0">
                <a:solidFill>
                  <a:srgbClr val="00FF00"/>
                </a:solidFill>
              </a:rPr>
              <a:t> </a:t>
            </a:r>
            <a:r>
              <a:rPr lang="hu-HU" altLang="hu-HU" dirty="0" err="1">
                <a:solidFill>
                  <a:srgbClr val="00FF00"/>
                </a:solidFill>
              </a:rPr>
              <a:t>study</a:t>
            </a:r>
            <a:r>
              <a:rPr lang="hu-HU" altLang="hu-HU" dirty="0">
                <a:solidFill>
                  <a:srgbClr val="00FF00"/>
                </a:solidFill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600" dirty="0" err="1">
                <a:solidFill>
                  <a:srgbClr val="FFFF00"/>
                </a:solidFill>
              </a:rPr>
              <a:t>Osteoporos</a:t>
            </a:r>
            <a:r>
              <a:rPr lang="hu-HU" altLang="hu-HU" sz="1600" dirty="0">
                <a:solidFill>
                  <a:srgbClr val="FFFF00"/>
                </a:solidFill>
              </a:rPr>
              <a:t> Int. 2007 May;18(5):593-602</a:t>
            </a:r>
            <a:r>
              <a:rPr lang="hu-HU" altLang="hu-HU" sz="2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Téglalap 2"/>
          <p:cNvSpPr/>
          <p:nvPr/>
        </p:nvSpPr>
        <p:spPr>
          <a:xfrm>
            <a:off x="755576" y="4872062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3200" dirty="0">
                <a:solidFill>
                  <a:srgbClr val="FFFF00"/>
                </a:solidFill>
              </a:rPr>
              <a:t>Nagyobb alkohol fogyasztás</a:t>
            </a:r>
            <a:r>
              <a:rPr lang="en-US" altLang="hu-HU" sz="3200" dirty="0">
                <a:solidFill>
                  <a:schemeClr val="bg1"/>
                </a:solidFill>
              </a:rPr>
              <a:t>           </a:t>
            </a:r>
            <a:r>
              <a:rPr lang="hu-HU" altLang="hu-HU" sz="3200" dirty="0">
                <a:solidFill>
                  <a:schemeClr val="bg1"/>
                </a:solidFill>
              </a:rPr>
              <a:t>                - </a:t>
            </a:r>
            <a:r>
              <a:rPr lang="hu-HU" altLang="hu-HU" sz="3200" dirty="0">
                <a:solidFill>
                  <a:srgbClr val="00FF00"/>
                </a:solidFill>
              </a:rPr>
              <a:t>nő</a:t>
            </a:r>
            <a:r>
              <a:rPr lang="hu-HU" altLang="hu-HU" sz="3200" dirty="0">
                <a:solidFill>
                  <a:schemeClr val="bg1"/>
                </a:solidFill>
              </a:rPr>
              <a:t> az </a:t>
            </a:r>
            <a:r>
              <a:rPr lang="hu-HU" altLang="hu-HU" sz="3200" dirty="0">
                <a:solidFill>
                  <a:srgbClr val="00FF00"/>
                </a:solidFill>
              </a:rPr>
              <a:t>osteoporosis</a:t>
            </a:r>
            <a:r>
              <a:rPr lang="hu-HU" altLang="hu-HU" sz="3200" dirty="0">
                <a:solidFill>
                  <a:schemeClr val="bg1"/>
                </a:solidFill>
              </a:rPr>
              <a:t> előfordulás 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92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19250" y="1412875"/>
            <a:ext cx="5905500" cy="2800350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100AC"/>
              </a:gs>
              <a:gs pos="100000">
                <a:srgbClr val="0400C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mtClean="0">
                <a:solidFill>
                  <a:srgbClr val="FFFF00"/>
                </a:solidFill>
              </a:rPr>
              <a:t>Tartalomjegyzék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800" smtClean="0">
                <a:solidFill>
                  <a:srgbClr val="FFFF00"/>
                </a:solidFill>
              </a:rPr>
              <a:t>                </a:t>
            </a:r>
            <a:endParaRPr lang="hu-HU" altLang="hu-HU" sz="2400" smtClean="0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800" smtClean="0">
                <a:solidFill>
                  <a:srgbClr val="FFFF00"/>
                </a:solidFill>
              </a:rPr>
              <a:t>I.  </a:t>
            </a:r>
            <a:r>
              <a:rPr lang="hu-HU" altLang="hu-HU" sz="2800" smtClean="0">
                <a:solidFill>
                  <a:srgbClr val="00FF00"/>
                </a:solidFill>
              </a:rPr>
              <a:t>A bor méreg vagy gyógyszer?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smtClean="0">
                <a:solidFill>
                  <a:srgbClr val="FFFF00"/>
                </a:solidFill>
              </a:rPr>
              <a:t>        - Történelem</a:t>
            </a:r>
          </a:p>
          <a:p>
            <a:pPr eaLnBrk="0" fontAlgn="base" hangingPunct="0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hu-HU" altLang="hu-HU" sz="2400" smtClean="0">
                <a:solidFill>
                  <a:srgbClr val="FFFF00"/>
                </a:solidFill>
              </a:rPr>
              <a:t>        -  Új tudományos eredmények</a:t>
            </a:r>
          </a:p>
          <a:p>
            <a:pPr eaLnBrk="0" fontAlgn="base" hangingPunct="0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hu-HU" altLang="hu-HU" sz="2800" smtClean="0">
                <a:solidFill>
                  <a:srgbClr val="FFFF00"/>
                </a:solidFill>
              </a:rPr>
              <a:t>II.  </a:t>
            </a:r>
            <a:r>
              <a:rPr lang="hu-HU" altLang="hu-HU" sz="2800" smtClean="0">
                <a:solidFill>
                  <a:srgbClr val="00FF00"/>
                </a:solidFill>
              </a:rPr>
              <a:t>Igyunk, vagy ne igyunk?</a:t>
            </a:r>
            <a:endParaRPr lang="hu-HU" altLang="hu-HU" sz="2800" b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989138"/>
            <a:ext cx="9144000" cy="41068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hu-HU" sz="1600" b="0" smtClean="0"/>
              <a:t>Nurses Health Study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hu-HU" sz="1200" i="1" smtClean="0"/>
              <a:t>         </a:t>
            </a:r>
            <a:r>
              <a:rPr lang="en-US" altLang="hu-HU" sz="1200" b="0" i="1" smtClean="0"/>
              <a:t>Stampfer, New Engl J Med (2005) 352:245</a:t>
            </a:r>
            <a:endParaRPr lang="hu-HU" altLang="hu-HU" sz="1200" b="0" i="1" smtClean="0"/>
          </a:p>
          <a:p>
            <a:pPr>
              <a:lnSpc>
                <a:spcPct val="80000"/>
              </a:lnSpc>
              <a:buFontTx/>
              <a:buNone/>
            </a:pPr>
            <a:endParaRPr lang="hu-HU" altLang="hu-HU" sz="1200" b="0" i="1" smtClean="0"/>
          </a:p>
          <a:p>
            <a:pPr>
              <a:lnSpc>
                <a:spcPct val="60000"/>
              </a:lnSpc>
              <a:spcBef>
                <a:spcPct val="15000"/>
              </a:spcBef>
              <a:buFontTx/>
              <a:buNone/>
            </a:pPr>
            <a:r>
              <a:rPr lang="hu-HU" altLang="hu-HU" sz="1400" smtClean="0">
                <a:solidFill>
                  <a:srgbClr val="00FF00"/>
                </a:solidFill>
              </a:rPr>
              <a:t>         1995-2001 között 12480 fő (70-től 81 évesig) vizsgálta: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400" smtClean="0">
                <a:solidFill>
                  <a:srgbClr val="FF3399"/>
                </a:solidFill>
              </a:rPr>
              <a:t>         15.00 g/nap alkohol 23 %-kal csökkentette a kognitív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400" smtClean="0">
                <a:solidFill>
                  <a:srgbClr val="FF3399"/>
                </a:solidFill>
              </a:rPr>
              <a:t>         funkció romlásának relatív rizikóját a nem ivókkal szemben</a:t>
            </a:r>
            <a:endParaRPr lang="en-US" altLang="hu-HU" sz="1400" smtClean="0">
              <a:solidFill>
                <a:srgbClr val="FF3399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hu-HU" sz="1400" smtClean="0">
              <a:solidFill>
                <a:srgbClr val="FF3399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hu-HU" sz="1600" b="0" smtClean="0"/>
              <a:t>Gruppo Italiano di Pharmacovigilanza nell’ Anziano (GIFA)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hu-HU" sz="1600" smtClean="0"/>
              <a:t>      </a:t>
            </a:r>
            <a:r>
              <a:rPr lang="en-US" altLang="hu-HU" sz="1200" b="0" i="1" smtClean="0"/>
              <a:t>Carosella, Pharmacol.Res.(1999) 40: 287</a:t>
            </a:r>
            <a:r>
              <a:rPr lang="en-US" altLang="hu-HU" sz="160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hu-HU" sz="1600" smtClean="0"/>
          </a:p>
          <a:p>
            <a:pPr>
              <a:lnSpc>
                <a:spcPct val="80000"/>
              </a:lnSpc>
            </a:pPr>
            <a:r>
              <a:rPr lang="en-US" altLang="hu-HU" sz="1600" b="0" smtClean="0"/>
              <a:t>Hale Project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hu-HU" sz="1600" b="0" smtClean="0"/>
              <a:t>   </a:t>
            </a:r>
            <a:r>
              <a:rPr lang="hu-HU" altLang="hu-HU" sz="1600" b="0" smtClean="0"/>
              <a:t>  </a:t>
            </a:r>
            <a:r>
              <a:rPr lang="en-US" altLang="hu-HU" sz="1600" b="0" smtClean="0"/>
              <a:t> (mediterranean diet and life style changes in the elderly)</a:t>
            </a:r>
            <a:endParaRPr lang="hu-HU" altLang="hu-HU" sz="1600" b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hu-HU" sz="1200" i="1" smtClean="0"/>
              <a:t>        </a:t>
            </a:r>
            <a:r>
              <a:rPr lang="en-US" altLang="hu-HU" sz="1200" b="0" i="1" smtClean="0"/>
              <a:t>Knoops, JAMA (2004) 292:1433</a:t>
            </a:r>
            <a:endParaRPr lang="hu-HU" altLang="hu-HU" sz="1200" b="0" i="1" smtClean="0"/>
          </a:p>
          <a:p>
            <a:pPr>
              <a:lnSpc>
                <a:spcPct val="80000"/>
              </a:lnSpc>
              <a:buFontTx/>
              <a:buNone/>
            </a:pPr>
            <a:endParaRPr lang="hu-HU" altLang="hu-HU" sz="1200" b="0" i="1" smtClean="0"/>
          </a:p>
          <a:p>
            <a:pPr>
              <a:lnSpc>
                <a:spcPct val="80000"/>
              </a:lnSpc>
            </a:pPr>
            <a:r>
              <a:rPr lang="hu-HU" altLang="hu-HU" sz="1600" smtClean="0">
                <a:solidFill>
                  <a:srgbClr val="FFFF00"/>
                </a:solidFill>
                <a:hlinkClick r:id="rId3"/>
              </a:rPr>
              <a:t>Intake of flavonoid-rich wine, tea, and chocolate by elderly men and women is associated with better cognitive test performance</a:t>
            </a:r>
            <a:r>
              <a:rPr lang="hu-HU" altLang="hu-HU" sz="1600" smtClean="0">
                <a:hlinkClick r:id="rId3"/>
              </a:rPr>
              <a:t>.</a:t>
            </a:r>
            <a:endParaRPr lang="hu-HU" altLang="hu-HU" sz="16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400" b="0" smtClean="0"/>
              <a:t>       Nurk E, Refsum H, Drevon CA, Tell GS, Nygaard HA, Engedal K, Smith AD.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400" b="0" smtClean="0"/>
              <a:t>       J Nutr. 2009 Jan;139(1):120-7.</a:t>
            </a:r>
            <a:r>
              <a:rPr lang="hu-HU" altLang="hu-HU" sz="1400" smtClean="0"/>
              <a:t> </a:t>
            </a:r>
            <a:endParaRPr lang="en-US" altLang="hu-HU" sz="140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47700"/>
            <a:ext cx="9144000" cy="1412875"/>
          </a:xfrm>
          <a:noFill/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altLang="hu-HU" sz="3600" smtClean="0">
                <a:solidFill>
                  <a:srgbClr val="FFFF00"/>
                </a:solidFill>
              </a:rPr>
              <a:t>M</a:t>
            </a:r>
            <a:r>
              <a:rPr lang="hu-HU" altLang="hu-HU" sz="3600" smtClean="0">
                <a:solidFill>
                  <a:srgbClr val="FFFF00"/>
                </a:solidFill>
              </a:rPr>
              <a:t>érsékelt alkohol fogyasztás</a:t>
            </a:r>
            <a:r>
              <a:rPr lang="en-US" altLang="hu-HU" sz="3600" smtClean="0">
                <a:solidFill>
                  <a:srgbClr val="FFFF00"/>
                </a:solidFill>
              </a:rPr>
              <a:t> –</a:t>
            </a:r>
            <a:br>
              <a:rPr lang="en-US" altLang="hu-HU" sz="3600" smtClean="0">
                <a:solidFill>
                  <a:srgbClr val="FFFF00"/>
                </a:solidFill>
              </a:rPr>
            </a:br>
            <a:r>
              <a:rPr lang="hu-HU" altLang="hu-HU" sz="3600" smtClean="0">
                <a:solidFill>
                  <a:srgbClr val="FFFF00"/>
                </a:solidFill>
              </a:rPr>
              <a:t>kisebb kognitív károsodás</a:t>
            </a:r>
            <a:endParaRPr lang="en-US" altLang="hu-HU" sz="3600" smtClean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2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23928" y="491009"/>
            <a:ext cx="5220072" cy="5602287"/>
          </a:xfrm>
          <a:noFill/>
        </p:spPr>
        <p:txBody>
          <a:bodyPr/>
          <a:lstStyle/>
          <a:p>
            <a:pPr algn="l">
              <a:spcBef>
                <a:spcPct val="50000"/>
              </a:spcBef>
              <a:spcAft>
                <a:spcPct val="50000"/>
              </a:spcAft>
            </a:pPr>
            <a:r>
              <a:rPr lang="en-US" altLang="hu-HU" sz="2400" dirty="0" smtClean="0">
                <a:solidFill>
                  <a:srgbClr val="FFFF00"/>
                </a:solidFill>
              </a:rPr>
              <a:t>Wein </a:t>
            </a:r>
            <a:r>
              <a:rPr lang="en-US" altLang="hu-HU" sz="2400" dirty="0" err="1" smtClean="0">
                <a:solidFill>
                  <a:srgbClr val="FFFF00"/>
                </a:solidFill>
              </a:rPr>
              <a:t>wirkt</a:t>
            </a:r>
            <a:r>
              <a:rPr lang="en-US" altLang="hu-HU" sz="2400" dirty="0" smtClean="0">
                <a:solidFill>
                  <a:srgbClr val="FFFF00"/>
                </a:solidFill>
              </a:rPr>
              <a:t> </a:t>
            </a:r>
            <a:r>
              <a:rPr lang="en-US" altLang="hu-HU" sz="2400" dirty="0" err="1" smtClean="0">
                <a:solidFill>
                  <a:srgbClr val="FFFF00"/>
                </a:solidFill>
              </a:rPr>
              <a:t>stärkend</a:t>
            </a:r>
            <a:r>
              <a:rPr lang="en-US" altLang="hu-HU" sz="2400" dirty="0" smtClean="0">
                <a:solidFill>
                  <a:srgbClr val="FFFF00"/>
                </a:solidFill>
              </a:rPr>
              <a:t> auf den </a:t>
            </a:r>
            <a:r>
              <a:rPr lang="en-US" altLang="hu-HU" sz="2400" dirty="0" err="1" smtClean="0">
                <a:solidFill>
                  <a:srgbClr val="FFFF00"/>
                </a:solidFill>
              </a:rPr>
              <a:t>Geisteszustand</a:t>
            </a:r>
            <a:r>
              <a:rPr lang="en-US" altLang="hu-HU" sz="2400" dirty="0" smtClean="0">
                <a:solidFill>
                  <a:srgbClr val="FFFF00"/>
                </a:solidFill>
              </a:rPr>
              <a:t> den </a:t>
            </a:r>
            <a:r>
              <a:rPr lang="en-US" altLang="hu-HU" sz="2400" dirty="0" err="1" smtClean="0">
                <a:solidFill>
                  <a:srgbClr val="FFFF00"/>
                </a:solidFill>
              </a:rPr>
              <a:t>er</a:t>
            </a:r>
            <a:r>
              <a:rPr lang="en-US" altLang="hu-HU" sz="2400" dirty="0" smtClean="0">
                <a:solidFill>
                  <a:srgbClr val="FFFF00"/>
                </a:solidFill>
              </a:rPr>
              <a:t> </a:t>
            </a:r>
            <a:r>
              <a:rPr lang="en-US" altLang="hu-HU" sz="2400" dirty="0" err="1" smtClean="0">
                <a:solidFill>
                  <a:srgbClr val="FFFF00"/>
                </a:solidFill>
              </a:rPr>
              <a:t>vorfindet</a:t>
            </a:r>
            <a:r>
              <a:rPr lang="en-US" altLang="hu-HU" sz="2400" dirty="0" smtClean="0">
                <a:solidFill>
                  <a:srgbClr val="FFFF00"/>
                </a:solidFill>
              </a:rPr>
              <a:t> –</a:t>
            </a:r>
            <a:r>
              <a:rPr lang="hu-HU" altLang="hu-HU" sz="2400" dirty="0" smtClean="0">
                <a:solidFill>
                  <a:srgbClr val="FFFF00"/>
                </a:solidFill>
              </a:rPr>
              <a:t> </a:t>
            </a:r>
            <a:r>
              <a:rPr lang="en-US" altLang="hu-HU" sz="2400" dirty="0" err="1" smtClean="0">
                <a:solidFill>
                  <a:srgbClr val="FFFF00"/>
                </a:solidFill>
              </a:rPr>
              <a:t>er</a:t>
            </a:r>
            <a:r>
              <a:rPr lang="en-US" altLang="hu-HU" sz="2400" dirty="0" smtClean="0">
                <a:solidFill>
                  <a:srgbClr val="FFFF00"/>
                </a:solidFill>
              </a:rPr>
              <a:t> </a:t>
            </a:r>
            <a:r>
              <a:rPr lang="en-US" altLang="hu-HU" sz="2400" dirty="0" err="1" smtClean="0">
                <a:solidFill>
                  <a:srgbClr val="FFFF00"/>
                </a:solidFill>
              </a:rPr>
              <a:t>macht</a:t>
            </a:r>
            <a:r>
              <a:rPr lang="en-US" altLang="hu-HU" sz="2400" dirty="0" smtClean="0">
                <a:solidFill>
                  <a:srgbClr val="FFFF00"/>
                </a:solidFill>
              </a:rPr>
              <a:t> die </a:t>
            </a:r>
            <a:r>
              <a:rPr lang="en-US" altLang="hu-HU" sz="2400" dirty="0" err="1" smtClean="0">
                <a:solidFill>
                  <a:srgbClr val="FFFF00"/>
                </a:solidFill>
              </a:rPr>
              <a:t>Dummen</a:t>
            </a:r>
            <a:r>
              <a:rPr lang="en-US" altLang="hu-HU" sz="2400" dirty="0" smtClean="0">
                <a:solidFill>
                  <a:srgbClr val="FFFF00"/>
                </a:solidFill>
              </a:rPr>
              <a:t> </a:t>
            </a:r>
            <a:r>
              <a:rPr lang="en-US" altLang="hu-HU" sz="2400" dirty="0" err="1" smtClean="0">
                <a:solidFill>
                  <a:srgbClr val="FFFF00"/>
                </a:solidFill>
              </a:rPr>
              <a:t>dümmer</a:t>
            </a:r>
            <a:r>
              <a:rPr lang="hu-HU" altLang="hu-HU" sz="2400" dirty="0" smtClean="0">
                <a:solidFill>
                  <a:srgbClr val="FFFF00"/>
                </a:solidFill>
              </a:rPr>
              <a:t> </a:t>
            </a:r>
            <a:r>
              <a:rPr lang="en-US" altLang="hu-HU" sz="2400" dirty="0" smtClean="0">
                <a:solidFill>
                  <a:srgbClr val="FFFF00"/>
                </a:solidFill>
              </a:rPr>
              <a:t>und die </a:t>
            </a:r>
            <a:r>
              <a:rPr lang="en-US" altLang="hu-HU" sz="2400" dirty="0" err="1" smtClean="0">
                <a:solidFill>
                  <a:srgbClr val="FFFF00"/>
                </a:solidFill>
              </a:rPr>
              <a:t>Klugen</a:t>
            </a:r>
            <a:r>
              <a:rPr lang="en-US" altLang="hu-HU" sz="2400" dirty="0" smtClean="0">
                <a:solidFill>
                  <a:srgbClr val="FFFF00"/>
                </a:solidFill>
              </a:rPr>
              <a:t> </a:t>
            </a:r>
            <a:r>
              <a:rPr lang="en-US" altLang="hu-HU" sz="2400" dirty="0" err="1" smtClean="0">
                <a:solidFill>
                  <a:srgbClr val="FFFF00"/>
                </a:solidFill>
              </a:rPr>
              <a:t>klüger</a:t>
            </a:r>
            <a:r>
              <a:rPr lang="hu-HU" altLang="hu-HU" sz="2400" dirty="0" smtClean="0">
                <a:solidFill>
                  <a:srgbClr val="FFFF00"/>
                </a:solidFill>
              </a:rPr>
              <a:t/>
            </a:r>
            <a:br>
              <a:rPr lang="hu-HU" altLang="hu-HU" sz="2400" dirty="0" smtClean="0">
                <a:solidFill>
                  <a:srgbClr val="FFFF00"/>
                </a:solidFill>
              </a:rPr>
            </a:br>
            <a:r>
              <a:rPr lang="en-US" altLang="hu-HU" sz="2400" dirty="0" smtClean="0">
                <a:solidFill>
                  <a:schemeClr val="bg1"/>
                </a:solidFill>
              </a:rPr>
              <a:t/>
            </a:r>
            <a:br>
              <a:rPr lang="en-US" altLang="hu-HU" sz="2400" dirty="0" smtClean="0">
                <a:solidFill>
                  <a:schemeClr val="bg1"/>
                </a:solidFill>
              </a:rPr>
            </a:br>
            <a:r>
              <a:rPr lang="hu-HU" altLang="hu-HU" sz="2800" dirty="0" smtClean="0">
                <a:solidFill>
                  <a:schemeClr val="bg1"/>
                </a:solidFill>
              </a:rPr>
              <a:t/>
            </a:r>
            <a:br>
              <a:rPr lang="hu-HU" altLang="hu-HU" sz="2800" dirty="0" smtClean="0">
                <a:solidFill>
                  <a:schemeClr val="bg1"/>
                </a:solidFill>
              </a:rPr>
            </a:br>
            <a:r>
              <a:rPr lang="en-US" altLang="hu-HU" sz="2400" b="0" dirty="0" smtClean="0">
                <a:solidFill>
                  <a:schemeClr val="bg1"/>
                </a:solidFill>
              </a:rPr>
              <a:t>(wine reinforces the state of mind which is present –</a:t>
            </a:r>
            <a:r>
              <a:rPr lang="hu-HU" altLang="hu-HU" sz="2400" b="0" dirty="0" smtClean="0">
                <a:solidFill>
                  <a:schemeClr val="bg1"/>
                </a:solidFill>
              </a:rPr>
              <a:t> </a:t>
            </a:r>
            <a:r>
              <a:rPr lang="en-US" altLang="hu-HU" sz="2400" b="0" dirty="0" smtClean="0">
                <a:solidFill>
                  <a:schemeClr val="bg1"/>
                </a:solidFill>
              </a:rPr>
              <a:t>it makes the stupid one even more stupid</a:t>
            </a:r>
            <a:r>
              <a:rPr lang="hu-HU" altLang="hu-HU" sz="2400" b="0" dirty="0" smtClean="0">
                <a:solidFill>
                  <a:schemeClr val="bg1"/>
                </a:solidFill>
              </a:rPr>
              <a:t> </a:t>
            </a:r>
            <a:r>
              <a:rPr lang="en-US" altLang="hu-HU" sz="2400" b="0" dirty="0" smtClean="0">
                <a:solidFill>
                  <a:schemeClr val="bg1"/>
                </a:solidFill>
              </a:rPr>
              <a:t>but the intelligent one also more intelligent)</a:t>
            </a:r>
            <a:r>
              <a:rPr lang="hu-HU" altLang="hu-HU" sz="2400" b="0" dirty="0" smtClean="0">
                <a:solidFill>
                  <a:schemeClr val="bg1"/>
                </a:solidFill>
              </a:rPr>
              <a:t> </a:t>
            </a:r>
            <a:br>
              <a:rPr lang="hu-HU" altLang="hu-HU" sz="2400" b="0" dirty="0" smtClean="0">
                <a:solidFill>
                  <a:schemeClr val="bg1"/>
                </a:solidFill>
              </a:rPr>
            </a:br>
            <a:r>
              <a:rPr lang="hu-HU" altLang="hu-HU" sz="2400" b="0" dirty="0" smtClean="0">
                <a:solidFill>
                  <a:schemeClr val="bg1"/>
                </a:solidFill>
              </a:rPr>
              <a:t/>
            </a:r>
            <a:br>
              <a:rPr lang="hu-HU" altLang="hu-HU" sz="2400" b="0" dirty="0" smtClean="0">
                <a:solidFill>
                  <a:schemeClr val="bg1"/>
                </a:solidFill>
              </a:rPr>
            </a:br>
            <a:r>
              <a:rPr lang="hu-HU" altLang="hu-HU" sz="2400" b="0" dirty="0" smtClean="0">
                <a:solidFill>
                  <a:srgbClr val="00FF00"/>
                </a:solidFill>
              </a:rPr>
              <a:t>(</a:t>
            </a:r>
            <a:r>
              <a:rPr lang="hu-HU" altLang="hu-HU" sz="2400" dirty="0" smtClean="0">
                <a:solidFill>
                  <a:srgbClr val="00FF00"/>
                </a:solidFill>
              </a:rPr>
              <a:t>a bor megerősíti az agy eredeti állapotát – a butát még butábbá teszi, de az intelligens még intelligensebb lesz)</a:t>
            </a:r>
            <a:endParaRPr lang="en-US" altLang="hu-HU" sz="2400" dirty="0" smtClean="0">
              <a:solidFill>
                <a:srgbClr val="00FF00"/>
              </a:solidFill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503560" y="4941168"/>
            <a:ext cx="370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800" dirty="0" err="1" smtClean="0">
                <a:solidFill>
                  <a:srgbClr val="FFFF00"/>
                </a:solidFill>
              </a:rPr>
              <a:t>J.W.von</a:t>
            </a:r>
            <a:r>
              <a:rPr lang="en-US" altLang="hu-HU" sz="1800" dirty="0" smtClean="0">
                <a:solidFill>
                  <a:srgbClr val="FFFF00"/>
                </a:solidFill>
              </a:rPr>
              <a:t> Goethe</a:t>
            </a:r>
            <a:r>
              <a:rPr lang="hu-HU" altLang="hu-HU" sz="1800" dirty="0" smtClean="0">
                <a:solidFill>
                  <a:srgbClr val="FFFF00"/>
                </a:solidFill>
              </a:rPr>
              <a:t>, </a:t>
            </a:r>
            <a:r>
              <a:rPr lang="en-US" altLang="hu-HU" sz="1800" dirty="0" smtClean="0">
                <a:solidFill>
                  <a:srgbClr val="FFFF00"/>
                </a:solidFill>
              </a:rPr>
              <a:t>1749 - 1832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9" y="980728"/>
            <a:ext cx="321986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2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92175"/>
            <a:ext cx="7200900" cy="52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468313" y="0"/>
            <a:ext cx="786923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mtClean="0">
                <a:solidFill>
                  <a:srgbClr val="FFFF00"/>
                </a:solidFill>
              </a:rPr>
              <a:t>Al</a:t>
            </a:r>
            <a:r>
              <a:rPr lang="hu-HU" altLang="hu-HU" smtClean="0">
                <a:solidFill>
                  <a:srgbClr val="FFFF00"/>
                </a:solidFill>
              </a:rPr>
              <a:t>k</a:t>
            </a:r>
            <a:r>
              <a:rPr lang="en-US" altLang="hu-HU" smtClean="0">
                <a:solidFill>
                  <a:srgbClr val="FFFF00"/>
                </a:solidFill>
              </a:rPr>
              <a:t>ohol </a:t>
            </a:r>
            <a:r>
              <a:rPr lang="hu-HU" altLang="hu-HU" smtClean="0">
                <a:solidFill>
                  <a:srgbClr val="FFFF00"/>
                </a:solidFill>
              </a:rPr>
              <a:t>fogyasztás </a:t>
            </a:r>
            <a:r>
              <a:rPr lang="en-US" altLang="hu-HU" smtClean="0">
                <a:solidFill>
                  <a:srgbClr val="FFFF00"/>
                </a:solidFill>
              </a:rPr>
              <a:t>–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800" smtClean="0">
                <a:solidFill>
                  <a:srgbClr val="00FF00"/>
                </a:solidFill>
              </a:rPr>
              <a:t>Kevesebb krónikus veseelégtelenség</a:t>
            </a:r>
            <a:endParaRPr lang="en-US" altLang="hu-HU" sz="2800" smtClean="0">
              <a:solidFill>
                <a:srgbClr val="00FF00"/>
              </a:solidFill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751138" y="6008688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4400" b="0" smtClean="0">
              <a:solidFill>
                <a:srgbClr val="000000"/>
              </a:solidFill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051050" y="6284913"/>
            <a:ext cx="516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400" b="0" i="1" smtClean="0">
                <a:solidFill>
                  <a:srgbClr val="FFFFFF"/>
                </a:solidFill>
              </a:rPr>
              <a:t>Reynolds, Kid.Internat.(2008) 73:870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5292725" y="1404938"/>
            <a:ext cx="22923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800" b="0" smtClean="0">
                <a:solidFill>
                  <a:srgbClr val="000000"/>
                </a:solidFill>
              </a:rPr>
              <a:t>65,601 Chinese men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800" b="0" smtClean="0">
                <a:solidFill>
                  <a:srgbClr val="000000"/>
                </a:solidFill>
              </a:rPr>
              <a:t>follow-up 9 years</a:t>
            </a:r>
          </a:p>
        </p:txBody>
      </p:sp>
    </p:spTree>
    <p:extLst>
      <p:ext uri="{BB962C8B-B14F-4D97-AF65-F5344CB8AC3E}">
        <p14:creationId xmlns:p14="http://schemas.microsoft.com/office/powerpoint/2010/main" val="90379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52525"/>
          </a:xfrm>
          <a:noFill/>
        </p:spPr>
        <p:txBody>
          <a:bodyPr anchor="t" anchorCtr="1"/>
          <a:lstStyle/>
          <a:p>
            <a:r>
              <a:rPr lang="hu-HU" altLang="hu-HU" smtClean="0">
                <a:solidFill>
                  <a:srgbClr val="FFFF00"/>
                </a:solidFill>
              </a:rPr>
              <a:t>Krónikus vese betegség</a:t>
            </a:r>
            <a:r>
              <a:rPr lang="en-US" altLang="hu-HU" smtClean="0">
                <a:solidFill>
                  <a:srgbClr val="FFFF00"/>
                </a:solidFill>
              </a:rPr>
              <a:t> – </a:t>
            </a:r>
            <a:br>
              <a:rPr lang="en-US" altLang="hu-HU" smtClean="0">
                <a:solidFill>
                  <a:srgbClr val="FFFF00"/>
                </a:solidFill>
              </a:rPr>
            </a:br>
            <a:r>
              <a:rPr lang="hu-HU" altLang="hu-HU" smtClean="0">
                <a:solidFill>
                  <a:srgbClr val="FFFF00"/>
                </a:solidFill>
              </a:rPr>
              <a:t>hagyományos és új kardiovaszkuláris rizikó faktorok</a:t>
            </a:r>
            <a:r>
              <a:rPr lang="en-US" altLang="hu-HU" i="1" smtClean="0">
                <a:solidFill>
                  <a:srgbClr val="FFFF00"/>
                </a:solidFill>
              </a:rPr>
              <a:t/>
            </a:r>
            <a:br>
              <a:rPr lang="en-US" altLang="hu-HU" i="1" smtClean="0">
                <a:solidFill>
                  <a:srgbClr val="FFFF00"/>
                </a:solidFill>
              </a:rPr>
            </a:br>
            <a:endParaRPr lang="en-US" altLang="hu-HU" i="1" smtClean="0">
              <a:solidFill>
                <a:srgbClr val="FFFF00"/>
              </a:solidFill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08163"/>
            <a:ext cx="80645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003800" y="6416675"/>
            <a:ext cx="4271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hu-HU" sz="2000" b="0" i="1" smtClean="0">
                <a:solidFill>
                  <a:srgbClr val="FFFFFF"/>
                </a:solidFill>
              </a:rPr>
              <a:t>Shlipak, JAMA</a:t>
            </a:r>
            <a:r>
              <a:rPr lang="en-US" altLang="hu-HU" sz="2000" b="0" smtClean="0">
                <a:solidFill>
                  <a:srgbClr val="FFFFFF"/>
                </a:solidFill>
              </a:rPr>
              <a:t> (2005</a:t>
            </a:r>
            <a:r>
              <a:rPr lang="en-US" altLang="hu-HU" sz="2000" b="0" smtClean="0">
                <a:solidFill>
                  <a:srgbClr val="FFFFFF"/>
                </a:solidFill>
                <a:cs typeface="Arial" pitchFamily="34" charset="0"/>
              </a:rPr>
              <a:t>) </a:t>
            </a:r>
            <a:r>
              <a:rPr lang="en-US" altLang="hu-HU" sz="2000" b="0" smtClean="0">
                <a:solidFill>
                  <a:srgbClr val="FFFFFF"/>
                </a:solidFill>
              </a:rPr>
              <a:t>293:1737</a:t>
            </a:r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3059113" y="4329113"/>
            <a:ext cx="936625" cy="1800225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89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/>
          <p:cNvSpPr>
            <a:spLocks noChangeShapeType="1"/>
          </p:cNvSpPr>
          <p:nvPr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8040688" y="288925"/>
            <a:ext cx="903287" cy="641350"/>
            <a:chOff x="5614" y="72"/>
            <a:chExt cx="724" cy="457"/>
          </a:xfrm>
        </p:grpSpPr>
        <p:sp>
          <p:nvSpPr>
            <p:cNvPr id="61466" name="Freeform 4"/>
            <p:cNvSpPr>
              <a:spLocks noEditPoints="1"/>
            </p:cNvSpPr>
            <p:nvPr/>
          </p:nvSpPr>
          <p:spPr bwMode="auto">
            <a:xfrm>
              <a:off x="5973" y="72"/>
              <a:ext cx="365" cy="456"/>
            </a:xfrm>
            <a:custGeom>
              <a:avLst/>
              <a:gdLst>
                <a:gd name="T0" fmla="*/ 0 w 2056"/>
                <a:gd name="T1" fmla="*/ 0 h 2561"/>
                <a:gd name="T2" fmla="*/ 0 w 2056"/>
                <a:gd name="T3" fmla="*/ 0 h 2561"/>
                <a:gd name="T4" fmla="*/ 0 w 2056"/>
                <a:gd name="T5" fmla="*/ 0 h 2561"/>
                <a:gd name="T6" fmla="*/ 0 w 2056"/>
                <a:gd name="T7" fmla="*/ 0 h 2561"/>
                <a:gd name="T8" fmla="*/ 0 w 2056"/>
                <a:gd name="T9" fmla="*/ 0 h 2561"/>
                <a:gd name="T10" fmla="*/ 0 w 2056"/>
                <a:gd name="T11" fmla="*/ 0 h 2561"/>
                <a:gd name="T12" fmla="*/ 0 w 2056"/>
                <a:gd name="T13" fmla="*/ 0 h 2561"/>
                <a:gd name="T14" fmla="*/ 0 w 2056"/>
                <a:gd name="T15" fmla="*/ 0 h 2561"/>
                <a:gd name="T16" fmla="*/ 0 w 2056"/>
                <a:gd name="T17" fmla="*/ 0 h 2561"/>
                <a:gd name="T18" fmla="*/ 0 w 2056"/>
                <a:gd name="T19" fmla="*/ 0 h 2561"/>
                <a:gd name="T20" fmla="*/ 0 w 2056"/>
                <a:gd name="T21" fmla="*/ 0 h 2561"/>
                <a:gd name="T22" fmla="*/ 0 w 2056"/>
                <a:gd name="T23" fmla="*/ 0 h 2561"/>
                <a:gd name="T24" fmla="*/ 0 w 2056"/>
                <a:gd name="T25" fmla="*/ 0 h 2561"/>
                <a:gd name="T26" fmla="*/ 0 w 2056"/>
                <a:gd name="T27" fmla="*/ 0 h 2561"/>
                <a:gd name="T28" fmla="*/ 0 w 2056"/>
                <a:gd name="T29" fmla="*/ 0 h 2561"/>
                <a:gd name="T30" fmla="*/ 0 w 2056"/>
                <a:gd name="T31" fmla="*/ 0 h 2561"/>
                <a:gd name="T32" fmla="*/ 0 w 2056"/>
                <a:gd name="T33" fmla="*/ 0 h 2561"/>
                <a:gd name="T34" fmla="*/ 0 w 2056"/>
                <a:gd name="T35" fmla="*/ 0 h 2561"/>
                <a:gd name="T36" fmla="*/ 0 w 2056"/>
                <a:gd name="T37" fmla="*/ 0 h 2561"/>
                <a:gd name="T38" fmla="*/ 0 w 2056"/>
                <a:gd name="T39" fmla="*/ 0 h 2561"/>
                <a:gd name="T40" fmla="*/ 0 w 2056"/>
                <a:gd name="T41" fmla="*/ 0 h 2561"/>
                <a:gd name="T42" fmla="*/ 0 w 2056"/>
                <a:gd name="T43" fmla="*/ 0 h 2561"/>
                <a:gd name="T44" fmla="*/ 0 w 2056"/>
                <a:gd name="T45" fmla="*/ 0 h 2561"/>
                <a:gd name="T46" fmla="*/ 0 w 2056"/>
                <a:gd name="T47" fmla="*/ 0 h 2561"/>
                <a:gd name="T48" fmla="*/ 0 w 2056"/>
                <a:gd name="T49" fmla="*/ 0 h 2561"/>
                <a:gd name="T50" fmla="*/ 0 w 2056"/>
                <a:gd name="T51" fmla="*/ 0 h 2561"/>
                <a:gd name="T52" fmla="*/ 0 w 2056"/>
                <a:gd name="T53" fmla="*/ 0 h 2561"/>
                <a:gd name="T54" fmla="*/ 0 w 2056"/>
                <a:gd name="T55" fmla="*/ 0 h 2561"/>
                <a:gd name="T56" fmla="*/ 0 w 2056"/>
                <a:gd name="T57" fmla="*/ 0 h 2561"/>
                <a:gd name="T58" fmla="*/ 0 w 2056"/>
                <a:gd name="T59" fmla="*/ 0 h 2561"/>
                <a:gd name="T60" fmla="*/ 0 w 2056"/>
                <a:gd name="T61" fmla="*/ 0 h 2561"/>
                <a:gd name="T62" fmla="*/ 0 w 2056"/>
                <a:gd name="T63" fmla="*/ 0 h 2561"/>
                <a:gd name="T64" fmla="*/ 0 w 2056"/>
                <a:gd name="T65" fmla="*/ 0 h 2561"/>
                <a:gd name="T66" fmla="*/ 0 w 2056"/>
                <a:gd name="T67" fmla="*/ 0 h 2561"/>
                <a:gd name="T68" fmla="*/ 0 w 2056"/>
                <a:gd name="T69" fmla="*/ 0 h 2561"/>
                <a:gd name="T70" fmla="*/ 0 w 2056"/>
                <a:gd name="T71" fmla="*/ 0 h 2561"/>
                <a:gd name="T72" fmla="*/ 0 w 2056"/>
                <a:gd name="T73" fmla="*/ 0 h 2561"/>
                <a:gd name="T74" fmla="*/ 0 w 2056"/>
                <a:gd name="T75" fmla="*/ 0 h 2561"/>
                <a:gd name="T76" fmla="*/ 0 w 2056"/>
                <a:gd name="T77" fmla="*/ 0 h 2561"/>
                <a:gd name="T78" fmla="*/ 0 w 2056"/>
                <a:gd name="T79" fmla="*/ 0 h 2561"/>
                <a:gd name="T80" fmla="*/ 0 w 2056"/>
                <a:gd name="T81" fmla="*/ 0 h 2561"/>
                <a:gd name="T82" fmla="*/ 0 w 2056"/>
                <a:gd name="T83" fmla="*/ 0 h 2561"/>
                <a:gd name="T84" fmla="*/ 0 w 2056"/>
                <a:gd name="T85" fmla="*/ 0 h 2561"/>
                <a:gd name="T86" fmla="*/ 0 w 2056"/>
                <a:gd name="T87" fmla="*/ 0 h 2561"/>
                <a:gd name="T88" fmla="*/ 0 w 2056"/>
                <a:gd name="T89" fmla="*/ 0 h 2561"/>
                <a:gd name="T90" fmla="*/ 0 w 2056"/>
                <a:gd name="T91" fmla="*/ 0 h 2561"/>
                <a:gd name="T92" fmla="*/ 0 w 2056"/>
                <a:gd name="T93" fmla="*/ 0 h 2561"/>
                <a:gd name="T94" fmla="*/ 0 w 2056"/>
                <a:gd name="T95" fmla="*/ 0 h 2561"/>
                <a:gd name="T96" fmla="*/ 0 w 2056"/>
                <a:gd name="T97" fmla="*/ 0 h 2561"/>
                <a:gd name="T98" fmla="*/ 0 w 2056"/>
                <a:gd name="T99" fmla="*/ 0 h 2561"/>
                <a:gd name="T100" fmla="*/ 0 w 2056"/>
                <a:gd name="T101" fmla="*/ 0 h 2561"/>
                <a:gd name="T102" fmla="*/ 0 w 2056"/>
                <a:gd name="T103" fmla="*/ 0 h 2561"/>
                <a:gd name="T104" fmla="*/ 0 w 2056"/>
                <a:gd name="T105" fmla="*/ 0 h 2561"/>
                <a:gd name="T106" fmla="*/ 0 w 2056"/>
                <a:gd name="T107" fmla="*/ 0 h 2561"/>
                <a:gd name="T108" fmla="*/ 0 w 2056"/>
                <a:gd name="T109" fmla="*/ 0 h 2561"/>
                <a:gd name="T110" fmla="*/ 0 w 2056"/>
                <a:gd name="T111" fmla="*/ 0 h 2561"/>
                <a:gd name="T112" fmla="*/ 0 w 2056"/>
                <a:gd name="T113" fmla="*/ 0 h 2561"/>
                <a:gd name="T114" fmla="*/ 0 w 2056"/>
                <a:gd name="T115" fmla="*/ 0 h 2561"/>
                <a:gd name="T116" fmla="*/ 0 w 2056"/>
                <a:gd name="T117" fmla="*/ 0 h 2561"/>
                <a:gd name="T118" fmla="*/ 0 w 2056"/>
                <a:gd name="T119" fmla="*/ 0 h 2561"/>
                <a:gd name="T120" fmla="*/ 0 w 2056"/>
                <a:gd name="T121" fmla="*/ 0 h 2561"/>
                <a:gd name="T122" fmla="*/ 0 w 2056"/>
                <a:gd name="T123" fmla="*/ 0 h 25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56" h="2561">
                  <a:moveTo>
                    <a:pt x="882" y="271"/>
                  </a:moveTo>
                  <a:lnTo>
                    <a:pt x="806" y="145"/>
                  </a:lnTo>
                  <a:lnTo>
                    <a:pt x="780" y="107"/>
                  </a:lnTo>
                  <a:lnTo>
                    <a:pt x="755" y="76"/>
                  </a:lnTo>
                  <a:lnTo>
                    <a:pt x="732" y="49"/>
                  </a:lnTo>
                  <a:lnTo>
                    <a:pt x="708" y="28"/>
                  </a:lnTo>
                  <a:lnTo>
                    <a:pt x="686" y="13"/>
                  </a:lnTo>
                  <a:lnTo>
                    <a:pt x="665" y="4"/>
                  </a:lnTo>
                  <a:lnTo>
                    <a:pt x="646" y="0"/>
                  </a:lnTo>
                  <a:lnTo>
                    <a:pt x="629" y="3"/>
                  </a:lnTo>
                  <a:lnTo>
                    <a:pt x="613" y="11"/>
                  </a:lnTo>
                  <a:lnTo>
                    <a:pt x="599" y="25"/>
                  </a:lnTo>
                  <a:lnTo>
                    <a:pt x="587" y="46"/>
                  </a:lnTo>
                  <a:lnTo>
                    <a:pt x="578" y="73"/>
                  </a:lnTo>
                  <a:lnTo>
                    <a:pt x="571" y="106"/>
                  </a:lnTo>
                  <a:lnTo>
                    <a:pt x="566" y="145"/>
                  </a:lnTo>
                  <a:lnTo>
                    <a:pt x="528" y="775"/>
                  </a:lnTo>
                  <a:lnTo>
                    <a:pt x="527" y="771"/>
                  </a:lnTo>
                  <a:lnTo>
                    <a:pt x="524" y="762"/>
                  </a:lnTo>
                  <a:lnTo>
                    <a:pt x="518" y="749"/>
                  </a:lnTo>
                  <a:lnTo>
                    <a:pt x="510" y="730"/>
                  </a:lnTo>
                  <a:lnTo>
                    <a:pt x="500" y="710"/>
                  </a:lnTo>
                  <a:lnTo>
                    <a:pt x="487" y="687"/>
                  </a:lnTo>
                  <a:lnTo>
                    <a:pt x="474" y="664"/>
                  </a:lnTo>
                  <a:lnTo>
                    <a:pt x="457" y="640"/>
                  </a:lnTo>
                  <a:lnTo>
                    <a:pt x="440" y="618"/>
                  </a:lnTo>
                  <a:lnTo>
                    <a:pt x="420" y="599"/>
                  </a:lnTo>
                  <a:lnTo>
                    <a:pt x="395" y="579"/>
                  </a:lnTo>
                  <a:lnTo>
                    <a:pt x="368" y="561"/>
                  </a:lnTo>
                  <a:lnTo>
                    <a:pt x="338" y="547"/>
                  </a:lnTo>
                  <a:lnTo>
                    <a:pt x="305" y="534"/>
                  </a:lnTo>
                  <a:lnTo>
                    <a:pt x="273" y="524"/>
                  </a:lnTo>
                  <a:lnTo>
                    <a:pt x="238" y="519"/>
                  </a:lnTo>
                  <a:lnTo>
                    <a:pt x="202" y="518"/>
                  </a:lnTo>
                  <a:lnTo>
                    <a:pt x="167" y="521"/>
                  </a:lnTo>
                  <a:lnTo>
                    <a:pt x="133" y="527"/>
                  </a:lnTo>
                  <a:lnTo>
                    <a:pt x="101" y="540"/>
                  </a:lnTo>
                  <a:lnTo>
                    <a:pt x="71" y="557"/>
                  </a:lnTo>
                  <a:lnTo>
                    <a:pt x="42" y="580"/>
                  </a:lnTo>
                  <a:lnTo>
                    <a:pt x="17" y="610"/>
                  </a:lnTo>
                  <a:lnTo>
                    <a:pt x="7" y="629"/>
                  </a:lnTo>
                  <a:lnTo>
                    <a:pt x="1" y="647"/>
                  </a:lnTo>
                  <a:lnTo>
                    <a:pt x="0" y="663"/>
                  </a:lnTo>
                  <a:lnTo>
                    <a:pt x="0" y="674"/>
                  </a:lnTo>
                  <a:lnTo>
                    <a:pt x="0" y="678"/>
                  </a:lnTo>
                  <a:lnTo>
                    <a:pt x="0" y="2179"/>
                  </a:lnTo>
                  <a:lnTo>
                    <a:pt x="4" y="2179"/>
                  </a:lnTo>
                  <a:lnTo>
                    <a:pt x="16" y="2180"/>
                  </a:lnTo>
                  <a:lnTo>
                    <a:pt x="33" y="2181"/>
                  </a:lnTo>
                  <a:lnTo>
                    <a:pt x="55" y="2181"/>
                  </a:lnTo>
                  <a:lnTo>
                    <a:pt x="82" y="2183"/>
                  </a:lnTo>
                  <a:lnTo>
                    <a:pt x="112" y="2183"/>
                  </a:lnTo>
                  <a:lnTo>
                    <a:pt x="144" y="2181"/>
                  </a:lnTo>
                  <a:lnTo>
                    <a:pt x="176" y="2180"/>
                  </a:lnTo>
                  <a:lnTo>
                    <a:pt x="209" y="2176"/>
                  </a:lnTo>
                  <a:lnTo>
                    <a:pt x="240" y="2172"/>
                  </a:lnTo>
                  <a:lnTo>
                    <a:pt x="269" y="2167"/>
                  </a:lnTo>
                  <a:lnTo>
                    <a:pt x="295" y="2157"/>
                  </a:lnTo>
                  <a:lnTo>
                    <a:pt x="321" y="2145"/>
                  </a:lnTo>
                  <a:lnTo>
                    <a:pt x="348" y="2131"/>
                  </a:lnTo>
                  <a:lnTo>
                    <a:pt x="374" y="2116"/>
                  </a:lnTo>
                  <a:lnTo>
                    <a:pt x="401" y="2101"/>
                  </a:lnTo>
                  <a:lnTo>
                    <a:pt x="424" y="2085"/>
                  </a:lnTo>
                  <a:lnTo>
                    <a:pt x="446" y="2071"/>
                  </a:lnTo>
                  <a:lnTo>
                    <a:pt x="466" y="2056"/>
                  </a:lnTo>
                  <a:lnTo>
                    <a:pt x="481" y="2045"/>
                  </a:lnTo>
                  <a:lnTo>
                    <a:pt x="493" y="2035"/>
                  </a:lnTo>
                  <a:lnTo>
                    <a:pt x="501" y="2030"/>
                  </a:lnTo>
                  <a:lnTo>
                    <a:pt x="504" y="2028"/>
                  </a:lnTo>
                  <a:lnTo>
                    <a:pt x="504" y="2258"/>
                  </a:lnTo>
                  <a:lnTo>
                    <a:pt x="314" y="2258"/>
                  </a:lnTo>
                  <a:lnTo>
                    <a:pt x="312" y="2258"/>
                  </a:lnTo>
                  <a:lnTo>
                    <a:pt x="308" y="2260"/>
                  </a:lnTo>
                  <a:lnTo>
                    <a:pt x="304" y="2260"/>
                  </a:lnTo>
                  <a:lnTo>
                    <a:pt x="301" y="2261"/>
                  </a:lnTo>
                  <a:lnTo>
                    <a:pt x="298" y="2264"/>
                  </a:lnTo>
                  <a:lnTo>
                    <a:pt x="295" y="2265"/>
                  </a:lnTo>
                  <a:lnTo>
                    <a:pt x="292" y="2268"/>
                  </a:lnTo>
                  <a:lnTo>
                    <a:pt x="290" y="2271"/>
                  </a:lnTo>
                  <a:lnTo>
                    <a:pt x="288" y="2274"/>
                  </a:lnTo>
                  <a:lnTo>
                    <a:pt x="287" y="2277"/>
                  </a:lnTo>
                  <a:lnTo>
                    <a:pt x="286" y="2279"/>
                  </a:lnTo>
                  <a:lnTo>
                    <a:pt x="201" y="2455"/>
                  </a:lnTo>
                  <a:lnTo>
                    <a:pt x="239" y="2455"/>
                  </a:lnTo>
                  <a:lnTo>
                    <a:pt x="307" y="2376"/>
                  </a:lnTo>
                  <a:lnTo>
                    <a:pt x="308" y="2374"/>
                  </a:lnTo>
                  <a:lnTo>
                    <a:pt x="311" y="2373"/>
                  </a:lnTo>
                  <a:lnTo>
                    <a:pt x="313" y="2371"/>
                  </a:lnTo>
                  <a:lnTo>
                    <a:pt x="316" y="2368"/>
                  </a:lnTo>
                  <a:lnTo>
                    <a:pt x="320" y="2365"/>
                  </a:lnTo>
                  <a:lnTo>
                    <a:pt x="324" y="2364"/>
                  </a:lnTo>
                  <a:lnTo>
                    <a:pt x="326" y="2361"/>
                  </a:lnTo>
                  <a:lnTo>
                    <a:pt x="330" y="2360"/>
                  </a:lnTo>
                  <a:lnTo>
                    <a:pt x="333" y="2360"/>
                  </a:lnTo>
                  <a:lnTo>
                    <a:pt x="337" y="2360"/>
                  </a:lnTo>
                  <a:lnTo>
                    <a:pt x="339" y="2360"/>
                  </a:lnTo>
                  <a:lnTo>
                    <a:pt x="341" y="2360"/>
                  </a:lnTo>
                  <a:lnTo>
                    <a:pt x="458" y="2360"/>
                  </a:lnTo>
                  <a:lnTo>
                    <a:pt x="403" y="2423"/>
                  </a:lnTo>
                  <a:lnTo>
                    <a:pt x="402" y="2424"/>
                  </a:lnTo>
                  <a:lnTo>
                    <a:pt x="399" y="2427"/>
                  </a:lnTo>
                  <a:lnTo>
                    <a:pt x="397" y="2428"/>
                  </a:lnTo>
                  <a:lnTo>
                    <a:pt x="394" y="2430"/>
                  </a:lnTo>
                  <a:lnTo>
                    <a:pt x="394" y="2434"/>
                  </a:lnTo>
                  <a:lnTo>
                    <a:pt x="394" y="2438"/>
                  </a:lnTo>
                  <a:lnTo>
                    <a:pt x="393" y="2442"/>
                  </a:lnTo>
                  <a:lnTo>
                    <a:pt x="391" y="2445"/>
                  </a:lnTo>
                  <a:lnTo>
                    <a:pt x="390" y="2447"/>
                  </a:lnTo>
                  <a:lnTo>
                    <a:pt x="378" y="2561"/>
                  </a:lnTo>
                  <a:lnTo>
                    <a:pt x="411" y="2561"/>
                  </a:lnTo>
                  <a:lnTo>
                    <a:pt x="596" y="2360"/>
                  </a:lnTo>
                  <a:lnTo>
                    <a:pt x="882" y="2360"/>
                  </a:lnTo>
                  <a:lnTo>
                    <a:pt x="884" y="2360"/>
                  </a:lnTo>
                  <a:lnTo>
                    <a:pt x="887" y="2360"/>
                  </a:lnTo>
                  <a:lnTo>
                    <a:pt x="891" y="2361"/>
                  </a:lnTo>
                  <a:lnTo>
                    <a:pt x="894" y="2364"/>
                  </a:lnTo>
                  <a:lnTo>
                    <a:pt x="896" y="2367"/>
                  </a:lnTo>
                  <a:lnTo>
                    <a:pt x="899" y="2368"/>
                  </a:lnTo>
                  <a:lnTo>
                    <a:pt x="900" y="2371"/>
                  </a:lnTo>
                  <a:lnTo>
                    <a:pt x="901" y="2372"/>
                  </a:lnTo>
                  <a:lnTo>
                    <a:pt x="903" y="2372"/>
                  </a:lnTo>
                  <a:lnTo>
                    <a:pt x="941" y="2455"/>
                  </a:lnTo>
                  <a:lnTo>
                    <a:pt x="973" y="2455"/>
                  </a:lnTo>
                  <a:lnTo>
                    <a:pt x="941" y="2279"/>
                  </a:lnTo>
                  <a:lnTo>
                    <a:pt x="939" y="2279"/>
                  </a:lnTo>
                  <a:lnTo>
                    <a:pt x="939" y="2278"/>
                  </a:lnTo>
                  <a:lnTo>
                    <a:pt x="938" y="2275"/>
                  </a:lnTo>
                  <a:lnTo>
                    <a:pt x="937" y="2273"/>
                  </a:lnTo>
                  <a:lnTo>
                    <a:pt x="937" y="2270"/>
                  </a:lnTo>
                  <a:lnTo>
                    <a:pt x="935" y="2268"/>
                  </a:lnTo>
                  <a:lnTo>
                    <a:pt x="924" y="2261"/>
                  </a:lnTo>
                  <a:lnTo>
                    <a:pt x="914" y="2260"/>
                  </a:lnTo>
                  <a:lnTo>
                    <a:pt x="911" y="2258"/>
                  </a:lnTo>
                  <a:lnTo>
                    <a:pt x="689" y="2258"/>
                  </a:lnTo>
                  <a:lnTo>
                    <a:pt x="806" y="2133"/>
                  </a:lnTo>
                  <a:lnTo>
                    <a:pt x="1251" y="2133"/>
                  </a:lnTo>
                  <a:lnTo>
                    <a:pt x="1368" y="2258"/>
                  </a:lnTo>
                  <a:lnTo>
                    <a:pt x="1141" y="2258"/>
                  </a:lnTo>
                  <a:lnTo>
                    <a:pt x="1139" y="2258"/>
                  </a:lnTo>
                  <a:lnTo>
                    <a:pt x="1132" y="2260"/>
                  </a:lnTo>
                  <a:lnTo>
                    <a:pt x="1123" y="2262"/>
                  </a:lnTo>
                  <a:lnTo>
                    <a:pt x="1117" y="2268"/>
                  </a:lnTo>
                  <a:lnTo>
                    <a:pt x="1115" y="2270"/>
                  </a:lnTo>
                  <a:lnTo>
                    <a:pt x="1115" y="2273"/>
                  </a:lnTo>
                  <a:lnTo>
                    <a:pt x="1114" y="2275"/>
                  </a:lnTo>
                  <a:lnTo>
                    <a:pt x="1113" y="2278"/>
                  </a:lnTo>
                  <a:lnTo>
                    <a:pt x="1113" y="2279"/>
                  </a:lnTo>
                  <a:lnTo>
                    <a:pt x="1111" y="2279"/>
                  </a:lnTo>
                  <a:lnTo>
                    <a:pt x="1079" y="2455"/>
                  </a:lnTo>
                  <a:lnTo>
                    <a:pt x="1111" y="2455"/>
                  </a:lnTo>
                  <a:lnTo>
                    <a:pt x="1149" y="2372"/>
                  </a:lnTo>
                  <a:lnTo>
                    <a:pt x="1151" y="2372"/>
                  </a:lnTo>
                  <a:lnTo>
                    <a:pt x="1152" y="2371"/>
                  </a:lnTo>
                  <a:lnTo>
                    <a:pt x="1153" y="2368"/>
                  </a:lnTo>
                  <a:lnTo>
                    <a:pt x="1156" y="2367"/>
                  </a:lnTo>
                  <a:lnTo>
                    <a:pt x="1158" y="2364"/>
                  </a:lnTo>
                  <a:lnTo>
                    <a:pt x="1158" y="2363"/>
                  </a:lnTo>
                  <a:lnTo>
                    <a:pt x="1161" y="2361"/>
                  </a:lnTo>
                  <a:lnTo>
                    <a:pt x="1164" y="2360"/>
                  </a:lnTo>
                  <a:lnTo>
                    <a:pt x="1166" y="2360"/>
                  </a:lnTo>
                  <a:lnTo>
                    <a:pt x="1169" y="2360"/>
                  </a:lnTo>
                  <a:lnTo>
                    <a:pt x="1170" y="2360"/>
                  </a:lnTo>
                  <a:lnTo>
                    <a:pt x="1171" y="2360"/>
                  </a:lnTo>
                  <a:lnTo>
                    <a:pt x="1460" y="2360"/>
                  </a:lnTo>
                  <a:lnTo>
                    <a:pt x="1645" y="2561"/>
                  </a:lnTo>
                  <a:lnTo>
                    <a:pt x="1679" y="2561"/>
                  </a:lnTo>
                  <a:lnTo>
                    <a:pt x="1666" y="2447"/>
                  </a:lnTo>
                  <a:lnTo>
                    <a:pt x="1666" y="2446"/>
                  </a:lnTo>
                  <a:lnTo>
                    <a:pt x="1666" y="2444"/>
                  </a:lnTo>
                  <a:lnTo>
                    <a:pt x="1664" y="2440"/>
                  </a:lnTo>
                  <a:lnTo>
                    <a:pt x="1662" y="2436"/>
                  </a:lnTo>
                  <a:lnTo>
                    <a:pt x="1658" y="2430"/>
                  </a:lnTo>
                  <a:lnTo>
                    <a:pt x="1657" y="2428"/>
                  </a:lnTo>
                  <a:lnTo>
                    <a:pt x="1655" y="2427"/>
                  </a:lnTo>
                  <a:lnTo>
                    <a:pt x="1655" y="2424"/>
                  </a:lnTo>
                  <a:lnTo>
                    <a:pt x="1654" y="2423"/>
                  </a:lnTo>
                  <a:lnTo>
                    <a:pt x="1653" y="2423"/>
                  </a:lnTo>
                  <a:lnTo>
                    <a:pt x="1599" y="2360"/>
                  </a:lnTo>
                  <a:lnTo>
                    <a:pt x="1717" y="2360"/>
                  </a:lnTo>
                  <a:lnTo>
                    <a:pt x="1719" y="2360"/>
                  </a:lnTo>
                  <a:lnTo>
                    <a:pt x="1723" y="2360"/>
                  </a:lnTo>
                  <a:lnTo>
                    <a:pt x="1727" y="2360"/>
                  </a:lnTo>
                  <a:lnTo>
                    <a:pt x="1730" y="2361"/>
                  </a:lnTo>
                  <a:lnTo>
                    <a:pt x="1734" y="2364"/>
                  </a:lnTo>
                  <a:lnTo>
                    <a:pt x="1736" y="2365"/>
                  </a:lnTo>
                  <a:lnTo>
                    <a:pt x="1740" y="2368"/>
                  </a:lnTo>
                  <a:lnTo>
                    <a:pt x="1743" y="2371"/>
                  </a:lnTo>
                  <a:lnTo>
                    <a:pt x="1745" y="2373"/>
                  </a:lnTo>
                  <a:lnTo>
                    <a:pt x="1748" y="2374"/>
                  </a:lnTo>
                  <a:lnTo>
                    <a:pt x="1749" y="2376"/>
                  </a:lnTo>
                  <a:lnTo>
                    <a:pt x="1817" y="2455"/>
                  </a:lnTo>
                  <a:lnTo>
                    <a:pt x="1855" y="2455"/>
                  </a:lnTo>
                  <a:lnTo>
                    <a:pt x="1770" y="2279"/>
                  </a:lnTo>
                  <a:lnTo>
                    <a:pt x="1769" y="2278"/>
                  </a:lnTo>
                  <a:lnTo>
                    <a:pt x="1768" y="2277"/>
                  </a:lnTo>
                  <a:lnTo>
                    <a:pt x="1766" y="2274"/>
                  </a:lnTo>
                  <a:lnTo>
                    <a:pt x="1764" y="2271"/>
                  </a:lnTo>
                  <a:lnTo>
                    <a:pt x="1762" y="2269"/>
                  </a:lnTo>
                  <a:lnTo>
                    <a:pt x="1760" y="2266"/>
                  </a:lnTo>
                  <a:lnTo>
                    <a:pt x="1758" y="2264"/>
                  </a:lnTo>
                  <a:lnTo>
                    <a:pt x="1757" y="2262"/>
                  </a:lnTo>
                  <a:lnTo>
                    <a:pt x="1758" y="2264"/>
                  </a:lnTo>
                  <a:lnTo>
                    <a:pt x="1760" y="2264"/>
                  </a:lnTo>
                  <a:lnTo>
                    <a:pt x="1758" y="2264"/>
                  </a:lnTo>
                  <a:lnTo>
                    <a:pt x="1757" y="2264"/>
                  </a:lnTo>
                  <a:lnTo>
                    <a:pt x="1754" y="2262"/>
                  </a:lnTo>
                  <a:lnTo>
                    <a:pt x="1752" y="2262"/>
                  </a:lnTo>
                  <a:lnTo>
                    <a:pt x="1748" y="2261"/>
                  </a:lnTo>
                  <a:lnTo>
                    <a:pt x="1745" y="2260"/>
                  </a:lnTo>
                  <a:lnTo>
                    <a:pt x="1744" y="2260"/>
                  </a:lnTo>
                  <a:lnTo>
                    <a:pt x="1741" y="2258"/>
                  </a:lnTo>
                  <a:lnTo>
                    <a:pt x="1548" y="2258"/>
                  </a:lnTo>
                  <a:lnTo>
                    <a:pt x="1548" y="2028"/>
                  </a:lnTo>
                  <a:lnTo>
                    <a:pt x="1551" y="2030"/>
                  </a:lnTo>
                  <a:lnTo>
                    <a:pt x="1559" y="2035"/>
                  </a:lnTo>
                  <a:lnTo>
                    <a:pt x="1572" y="2045"/>
                  </a:lnTo>
                  <a:lnTo>
                    <a:pt x="1588" y="2056"/>
                  </a:lnTo>
                  <a:lnTo>
                    <a:pt x="1608" y="2071"/>
                  </a:lnTo>
                  <a:lnTo>
                    <a:pt x="1631" y="2085"/>
                  </a:lnTo>
                  <a:lnTo>
                    <a:pt x="1655" y="2101"/>
                  </a:lnTo>
                  <a:lnTo>
                    <a:pt x="1680" y="2116"/>
                  </a:lnTo>
                  <a:lnTo>
                    <a:pt x="1708" y="2131"/>
                  </a:lnTo>
                  <a:lnTo>
                    <a:pt x="1735" y="2145"/>
                  </a:lnTo>
                  <a:lnTo>
                    <a:pt x="1762" y="2157"/>
                  </a:lnTo>
                  <a:lnTo>
                    <a:pt x="1787" y="2167"/>
                  </a:lnTo>
                  <a:lnTo>
                    <a:pt x="1817" y="2172"/>
                  </a:lnTo>
                  <a:lnTo>
                    <a:pt x="1847" y="2176"/>
                  </a:lnTo>
                  <a:lnTo>
                    <a:pt x="1880" y="2180"/>
                  </a:lnTo>
                  <a:lnTo>
                    <a:pt x="1912" y="2181"/>
                  </a:lnTo>
                  <a:lnTo>
                    <a:pt x="1945" y="2183"/>
                  </a:lnTo>
                  <a:lnTo>
                    <a:pt x="1974" y="2183"/>
                  </a:lnTo>
                  <a:lnTo>
                    <a:pt x="2001" y="2181"/>
                  </a:lnTo>
                  <a:lnTo>
                    <a:pt x="2023" y="2181"/>
                  </a:lnTo>
                  <a:lnTo>
                    <a:pt x="2041" y="2180"/>
                  </a:lnTo>
                  <a:lnTo>
                    <a:pt x="2052" y="2179"/>
                  </a:lnTo>
                  <a:lnTo>
                    <a:pt x="2056" y="2179"/>
                  </a:lnTo>
                  <a:lnTo>
                    <a:pt x="2056" y="678"/>
                  </a:lnTo>
                  <a:lnTo>
                    <a:pt x="2056" y="674"/>
                  </a:lnTo>
                  <a:lnTo>
                    <a:pt x="2056" y="663"/>
                  </a:lnTo>
                  <a:lnTo>
                    <a:pt x="2053" y="647"/>
                  </a:lnTo>
                  <a:lnTo>
                    <a:pt x="2047" y="629"/>
                  </a:lnTo>
                  <a:lnTo>
                    <a:pt x="2035" y="610"/>
                  </a:lnTo>
                  <a:lnTo>
                    <a:pt x="2011" y="580"/>
                  </a:lnTo>
                  <a:lnTo>
                    <a:pt x="1984" y="557"/>
                  </a:lnTo>
                  <a:lnTo>
                    <a:pt x="1954" y="540"/>
                  </a:lnTo>
                  <a:lnTo>
                    <a:pt x="1921" y="527"/>
                  </a:lnTo>
                  <a:lnTo>
                    <a:pt x="1888" y="521"/>
                  </a:lnTo>
                  <a:lnTo>
                    <a:pt x="1854" y="518"/>
                  </a:lnTo>
                  <a:lnTo>
                    <a:pt x="1818" y="519"/>
                  </a:lnTo>
                  <a:lnTo>
                    <a:pt x="1783" y="524"/>
                  </a:lnTo>
                  <a:lnTo>
                    <a:pt x="1751" y="534"/>
                  </a:lnTo>
                  <a:lnTo>
                    <a:pt x="1718" y="547"/>
                  </a:lnTo>
                  <a:lnTo>
                    <a:pt x="1688" y="561"/>
                  </a:lnTo>
                  <a:lnTo>
                    <a:pt x="1661" y="579"/>
                  </a:lnTo>
                  <a:lnTo>
                    <a:pt x="1637" y="599"/>
                  </a:lnTo>
                  <a:lnTo>
                    <a:pt x="1618" y="618"/>
                  </a:lnTo>
                  <a:lnTo>
                    <a:pt x="1599" y="640"/>
                  </a:lnTo>
                  <a:lnTo>
                    <a:pt x="1584" y="664"/>
                  </a:lnTo>
                  <a:lnTo>
                    <a:pt x="1569" y="687"/>
                  </a:lnTo>
                  <a:lnTo>
                    <a:pt x="1556" y="710"/>
                  </a:lnTo>
                  <a:lnTo>
                    <a:pt x="1547" y="730"/>
                  </a:lnTo>
                  <a:lnTo>
                    <a:pt x="1538" y="749"/>
                  </a:lnTo>
                  <a:lnTo>
                    <a:pt x="1533" y="762"/>
                  </a:lnTo>
                  <a:lnTo>
                    <a:pt x="1529" y="771"/>
                  </a:lnTo>
                  <a:lnTo>
                    <a:pt x="1528" y="775"/>
                  </a:lnTo>
                  <a:lnTo>
                    <a:pt x="1486" y="145"/>
                  </a:lnTo>
                  <a:lnTo>
                    <a:pt x="1481" y="107"/>
                  </a:lnTo>
                  <a:lnTo>
                    <a:pt x="1474" y="75"/>
                  </a:lnTo>
                  <a:lnTo>
                    <a:pt x="1464" y="47"/>
                  </a:lnTo>
                  <a:lnTo>
                    <a:pt x="1451" y="26"/>
                  </a:lnTo>
                  <a:lnTo>
                    <a:pt x="1435" y="12"/>
                  </a:lnTo>
                  <a:lnTo>
                    <a:pt x="1418" y="3"/>
                  </a:lnTo>
                  <a:lnTo>
                    <a:pt x="1398" y="2"/>
                  </a:lnTo>
                  <a:lnTo>
                    <a:pt x="1376" y="7"/>
                  </a:lnTo>
                  <a:lnTo>
                    <a:pt x="1353" y="19"/>
                  </a:lnTo>
                  <a:lnTo>
                    <a:pt x="1328" y="38"/>
                  </a:lnTo>
                  <a:lnTo>
                    <a:pt x="1302" y="65"/>
                  </a:lnTo>
                  <a:lnTo>
                    <a:pt x="1274" y="102"/>
                  </a:lnTo>
                  <a:lnTo>
                    <a:pt x="1246" y="145"/>
                  </a:lnTo>
                  <a:lnTo>
                    <a:pt x="1171" y="271"/>
                  </a:lnTo>
                  <a:lnTo>
                    <a:pt x="882" y="271"/>
                  </a:lnTo>
                  <a:close/>
                  <a:moveTo>
                    <a:pt x="1117" y="359"/>
                  </a:moveTo>
                  <a:lnTo>
                    <a:pt x="1084" y="377"/>
                  </a:lnTo>
                  <a:lnTo>
                    <a:pt x="1055" y="399"/>
                  </a:lnTo>
                  <a:lnTo>
                    <a:pt x="1028" y="427"/>
                  </a:lnTo>
                  <a:lnTo>
                    <a:pt x="1027" y="428"/>
                  </a:lnTo>
                  <a:lnTo>
                    <a:pt x="1025" y="429"/>
                  </a:lnTo>
                  <a:lnTo>
                    <a:pt x="1024" y="431"/>
                  </a:lnTo>
                  <a:lnTo>
                    <a:pt x="1024" y="429"/>
                  </a:lnTo>
                  <a:lnTo>
                    <a:pt x="1024" y="428"/>
                  </a:lnTo>
                  <a:lnTo>
                    <a:pt x="1024" y="427"/>
                  </a:lnTo>
                  <a:lnTo>
                    <a:pt x="994" y="399"/>
                  </a:lnTo>
                  <a:lnTo>
                    <a:pt x="965" y="377"/>
                  </a:lnTo>
                  <a:lnTo>
                    <a:pt x="935" y="359"/>
                  </a:lnTo>
                  <a:lnTo>
                    <a:pt x="1117" y="359"/>
                  </a:lnTo>
                  <a:close/>
                  <a:moveTo>
                    <a:pt x="1289" y="845"/>
                  </a:moveTo>
                  <a:lnTo>
                    <a:pt x="1263" y="762"/>
                  </a:lnTo>
                  <a:lnTo>
                    <a:pt x="1251" y="763"/>
                  </a:lnTo>
                  <a:lnTo>
                    <a:pt x="1239" y="764"/>
                  </a:lnTo>
                  <a:lnTo>
                    <a:pt x="1230" y="766"/>
                  </a:lnTo>
                  <a:lnTo>
                    <a:pt x="1211" y="763"/>
                  </a:lnTo>
                  <a:lnTo>
                    <a:pt x="1196" y="760"/>
                  </a:lnTo>
                  <a:lnTo>
                    <a:pt x="1183" y="758"/>
                  </a:lnTo>
                  <a:lnTo>
                    <a:pt x="1149" y="841"/>
                  </a:lnTo>
                  <a:lnTo>
                    <a:pt x="1173" y="848"/>
                  </a:lnTo>
                  <a:lnTo>
                    <a:pt x="1198" y="853"/>
                  </a:lnTo>
                  <a:lnTo>
                    <a:pt x="1225" y="854"/>
                  </a:lnTo>
                  <a:lnTo>
                    <a:pt x="1246" y="854"/>
                  </a:lnTo>
                  <a:lnTo>
                    <a:pt x="1267" y="853"/>
                  </a:lnTo>
                  <a:lnTo>
                    <a:pt x="1284" y="850"/>
                  </a:lnTo>
                  <a:lnTo>
                    <a:pt x="1289" y="845"/>
                  </a:lnTo>
                  <a:close/>
                  <a:moveTo>
                    <a:pt x="1310" y="837"/>
                  </a:moveTo>
                  <a:lnTo>
                    <a:pt x="1284" y="754"/>
                  </a:lnTo>
                  <a:lnTo>
                    <a:pt x="1308" y="742"/>
                  </a:lnTo>
                  <a:lnTo>
                    <a:pt x="1332" y="726"/>
                  </a:lnTo>
                  <a:lnTo>
                    <a:pt x="1351" y="707"/>
                  </a:lnTo>
                  <a:lnTo>
                    <a:pt x="1422" y="762"/>
                  </a:lnTo>
                  <a:lnTo>
                    <a:pt x="1398" y="786"/>
                  </a:lnTo>
                  <a:lnTo>
                    <a:pt x="1372" y="807"/>
                  </a:lnTo>
                  <a:lnTo>
                    <a:pt x="1342" y="827"/>
                  </a:lnTo>
                  <a:lnTo>
                    <a:pt x="1310" y="841"/>
                  </a:lnTo>
                  <a:lnTo>
                    <a:pt x="1310" y="837"/>
                  </a:lnTo>
                  <a:close/>
                  <a:moveTo>
                    <a:pt x="1389" y="614"/>
                  </a:moveTo>
                  <a:lnTo>
                    <a:pt x="1383" y="640"/>
                  </a:lnTo>
                  <a:lnTo>
                    <a:pt x="1375" y="667"/>
                  </a:lnTo>
                  <a:lnTo>
                    <a:pt x="1363" y="690"/>
                  </a:lnTo>
                  <a:lnTo>
                    <a:pt x="1431" y="741"/>
                  </a:lnTo>
                  <a:lnTo>
                    <a:pt x="1435" y="745"/>
                  </a:lnTo>
                  <a:lnTo>
                    <a:pt x="1452" y="715"/>
                  </a:lnTo>
                  <a:lnTo>
                    <a:pt x="1465" y="683"/>
                  </a:lnTo>
                  <a:lnTo>
                    <a:pt x="1474" y="650"/>
                  </a:lnTo>
                  <a:lnTo>
                    <a:pt x="1477" y="614"/>
                  </a:lnTo>
                  <a:lnTo>
                    <a:pt x="1389" y="614"/>
                  </a:lnTo>
                  <a:close/>
                  <a:moveTo>
                    <a:pt x="1477" y="594"/>
                  </a:moveTo>
                  <a:lnTo>
                    <a:pt x="1385" y="594"/>
                  </a:lnTo>
                  <a:lnTo>
                    <a:pt x="1383" y="573"/>
                  </a:lnTo>
                  <a:lnTo>
                    <a:pt x="1378" y="553"/>
                  </a:lnTo>
                  <a:lnTo>
                    <a:pt x="1368" y="535"/>
                  </a:lnTo>
                  <a:lnTo>
                    <a:pt x="1359" y="518"/>
                  </a:lnTo>
                  <a:lnTo>
                    <a:pt x="1431" y="459"/>
                  </a:lnTo>
                  <a:lnTo>
                    <a:pt x="1449" y="489"/>
                  </a:lnTo>
                  <a:lnTo>
                    <a:pt x="1464" y="522"/>
                  </a:lnTo>
                  <a:lnTo>
                    <a:pt x="1473" y="557"/>
                  </a:lnTo>
                  <a:lnTo>
                    <a:pt x="1477" y="594"/>
                  </a:lnTo>
                  <a:close/>
                  <a:moveTo>
                    <a:pt x="1418" y="447"/>
                  </a:moveTo>
                  <a:lnTo>
                    <a:pt x="1348" y="502"/>
                  </a:lnTo>
                  <a:lnTo>
                    <a:pt x="1328" y="483"/>
                  </a:lnTo>
                  <a:lnTo>
                    <a:pt x="1304" y="467"/>
                  </a:lnTo>
                  <a:lnTo>
                    <a:pt x="1280" y="455"/>
                  </a:lnTo>
                  <a:lnTo>
                    <a:pt x="1304" y="372"/>
                  </a:lnTo>
                  <a:lnTo>
                    <a:pt x="1338" y="384"/>
                  </a:lnTo>
                  <a:lnTo>
                    <a:pt x="1368" y="401"/>
                  </a:lnTo>
                  <a:lnTo>
                    <a:pt x="1394" y="421"/>
                  </a:lnTo>
                  <a:lnTo>
                    <a:pt x="1418" y="447"/>
                  </a:lnTo>
                  <a:close/>
                  <a:moveTo>
                    <a:pt x="1284" y="368"/>
                  </a:moveTo>
                  <a:lnTo>
                    <a:pt x="1259" y="447"/>
                  </a:lnTo>
                  <a:lnTo>
                    <a:pt x="1244" y="447"/>
                  </a:lnTo>
                  <a:lnTo>
                    <a:pt x="1230" y="447"/>
                  </a:lnTo>
                  <a:lnTo>
                    <a:pt x="1213" y="447"/>
                  </a:lnTo>
                  <a:lnTo>
                    <a:pt x="1196" y="450"/>
                  </a:lnTo>
                  <a:lnTo>
                    <a:pt x="1179" y="455"/>
                  </a:lnTo>
                  <a:lnTo>
                    <a:pt x="1145" y="372"/>
                  </a:lnTo>
                  <a:lnTo>
                    <a:pt x="1171" y="365"/>
                  </a:lnTo>
                  <a:lnTo>
                    <a:pt x="1200" y="360"/>
                  </a:lnTo>
                  <a:lnTo>
                    <a:pt x="1230" y="359"/>
                  </a:lnTo>
                  <a:lnTo>
                    <a:pt x="1248" y="359"/>
                  </a:lnTo>
                  <a:lnTo>
                    <a:pt x="1265" y="360"/>
                  </a:lnTo>
                  <a:lnTo>
                    <a:pt x="1284" y="363"/>
                  </a:lnTo>
                  <a:lnTo>
                    <a:pt x="1284" y="368"/>
                  </a:lnTo>
                  <a:close/>
                  <a:moveTo>
                    <a:pt x="1124" y="380"/>
                  </a:moveTo>
                  <a:lnTo>
                    <a:pt x="1158" y="459"/>
                  </a:lnTo>
                  <a:lnTo>
                    <a:pt x="1135" y="476"/>
                  </a:lnTo>
                  <a:lnTo>
                    <a:pt x="1114" y="494"/>
                  </a:lnTo>
                  <a:lnTo>
                    <a:pt x="1097" y="515"/>
                  </a:lnTo>
                  <a:lnTo>
                    <a:pt x="1083" y="540"/>
                  </a:lnTo>
                  <a:lnTo>
                    <a:pt x="1072" y="506"/>
                  </a:lnTo>
                  <a:lnTo>
                    <a:pt x="1055" y="475"/>
                  </a:lnTo>
                  <a:lnTo>
                    <a:pt x="1037" y="447"/>
                  </a:lnTo>
                  <a:lnTo>
                    <a:pt x="1063" y="420"/>
                  </a:lnTo>
                  <a:lnTo>
                    <a:pt x="1092" y="398"/>
                  </a:lnTo>
                  <a:lnTo>
                    <a:pt x="1124" y="380"/>
                  </a:lnTo>
                  <a:close/>
                  <a:moveTo>
                    <a:pt x="982" y="594"/>
                  </a:moveTo>
                  <a:lnTo>
                    <a:pt x="985" y="560"/>
                  </a:lnTo>
                  <a:lnTo>
                    <a:pt x="994" y="527"/>
                  </a:lnTo>
                  <a:lnTo>
                    <a:pt x="1007" y="496"/>
                  </a:lnTo>
                  <a:lnTo>
                    <a:pt x="1024" y="464"/>
                  </a:lnTo>
                  <a:lnTo>
                    <a:pt x="1041" y="496"/>
                  </a:lnTo>
                  <a:lnTo>
                    <a:pt x="1055" y="527"/>
                  </a:lnTo>
                  <a:lnTo>
                    <a:pt x="1064" y="560"/>
                  </a:lnTo>
                  <a:lnTo>
                    <a:pt x="1070" y="594"/>
                  </a:lnTo>
                  <a:lnTo>
                    <a:pt x="982" y="594"/>
                  </a:lnTo>
                  <a:close/>
                  <a:moveTo>
                    <a:pt x="1070" y="620"/>
                  </a:moveTo>
                  <a:lnTo>
                    <a:pt x="1064" y="653"/>
                  </a:lnTo>
                  <a:lnTo>
                    <a:pt x="1055" y="685"/>
                  </a:lnTo>
                  <a:lnTo>
                    <a:pt x="1041" y="716"/>
                  </a:lnTo>
                  <a:lnTo>
                    <a:pt x="1024" y="745"/>
                  </a:lnTo>
                  <a:lnTo>
                    <a:pt x="1007" y="716"/>
                  </a:lnTo>
                  <a:lnTo>
                    <a:pt x="994" y="685"/>
                  </a:lnTo>
                  <a:lnTo>
                    <a:pt x="985" y="653"/>
                  </a:lnTo>
                  <a:lnTo>
                    <a:pt x="982" y="620"/>
                  </a:lnTo>
                  <a:lnTo>
                    <a:pt x="1070" y="620"/>
                  </a:lnTo>
                  <a:close/>
                  <a:moveTo>
                    <a:pt x="1124" y="828"/>
                  </a:moveTo>
                  <a:lnTo>
                    <a:pt x="1158" y="754"/>
                  </a:lnTo>
                  <a:lnTo>
                    <a:pt x="1135" y="737"/>
                  </a:lnTo>
                  <a:lnTo>
                    <a:pt x="1114" y="719"/>
                  </a:lnTo>
                  <a:lnTo>
                    <a:pt x="1097" y="698"/>
                  </a:lnTo>
                  <a:lnTo>
                    <a:pt x="1083" y="673"/>
                  </a:lnTo>
                  <a:lnTo>
                    <a:pt x="1072" y="707"/>
                  </a:lnTo>
                  <a:lnTo>
                    <a:pt x="1055" y="738"/>
                  </a:lnTo>
                  <a:lnTo>
                    <a:pt x="1037" y="766"/>
                  </a:lnTo>
                  <a:lnTo>
                    <a:pt x="1063" y="793"/>
                  </a:lnTo>
                  <a:lnTo>
                    <a:pt x="1092" y="814"/>
                  </a:lnTo>
                  <a:lnTo>
                    <a:pt x="1124" y="828"/>
                  </a:lnTo>
                  <a:close/>
                  <a:moveTo>
                    <a:pt x="924" y="828"/>
                  </a:moveTo>
                  <a:lnTo>
                    <a:pt x="890" y="754"/>
                  </a:lnTo>
                  <a:lnTo>
                    <a:pt x="914" y="737"/>
                  </a:lnTo>
                  <a:lnTo>
                    <a:pt x="935" y="719"/>
                  </a:lnTo>
                  <a:lnTo>
                    <a:pt x="955" y="698"/>
                  </a:lnTo>
                  <a:lnTo>
                    <a:pt x="969" y="673"/>
                  </a:lnTo>
                  <a:lnTo>
                    <a:pt x="977" y="699"/>
                  </a:lnTo>
                  <a:lnTo>
                    <a:pt x="986" y="723"/>
                  </a:lnTo>
                  <a:lnTo>
                    <a:pt x="997" y="746"/>
                  </a:lnTo>
                  <a:lnTo>
                    <a:pt x="1011" y="766"/>
                  </a:lnTo>
                  <a:lnTo>
                    <a:pt x="994" y="786"/>
                  </a:lnTo>
                  <a:lnTo>
                    <a:pt x="972" y="803"/>
                  </a:lnTo>
                  <a:lnTo>
                    <a:pt x="948" y="818"/>
                  </a:lnTo>
                  <a:lnTo>
                    <a:pt x="924" y="828"/>
                  </a:lnTo>
                  <a:close/>
                  <a:moveTo>
                    <a:pt x="768" y="845"/>
                  </a:moveTo>
                  <a:lnTo>
                    <a:pt x="793" y="762"/>
                  </a:lnTo>
                  <a:lnTo>
                    <a:pt x="805" y="763"/>
                  </a:lnTo>
                  <a:lnTo>
                    <a:pt x="815" y="764"/>
                  </a:lnTo>
                  <a:lnTo>
                    <a:pt x="827" y="766"/>
                  </a:lnTo>
                  <a:lnTo>
                    <a:pt x="843" y="763"/>
                  </a:lnTo>
                  <a:lnTo>
                    <a:pt x="860" y="760"/>
                  </a:lnTo>
                  <a:lnTo>
                    <a:pt x="873" y="758"/>
                  </a:lnTo>
                  <a:lnTo>
                    <a:pt x="903" y="841"/>
                  </a:lnTo>
                  <a:lnTo>
                    <a:pt x="881" y="848"/>
                  </a:lnTo>
                  <a:lnTo>
                    <a:pt x="856" y="853"/>
                  </a:lnTo>
                  <a:lnTo>
                    <a:pt x="831" y="854"/>
                  </a:lnTo>
                  <a:lnTo>
                    <a:pt x="810" y="854"/>
                  </a:lnTo>
                  <a:lnTo>
                    <a:pt x="791" y="853"/>
                  </a:lnTo>
                  <a:lnTo>
                    <a:pt x="772" y="850"/>
                  </a:lnTo>
                  <a:lnTo>
                    <a:pt x="768" y="845"/>
                  </a:lnTo>
                  <a:close/>
                  <a:moveTo>
                    <a:pt x="748" y="837"/>
                  </a:moveTo>
                  <a:lnTo>
                    <a:pt x="772" y="754"/>
                  </a:lnTo>
                  <a:lnTo>
                    <a:pt x="748" y="742"/>
                  </a:lnTo>
                  <a:lnTo>
                    <a:pt x="724" y="726"/>
                  </a:lnTo>
                  <a:lnTo>
                    <a:pt x="704" y="707"/>
                  </a:lnTo>
                  <a:lnTo>
                    <a:pt x="634" y="762"/>
                  </a:lnTo>
                  <a:lnTo>
                    <a:pt x="658" y="786"/>
                  </a:lnTo>
                  <a:lnTo>
                    <a:pt x="684" y="807"/>
                  </a:lnTo>
                  <a:lnTo>
                    <a:pt x="714" y="827"/>
                  </a:lnTo>
                  <a:lnTo>
                    <a:pt x="748" y="841"/>
                  </a:lnTo>
                  <a:lnTo>
                    <a:pt x="748" y="837"/>
                  </a:lnTo>
                  <a:close/>
                  <a:moveTo>
                    <a:pt x="668" y="614"/>
                  </a:moveTo>
                  <a:lnTo>
                    <a:pt x="673" y="640"/>
                  </a:lnTo>
                  <a:lnTo>
                    <a:pt x="681" y="667"/>
                  </a:lnTo>
                  <a:lnTo>
                    <a:pt x="693" y="690"/>
                  </a:lnTo>
                  <a:lnTo>
                    <a:pt x="621" y="741"/>
                  </a:lnTo>
                  <a:lnTo>
                    <a:pt x="621" y="745"/>
                  </a:lnTo>
                  <a:lnTo>
                    <a:pt x="604" y="715"/>
                  </a:lnTo>
                  <a:lnTo>
                    <a:pt x="591" y="683"/>
                  </a:lnTo>
                  <a:lnTo>
                    <a:pt x="582" y="650"/>
                  </a:lnTo>
                  <a:lnTo>
                    <a:pt x="579" y="614"/>
                  </a:lnTo>
                  <a:lnTo>
                    <a:pt x="668" y="614"/>
                  </a:lnTo>
                  <a:close/>
                  <a:moveTo>
                    <a:pt x="579" y="594"/>
                  </a:moveTo>
                  <a:lnTo>
                    <a:pt x="672" y="594"/>
                  </a:lnTo>
                  <a:lnTo>
                    <a:pt x="674" y="566"/>
                  </a:lnTo>
                  <a:lnTo>
                    <a:pt x="682" y="541"/>
                  </a:lnTo>
                  <a:lnTo>
                    <a:pt x="697" y="518"/>
                  </a:lnTo>
                  <a:lnTo>
                    <a:pt x="625" y="459"/>
                  </a:lnTo>
                  <a:lnTo>
                    <a:pt x="608" y="489"/>
                  </a:lnTo>
                  <a:lnTo>
                    <a:pt x="592" y="522"/>
                  </a:lnTo>
                  <a:lnTo>
                    <a:pt x="583" y="557"/>
                  </a:lnTo>
                  <a:lnTo>
                    <a:pt x="579" y="594"/>
                  </a:lnTo>
                  <a:close/>
                  <a:moveTo>
                    <a:pt x="638" y="447"/>
                  </a:moveTo>
                  <a:lnTo>
                    <a:pt x="710" y="502"/>
                  </a:lnTo>
                  <a:lnTo>
                    <a:pt x="723" y="487"/>
                  </a:lnTo>
                  <a:lnTo>
                    <a:pt x="738" y="474"/>
                  </a:lnTo>
                  <a:lnTo>
                    <a:pt x="755" y="463"/>
                  </a:lnTo>
                  <a:lnTo>
                    <a:pt x="776" y="455"/>
                  </a:lnTo>
                  <a:lnTo>
                    <a:pt x="751" y="372"/>
                  </a:lnTo>
                  <a:lnTo>
                    <a:pt x="719" y="384"/>
                  </a:lnTo>
                  <a:lnTo>
                    <a:pt x="689" y="401"/>
                  </a:lnTo>
                  <a:lnTo>
                    <a:pt x="661" y="421"/>
                  </a:lnTo>
                  <a:lnTo>
                    <a:pt x="638" y="447"/>
                  </a:lnTo>
                  <a:close/>
                  <a:moveTo>
                    <a:pt x="772" y="368"/>
                  </a:moveTo>
                  <a:lnTo>
                    <a:pt x="793" y="447"/>
                  </a:lnTo>
                  <a:lnTo>
                    <a:pt x="810" y="447"/>
                  </a:lnTo>
                  <a:lnTo>
                    <a:pt x="827" y="447"/>
                  </a:lnTo>
                  <a:lnTo>
                    <a:pt x="843" y="447"/>
                  </a:lnTo>
                  <a:lnTo>
                    <a:pt x="860" y="450"/>
                  </a:lnTo>
                  <a:lnTo>
                    <a:pt x="873" y="455"/>
                  </a:lnTo>
                  <a:lnTo>
                    <a:pt x="903" y="372"/>
                  </a:lnTo>
                  <a:lnTo>
                    <a:pt x="879" y="365"/>
                  </a:lnTo>
                  <a:lnTo>
                    <a:pt x="854" y="360"/>
                  </a:lnTo>
                  <a:lnTo>
                    <a:pt x="827" y="359"/>
                  </a:lnTo>
                  <a:lnTo>
                    <a:pt x="798" y="360"/>
                  </a:lnTo>
                  <a:lnTo>
                    <a:pt x="772" y="363"/>
                  </a:lnTo>
                  <a:lnTo>
                    <a:pt x="772" y="368"/>
                  </a:lnTo>
                  <a:close/>
                  <a:moveTo>
                    <a:pt x="924" y="380"/>
                  </a:moveTo>
                  <a:lnTo>
                    <a:pt x="890" y="459"/>
                  </a:lnTo>
                  <a:lnTo>
                    <a:pt x="914" y="476"/>
                  </a:lnTo>
                  <a:lnTo>
                    <a:pt x="935" y="494"/>
                  </a:lnTo>
                  <a:lnTo>
                    <a:pt x="955" y="515"/>
                  </a:lnTo>
                  <a:lnTo>
                    <a:pt x="969" y="540"/>
                  </a:lnTo>
                  <a:lnTo>
                    <a:pt x="977" y="514"/>
                  </a:lnTo>
                  <a:lnTo>
                    <a:pt x="986" y="491"/>
                  </a:lnTo>
                  <a:lnTo>
                    <a:pt x="997" y="467"/>
                  </a:lnTo>
                  <a:lnTo>
                    <a:pt x="1011" y="447"/>
                  </a:lnTo>
                  <a:lnTo>
                    <a:pt x="994" y="427"/>
                  </a:lnTo>
                  <a:lnTo>
                    <a:pt x="972" y="408"/>
                  </a:lnTo>
                  <a:lnTo>
                    <a:pt x="948" y="394"/>
                  </a:lnTo>
                  <a:lnTo>
                    <a:pt x="924" y="380"/>
                  </a:lnTo>
                  <a:close/>
                  <a:moveTo>
                    <a:pt x="835" y="338"/>
                  </a:moveTo>
                  <a:lnTo>
                    <a:pt x="804" y="339"/>
                  </a:lnTo>
                  <a:lnTo>
                    <a:pt x="772" y="342"/>
                  </a:lnTo>
                  <a:lnTo>
                    <a:pt x="738" y="238"/>
                  </a:lnTo>
                  <a:lnTo>
                    <a:pt x="729" y="209"/>
                  </a:lnTo>
                  <a:lnTo>
                    <a:pt x="723" y="188"/>
                  </a:lnTo>
                  <a:lnTo>
                    <a:pt x="719" y="174"/>
                  </a:lnTo>
                  <a:lnTo>
                    <a:pt x="718" y="165"/>
                  </a:lnTo>
                  <a:lnTo>
                    <a:pt x="719" y="159"/>
                  </a:lnTo>
                  <a:lnTo>
                    <a:pt x="723" y="158"/>
                  </a:lnTo>
                  <a:lnTo>
                    <a:pt x="729" y="161"/>
                  </a:lnTo>
                  <a:lnTo>
                    <a:pt x="737" y="168"/>
                  </a:lnTo>
                  <a:lnTo>
                    <a:pt x="746" y="180"/>
                  </a:lnTo>
                  <a:lnTo>
                    <a:pt x="757" y="195"/>
                  </a:lnTo>
                  <a:lnTo>
                    <a:pt x="766" y="210"/>
                  </a:lnTo>
                  <a:lnTo>
                    <a:pt x="776" y="227"/>
                  </a:lnTo>
                  <a:lnTo>
                    <a:pt x="785" y="244"/>
                  </a:lnTo>
                  <a:lnTo>
                    <a:pt x="835" y="338"/>
                  </a:lnTo>
                  <a:close/>
                  <a:moveTo>
                    <a:pt x="714" y="238"/>
                  </a:moveTo>
                  <a:lnTo>
                    <a:pt x="748" y="351"/>
                  </a:lnTo>
                  <a:lnTo>
                    <a:pt x="748" y="347"/>
                  </a:lnTo>
                  <a:lnTo>
                    <a:pt x="716" y="359"/>
                  </a:lnTo>
                  <a:lnTo>
                    <a:pt x="688" y="374"/>
                  </a:lnTo>
                  <a:lnTo>
                    <a:pt x="661" y="393"/>
                  </a:lnTo>
                  <a:lnTo>
                    <a:pt x="638" y="414"/>
                  </a:lnTo>
                  <a:lnTo>
                    <a:pt x="638" y="399"/>
                  </a:lnTo>
                  <a:lnTo>
                    <a:pt x="638" y="378"/>
                  </a:lnTo>
                  <a:lnTo>
                    <a:pt x="637" y="352"/>
                  </a:lnTo>
                  <a:lnTo>
                    <a:pt x="635" y="325"/>
                  </a:lnTo>
                  <a:lnTo>
                    <a:pt x="635" y="294"/>
                  </a:lnTo>
                  <a:lnTo>
                    <a:pt x="635" y="262"/>
                  </a:lnTo>
                  <a:lnTo>
                    <a:pt x="635" y="231"/>
                  </a:lnTo>
                  <a:lnTo>
                    <a:pt x="637" y="201"/>
                  </a:lnTo>
                  <a:lnTo>
                    <a:pt x="638" y="175"/>
                  </a:lnTo>
                  <a:lnTo>
                    <a:pt x="642" y="152"/>
                  </a:lnTo>
                  <a:lnTo>
                    <a:pt x="646" y="135"/>
                  </a:lnTo>
                  <a:lnTo>
                    <a:pt x="652" y="123"/>
                  </a:lnTo>
                  <a:lnTo>
                    <a:pt x="661" y="119"/>
                  </a:lnTo>
                  <a:lnTo>
                    <a:pt x="669" y="122"/>
                  </a:lnTo>
                  <a:lnTo>
                    <a:pt x="677" y="133"/>
                  </a:lnTo>
                  <a:lnTo>
                    <a:pt x="685" y="149"/>
                  </a:lnTo>
                  <a:lnTo>
                    <a:pt x="693" y="168"/>
                  </a:lnTo>
                  <a:lnTo>
                    <a:pt x="701" y="192"/>
                  </a:lnTo>
                  <a:lnTo>
                    <a:pt x="707" y="215"/>
                  </a:lnTo>
                  <a:lnTo>
                    <a:pt x="714" y="238"/>
                  </a:lnTo>
                  <a:close/>
                  <a:moveTo>
                    <a:pt x="1419" y="154"/>
                  </a:moveTo>
                  <a:lnTo>
                    <a:pt x="1415" y="135"/>
                  </a:lnTo>
                  <a:lnTo>
                    <a:pt x="1410" y="122"/>
                  </a:lnTo>
                  <a:lnTo>
                    <a:pt x="1405" y="115"/>
                  </a:lnTo>
                  <a:lnTo>
                    <a:pt x="1398" y="115"/>
                  </a:lnTo>
                  <a:lnTo>
                    <a:pt x="1392" y="120"/>
                  </a:lnTo>
                  <a:lnTo>
                    <a:pt x="1384" y="129"/>
                  </a:lnTo>
                  <a:lnTo>
                    <a:pt x="1378" y="141"/>
                  </a:lnTo>
                  <a:lnTo>
                    <a:pt x="1370" y="155"/>
                  </a:lnTo>
                  <a:lnTo>
                    <a:pt x="1363" y="171"/>
                  </a:lnTo>
                  <a:lnTo>
                    <a:pt x="1357" y="187"/>
                  </a:lnTo>
                  <a:lnTo>
                    <a:pt x="1350" y="202"/>
                  </a:lnTo>
                  <a:lnTo>
                    <a:pt x="1345" y="217"/>
                  </a:lnTo>
                  <a:lnTo>
                    <a:pt x="1341" y="228"/>
                  </a:lnTo>
                  <a:lnTo>
                    <a:pt x="1338" y="238"/>
                  </a:lnTo>
                  <a:lnTo>
                    <a:pt x="1304" y="351"/>
                  </a:lnTo>
                  <a:lnTo>
                    <a:pt x="1304" y="347"/>
                  </a:lnTo>
                  <a:lnTo>
                    <a:pt x="1338" y="359"/>
                  </a:lnTo>
                  <a:lnTo>
                    <a:pt x="1368" y="374"/>
                  </a:lnTo>
                  <a:lnTo>
                    <a:pt x="1394" y="393"/>
                  </a:lnTo>
                  <a:lnTo>
                    <a:pt x="1418" y="414"/>
                  </a:lnTo>
                  <a:lnTo>
                    <a:pt x="1418" y="381"/>
                  </a:lnTo>
                  <a:lnTo>
                    <a:pt x="1419" y="350"/>
                  </a:lnTo>
                  <a:lnTo>
                    <a:pt x="1422" y="321"/>
                  </a:lnTo>
                  <a:lnTo>
                    <a:pt x="1423" y="292"/>
                  </a:lnTo>
                  <a:lnTo>
                    <a:pt x="1424" y="262"/>
                  </a:lnTo>
                  <a:lnTo>
                    <a:pt x="1424" y="230"/>
                  </a:lnTo>
                  <a:lnTo>
                    <a:pt x="1423" y="195"/>
                  </a:lnTo>
                  <a:lnTo>
                    <a:pt x="1419" y="154"/>
                  </a:lnTo>
                  <a:close/>
                  <a:moveTo>
                    <a:pt x="1221" y="338"/>
                  </a:moveTo>
                  <a:lnTo>
                    <a:pt x="1252" y="339"/>
                  </a:lnTo>
                  <a:lnTo>
                    <a:pt x="1284" y="342"/>
                  </a:lnTo>
                  <a:lnTo>
                    <a:pt x="1318" y="238"/>
                  </a:lnTo>
                  <a:lnTo>
                    <a:pt x="1318" y="235"/>
                  </a:lnTo>
                  <a:lnTo>
                    <a:pt x="1319" y="227"/>
                  </a:lnTo>
                  <a:lnTo>
                    <a:pt x="1323" y="218"/>
                  </a:lnTo>
                  <a:lnTo>
                    <a:pt x="1327" y="205"/>
                  </a:lnTo>
                  <a:lnTo>
                    <a:pt x="1332" y="192"/>
                  </a:lnTo>
                  <a:lnTo>
                    <a:pt x="1336" y="179"/>
                  </a:lnTo>
                  <a:lnTo>
                    <a:pt x="1337" y="168"/>
                  </a:lnTo>
                  <a:lnTo>
                    <a:pt x="1337" y="161"/>
                  </a:lnTo>
                  <a:lnTo>
                    <a:pt x="1334" y="155"/>
                  </a:lnTo>
                  <a:lnTo>
                    <a:pt x="1329" y="158"/>
                  </a:lnTo>
                  <a:lnTo>
                    <a:pt x="1321" y="165"/>
                  </a:lnTo>
                  <a:lnTo>
                    <a:pt x="1315" y="175"/>
                  </a:lnTo>
                  <a:lnTo>
                    <a:pt x="1306" y="188"/>
                  </a:lnTo>
                  <a:lnTo>
                    <a:pt x="1298" y="202"/>
                  </a:lnTo>
                  <a:lnTo>
                    <a:pt x="1291" y="215"/>
                  </a:lnTo>
                  <a:lnTo>
                    <a:pt x="1285" y="227"/>
                  </a:lnTo>
                  <a:lnTo>
                    <a:pt x="1280" y="235"/>
                  </a:lnTo>
                  <a:lnTo>
                    <a:pt x="1277" y="238"/>
                  </a:lnTo>
                  <a:lnTo>
                    <a:pt x="1221" y="338"/>
                  </a:lnTo>
                  <a:close/>
                  <a:moveTo>
                    <a:pt x="1091" y="607"/>
                  </a:moveTo>
                  <a:lnTo>
                    <a:pt x="1094" y="575"/>
                  </a:lnTo>
                  <a:lnTo>
                    <a:pt x="1105" y="547"/>
                  </a:lnTo>
                  <a:lnTo>
                    <a:pt x="1122" y="522"/>
                  </a:lnTo>
                  <a:lnTo>
                    <a:pt x="1143" y="501"/>
                  </a:lnTo>
                  <a:lnTo>
                    <a:pt x="1169" y="485"/>
                  </a:lnTo>
                  <a:lnTo>
                    <a:pt x="1198" y="476"/>
                  </a:lnTo>
                  <a:lnTo>
                    <a:pt x="1230" y="472"/>
                  </a:lnTo>
                  <a:lnTo>
                    <a:pt x="1260" y="476"/>
                  </a:lnTo>
                  <a:lnTo>
                    <a:pt x="1289" y="485"/>
                  </a:lnTo>
                  <a:lnTo>
                    <a:pt x="1314" y="501"/>
                  </a:lnTo>
                  <a:lnTo>
                    <a:pt x="1334" y="522"/>
                  </a:lnTo>
                  <a:lnTo>
                    <a:pt x="1350" y="547"/>
                  </a:lnTo>
                  <a:lnTo>
                    <a:pt x="1361" y="575"/>
                  </a:lnTo>
                  <a:lnTo>
                    <a:pt x="1363" y="607"/>
                  </a:lnTo>
                  <a:lnTo>
                    <a:pt x="1361" y="638"/>
                  </a:lnTo>
                  <a:lnTo>
                    <a:pt x="1350" y="667"/>
                  </a:lnTo>
                  <a:lnTo>
                    <a:pt x="1334" y="691"/>
                  </a:lnTo>
                  <a:lnTo>
                    <a:pt x="1314" y="712"/>
                  </a:lnTo>
                  <a:lnTo>
                    <a:pt x="1289" y="728"/>
                  </a:lnTo>
                  <a:lnTo>
                    <a:pt x="1260" y="737"/>
                  </a:lnTo>
                  <a:lnTo>
                    <a:pt x="1230" y="741"/>
                  </a:lnTo>
                  <a:lnTo>
                    <a:pt x="1198" y="737"/>
                  </a:lnTo>
                  <a:lnTo>
                    <a:pt x="1169" y="728"/>
                  </a:lnTo>
                  <a:lnTo>
                    <a:pt x="1143" y="712"/>
                  </a:lnTo>
                  <a:lnTo>
                    <a:pt x="1122" y="691"/>
                  </a:lnTo>
                  <a:lnTo>
                    <a:pt x="1105" y="667"/>
                  </a:lnTo>
                  <a:lnTo>
                    <a:pt x="1094" y="638"/>
                  </a:lnTo>
                  <a:lnTo>
                    <a:pt x="1091" y="607"/>
                  </a:lnTo>
                  <a:close/>
                  <a:moveTo>
                    <a:pt x="689" y="607"/>
                  </a:moveTo>
                  <a:lnTo>
                    <a:pt x="691" y="575"/>
                  </a:lnTo>
                  <a:lnTo>
                    <a:pt x="703" y="547"/>
                  </a:lnTo>
                  <a:lnTo>
                    <a:pt x="719" y="522"/>
                  </a:lnTo>
                  <a:lnTo>
                    <a:pt x="741" y="501"/>
                  </a:lnTo>
                  <a:lnTo>
                    <a:pt x="766" y="485"/>
                  </a:lnTo>
                  <a:lnTo>
                    <a:pt x="796" y="476"/>
                  </a:lnTo>
                  <a:lnTo>
                    <a:pt x="827" y="472"/>
                  </a:lnTo>
                  <a:lnTo>
                    <a:pt x="856" y="476"/>
                  </a:lnTo>
                  <a:lnTo>
                    <a:pt x="883" y="485"/>
                  </a:lnTo>
                  <a:lnTo>
                    <a:pt x="908" y="501"/>
                  </a:lnTo>
                  <a:lnTo>
                    <a:pt x="928" y="522"/>
                  </a:lnTo>
                  <a:lnTo>
                    <a:pt x="943" y="547"/>
                  </a:lnTo>
                  <a:lnTo>
                    <a:pt x="954" y="575"/>
                  </a:lnTo>
                  <a:lnTo>
                    <a:pt x="956" y="607"/>
                  </a:lnTo>
                  <a:lnTo>
                    <a:pt x="954" y="638"/>
                  </a:lnTo>
                  <a:lnTo>
                    <a:pt x="943" y="667"/>
                  </a:lnTo>
                  <a:lnTo>
                    <a:pt x="928" y="691"/>
                  </a:lnTo>
                  <a:lnTo>
                    <a:pt x="908" y="712"/>
                  </a:lnTo>
                  <a:lnTo>
                    <a:pt x="883" y="728"/>
                  </a:lnTo>
                  <a:lnTo>
                    <a:pt x="856" y="737"/>
                  </a:lnTo>
                  <a:lnTo>
                    <a:pt x="827" y="741"/>
                  </a:lnTo>
                  <a:lnTo>
                    <a:pt x="796" y="737"/>
                  </a:lnTo>
                  <a:lnTo>
                    <a:pt x="766" y="728"/>
                  </a:lnTo>
                  <a:lnTo>
                    <a:pt x="741" y="712"/>
                  </a:lnTo>
                  <a:lnTo>
                    <a:pt x="719" y="691"/>
                  </a:lnTo>
                  <a:lnTo>
                    <a:pt x="703" y="667"/>
                  </a:lnTo>
                  <a:lnTo>
                    <a:pt x="691" y="638"/>
                  </a:lnTo>
                  <a:lnTo>
                    <a:pt x="689" y="607"/>
                  </a:lnTo>
                  <a:close/>
                  <a:moveTo>
                    <a:pt x="214" y="2037"/>
                  </a:moveTo>
                  <a:lnTo>
                    <a:pt x="211" y="2056"/>
                  </a:lnTo>
                  <a:lnTo>
                    <a:pt x="202" y="2073"/>
                  </a:lnTo>
                  <a:lnTo>
                    <a:pt x="188" y="2088"/>
                  </a:lnTo>
                  <a:lnTo>
                    <a:pt x="171" y="2097"/>
                  </a:lnTo>
                  <a:lnTo>
                    <a:pt x="151" y="2099"/>
                  </a:lnTo>
                  <a:lnTo>
                    <a:pt x="132" y="2097"/>
                  </a:lnTo>
                  <a:lnTo>
                    <a:pt x="116" y="2088"/>
                  </a:lnTo>
                  <a:lnTo>
                    <a:pt x="103" y="2073"/>
                  </a:lnTo>
                  <a:lnTo>
                    <a:pt x="95" y="2056"/>
                  </a:lnTo>
                  <a:lnTo>
                    <a:pt x="93" y="2037"/>
                  </a:lnTo>
                  <a:lnTo>
                    <a:pt x="93" y="1316"/>
                  </a:lnTo>
                  <a:lnTo>
                    <a:pt x="97" y="1303"/>
                  </a:lnTo>
                  <a:lnTo>
                    <a:pt x="106" y="1294"/>
                  </a:lnTo>
                  <a:lnTo>
                    <a:pt x="118" y="1290"/>
                  </a:lnTo>
                  <a:lnTo>
                    <a:pt x="129" y="1294"/>
                  </a:lnTo>
                  <a:lnTo>
                    <a:pt x="140" y="1303"/>
                  </a:lnTo>
                  <a:lnTo>
                    <a:pt x="142" y="1316"/>
                  </a:lnTo>
                  <a:lnTo>
                    <a:pt x="142" y="1630"/>
                  </a:lnTo>
                  <a:lnTo>
                    <a:pt x="144" y="1634"/>
                  </a:lnTo>
                  <a:lnTo>
                    <a:pt x="145" y="1638"/>
                  </a:lnTo>
                  <a:lnTo>
                    <a:pt x="146" y="1640"/>
                  </a:lnTo>
                  <a:lnTo>
                    <a:pt x="149" y="1642"/>
                  </a:lnTo>
                  <a:lnTo>
                    <a:pt x="151" y="1642"/>
                  </a:lnTo>
                  <a:lnTo>
                    <a:pt x="155" y="1642"/>
                  </a:lnTo>
                  <a:lnTo>
                    <a:pt x="159" y="1640"/>
                  </a:lnTo>
                  <a:lnTo>
                    <a:pt x="162" y="1638"/>
                  </a:lnTo>
                  <a:lnTo>
                    <a:pt x="163" y="1634"/>
                  </a:lnTo>
                  <a:lnTo>
                    <a:pt x="164" y="1630"/>
                  </a:lnTo>
                  <a:lnTo>
                    <a:pt x="164" y="1316"/>
                  </a:lnTo>
                  <a:lnTo>
                    <a:pt x="167" y="1303"/>
                  </a:lnTo>
                  <a:lnTo>
                    <a:pt x="178" y="1294"/>
                  </a:lnTo>
                  <a:lnTo>
                    <a:pt x="189" y="1290"/>
                  </a:lnTo>
                  <a:lnTo>
                    <a:pt x="201" y="1294"/>
                  </a:lnTo>
                  <a:lnTo>
                    <a:pt x="210" y="1303"/>
                  </a:lnTo>
                  <a:lnTo>
                    <a:pt x="214" y="1316"/>
                  </a:lnTo>
                  <a:lnTo>
                    <a:pt x="214" y="2037"/>
                  </a:lnTo>
                  <a:close/>
                  <a:moveTo>
                    <a:pt x="361" y="1999"/>
                  </a:moveTo>
                  <a:lnTo>
                    <a:pt x="358" y="2017"/>
                  </a:lnTo>
                  <a:lnTo>
                    <a:pt x="348" y="2034"/>
                  </a:lnTo>
                  <a:lnTo>
                    <a:pt x="335" y="2046"/>
                  </a:lnTo>
                  <a:lnTo>
                    <a:pt x="317" y="2055"/>
                  </a:lnTo>
                  <a:lnTo>
                    <a:pt x="298" y="2058"/>
                  </a:lnTo>
                  <a:lnTo>
                    <a:pt x="279" y="2055"/>
                  </a:lnTo>
                  <a:lnTo>
                    <a:pt x="264" y="2046"/>
                  </a:lnTo>
                  <a:lnTo>
                    <a:pt x="251" y="2034"/>
                  </a:lnTo>
                  <a:lnTo>
                    <a:pt x="243" y="2017"/>
                  </a:lnTo>
                  <a:lnTo>
                    <a:pt x="239" y="1999"/>
                  </a:lnTo>
                  <a:lnTo>
                    <a:pt x="239" y="1316"/>
                  </a:lnTo>
                  <a:lnTo>
                    <a:pt x="241" y="1307"/>
                  </a:lnTo>
                  <a:lnTo>
                    <a:pt x="245" y="1298"/>
                  </a:lnTo>
                  <a:lnTo>
                    <a:pt x="253" y="1292"/>
                  </a:lnTo>
                  <a:lnTo>
                    <a:pt x="265" y="1290"/>
                  </a:lnTo>
                  <a:lnTo>
                    <a:pt x="273" y="1292"/>
                  </a:lnTo>
                  <a:lnTo>
                    <a:pt x="279" y="1298"/>
                  </a:lnTo>
                  <a:lnTo>
                    <a:pt x="284" y="1307"/>
                  </a:lnTo>
                  <a:lnTo>
                    <a:pt x="286" y="1316"/>
                  </a:lnTo>
                  <a:lnTo>
                    <a:pt x="286" y="1630"/>
                  </a:lnTo>
                  <a:lnTo>
                    <a:pt x="286" y="1634"/>
                  </a:lnTo>
                  <a:lnTo>
                    <a:pt x="288" y="1637"/>
                  </a:lnTo>
                  <a:lnTo>
                    <a:pt x="290" y="1639"/>
                  </a:lnTo>
                  <a:lnTo>
                    <a:pt x="294" y="1640"/>
                  </a:lnTo>
                  <a:lnTo>
                    <a:pt x="296" y="1642"/>
                  </a:lnTo>
                  <a:lnTo>
                    <a:pt x="298" y="1642"/>
                  </a:lnTo>
                  <a:lnTo>
                    <a:pt x="303" y="1642"/>
                  </a:lnTo>
                  <a:lnTo>
                    <a:pt x="307" y="1640"/>
                  </a:lnTo>
                  <a:lnTo>
                    <a:pt x="309" y="1638"/>
                  </a:lnTo>
                  <a:lnTo>
                    <a:pt x="311" y="1634"/>
                  </a:lnTo>
                  <a:lnTo>
                    <a:pt x="311" y="1630"/>
                  </a:lnTo>
                  <a:lnTo>
                    <a:pt x="311" y="1316"/>
                  </a:lnTo>
                  <a:lnTo>
                    <a:pt x="313" y="1307"/>
                  </a:lnTo>
                  <a:lnTo>
                    <a:pt x="318" y="1298"/>
                  </a:lnTo>
                  <a:lnTo>
                    <a:pt x="325" y="1292"/>
                  </a:lnTo>
                  <a:lnTo>
                    <a:pt x="331" y="1290"/>
                  </a:lnTo>
                  <a:lnTo>
                    <a:pt x="343" y="1292"/>
                  </a:lnTo>
                  <a:lnTo>
                    <a:pt x="352" y="1298"/>
                  </a:lnTo>
                  <a:lnTo>
                    <a:pt x="359" y="1307"/>
                  </a:lnTo>
                  <a:lnTo>
                    <a:pt x="361" y="1316"/>
                  </a:lnTo>
                  <a:lnTo>
                    <a:pt x="361" y="1999"/>
                  </a:lnTo>
                  <a:close/>
                  <a:moveTo>
                    <a:pt x="504" y="1893"/>
                  </a:moveTo>
                  <a:lnTo>
                    <a:pt x="501" y="1913"/>
                  </a:lnTo>
                  <a:lnTo>
                    <a:pt x="493" y="1929"/>
                  </a:lnTo>
                  <a:lnTo>
                    <a:pt x="480" y="1942"/>
                  </a:lnTo>
                  <a:lnTo>
                    <a:pt x="464" y="1949"/>
                  </a:lnTo>
                  <a:lnTo>
                    <a:pt x="445" y="1953"/>
                  </a:lnTo>
                  <a:lnTo>
                    <a:pt x="425" y="1949"/>
                  </a:lnTo>
                  <a:lnTo>
                    <a:pt x="410" y="1942"/>
                  </a:lnTo>
                  <a:lnTo>
                    <a:pt x="397" y="1929"/>
                  </a:lnTo>
                  <a:lnTo>
                    <a:pt x="389" y="1913"/>
                  </a:lnTo>
                  <a:lnTo>
                    <a:pt x="386" y="1893"/>
                  </a:lnTo>
                  <a:lnTo>
                    <a:pt x="386" y="1316"/>
                  </a:lnTo>
                  <a:lnTo>
                    <a:pt x="388" y="1307"/>
                  </a:lnTo>
                  <a:lnTo>
                    <a:pt x="393" y="1298"/>
                  </a:lnTo>
                  <a:lnTo>
                    <a:pt x="401" y="1292"/>
                  </a:lnTo>
                  <a:lnTo>
                    <a:pt x="411" y="1290"/>
                  </a:lnTo>
                  <a:lnTo>
                    <a:pt x="420" y="1292"/>
                  </a:lnTo>
                  <a:lnTo>
                    <a:pt x="427" y="1298"/>
                  </a:lnTo>
                  <a:lnTo>
                    <a:pt x="431" y="1307"/>
                  </a:lnTo>
                  <a:lnTo>
                    <a:pt x="432" y="1316"/>
                  </a:lnTo>
                  <a:lnTo>
                    <a:pt x="432" y="1630"/>
                  </a:lnTo>
                  <a:lnTo>
                    <a:pt x="433" y="1634"/>
                  </a:lnTo>
                  <a:lnTo>
                    <a:pt x="434" y="1638"/>
                  </a:lnTo>
                  <a:lnTo>
                    <a:pt x="437" y="1640"/>
                  </a:lnTo>
                  <a:lnTo>
                    <a:pt x="441" y="1642"/>
                  </a:lnTo>
                  <a:lnTo>
                    <a:pt x="445" y="1642"/>
                  </a:lnTo>
                  <a:lnTo>
                    <a:pt x="450" y="1642"/>
                  </a:lnTo>
                  <a:lnTo>
                    <a:pt x="453" y="1640"/>
                  </a:lnTo>
                  <a:lnTo>
                    <a:pt x="455" y="1638"/>
                  </a:lnTo>
                  <a:lnTo>
                    <a:pt x="457" y="1634"/>
                  </a:lnTo>
                  <a:lnTo>
                    <a:pt x="458" y="1630"/>
                  </a:lnTo>
                  <a:lnTo>
                    <a:pt x="458" y="1316"/>
                  </a:lnTo>
                  <a:lnTo>
                    <a:pt x="459" y="1307"/>
                  </a:lnTo>
                  <a:lnTo>
                    <a:pt x="463" y="1298"/>
                  </a:lnTo>
                  <a:lnTo>
                    <a:pt x="470" y="1292"/>
                  </a:lnTo>
                  <a:lnTo>
                    <a:pt x="479" y="1290"/>
                  </a:lnTo>
                  <a:lnTo>
                    <a:pt x="489" y="1292"/>
                  </a:lnTo>
                  <a:lnTo>
                    <a:pt x="497" y="1298"/>
                  </a:lnTo>
                  <a:lnTo>
                    <a:pt x="502" y="1307"/>
                  </a:lnTo>
                  <a:lnTo>
                    <a:pt x="504" y="1316"/>
                  </a:lnTo>
                  <a:lnTo>
                    <a:pt x="504" y="1893"/>
                  </a:lnTo>
                  <a:close/>
                  <a:moveTo>
                    <a:pt x="508" y="1273"/>
                  </a:moveTo>
                  <a:lnTo>
                    <a:pt x="492" y="1269"/>
                  </a:lnTo>
                  <a:lnTo>
                    <a:pt x="478" y="1260"/>
                  </a:lnTo>
                  <a:lnTo>
                    <a:pt x="467" y="1247"/>
                  </a:lnTo>
                  <a:lnTo>
                    <a:pt x="461" y="1231"/>
                  </a:lnTo>
                  <a:lnTo>
                    <a:pt x="458" y="1214"/>
                  </a:lnTo>
                  <a:lnTo>
                    <a:pt x="458" y="1102"/>
                  </a:lnTo>
                  <a:lnTo>
                    <a:pt x="459" y="1092"/>
                  </a:lnTo>
                  <a:lnTo>
                    <a:pt x="463" y="1084"/>
                  </a:lnTo>
                  <a:lnTo>
                    <a:pt x="470" y="1079"/>
                  </a:lnTo>
                  <a:lnTo>
                    <a:pt x="479" y="1076"/>
                  </a:lnTo>
                  <a:lnTo>
                    <a:pt x="489" y="1079"/>
                  </a:lnTo>
                  <a:lnTo>
                    <a:pt x="497" y="1084"/>
                  </a:lnTo>
                  <a:lnTo>
                    <a:pt x="502" y="1092"/>
                  </a:lnTo>
                  <a:lnTo>
                    <a:pt x="504" y="1102"/>
                  </a:lnTo>
                  <a:lnTo>
                    <a:pt x="508" y="1273"/>
                  </a:lnTo>
                  <a:close/>
                  <a:moveTo>
                    <a:pt x="432" y="1214"/>
                  </a:moveTo>
                  <a:lnTo>
                    <a:pt x="429" y="1234"/>
                  </a:lnTo>
                  <a:lnTo>
                    <a:pt x="420" y="1249"/>
                  </a:lnTo>
                  <a:lnTo>
                    <a:pt x="406" y="1262"/>
                  </a:lnTo>
                  <a:lnTo>
                    <a:pt x="389" y="1270"/>
                  </a:lnTo>
                  <a:lnTo>
                    <a:pt x="369" y="1273"/>
                  </a:lnTo>
                  <a:lnTo>
                    <a:pt x="351" y="1270"/>
                  </a:lnTo>
                  <a:lnTo>
                    <a:pt x="334" y="1262"/>
                  </a:lnTo>
                  <a:lnTo>
                    <a:pt x="322" y="1249"/>
                  </a:lnTo>
                  <a:lnTo>
                    <a:pt x="313" y="1234"/>
                  </a:lnTo>
                  <a:lnTo>
                    <a:pt x="311" y="1214"/>
                  </a:lnTo>
                  <a:lnTo>
                    <a:pt x="311" y="1102"/>
                  </a:lnTo>
                  <a:lnTo>
                    <a:pt x="314" y="1089"/>
                  </a:lnTo>
                  <a:lnTo>
                    <a:pt x="324" y="1080"/>
                  </a:lnTo>
                  <a:lnTo>
                    <a:pt x="335" y="1076"/>
                  </a:lnTo>
                  <a:lnTo>
                    <a:pt x="348" y="1080"/>
                  </a:lnTo>
                  <a:lnTo>
                    <a:pt x="358" y="1089"/>
                  </a:lnTo>
                  <a:lnTo>
                    <a:pt x="361" y="1102"/>
                  </a:lnTo>
                  <a:lnTo>
                    <a:pt x="361" y="1210"/>
                  </a:lnTo>
                  <a:lnTo>
                    <a:pt x="361" y="1213"/>
                  </a:lnTo>
                  <a:lnTo>
                    <a:pt x="363" y="1217"/>
                  </a:lnTo>
                  <a:lnTo>
                    <a:pt x="365" y="1219"/>
                  </a:lnTo>
                  <a:lnTo>
                    <a:pt x="367" y="1222"/>
                  </a:lnTo>
                  <a:lnTo>
                    <a:pt x="369" y="1223"/>
                  </a:lnTo>
                  <a:lnTo>
                    <a:pt x="373" y="1222"/>
                  </a:lnTo>
                  <a:lnTo>
                    <a:pt x="377" y="1221"/>
                  </a:lnTo>
                  <a:lnTo>
                    <a:pt x="378" y="1218"/>
                  </a:lnTo>
                  <a:lnTo>
                    <a:pt x="381" y="1215"/>
                  </a:lnTo>
                  <a:lnTo>
                    <a:pt x="382" y="1213"/>
                  </a:lnTo>
                  <a:lnTo>
                    <a:pt x="382" y="1210"/>
                  </a:lnTo>
                  <a:lnTo>
                    <a:pt x="382" y="1102"/>
                  </a:lnTo>
                  <a:lnTo>
                    <a:pt x="386" y="1089"/>
                  </a:lnTo>
                  <a:lnTo>
                    <a:pt x="395" y="1080"/>
                  </a:lnTo>
                  <a:lnTo>
                    <a:pt x="407" y="1076"/>
                  </a:lnTo>
                  <a:lnTo>
                    <a:pt x="419" y="1079"/>
                  </a:lnTo>
                  <a:lnTo>
                    <a:pt x="427" y="1084"/>
                  </a:lnTo>
                  <a:lnTo>
                    <a:pt x="431" y="1092"/>
                  </a:lnTo>
                  <a:lnTo>
                    <a:pt x="432" y="1102"/>
                  </a:lnTo>
                  <a:lnTo>
                    <a:pt x="432" y="1214"/>
                  </a:lnTo>
                  <a:close/>
                  <a:moveTo>
                    <a:pt x="286" y="1214"/>
                  </a:moveTo>
                  <a:lnTo>
                    <a:pt x="282" y="1234"/>
                  </a:lnTo>
                  <a:lnTo>
                    <a:pt x="273" y="1249"/>
                  </a:lnTo>
                  <a:lnTo>
                    <a:pt x="260" y="1262"/>
                  </a:lnTo>
                  <a:lnTo>
                    <a:pt x="244" y="1270"/>
                  </a:lnTo>
                  <a:lnTo>
                    <a:pt x="227" y="1273"/>
                  </a:lnTo>
                  <a:lnTo>
                    <a:pt x="208" y="1270"/>
                  </a:lnTo>
                  <a:lnTo>
                    <a:pt x="191" y="1262"/>
                  </a:lnTo>
                  <a:lnTo>
                    <a:pt x="176" y="1249"/>
                  </a:lnTo>
                  <a:lnTo>
                    <a:pt x="167" y="1234"/>
                  </a:lnTo>
                  <a:lnTo>
                    <a:pt x="164" y="1214"/>
                  </a:lnTo>
                  <a:lnTo>
                    <a:pt x="164" y="1102"/>
                  </a:lnTo>
                  <a:lnTo>
                    <a:pt x="167" y="1089"/>
                  </a:lnTo>
                  <a:lnTo>
                    <a:pt x="178" y="1080"/>
                  </a:lnTo>
                  <a:lnTo>
                    <a:pt x="189" y="1076"/>
                  </a:lnTo>
                  <a:lnTo>
                    <a:pt x="201" y="1080"/>
                  </a:lnTo>
                  <a:lnTo>
                    <a:pt x="210" y="1089"/>
                  </a:lnTo>
                  <a:lnTo>
                    <a:pt x="214" y="1102"/>
                  </a:lnTo>
                  <a:lnTo>
                    <a:pt x="214" y="1210"/>
                  </a:lnTo>
                  <a:lnTo>
                    <a:pt x="215" y="1213"/>
                  </a:lnTo>
                  <a:lnTo>
                    <a:pt x="215" y="1217"/>
                  </a:lnTo>
                  <a:lnTo>
                    <a:pt x="218" y="1219"/>
                  </a:lnTo>
                  <a:lnTo>
                    <a:pt x="221" y="1222"/>
                  </a:lnTo>
                  <a:lnTo>
                    <a:pt x="223" y="1223"/>
                  </a:lnTo>
                  <a:lnTo>
                    <a:pt x="227" y="1222"/>
                  </a:lnTo>
                  <a:lnTo>
                    <a:pt x="230" y="1221"/>
                  </a:lnTo>
                  <a:lnTo>
                    <a:pt x="232" y="1218"/>
                  </a:lnTo>
                  <a:lnTo>
                    <a:pt x="234" y="1215"/>
                  </a:lnTo>
                  <a:lnTo>
                    <a:pt x="235" y="1213"/>
                  </a:lnTo>
                  <a:lnTo>
                    <a:pt x="235" y="1210"/>
                  </a:lnTo>
                  <a:lnTo>
                    <a:pt x="235" y="1102"/>
                  </a:lnTo>
                  <a:lnTo>
                    <a:pt x="239" y="1089"/>
                  </a:lnTo>
                  <a:lnTo>
                    <a:pt x="248" y="1080"/>
                  </a:lnTo>
                  <a:lnTo>
                    <a:pt x="261" y="1076"/>
                  </a:lnTo>
                  <a:lnTo>
                    <a:pt x="271" y="1079"/>
                  </a:lnTo>
                  <a:lnTo>
                    <a:pt x="279" y="1084"/>
                  </a:lnTo>
                  <a:lnTo>
                    <a:pt x="284" y="1092"/>
                  </a:lnTo>
                  <a:lnTo>
                    <a:pt x="286" y="1102"/>
                  </a:lnTo>
                  <a:lnTo>
                    <a:pt x="286" y="1214"/>
                  </a:lnTo>
                  <a:close/>
                  <a:moveTo>
                    <a:pt x="89" y="1102"/>
                  </a:moveTo>
                  <a:lnTo>
                    <a:pt x="93" y="1089"/>
                  </a:lnTo>
                  <a:lnTo>
                    <a:pt x="102" y="1080"/>
                  </a:lnTo>
                  <a:lnTo>
                    <a:pt x="114" y="1076"/>
                  </a:lnTo>
                  <a:lnTo>
                    <a:pt x="124" y="1079"/>
                  </a:lnTo>
                  <a:lnTo>
                    <a:pt x="132" y="1084"/>
                  </a:lnTo>
                  <a:lnTo>
                    <a:pt x="137" y="1092"/>
                  </a:lnTo>
                  <a:lnTo>
                    <a:pt x="138" y="1102"/>
                  </a:lnTo>
                  <a:lnTo>
                    <a:pt x="138" y="1214"/>
                  </a:lnTo>
                  <a:lnTo>
                    <a:pt x="136" y="1231"/>
                  </a:lnTo>
                  <a:lnTo>
                    <a:pt x="129" y="1247"/>
                  </a:lnTo>
                  <a:lnTo>
                    <a:pt x="119" y="1260"/>
                  </a:lnTo>
                  <a:lnTo>
                    <a:pt x="104" y="1269"/>
                  </a:lnTo>
                  <a:lnTo>
                    <a:pt x="89" y="1273"/>
                  </a:lnTo>
                  <a:lnTo>
                    <a:pt x="89" y="1102"/>
                  </a:lnTo>
                  <a:close/>
                  <a:moveTo>
                    <a:pt x="214" y="1000"/>
                  </a:moveTo>
                  <a:lnTo>
                    <a:pt x="211" y="1020"/>
                  </a:lnTo>
                  <a:lnTo>
                    <a:pt x="202" y="1037"/>
                  </a:lnTo>
                  <a:lnTo>
                    <a:pt x="188" y="1051"/>
                  </a:lnTo>
                  <a:lnTo>
                    <a:pt x="171" y="1060"/>
                  </a:lnTo>
                  <a:lnTo>
                    <a:pt x="151" y="1064"/>
                  </a:lnTo>
                  <a:lnTo>
                    <a:pt x="132" y="1060"/>
                  </a:lnTo>
                  <a:lnTo>
                    <a:pt x="116" y="1051"/>
                  </a:lnTo>
                  <a:lnTo>
                    <a:pt x="103" y="1037"/>
                  </a:lnTo>
                  <a:lnTo>
                    <a:pt x="95" y="1020"/>
                  </a:lnTo>
                  <a:lnTo>
                    <a:pt x="93" y="1000"/>
                  </a:lnTo>
                  <a:lnTo>
                    <a:pt x="93" y="892"/>
                  </a:lnTo>
                  <a:lnTo>
                    <a:pt x="97" y="879"/>
                  </a:lnTo>
                  <a:lnTo>
                    <a:pt x="106" y="870"/>
                  </a:lnTo>
                  <a:lnTo>
                    <a:pt x="118" y="866"/>
                  </a:lnTo>
                  <a:lnTo>
                    <a:pt x="129" y="870"/>
                  </a:lnTo>
                  <a:lnTo>
                    <a:pt x="140" y="879"/>
                  </a:lnTo>
                  <a:lnTo>
                    <a:pt x="142" y="892"/>
                  </a:lnTo>
                  <a:lnTo>
                    <a:pt x="142" y="1000"/>
                  </a:lnTo>
                  <a:lnTo>
                    <a:pt x="144" y="1004"/>
                  </a:lnTo>
                  <a:lnTo>
                    <a:pt x="145" y="1007"/>
                  </a:lnTo>
                  <a:lnTo>
                    <a:pt x="149" y="1008"/>
                  </a:lnTo>
                  <a:lnTo>
                    <a:pt x="151" y="1009"/>
                  </a:lnTo>
                  <a:lnTo>
                    <a:pt x="155" y="1008"/>
                  </a:lnTo>
                  <a:lnTo>
                    <a:pt x="159" y="1007"/>
                  </a:lnTo>
                  <a:lnTo>
                    <a:pt x="162" y="1005"/>
                  </a:lnTo>
                  <a:lnTo>
                    <a:pt x="163" y="1003"/>
                  </a:lnTo>
                  <a:lnTo>
                    <a:pt x="164" y="1000"/>
                  </a:lnTo>
                  <a:lnTo>
                    <a:pt x="164" y="892"/>
                  </a:lnTo>
                  <a:lnTo>
                    <a:pt x="167" y="879"/>
                  </a:lnTo>
                  <a:lnTo>
                    <a:pt x="178" y="870"/>
                  </a:lnTo>
                  <a:lnTo>
                    <a:pt x="189" y="866"/>
                  </a:lnTo>
                  <a:lnTo>
                    <a:pt x="201" y="870"/>
                  </a:lnTo>
                  <a:lnTo>
                    <a:pt x="210" y="879"/>
                  </a:lnTo>
                  <a:lnTo>
                    <a:pt x="214" y="892"/>
                  </a:lnTo>
                  <a:lnTo>
                    <a:pt x="214" y="1000"/>
                  </a:lnTo>
                  <a:close/>
                  <a:moveTo>
                    <a:pt x="361" y="1000"/>
                  </a:moveTo>
                  <a:lnTo>
                    <a:pt x="358" y="1020"/>
                  </a:lnTo>
                  <a:lnTo>
                    <a:pt x="348" y="1037"/>
                  </a:lnTo>
                  <a:lnTo>
                    <a:pt x="335" y="1051"/>
                  </a:lnTo>
                  <a:lnTo>
                    <a:pt x="317" y="1060"/>
                  </a:lnTo>
                  <a:lnTo>
                    <a:pt x="298" y="1064"/>
                  </a:lnTo>
                  <a:lnTo>
                    <a:pt x="279" y="1060"/>
                  </a:lnTo>
                  <a:lnTo>
                    <a:pt x="264" y="1051"/>
                  </a:lnTo>
                  <a:lnTo>
                    <a:pt x="251" y="1037"/>
                  </a:lnTo>
                  <a:lnTo>
                    <a:pt x="243" y="1020"/>
                  </a:lnTo>
                  <a:lnTo>
                    <a:pt x="239" y="1000"/>
                  </a:lnTo>
                  <a:lnTo>
                    <a:pt x="239" y="892"/>
                  </a:lnTo>
                  <a:lnTo>
                    <a:pt x="241" y="883"/>
                  </a:lnTo>
                  <a:lnTo>
                    <a:pt x="245" y="874"/>
                  </a:lnTo>
                  <a:lnTo>
                    <a:pt x="253" y="869"/>
                  </a:lnTo>
                  <a:lnTo>
                    <a:pt x="265" y="866"/>
                  </a:lnTo>
                  <a:lnTo>
                    <a:pt x="273" y="869"/>
                  </a:lnTo>
                  <a:lnTo>
                    <a:pt x="279" y="874"/>
                  </a:lnTo>
                  <a:lnTo>
                    <a:pt x="284" y="883"/>
                  </a:lnTo>
                  <a:lnTo>
                    <a:pt x="286" y="892"/>
                  </a:lnTo>
                  <a:lnTo>
                    <a:pt x="286" y="1000"/>
                  </a:lnTo>
                  <a:lnTo>
                    <a:pt x="287" y="1003"/>
                  </a:lnTo>
                  <a:lnTo>
                    <a:pt x="288" y="1005"/>
                  </a:lnTo>
                  <a:lnTo>
                    <a:pt x="292" y="1007"/>
                  </a:lnTo>
                  <a:lnTo>
                    <a:pt x="295" y="1008"/>
                  </a:lnTo>
                  <a:lnTo>
                    <a:pt x="298" y="1009"/>
                  </a:lnTo>
                  <a:lnTo>
                    <a:pt x="303" y="1008"/>
                  </a:lnTo>
                  <a:lnTo>
                    <a:pt x="307" y="1007"/>
                  </a:lnTo>
                  <a:lnTo>
                    <a:pt x="309" y="1005"/>
                  </a:lnTo>
                  <a:lnTo>
                    <a:pt x="311" y="1003"/>
                  </a:lnTo>
                  <a:lnTo>
                    <a:pt x="311" y="1000"/>
                  </a:lnTo>
                  <a:lnTo>
                    <a:pt x="311" y="892"/>
                  </a:lnTo>
                  <a:lnTo>
                    <a:pt x="313" y="883"/>
                  </a:lnTo>
                  <a:lnTo>
                    <a:pt x="318" y="874"/>
                  </a:lnTo>
                  <a:lnTo>
                    <a:pt x="325" y="869"/>
                  </a:lnTo>
                  <a:lnTo>
                    <a:pt x="331" y="866"/>
                  </a:lnTo>
                  <a:lnTo>
                    <a:pt x="343" y="869"/>
                  </a:lnTo>
                  <a:lnTo>
                    <a:pt x="352" y="874"/>
                  </a:lnTo>
                  <a:lnTo>
                    <a:pt x="359" y="883"/>
                  </a:lnTo>
                  <a:lnTo>
                    <a:pt x="361" y="892"/>
                  </a:lnTo>
                  <a:lnTo>
                    <a:pt x="361" y="1000"/>
                  </a:lnTo>
                  <a:close/>
                  <a:moveTo>
                    <a:pt x="504" y="1000"/>
                  </a:moveTo>
                  <a:lnTo>
                    <a:pt x="501" y="1020"/>
                  </a:lnTo>
                  <a:lnTo>
                    <a:pt x="493" y="1037"/>
                  </a:lnTo>
                  <a:lnTo>
                    <a:pt x="480" y="1051"/>
                  </a:lnTo>
                  <a:lnTo>
                    <a:pt x="464" y="1060"/>
                  </a:lnTo>
                  <a:lnTo>
                    <a:pt x="445" y="1064"/>
                  </a:lnTo>
                  <a:lnTo>
                    <a:pt x="425" y="1060"/>
                  </a:lnTo>
                  <a:lnTo>
                    <a:pt x="410" y="1051"/>
                  </a:lnTo>
                  <a:lnTo>
                    <a:pt x="397" y="1037"/>
                  </a:lnTo>
                  <a:lnTo>
                    <a:pt x="389" y="1020"/>
                  </a:lnTo>
                  <a:lnTo>
                    <a:pt x="386" y="1000"/>
                  </a:lnTo>
                  <a:lnTo>
                    <a:pt x="386" y="892"/>
                  </a:lnTo>
                  <a:lnTo>
                    <a:pt x="388" y="883"/>
                  </a:lnTo>
                  <a:lnTo>
                    <a:pt x="393" y="874"/>
                  </a:lnTo>
                  <a:lnTo>
                    <a:pt x="401" y="869"/>
                  </a:lnTo>
                  <a:lnTo>
                    <a:pt x="411" y="866"/>
                  </a:lnTo>
                  <a:lnTo>
                    <a:pt x="420" y="869"/>
                  </a:lnTo>
                  <a:lnTo>
                    <a:pt x="427" y="874"/>
                  </a:lnTo>
                  <a:lnTo>
                    <a:pt x="431" y="883"/>
                  </a:lnTo>
                  <a:lnTo>
                    <a:pt x="432" y="892"/>
                  </a:lnTo>
                  <a:lnTo>
                    <a:pt x="432" y="1000"/>
                  </a:lnTo>
                  <a:lnTo>
                    <a:pt x="433" y="1003"/>
                  </a:lnTo>
                  <a:lnTo>
                    <a:pt x="434" y="1005"/>
                  </a:lnTo>
                  <a:lnTo>
                    <a:pt x="437" y="1007"/>
                  </a:lnTo>
                  <a:lnTo>
                    <a:pt x="441" y="1008"/>
                  </a:lnTo>
                  <a:lnTo>
                    <a:pt x="445" y="1009"/>
                  </a:lnTo>
                  <a:lnTo>
                    <a:pt x="450" y="1008"/>
                  </a:lnTo>
                  <a:lnTo>
                    <a:pt x="453" y="1007"/>
                  </a:lnTo>
                  <a:lnTo>
                    <a:pt x="455" y="1005"/>
                  </a:lnTo>
                  <a:lnTo>
                    <a:pt x="457" y="1003"/>
                  </a:lnTo>
                  <a:lnTo>
                    <a:pt x="458" y="1000"/>
                  </a:lnTo>
                  <a:lnTo>
                    <a:pt x="458" y="892"/>
                  </a:lnTo>
                  <a:lnTo>
                    <a:pt x="459" y="883"/>
                  </a:lnTo>
                  <a:lnTo>
                    <a:pt x="463" y="874"/>
                  </a:lnTo>
                  <a:lnTo>
                    <a:pt x="470" y="869"/>
                  </a:lnTo>
                  <a:lnTo>
                    <a:pt x="479" y="866"/>
                  </a:lnTo>
                  <a:lnTo>
                    <a:pt x="489" y="869"/>
                  </a:lnTo>
                  <a:lnTo>
                    <a:pt x="497" y="874"/>
                  </a:lnTo>
                  <a:lnTo>
                    <a:pt x="502" y="883"/>
                  </a:lnTo>
                  <a:lnTo>
                    <a:pt x="504" y="892"/>
                  </a:lnTo>
                  <a:lnTo>
                    <a:pt x="504" y="1000"/>
                  </a:lnTo>
                  <a:close/>
                  <a:moveTo>
                    <a:pt x="432" y="792"/>
                  </a:moveTo>
                  <a:lnTo>
                    <a:pt x="429" y="810"/>
                  </a:lnTo>
                  <a:lnTo>
                    <a:pt x="420" y="828"/>
                  </a:lnTo>
                  <a:lnTo>
                    <a:pt x="406" y="841"/>
                  </a:lnTo>
                  <a:lnTo>
                    <a:pt x="389" y="850"/>
                  </a:lnTo>
                  <a:lnTo>
                    <a:pt x="369" y="854"/>
                  </a:lnTo>
                  <a:lnTo>
                    <a:pt x="351" y="850"/>
                  </a:lnTo>
                  <a:lnTo>
                    <a:pt x="334" y="841"/>
                  </a:lnTo>
                  <a:lnTo>
                    <a:pt x="322" y="828"/>
                  </a:lnTo>
                  <a:lnTo>
                    <a:pt x="313" y="810"/>
                  </a:lnTo>
                  <a:lnTo>
                    <a:pt x="311" y="792"/>
                  </a:lnTo>
                  <a:lnTo>
                    <a:pt x="311" y="661"/>
                  </a:lnTo>
                  <a:lnTo>
                    <a:pt x="313" y="650"/>
                  </a:lnTo>
                  <a:lnTo>
                    <a:pt x="318" y="642"/>
                  </a:lnTo>
                  <a:lnTo>
                    <a:pt x="325" y="638"/>
                  </a:lnTo>
                  <a:lnTo>
                    <a:pt x="331" y="637"/>
                  </a:lnTo>
                  <a:lnTo>
                    <a:pt x="343" y="638"/>
                  </a:lnTo>
                  <a:lnTo>
                    <a:pt x="351" y="642"/>
                  </a:lnTo>
                  <a:lnTo>
                    <a:pt x="355" y="650"/>
                  </a:lnTo>
                  <a:lnTo>
                    <a:pt x="358" y="661"/>
                  </a:lnTo>
                  <a:lnTo>
                    <a:pt x="358" y="786"/>
                  </a:lnTo>
                  <a:lnTo>
                    <a:pt x="358" y="790"/>
                  </a:lnTo>
                  <a:lnTo>
                    <a:pt x="359" y="794"/>
                  </a:lnTo>
                  <a:lnTo>
                    <a:pt x="361" y="797"/>
                  </a:lnTo>
                  <a:lnTo>
                    <a:pt x="364" y="798"/>
                  </a:lnTo>
                  <a:lnTo>
                    <a:pt x="367" y="800"/>
                  </a:lnTo>
                  <a:lnTo>
                    <a:pt x="369" y="800"/>
                  </a:lnTo>
                  <a:lnTo>
                    <a:pt x="374" y="800"/>
                  </a:lnTo>
                  <a:lnTo>
                    <a:pt x="377" y="797"/>
                  </a:lnTo>
                  <a:lnTo>
                    <a:pt x="380" y="796"/>
                  </a:lnTo>
                  <a:lnTo>
                    <a:pt x="381" y="792"/>
                  </a:lnTo>
                  <a:lnTo>
                    <a:pt x="382" y="786"/>
                  </a:lnTo>
                  <a:lnTo>
                    <a:pt x="382" y="724"/>
                  </a:lnTo>
                  <a:lnTo>
                    <a:pt x="384" y="713"/>
                  </a:lnTo>
                  <a:lnTo>
                    <a:pt x="389" y="706"/>
                  </a:lnTo>
                  <a:lnTo>
                    <a:pt x="397" y="700"/>
                  </a:lnTo>
                  <a:lnTo>
                    <a:pt x="407" y="699"/>
                  </a:lnTo>
                  <a:lnTo>
                    <a:pt x="416" y="700"/>
                  </a:lnTo>
                  <a:lnTo>
                    <a:pt x="424" y="706"/>
                  </a:lnTo>
                  <a:lnTo>
                    <a:pt x="431" y="713"/>
                  </a:lnTo>
                  <a:lnTo>
                    <a:pt x="432" y="724"/>
                  </a:lnTo>
                  <a:lnTo>
                    <a:pt x="432" y="792"/>
                  </a:lnTo>
                  <a:close/>
                  <a:moveTo>
                    <a:pt x="286" y="792"/>
                  </a:moveTo>
                  <a:lnTo>
                    <a:pt x="282" y="810"/>
                  </a:lnTo>
                  <a:lnTo>
                    <a:pt x="273" y="828"/>
                  </a:lnTo>
                  <a:lnTo>
                    <a:pt x="260" y="841"/>
                  </a:lnTo>
                  <a:lnTo>
                    <a:pt x="241" y="850"/>
                  </a:lnTo>
                  <a:lnTo>
                    <a:pt x="223" y="854"/>
                  </a:lnTo>
                  <a:lnTo>
                    <a:pt x="204" y="850"/>
                  </a:lnTo>
                  <a:lnTo>
                    <a:pt x="188" y="841"/>
                  </a:lnTo>
                  <a:lnTo>
                    <a:pt x="175" y="828"/>
                  </a:lnTo>
                  <a:lnTo>
                    <a:pt x="167" y="810"/>
                  </a:lnTo>
                  <a:lnTo>
                    <a:pt x="164" y="792"/>
                  </a:lnTo>
                  <a:lnTo>
                    <a:pt x="164" y="620"/>
                  </a:lnTo>
                  <a:lnTo>
                    <a:pt x="167" y="607"/>
                  </a:lnTo>
                  <a:lnTo>
                    <a:pt x="178" y="597"/>
                  </a:lnTo>
                  <a:lnTo>
                    <a:pt x="189" y="594"/>
                  </a:lnTo>
                  <a:lnTo>
                    <a:pt x="201" y="597"/>
                  </a:lnTo>
                  <a:lnTo>
                    <a:pt x="210" y="607"/>
                  </a:lnTo>
                  <a:lnTo>
                    <a:pt x="214" y="620"/>
                  </a:lnTo>
                  <a:lnTo>
                    <a:pt x="214" y="786"/>
                  </a:lnTo>
                  <a:lnTo>
                    <a:pt x="215" y="792"/>
                  </a:lnTo>
                  <a:lnTo>
                    <a:pt x="215" y="796"/>
                  </a:lnTo>
                  <a:lnTo>
                    <a:pt x="218" y="797"/>
                  </a:lnTo>
                  <a:lnTo>
                    <a:pt x="221" y="800"/>
                  </a:lnTo>
                  <a:lnTo>
                    <a:pt x="223" y="800"/>
                  </a:lnTo>
                  <a:lnTo>
                    <a:pt x="227" y="800"/>
                  </a:lnTo>
                  <a:lnTo>
                    <a:pt x="231" y="797"/>
                  </a:lnTo>
                  <a:lnTo>
                    <a:pt x="234" y="796"/>
                  </a:lnTo>
                  <a:lnTo>
                    <a:pt x="235" y="792"/>
                  </a:lnTo>
                  <a:lnTo>
                    <a:pt x="235" y="786"/>
                  </a:lnTo>
                  <a:lnTo>
                    <a:pt x="235" y="620"/>
                  </a:lnTo>
                  <a:lnTo>
                    <a:pt x="239" y="607"/>
                  </a:lnTo>
                  <a:lnTo>
                    <a:pt x="248" y="597"/>
                  </a:lnTo>
                  <a:lnTo>
                    <a:pt x="261" y="594"/>
                  </a:lnTo>
                  <a:lnTo>
                    <a:pt x="271" y="596"/>
                  </a:lnTo>
                  <a:lnTo>
                    <a:pt x="279" y="601"/>
                  </a:lnTo>
                  <a:lnTo>
                    <a:pt x="284" y="610"/>
                  </a:lnTo>
                  <a:lnTo>
                    <a:pt x="286" y="620"/>
                  </a:lnTo>
                  <a:lnTo>
                    <a:pt x="286" y="792"/>
                  </a:lnTo>
                  <a:close/>
                  <a:moveTo>
                    <a:pt x="89" y="652"/>
                  </a:moveTo>
                  <a:lnTo>
                    <a:pt x="90" y="642"/>
                  </a:lnTo>
                  <a:lnTo>
                    <a:pt x="97" y="634"/>
                  </a:lnTo>
                  <a:lnTo>
                    <a:pt x="104" y="629"/>
                  </a:lnTo>
                  <a:lnTo>
                    <a:pt x="114" y="627"/>
                  </a:lnTo>
                  <a:lnTo>
                    <a:pt x="124" y="629"/>
                  </a:lnTo>
                  <a:lnTo>
                    <a:pt x="132" y="634"/>
                  </a:lnTo>
                  <a:lnTo>
                    <a:pt x="137" y="642"/>
                  </a:lnTo>
                  <a:lnTo>
                    <a:pt x="138" y="652"/>
                  </a:lnTo>
                  <a:lnTo>
                    <a:pt x="138" y="792"/>
                  </a:lnTo>
                  <a:lnTo>
                    <a:pt x="134" y="813"/>
                  </a:lnTo>
                  <a:lnTo>
                    <a:pt x="124" y="831"/>
                  </a:lnTo>
                  <a:lnTo>
                    <a:pt x="108" y="845"/>
                  </a:lnTo>
                  <a:lnTo>
                    <a:pt x="89" y="854"/>
                  </a:lnTo>
                  <a:lnTo>
                    <a:pt x="89" y="652"/>
                  </a:lnTo>
                  <a:close/>
                  <a:moveTo>
                    <a:pt x="604" y="2209"/>
                  </a:moveTo>
                  <a:lnTo>
                    <a:pt x="734" y="2065"/>
                  </a:lnTo>
                  <a:lnTo>
                    <a:pt x="608" y="2065"/>
                  </a:lnTo>
                  <a:lnTo>
                    <a:pt x="604" y="2209"/>
                  </a:lnTo>
                  <a:close/>
                  <a:moveTo>
                    <a:pt x="1452" y="2209"/>
                  </a:moveTo>
                  <a:lnTo>
                    <a:pt x="1318" y="2065"/>
                  </a:lnTo>
                  <a:lnTo>
                    <a:pt x="1448" y="2065"/>
                  </a:lnTo>
                  <a:lnTo>
                    <a:pt x="1452" y="2209"/>
                  </a:lnTo>
                  <a:close/>
                  <a:moveTo>
                    <a:pt x="1452" y="2033"/>
                  </a:moveTo>
                  <a:lnTo>
                    <a:pt x="1435" y="2028"/>
                  </a:lnTo>
                  <a:lnTo>
                    <a:pt x="1422" y="2019"/>
                  </a:lnTo>
                  <a:lnTo>
                    <a:pt x="1411" y="2005"/>
                  </a:lnTo>
                  <a:lnTo>
                    <a:pt x="1404" y="1991"/>
                  </a:lnTo>
                  <a:lnTo>
                    <a:pt x="1401" y="1974"/>
                  </a:lnTo>
                  <a:lnTo>
                    <a:pt x="1401" y="1869"/>
                  </a:lnTo>
                  <a:lnTo>
                    <a:pt x="1405" y="1857"/>
                  </a:lnTo>
                  <a:lnTo>
                    <a:pt x="1414" y="1848"/>
                  </a:lnTo>
                  <a:lnTo>
                    <a:pt x="1427" y="1844"/>
                  </a:lnTo>
                  <a:lnTo>
                    <a:pt x="1439" y="1848"/>
                  </a:lnTo>
                  <a:lnTo>
                    <a:pt x="1448" y="1857"/>
                  </a:lnTo>
                  <a:lnTo>
                    <a:pt x="1452" y="1869"/>
                  </a:lnTo>
                  <a:lnTo>
                    <a:pt x="1452" y="2033"/>
                  </a:lnTo>
                  <a:close/>
                  <a:moveTo>
                    <a:pt x="1380" y="1974"/>
                  </a:moveTo>
                  <a:lnTo>
                    <a:pt x="1378" y="1992"/>
                  </a:lnTo>
                  <a:lnTo>
                    <a:pt x="1368" y="2009"/>
                  </a:lnTo>
                  <a:lnTo>
                    <a:pt x="1354" y="2021"/>
                  </a:lnTo>
                  <a:lnTo>
                    <a:pt x="1337" y="2029"/>
                  </a:lnTo>
                  <a:lnTo>
                    <a:pt x="1318" y="2033"/>
                  </a:lnTo>
                  <a:lnTo>
                    <a:pt x="1299" y="2029"/>
                  </a:lnTo>
                  <a:lnTo>
                    <a:pt x="1282" y="2021"/>
                  </a:lnTo>
                  <a:lnTo>
                    <a:pt x="1269" y="2009"/>
                  </a:lnTo>
                  <a:lnTo>
                    <a:pt x="1261" y="1992"/>
                  </a:lnTo>
                  <a:lnTo>
                    <a:pt x="1259" y="1974"/>
                  </a:lnTo>
                  <a:lnTo>
                    <a:pt x="1259" y="1869"/>
                  </a:lnTo>
                  <a:lnTo>
                    <a:pt x="1263" y="1857"/>
                  </a:lnTo>
                  <a:lnTo>
                    <a:pt x="1272" y="1848"/>
                  </a:lnTo>
                  <a:lnTo>
                    <a:pt x="1284" y="1844"/>
                  </a:lnTo>
                  <a:lnTo>
                    <a:pt x="1293" y="1846"/>
                  </a:lnTo>
                  <a:lnTo>
                    <a:pt x="1299" y="1852"/>
                  </a:lnTo>
                  <a:lnTo>
                    <a:pt x="1303" y="1859"/>
                  </a:lnTo>
                  <a:lnTo>
                    <a:pt x="1304" y="1869"/>
                  </a:lnTo>
                  <a:lnTo>
                    <a:pt x="1304" y="1969"/>
                  </a:lnTo>
                  <a:lnTo>
                    <a:pt x="1306" y="1973"/>
                  </a:lnTo>
                  <a:lnTo>
                    <a:pt x="1307" y="1977"/>
                  </a:lnTo>
                  <a:lnTo>
                    <a:pt x="1310" y="1979"/>
                  </a:lnTo>
                  <a:lnTo>
                    <a:pt x="1312" y="1981"/>
                  </a:lnTo>
                  <a:lnTo>
                    <a:pt x="1315" y="1982"/>
                  </a:lnTo>
                  <a:lnTo>
                    <a:pt x="1318" y="1982"/>
                  </a:lnTo>
                  <a:lnTo>
                    <a:pt x="1323" y="1982"/>
                  </a:lnTo>
                  <a:lnTo>
                    <a:pt x="1325" y="1979"/>
                  </a:lnTo>
                  <a:lnTo>
                    <a:pt x="1328" y="1978"/>
                  </a:lnTo>
                  <a:lnTo>
                    <a:pt x="1329" y="1974"/>
                  </a:lnTo>
                  <a:lnTo>
                    <a:pt x="1331" y="1969"/>
                  </a:lnTo>
                  <a:lnTo>
                    <a:pt x="1331" y="1869"/>
                  </a:lnTo>
                  <a:lnTo>
                    <a:pt x="1332" y="1859"/>
                  </a:lnTo>
                  <a:lnTo>
                    <a:pt x="1337" y="1852"/>
                  </a:lnTo>
                  <a:lnTo>
                    <a:pt x="1345" y="1846"/>
                  </a:lnTo>
                  <a:lnTo>
                    <a:pt x="1355" y="1844"/>
                  </a:lnTo>
                  <a:lnTo>
                    <a:pt x="1367" y="1848"/>
                  </a:lnTo>
                  <a:lnTo>
                    <a:pt x="1376" y="1857"/>
                  </a:lnTo>
                  <a:lnTo>
                    <a:pt x="1380" y="1869"/>
                  </a:lnTo>
                  <a:lnTo>
                    <a:pt x="1380" y="1974"/>
                  </a:lnTo>
                  <a:close/>
                  <a:moveTo>
                    <a:pt x="1452" y="1776"/>
                  </a:moveTo>
                  <a:lnTo>
                    <a:pt x="1448" y="1796"/>
                  </a:lnTo>
                  <a:lnTo>
                    <a:pt x="1439" y="1811"/>
                  </a:lnTo>
                  <a:lnTo>
                    <a:pt x="1426" y="1824"/>
                  </a:lnTo>
                  <a:lnTo>
                    <a:pt x="1409" y="1832"/>
                  </a:lnTo>
                  <a:lnTo>
                    <a:pt x="1389" y="1835"/>
                  </a:lnTo>
                  <a:lnTo>
                    <a:pt x="1370" y="1832"/>
                  </a:lnTo>
                  <a:lnTo>
                    <a:pt x="1354" y="1824"/>
                  </a:lnTo>
                  <a:lnTo>
                    <a:pt x="1341" y="1811"/>
                  </a:lnTo>
                  <a:lnTo>
                    <a:pt x="1333" y="1796"/>
                  </a:lnTo>
                  <a:lnTo>
                    <a:pt x="1331" y="1776"/>
                  </a:lnTo>
                  <a:lnTo>
                    <a:pt x="1331" y="1634"/>
                  </a:lnTo>
                  <a:lnTo>
                    <a:pt x="1332" y="1623"/>
                  </a:lnTo>
                  <a:lnTo>
                    <a:pt x="1336" y="1616"/>
                  </a:lnTo>
                  <a:lnTo>
                    <a:pt x="1342" y="1610"/>
                  </a:lnTo>
                  <a:lnTo>
                    <a:pt x="1351" y="1609"/>
                  </a:lnTo>
                  <a:lnTo>
                    <a:pt x="1363" y="1610"/>
                  </a:lnTo>
                  <a:lnTo>
                    <a:pt x="1372" y="1616"/>
                  </a:lnTo>
                  <a:lnTo>
                    <a:pt x="1379" y="1623"/>
                  </a:lnTo>
                  <a:lnTo>
                    <a:pt x="1380" y="1634"/>
                  </a:lnTo>
                  <a:lnTo>
                    <a:pt x="1380" y="1772"/>
                  </a:lnTo>
                  <a:lnTo>
                    <a:pt x="1381" y="1776"/>
                  </a:lnTo>
                  <a:lnTo>
                    <a:pt x="1383" y="1779"/>
                  </a:lnTo>
                  <a:lnTo>
                    <a:pt x="1385" y="1780"/>
                  </a:lnTo>
                  <a:lnTo>
                    <a:pt x="1389" y="1781"/>
                  </a:lnTo>
                  <a:lnTo>
                    <a:pt x="1393" y="1780"/>
                  </a:lnTo>
                  <a:lnTo>
                    <a:pt x="1397" y="1779"/>
                  </a:lnTo>
                  <a:lnTo>
                    <a:pt x="1400" y="1777"/>
                  </a:lnTo>
                  <a:lnTo>
                    <a:pt x="1401" y="1775"/>
                  </a:lnTo>
                  <a:lnTo>
                    <a:pt x="1401" y="1772"/>
                  </a:lnTo>
                  <a:lnTo>
                    <a:pt x="1401" y="1634"/>
                  </a:lnTo>
                  <a:lnTo>
                    <a:pt x="1404" y="1623"/>
                  </a:lnTo>
                  <a:lnTo>
                    <a:pt x="1409" y="1616"/>
                  </a:lnTo>
                  <a:lnTo>
                    <a:pt x="1418" y="1610"/>
                  </a:lnTo>
                  <a:lnTo>
                    <a:pt x="1427" y="1609"/>
                  </a:lnTo>
                  <a:lnTo>
                    <a:pt x="1436" y="1610"/>
                  </a:lnTo>
                  <a:lnTo>
                    <a:pt x="1444" y="1616"/>
                  </a:lnTo>
                  <a:lnTo>
                    <a:pt x="1449" y="1623"/>
                  </a:lnTo>
                  <a:lnTo>
                    <a:pt x="1452" y="1634"/>
                  </a:lnTo>
                  <a:lnTo>
                    <a:pt x="1452" y="1776"/>
                  </a:lnTo>
                  <a:close/>
                  <a:moveTo>
                    <a:pt x="1304" y="1776"/>
                  </a:moveTo>
                  <a:lnTo>
                    <a:pt x="1302" y="1796"/>
                  </a:lnTo>
                  <a:lnTo>
                    <a:pt x="1293" y="1811"/>
                  </a:lnTo>
                  <a:lnTo>
                    <a:pt x="1278" y="1824"/>
                  </a:lnTo>
                  <a:lnTo>
                    <a:pt x="1261" y="1832"/>
                  </a:lnTo>
                  <a:lnTo>
                    <a:pt x="1242" y="1835"/>
                  </a:lnTo>
                  <a:lnTo>
                    <a:pt x="1225" y="1832"/>
                  </a:lnTo>
                  <a:lnTo>
                    <a:pt x="1209" y="1824"/>
                  </a:lnTo>
                  <a:lnTo>
                    <a:pt x="1196" y="1811"/>
                  </a:lnTo>
                  <a:lnTo>
                    <a:pt x="1187" y="1796"/>
                  </a:lnTo>
                  <a:lnTo>
                    <a:pt x="1183" y="1776"/>
                  </a:lnTo>
                  <a:lnTo>
                    <a:pt x="1183" y="1634"/>
                  </a:lnTo>
                  <a:lnTo>
                    <a:pt x="1186" y="1623"/>
                  </a:lnTo>
                  <a:lnTo>
                    <a:pt x="1191" y="1616"/>
                  </a:lnTo>
                  <a:lnTo>
                    <a:pt x="1199" y="1610"/>
                  </a:lnTo>
                  <a:lnTo>
                    <a:pt x="1208" y="1609"/>
                  </a:lnTo>
                  <a:lnTo>
                    <a:pt x="1218" y="1610"/>
                  </a:lnTo>
                  <a:lnTo>
                    <a:pt x="1226" y="1616"/>
                  </a:lnTo>
                  <a:lnTo>
                    <a:pt x="1231" y="1623"/>
                  </a:lnTo>
                  <a:lnTo>
                    <a:pt x="1234" y="1634"/>
                  </a:lnTo>
                  <a:lnTo>
                    <a:pt x="1234" y="1772"/>
                  </a:lnTo>
                  <a:lnTo>
                    <a:pt x="1234" y="1776"/>
                  </a:lnTo>
                  <a:lnTo>
                    <a:pt x="1237" y="1779"/>
                  </a:lnTo>
                  <a:lnTo>
                    <a:pt x="1239" y="1780"/>
                  </a:lnTo>
                  <a:lnTo>
                    <a:pt x="1242" y="1781"/>
                  </a:lnTo>
                  <a:lnTo>
                    <a:pt x="1247" y="1780"/>
                  </a:lnTo>
                  <a:lnTo>
                    <a:pt x="1250" y="1779"/>
                  </a:lnTo>
                  <a:lnTo>
                    <a:pt x="1252" y="1777"/>
                  </a:lnTo>
                  <a:lnTo>
                    <a:pt x="1254" y="1775"/>
                  </a:lnTo>
                  <a:lnTo>
                    <a:pt x="1255" y="1772"/>
                  </a:lnTo>
                  <a:lnTo>
                    <a:pt x="1255" y="1634"/>
                  </a:lnTo>
                  <a:lnTo>
                    <a:pt x="1256" y="1623"/>
                  </a:lnTo>
                  <a:lnTo>
                    <a:pt x="1263" y="1616"/>
                  </a:lnTo>
                  <a:lnTo>
                    <a:pt x="1271" y="1610"/>
                  </a:lnTo>
                  <a:lnTo>
                    <a:pt x="1280" y="1609"/>
                  </a:lnTo>
                  <a:lnTo>
                    <a:pt x="1291" y="1610"/>
                  </a:lnTo>
                  <a:lnTo>
                    <a:pt x="1299" y="1616"/>
                  </a:lnTo>
                  <a:lnTo>
                    <a:pt x="1303" y="1623"/>
                  </a:lnTo>
                  <a:lnTo>
                    <a:pt x="1304" y="1634"/>
                  </a:lnTo>
                  <a:lnTo>
                    <a:pt x="1304" y="1776"/>
                  </a:lnTo>
                  <a:close/>
                  <a:moveTo>
                    <a:pt x="1380" y="1537"/>
                  </a:moveTo>
                  <a:lnTo>
                    <a:pt x="1378" y="1557"/>
                  </a:lnTo>
                  <a:lnTo>
                    <a:pt x="1368" y="1573"/>
                  </a:lnTo>
                  <a:lnTo>
                    <a:pt x="1354" y="1586"/>
                  </a:lnTo>
                  <a:lnTo>
                    <a:pt x="1337" y="1593"/>
                  </a:lnTo>
                  <a:lnTo>
                    <a:pt x="1318" y="1596"/>
                  </a:lnTo>
                  <a:lnTo>
                    <a:pt x="1299" y="1593"/>
                  </a:lnTo>
                  <a:lnTo>
                    <a:pt x="1282" y="1586"/>
                  </a:lnTo>
                  <a:lnTo>
                    <a:pt x="1269" y="1573"/>
                  </a:lnTo>
                  <a:lnTo>
                    <a:pt x="1261" y="1557"/>
                  </a:lnTo>
                  <a:lnTo>
                    <a:pt x="1259" y="1537"/>
                  </a:lnTo>
                  <a:lnTo>
                    <a:pt x="1259" y="1395"/>
                  </a:lnTo>
                  <a:lnTo>
                    <a:pt x="1263" y="1382"/>
                  </a:lnTo>
                  <a:lnTo>
                    <a:pt x="1272" y="1373"/>
                  </a:lnTo>
                  <a:lnTo>
                    <a:pt x="1284" y="1369"/>
                  </a:lnTo>
                  <a:lnTo>
                    <a:pt x="1293" y="1372"/>
                  </a:lnTo>
                  <a:lnTo>
                    <a:pt x="1299" y="1377"/>
                  </a:lnTo>
                  <a:lnTo>
                    <a:pt x="1303" y="1386"/>
                  </a:lnTo>
                  <a:lnTo>
                    <a:pt x="1304" y="1395"/>
                  </a:lnTo>
                  <a:lnTo>
                    <a:pt x="1304" y="1530"/>
                  </a:lnTo>
                  <a:lnTo>
                    <a:pt x="1306" y="1534"/>
                  </a:lnTo>
                  <a:lnTo>
                    <a:pt x="1307" y="1536"/>
                  </a:lnTo>
                  <a:lnTo>
                    <a:pt x="1310" y="1539"/>
                  </a:lnTo>
                  <a:lnTo>
                    <a:pt x="1312" y="1540"/>
                  </a:lnTo>
                  <a:lnTo>
                    <a:pt x="1315" y="1541"/>
                  </a:lnTo>
                  <a:lnTo>
                    <a:pt x="1318" y="1541"/>
                  </a:lnTo>
                  <a:lnTo>
                    <a:pt x="1323" y="1541"/>
                  </a:lnTo>
                  <a:lnTo>
                    <a:pt x="1325" y="1540"/>
                  </a:lnTo>
                  <a:lnTo>
                    <a:pt x="1328" y="1537"/>
                  </a:lnTo>
                  <a:lnTo>
                    <a:pt x="1329" y="1534"/>
                  </a:lnTo>
                  <a:lnTo>
                    <a:pt x="1331" y="1530"/>
                  </a:lnTo>
                  <a:lnTo>
                    <a:pt x="1331" y="1395"/>
                  </a:lnTo>
                  <a:lnTo>
                    <a:pt x="1332" y="1386"/>
                  </a:lnTo>
                  <a:lnTo>
                    <a:pt x="1337" y="1377"/>
                  </a:lnTo>
                  <a:lnTo>
                    <a:pt x="1345" y="1372"/>
                  </a:lnTo>
                  <a:lnTo>
                    <a:pt x="1355" y="1369"/>
                  </a:lnTo>
                  <a:lnTo>
                    <a:pt x="1367" y="1373"/>
                  </a:lnTo>
                  <a:lnTo>
                    <a:pt x="1376" y="1382"/>
                  </a:lnTo>
                  <a:lnTo>
                    <a:pt x="1380" y="1395"/>
                  </a:lnTo>
                  <a:lnTo>
                    <a:pt x="1380" y="1537"/>
                  </a:lnTo>
                  <a:close/>
                  <a:moveTo>
                    <a:pt x="1452" y="1596"/>
                  </a:moveTo>
                  <a:lnTo>
                    <a:pt x="1431" y="1587"/>
                  </a:lnTo>
                  <a:lnTo>
                    <a:pt x="1415" y="1573"/>
                  </a:lnTo>
                  <a:lnTo>
                    <a:pt x="1405" y="1556"/>
                  </a:lnTo>
                  <a:lnTo>
                    <a:pt x="1401" y="1537"/>
                  </a:lnTo>
                  <a:lnTo>
                    <a:pt x="1401" y="1395"/>
                  </a:lnTo>
                  <a:lnTo>
                    <a:pt x="1405" y="1382"/>
                  </a:lnTo>
                  <a:lnTo>
                    <a:pt x="1414" y="1373"/>
                  </a:lnTo>
                  <a:lnTo>
                    <a:pt x="1427" y="1369"/>
                  </a:lnTo>
                  <a:lnTo>
                    <a:pt x="1439" y="1373"/>
                  </a:lnTo>
                  <a:lnTo>
                    <a:pt x="1448" y="1382"/>
                  </a:lnTo>
                  <a:lnTo>
                    <a:pt x="1452" y="1395"/>
                  </a:lnTo>
                  <a:lnTo>
                    <a:pt x="1452" y="1596"/>
                  </a:lnTo>
                  <a:close/>
                  <a:moveTo>
                    <a:pt x="1452" y="1295"/>
                  </a:moveTo>
                  <a:lnTo>
                    <a:pt x="1448" y="1313"/>
                  </a:lnTo>
                  <a:lnTo>
                    <a:pt x="1439" y="1331"/>
                  </a:lnTo>
                  <a:lnTo>
                    <a:pt x="1426" y="1344"/>
                  </a:lnTo>
                  <a:lnTo>
                    <a:pt x="1409" y="1354"/>
                  </a:lnTo>
                  <a:lnTo>
                    <a:pt x="1389" y="1358"/>
                  </a:lnTo>
                  <a:lnTo>
                    <a:pt x="1370" y="1354"/>
                  </a:lnTo>
                  <a:lnTo>
                    <a:pt x="1354" y="1344"/>
                  </a:lnTo>
                  <a:lnTo>
                    <a:pt x="1341" y="1331"/>
                  </a:lnTo>
                  <a:lnTo>
                    <a:pt x="1333" y="1313"/>
                  </a:lnTo>
                  <a:lnTo>
                    <a:pt x="1331" y="1295"/>
                  </a:lnTo>
                  <a:lnTo>
                    <a:pt x="1331" y="1155"/>
                  </a:lnTo>
                  <a:lnTo>
                    <a:pt x="1332" y="1146"/>
                  </a:lnTo>
                  <a:lnTo>
                    <a:pt x="1336" y="1138"/>
                  </a:lnTo>
                  <a:lnTo>
                    <a:pt x="1342" y="1133"/>
                  </a:lnTo>
                  <a:lnTo>
                    <a:pt x="1351" y="1131"/>
                  </a:lnTo>
                  <a:lnTo>
                    <a:pt x="1363" y="1133"/>
                  </a:lnTo>
                  <a:lnTo>
                    <a:pt x="1372" y="1138"/>
                  </a:lnTo>
                  <a:lnTo>
                    <a:pt x="1379" y="1146"/>
                  </a:lnTo>
                  <a:lnTo>
                    <a:pt x="1380" y="1155"/>
                  </a:lnTo>
                  <a:lnTo>
                    <a:pt x="1380" y="1290"/>
                  </a:lnTo>
                  <a:lnTo>
                    <a:pt x="1381" y="1295"/>
                  </a:lnTo>
                  <a:lnTo>
                    <a:pt x="1383" y="1298"/>
                  </a:lnTo>
                  <a:lnTo>
                    <a:pt x="1384" y="1300"/>
                  </a:lnTo>
                  <a:lnTo>
                    <a:pt x="1387" y="1303"/>
                  </a:lnTo>
                  <a:lnTo>
                    <a:pt x="1389" y="1303"/>
                  </a:lnTo>
                  <a:lnTo>
                    <a:pt x="1393" y="1303"/>
                  </a:lnTo>
                  <a:lnTo>
                    <a:pt x="1397" y="1300"/>
                  </a:lnTo>
                  <a:lnTo>
                    <a:pt x="1400" y="1298"/>
                  </a:lnTo>
                  <a:lnTo>
                    <a:pt x="1401" y="1295"/>
                  </a:lnTo>
                  <a:lnTo>
                    <a:pt x="1401" y="1290"/>
                  </a:lnTo>
                  <a:lnTo>
                    <a:pt x="1401" y="1155"/>
                  </a:lnTo>
                  <a:lnTo>
                    <a:pt x="1405" y="1144"/>
                  </a:lnTo>
                  <a:lnTo>
                    <a:pt x="1414" y="1135"/>
                  </a:lnTo>
                  <a:lnTo>
                    <a:pt x="1427" y="1131"/>
                  </a:lnTo>
                  <a:lnTo>
                    <a:pt x="1439" y="1135"/>
                  </a:lnTo>
                  <a:lnTo>
                    <a:pt x="1448" y="1144"/>
                  </a:lnTo>
                  <a:lnTo>
                    <a:pt x="1452" y="1155"/>
                  </a:lnTo>
                  <a:lnTo>
                    <a:pt x="1452" y="1295"/>
                  </a:lnTo>
                  <a:close/>
                  <a:moveTo>
                    <a:pt x="1304" y="1295"/>
                  </a:moveTo>
                  <a:lnTo>
                    <a:pt x="1302" y="1313"/>
                  </a:lnTo>
                  <a:lnTo>
                    <a:pt x="1293" y="1331"/>
                  </a:lnTo>
                  <a:lnTo>
                    <a:pt x="1278" y="1344"/>
                  </a:lnTo>
                  <a:lnTo>
                    <a:pt x="1261" y="1354"/>
                  </a:lnTo>
                  <a:lnTo>
                    <a:pt x="1242" y="1358"/>
                  </a:lnTo>
                  <a:lnTo>
                    <a:pt x="1225" y="1354"/>
                  </a:lnTo>
                  <a:lnTo>
                    <a:pt x="1209" y="1344"/>
                  </a:lnTo>
                  <a:lnTo>
                    <a:pt x="1196" y="1331"/>
                  </a:lnTo>
                  <a:lnTo>
                    <a:pt x="1187" y="1313"/>
                  </a:lnTo>
                  <a:lnTo>
                    <a:pt x="1183" y="1295"/>
                  </a:lnTo>
                  <a:lnTo>
                    <a:pt x="1183" y="1155"/>
                  </a:lnTo>
                  <a:lnTo>
                    <a:pt x="1187" y="1144"/>
                  </a:lnTo>
                  <a:lnTo>
                    <a:pt x="1196" y="1135"/>
                  </a:lnTo>
                  <a:lnTo>
                    <a:pt x="1208" y="1131"/>
                  </a:lnTo>
                  <a:lnTo>
                    <a:pt x="1221" y="1135"/>
                  </a:lnTo>
                  <a:lnTo>
                    <a:pt x="1230" y="1144"/>
                  </a:lnTo>
                  <a:lnTo>
                    <a:pt x="1234" y="1155"/>
                  </a:lnTo>
                  <a:lnTo>
                    <a:pt x="1234" y="1290"/>
                  </a:lnTo>
                  <a:lnTo>
                    <a:pt x="1234" y="1295"/>
                  </a:lnTo>
                  <a:lnTo>
                    <a:pt x="1235" y="1298"/>
                  </a:lnTo>
                  <a:lnTo>
                    <a:pt x="1238" y="1300"/>
                  </a:lnTo>
                  <a:lnTo>
                    <a:pt x="1239" y="1303"/>
                  </a:lnTo>
                  <a:lnTo>
                    <a:pt x="1242" y="1303"/>
                  </a:lnTo>
                  <a:lnTo>
                    <a:pt x="1247" y="1303"/>
                  </a:lnTo>
                  <a:lnTo>
                    <a:pt x="1250" y="1300"/>
                  </a:lnTo>
                  <a:lnTo>
                    <a:pt x="1252" y="1298"/>
                  </a:lnTo>
                  <a:lnTo>
                    <a:pt x="1254" y="1295"/>
                  </a:lnTo>
                  <a:lnTo>
                    <a:pt x="1255" y="1290"/>
                  </a:lnTo>
                  <a:lnTo>
                    <a:pt x="1255" y="1155"/>
                  </a:lnTo>
                  <a:lnTo>
                    <a:pt x="1259" y="1144"/>
                  </a:lnTo>
                  <a:lnTo>
                    <a:pt x="1268" y="1135"/>
                  </a:lnTo>
                  <a:lnTo>
                    <a:pt x="1280" y="1131"/>
                  </a:lnTo>
                  <a:lnTo>
                    <a:pt x="1291" y="1133"/>
                  </a:lnTo>
                  <a:lnTo>
                    <a:pt x="1299" y="1138"/>
                  </a:lnTo>
                  <a:lnTo>
                    <a:pt x="1303" y="1146"/>
                  </a:lnTo>
                  <a:lnTo>
                    <a:pt x="1304" y="1155"/>
                  </a:lnTo>
                  <a:lnTo>
                    <a:pt x="1304" y="1295"/>
                  </a:lnTo>
                  <a:close/>
                  <a:moveTo>
                    <a:pt x="1255" y="1055"/>
                  </a:moveTo>
                  <a:lnTo>
                    <a:pt x="1258" y="1075"/>
                  </a:lnTo>
                  <a:lnTo>
                    <a:pt x="1265" y="1092"/>
                  </a:lnTo>
                  <a:lnTo>
                    <a:pt x="1278" y="1106"/>
                  </a:lnTo>
                  <a:lnTo>
                    <a:pt x="1294" y="1115"/>
                  </a:lnTo>
                  <a:lnTo>
                    <a:pt x="1314" y="1118"/>
                  </a:lnTo>
                  <a:lnTo>
                    <a:pt x="1332" y="1115"/>
                  </a:lnTo>
                  <a:lnTo>
                    <a:pt x="1349" y="1106"/>
                  </a:lnTo>
                  <a:lnTo>
                    <a:pt x="1361" y="1092"/>
                  </a:lnTo>
                  <a:lnTo>
                    <a:pt x="1370" y="1075"/>
                  </a:lnTo>
                  <a:lnTo>
                    <a:pt x="1372" y="1055"/>
                  </a:lnTo>
                  <a:lnTo>
                    <a:pt x="1372" y="979"/>
                  </a:lnTo>
                  <a:lnTo>
                    <a:pt x="1371" y="970"/>
                  </a:lnTo>
                  <a:lnTo>
                    <a:pt x="1366" y="962"/>
                  </a:lnTo>
                  <a:lnTo>
                    <a:pt x="1359" y="957"/>
                  </a:lnTo>
                  <a:lnTo>
                    <a:pt x="1351" y="955"/>
                  </a:lnTo>
                  <a:lnTo>
                    <a:pt x="1340" y="959"/>
                  </a:lnTo>
                  <a:lnTo>
                    <a:pt x="1329" y="968"/>
                  </a:lnTo>
                  <a:lnTo>
                    <a:pt x="1327" y="979"/>
                  </a:lnTo>
                  <a:lnTo>
                    <a:pt x="1327" y="1051"/>
                  </a:lnTo>
                  <a:lnTo>
                    <a:pt x="1325" y="1054"/>
                  </a:lnTo>
                  <a:lnTo>
                    <a:pt x="1324" y="1056"/>
                  </a:lnTo>
                  <a:lnTo>
                    <a:pt x="1323" y="1059"/>
                  </a:lnTo>
                  <a:lnTo>
                    <a:pt x="1320" y="1062"/>
                  </a:lnTo>
                  <a:lnTo>
                    <a:pt x="1318" y="1063"/>
                  </a:lnTo>
                  <a:lnTo>
                    <a:pt x="1314" y="1064"/>
                  </a:lnTo>
                  <a:lnTo>
                    <a:pt x="1310" y="1063"/>
                  </a:lnTo>
                  <a:lnTo>
                    <a:pt x="1308" y="1062"/>
                  </a:lnTo>
                  <a:lnTo>
                    <a:pt x="1307" y="1060"/>
                  </a:lnTo>
                  <a:lnTo>
                    <a:pt x="1306" y="1058"/>
                  </a:lnTo>
                  <a:lnTo>
                    <a:pt x="1306" y="1055"/>
                  </a:lnTo>
                  <a:lnTo>
                    <a:pt x="1304" y="1054"/>
                  </a:lnTo>
                  <a:lnTo>
                    <a:pt x="1304" y="1051"/>
                  </a:lnTo>
                  <a:lnTo>
                    <a:pt x="1304" y="996"/>
                  </a:lnTo>
                  <a:lnTo>
                    <a:pt x="1303" y="986"/>
                  </a:lnTo>
                  <a:lnTo>
                    <a:pt x="1297" y="978"/>
                  </a:lnTo>
                  <a:lnTo>
                    <a:pt x="1289" y="973"/>
                  </a:lnTo>
                  <a:lnTo>
                    <a:pt x="1280" y="972"/>
                  </a:lnTo>
                  <a:lnTo>
                    <a:pt x="1269" y="973"/>
                  </a:lnTo>
                  <a:lnTo>
                    <a:pt x="1261" y="978"/>
                  </a:lnTo>
                  <a:lnTo>
                    <a:pt x="1256" y="986"/>
                  </a:lnTo>
                  <a:lnTo>
                    <a:pt x="1255" y="996"/>
                  </a:lnTo>
                  <a:lnTo>
                    <a:pt x="1255" y="1055"/>
                  </a:lnTo>
                  <a:close/>
                  <a:moveTo>
                    <a:pt x="1452" y="951"/>
                  </a:moveTo>
                  <a:lnTo>
                    <a:pt x="1449" y="939"/>
                  </a:lnTo>
                  <a:lnTo>
                    <a:pt x="1444" y="931"/>
                  </a:lnTo>
                  <a:lnTo>
                    <a:pt x="1436" y="927"/>
                  </a:lnTo>
                  <a:lnTo>
                    <a:pt x="1427" y="925"/>
                  </a:lnTo>
                  <a:lnTo>
                    <a:pt x="1415" y="927"/>
                  </a:lnTo>
                  <a:lnTo>
                    <a:pt x="1406" y="931"/>
                  </a:lnTo>
                  <a:lnTo>
                    <a:pt x="1400" y="939"/>
                  </a:lnTo>
                  <a:lnTo>
                    <a:pt x="1397" y="951"/>
                  </a:lnTo>
                  <a:lnTo>
                    <a:pt x="1397" y="1055"/>
                  </a:lnTo>
                  <a:lnTo>
                    <a:pt x="1400" y="1072"/>
                  </a:lnTo>
                  <a:lnTo>
                    <a:pt x="1408" y="1088"/>
                  </a:lnTo>
                  <a:lnTo>
                    <a:pt x="1418" y="1099"/>
                  </a:lnTo>
                  <a:lnTo>
                    <a:pt x="1434" y="1108"/>
                  </a:lnTo>
                  <a:lnTo>
                    <a:pt x="1452" y="1114"/>
                  </a:lnTo>
                  <a:lnTo>
                    <a:pt x="1452" y="951"/>
                  </a:lnTo>
                  <a:close/>
                  <a:moveTo>
                    <a:pt x="1108" y="1055"/>
                  </a:moveTo>
                  <a:lnTo>
                    <a:pt x="1111" y="1075"/>
                  </a:lnTo>
                  <a:lnTo>
                    <a:pt x="1121" y="1092"/>
                  </a:lnTo>
                  <a:lnTo>
                    <a:pt x="1134" y="1106"/>
                  </a:lnTo>
                  <a:lnTo>
                    <a:pt x="1152" y="1115"/>
                  </a:lnTo>
                  <a:lnTo>
                    <a:pt x="1171" y="1118"/>
                  </a:lnTo>
                  <a:lnTo>
                    <a:pt x="1190" y="1115"/>
                  </a:lnTo>
                  <a:lnTo>
                    <a:pt x="1205" y="1106"/>
                  </a:lnTo>
                  <a:lnTo>
                    <a:pt x="1218" y="1092"/>
                  </a:lnTo>
                  <a:lnTo>
                    <a:pt x="1226" y="1075"/>
                  </a:lnTo>
                  <a:lnTo>
                    <a:pt x="1230" y="1055"/>
                  </a:lnTo>
                  <a:lnTo>
                    <a:pt x="1230" y="996"/>
                  </a:lnTo>
                  <a:lnTo>
                    <a:pt x="1226" y="985"/>
                  </a:lnTo>
                  <a:lnTo>
                    <a:pt x="1217" y="976"/>
                  </a:lnTo>
                  <a:lnTo>
                    <a:pt x="1204" y="972"/>
                  </a:lnTo>
                  <a:lnTo>
                    <a:pt x="1192" y="976"/>
                  </a:lnTo>
                  <a:lnTo>
                    <a:pt x="1183" y="985"/>
                  </a:lnTo>
                  <a:lnTo>
                    <a:pt x="1179" y="996"/>
                  </a:lnTo>
                  <a:lnTo>
                    <a:pt x="1179" y="1051"/>
                  </a:lnTo>
                  <a:lnTo>
                    <a:pt x="1179" y="1054"/>
                  </a:lnTo>
                  <a:lnTo>
                    <a:pt x="1178" y="1058"/>
                  </a:lnTo>
                  <a:lnTo>
                    <a:pt x="1175" y="1060"/>
                  </a:lnTo>
                  <a:lnTo>
                    <a:pt x="1173" y="1063"/>
                  </a:lnTo>
                  <a:lnTo>
                    <a:pt x="1171" y="1064"/>
                  </a:lnTo>
                  <a:lnTo>
                    <a:pt x="1168" y="1063"/>
                  </a:lnTo>
                  <a:lnTo>
                    <a:pt x="1164" y="1062"/>
                  </a:lnTo>
                  <a:lnTo>
                    <a:pt x="1161" y="1059"/>
                  </a:lnTo>
                  <a:lnTo>
                    <a:pt x="1160" y="1056"/>
                  </a:lnTo>
                  <a:lnTo>
                    <a:pt x="1158" y="1054"/>
                  </a:lnTo>
                  <a:lnTo>
                    <a:pt x="1158" y="1051"/>
                  </a:lnTo>
                  <a:lnTo>
                    <a:pt x="1158" y="985"/>
                  </a:lnTo>
                  <a:lnTo>
                    <a:pt x="1156" y="973"/>
                  </a:lnTo>
                  <a:lnTo>
                    <a:pt x="1151" y="965"/>
                  </a:lnTo>
                  <a:lnTo>
                    <a:pt x="1143" y="960"/>
                  </a:lnTo>
                  <a:lnTo>
                    <a:pt x="1134" y="959"/>
                  </a:lnTo>
                  <a:lnTo>
                    <a:pt x="1122" y="960"/>
                  </a:lnTo>
                  <a:lnTo>
                    <a:pt x="1114" y="965"/>
                  </a:lnTo>
                  <a:lnTo>
                    <a:pt x="1109" y="973"/>
                  </a:lnTo>
                  <a:lnTo>
                    <a:pt x="1108" y="985"/>
                  </a:lnTo>
                  <a:lnTo>
                    <a:pt x="1108" y="1055"/>
                  </a:lnTo>
                  <a:close/>
                  <a:moveTo>
                    <a:pt x="1158" y="1295"/>
                  </a:moveTo>
                  <a:lnTo>
                    <a:pt x="1156" y="1313"/>
                  </a:lnTo>
                  <a:lnTo>
                    <a:pt x="1147" y="1331"/>
                  </a:lnTo>
                  <a:lnTo>
                    <a:pt x="1135" y="1344"/>
                  </a:lnTo>
                  <a:lnTo>
                    <a:pt x="1118" y="1354"/>
                  </a:lnTo>
                  <a:lnTo>
                    <a:pt x="1100" y="1358"/>
                  </a:lnTo>
                  <a:lnTo>
                    <a:pt x="1080" y="1354"/>
                  </a:lnTo>
                  <a:lnTo>
                    <a:pt x="1063" y="1344"/>
                  </a:lnTo>
                  <a:lnTo>
                    <a:pt x="1049" y="1331"/>
                  </a:lnTo>
                  <a:lnTo>
                    <a:pt x="1040" y="1313"/>
                  </a:lnTo>
                  <a:lnTo>
                    <a:pt x="1037" y="1295"/>
                  </a:lnTo>
                  <a:lnTo>
                    <a:pt x="1037" y="1155"/>
                  </a:lnTo>
                  <a:lnTo>
                    <a:pt x="1040" y="1144"/>
                  </a:lnTo>
                  <a:lnTo>
                    <a:pt x="1050" y="1135"/>
                  </a:lnTo>
                  <a:lnTo>
                    <a:pt x="1062" y="1131"/>
                  </a:lnTo>
                  <a:lnTo>
                    <a:pt x="1074" y="1135"/>
                  </a:lnTo>
                  <a:lnTo>
                    <a:pt x="1083" y="1144"/>
                  </a:lnTo>
                  <a:lnTo>
                    <a:pt x="1087" y="1155"/>
                  </a:lnTo>
                  <a:lnTo>
                    <a:pt x="1087" y="1290"/>
                  </a:lnTo>
                  <a:lnTo>
                    <a:pt x="1088" y="1295"/>
                  </a:lnTo>
                  <a:lnTo>
                    <a:pt x="1089" y="1298"/>
                  </a:lnTo>
                  <a:lnTo>
                    <a:pt x="1092" y="1300"/>
                  </a:lnTo>
                  <a:lnTo>
                    <a:pt x="1094" y="1303"/>
                  </a:lnTo>
                  <a:lnTo>
                    <a:pt x="1100" y="1303"/>
                  </a:lnTo>
                  <a:lnTo>
                    <a:pt x="1102" y="1303"/>
                  </a:lnTo>
                  <a:lnTo>
                    <a:pt x="1104" y="1300"/>
                  </a:lnTo>
                  <a:lnTo>
                    <a:pt x="1106" y="1298"/>
                  </a:lnTo>
                  <a:lnTo>
                    <a:pt x="1108" y="1295"/>
                  </a:lnTo>
                  <a:lnTo>
                    <a:pt x="1108" y="1290"/>
                  </a:lnTo>
                  <a:lnTo>
                    <a:pt x="1108" y="1155"/>
                  </a:lnTo>
                  <a:lnTo>
                    <a:pt x="1111" y="1144"/>
                  </a:lnTo>
                  <a:lnTo>
                    <a:pt x="1121" y="1135"/>
                  </a:lnTo>
                  <a:lnTo>
                    <a:pt x="1134" y="1131"/>
                  </a:lnTo>
                  <a:lnTo>
                    <a:pt x="1144" y="1133"/>
                  </a:lnTo>
                  <a:lnTo>
                    <a:pt x="1152" y="1138"/>
                  </a:lnTo>
                  <a:lnTo>
                    <a:pt x="1157" y="1146"/>
                  </a:lnTo>
                  <a:lnTo>
                    <a:pt x="1158" y="1155"/>
                  </a:lnTo>
                  <a:lnTo>
                    <a:pt x="1158" y="1295"/>
                  </a:lnTo>
                  <a:close/>
                  <a:moveTo>
                    <a:pt x="1234" y="1537"/>
                  </a:moveTo>
                  <a:lnTo>
                    <a:pt x="1230" y="1557"/>
                  </a:lnTo>
                  <a:lnTo>
                    <a:pt x="1221" y="1573"/>
                  </a:lnTo>
                  <a:lnTo>
                    <a:pt x="1208" y="1586"/>
                  </a:lnTo>
                  <a:lnTo>
                    <a:pt x="1190" y="1593"/>
                  </a:lnTo>
                  <a:lnTo>
                    <a:pt x="1171" y="1596"/>
                  </a:lnTo>
                  <a:lnTo>
                    <a:pt x="1152" y="1593"/>
                  </a:lnTo>
                  <a:lnTo>
                    <a:pt x="1136" y="1586"/>
                  </a:lnTo>
                  <a:lnTo>
                    <a:pt x="1123" y="1573"/>
                  </a:lnTo>
                  <a:lnTo>
                    <a:pt x="1115" y="1557"/>
                  </a:lnTo>
                  <a:lnTo>
                    <a:pt x="1111" y="1537"/>
                  </a:lnTo>
                  <a:lnTo>
                    <a:pt x="1111" y="1395"/>
                  </a:lnTo>
                  <a:lnTo>
                    <a:pt x="1115" y="1382"/>
                  </a:lnTo>
                  <a:lnTo>
                    <a:pt x="1124" y="1373"/>
                  </a:lnTo>
                  <a:lnTo>
                    <a:pt x="1138" y="1369"/>
                  </a:lnTo>
                  <a:lnTo>
                    <a:pt x="1149" y="1373"/>
                  </a:lnTo>
                  <a:lnTo>
                    <a:pt x="1158" y="1382"/>
                  </a:lnTo>
                  <a:lnTo>
                    <a:pt x="1162" y="1395"/>
                  </a:lnTo>
                  <a:lnTo>
                    <a:pt x="1162" y="1530"/>
                  </a:lnTo>
                  <a:lnTo>
                    <a:pt x="1162" y="1534"/>
                  </a:lnTo>
                  <a:lnTo>
                    <a:pt x="1164" y="1537"/>
                  </a:lnTo>
                  <a:lnTo>
                    <a:pt x="1166" y="1540"/>
                  </a:lnTo>
                  <a:lnTo>
                    <a:pt x="1169" y="1541"/>
                  </a:lnTo>
                  <a:lnTo>
                    <a:pt x="1171" y="1541"/>
                  </a:lnTo>
                  <a:lnTo>
                    <a:pt x="1175" y="1541"/>
                  </a:lnTo>
                  <a:lnTo>
                    <a:pt x="1179" y="1540"/>
                  </a:lnTo>
                  <a:lnTo>
                    <a:pt x="1182" y="1537"/>
                  </a:lnTo>
                  <a:lnTo>
                    <a:pt x="1183" y="1534"/>
                  </a:lnTo>
                  <a:lnTo>
                    <a:pt x="1183" y="1530"/>
                  </a:lnTo>
                  <a:lnTo>
                    <a:pt x="1183" y="1395"/>
                  </a:lnTo>
                  <a:lnTo>
                    <a:pt x="1187" y="1382"/>
                  </a:lnTo>
                  <a:lnTo>
                    <a:pt x="1196" y="1373"/>
                  </a:lnTo>
                  <a:lnTo>
                    <a:pt x="1208" y="1369"/>
                  </a:lnTo>
                  <a:lnTo>
                    <a:pt x="1220" y="1372"/>
                  </a:lnTo>
                  <a:lnTo>
                    <a:pt x="1228" y="1377"/>
                  </a:lnTo>
                  <a:lnTo>
                    <a:pt x="1233" y="1386"/>
                  </a:lnTo>
                  <a:lnTo>
                    <a:pt x="1234" y="1395"/>
                  </a:lnTo>
                  <a:lnTo>
                    <a:pt x="1234" y="1537"/>
                  </a:lnTo>
                  <a:close/>
                  <a:moveTo>
                    <a:pt x="1158" y="1776"/>
                  </a:moveTo>
                  <a:lnTo>
                    <a:pt x="1156" y="1796"/>
                  </a:lnTo>
                  <a:lnTo>
                    <a:pt x="1147" y="1811"/>
                  </a:lnTo>
                  <a:lnTo>
                    <a:pt x="1135" y="1824"/>
                  </a:lnTo>
                  <a:lnTo>
                    <a:pt x="1118" y="1832"/>
                  </a:lnTo>
                  <a:lnTo>
                    <a:pt x="1100" y="1835"/>
                  </a:lnTo>
                  <a:lnTo>
                    <a:pt x="1080" y="1832"/>
                  </a:lnTo>
                  <a:lnTo>
                    <a:pt x="1063" y="1824"/>
                  </a:lnTo>
                  <a:lnTo>
                    <a:pt x="1049" y="1811"/>
                  </a:lnTo>
                  <a:lnTo>
                    <a:pt x="1040" y="1796"/>
                  </a:lnTo>
                  <a:lnTo>
                    <a:pt x="1037" y="1776"/>
                  </a:lnTo>
                  <a:lnTo>
                    <a:pt x="1037" y="1634"/>
                  </a:lnTo>
                  <a:lnTo>
                    <a:pt x="1038" y="1623"/>
                  </a:lnTo>
                  <a:lnTo>
                    <a:pt x="1045" y="1616"/>
                  </a:lnTo>
                  <a:lnTo>
                    <a:pt x="1053" y="1610"/>
                  </a:lnTo>
                  <a:lnTo>
                    <a:pt x="1062" y="1609"/>
                  </a:lnTo>
                  <a:lnTo>
                    <a:pt x="1071" y="1610"/>
                  </a:lnTo>
                  <a:lnTo>
                    <a:pt x="1079" y="1616"/>
                  </a:lnTo>
                  <a:lnTo>
                    <a:pt x="1085" y="1623"/>
                  </a:lnTo>
                  <a:lnTo>
                    <a:pt x="1087" y="1634"/>
                  </a:lnTo>
                  <a:lnTo>
                    <a:pt x="1087" y="1772"/>
                  </a:lnTo>
                  <a:lnTo>
                    <a:pt x="1088" y="1775"/>
                  </a:lnTo>
                  <a:lnTo>
                    <a:pt x="1089" y="1777"/>
                  </a:lnTo>
                  <a:lnTo>
                    <a:pt x="1092" y="1779"/>
                  </a:lnTo>
                  <a:lnTo>
                    <a:pt x="1094" y="1780"/>
                  </a:lnTo>
                  <a:lnTo>
                    <a:pt x="1100" y="1781"/>
                  </a:lnTo>
                  <a:lnTo>
                    <a:pt x="1102" y="1780"/>
                  </a:lnTo>
                  <a:lnTo>
                    <a:pt x="1105" y="1779"/>
                  </a:lnTo>
                  <a:lnTo>
                    <a:pt x="1108" y="1776"/>
                  </a:lnTo>
                  <a:lnTo>
                    <a:pt x="1108" y="1772"/>
                  </a:lnTo>
                  <a:lnTo>
                    <a:pt x="1108" y="1634"/>
                  </a:lnTo>
                  <a:lnTo>
                    <a:pt x="1110" y="1623"/>
                  </a:lnTo>
                  <a:lnTo>
                    <a:pt x="1115" y="1616"/>
                  </a:lnTo>
                  <a:lnTo>
                    <a:pt x="1123" y="1610"/>
                  </a:lnTo>
                  <a:lnTo>
                    <a:pt x="1134" y="1609"/>
                  </a:lnTo>
                  <a:lnTo>
                    <a:pt x="1144" y="1610"/>
                  </a:lnTo>
                  <a:lnTo>
                    <a:pt x="1152" y="1616"/>
                  </a:lnTo>
                  <a:lnTo>
                    <a:pt x="1157" y="1623"/>
                  </a:lnTo>
                  <a:lnTo>
                    <a:pt x="1158" y="1634"/>
                  </a:lnTo>
                  <a:lnTo>
                    <a:pt x="1158" y="1776"/>
                  </a:lnTo>
                  <a:close/>
                  <a:moveTo>
                    <a:pt x="1234" y="1974"/>
                  </a:moveTo>
                  <a:lnTo>
                    <a:pt x="1230" y="1992"/>
                  </a:lnTo>
                  <a:lnTo>
                    <a:pt x="1221" y="2009"/>
                  </a:lnTo>
                  <a:lnTo>
                    <a:pt x="1208" y="2021"/>
                  </a:lnTo>
                  <a:lnTo>
                    <a:pt x="1190" y="2029"/>
                  </a:lnTo>
                  <a:lnTo>
                    <a:pt x="1171" y="2033"/>
                  </a:lnTo>
                  <a:lnTo>
                    <a:pt x="1152" y="2029"/>
                  </a:lnTo>
                  <a:lnTo>
                    <a:pt x="1136" y="2021"/>
                  </a:lnTo>
                  <a:lnTo>
                    <a:pt x="1123" y="2009"/>
                  </a:lnTo>
                  <a:lnTo>
                    <a:pt x="1115" y="1992"/>
                  </a:lnTo>
                  <a:lnTo>
                    <a:pt x="1111" y="1974"/>
                  </a:lnTo>
                  <a:lnTo>
                    <a:pt x="1111" y="1869"/>
                  </a:lnTo>
                  <a:lnTo>
                    <a:pt x="1115" y="1857"/>
                  </a:lnTo>
                  <a:lnTo>
                    <a:pt x="1124" y="1848"/>
                  </a:lnTo>
                  <a:lnTo>
                    <a:pt x="1138" y="1844"/>
                  </a:lnTo>
                  <a:lnTo>
                    <a:pt x="1149" y="1848"/>
                  </a:lnTo>
                  <a:lnTo>
                    <a:pt x="1158" y="1857"/>
                  </a:lnTo>
                  <a:lnTo>
                    <a:pt x="1162" y="1869"/>
                  </a:lnTo>
                  <a:lnTo>
                    <a:pt x="1162" y="1969"/>
                  </a:lnTo>
                  <a:lnTo>
                    <a:pt x="1162" y="1974"/>
                  </a:lnTo>
                  <a:lnTo>
                    <a:pt x="1164" y="1978"/>
                  </a:lnTo>
                  <a:lnTo>
                    <a:pt x="1166" y="1979"/>
                  </a:lnTo>
                  <a:lnTo>
                    <a:pt x="1169" y="1982"/>
                  </a:lnTo>
                  <a:lnTo>
                    <a:pt x="1171" y="1982"/>
                  </a:lnTo>
                  <a:lnTo>
                    <a:pt x="1175" y="1982"/>
                  </a:lnTo>
                  <a:lnTo>
                    <a:pt x="1179" y="1979"/>
                  </a:lnTo>
                  <a:lnTo>
                    <a:pt x="1182" y="1978"/>
                  </a:lnTo>
                  <a:lnTo>
                    <a:pt x="1183" y="1974"/>
                  </a:lnTo>
                  <a:lnTo>
                    <a:pt x="1183" y="1969"/>
                  </a:lnTo>
                  <a:lnTo>
                    <a:pt x="1183" y="1869"/>
                  </a:lnTo>
                  <a:lnTo>
                    <a:pt x="1187" y="1857"/>
                  </a:lnTo>
                  <a:lnTo>
                    <a:pt x="1196" y="1848"/>
                  </a:lnTo>
                  <a:lnTo>
                    <a:pt x="1208" y="1844"/>
                  </a:lnTo>
                  <a:lnTo>
                    <a:pt x="1220" y="1846"/>
                  </a:lnTo>
                  <a:lnTo>
                    <a:pt x="1228" y="1852"/>
                  </a:lnTo>
                  <a:lnTo>
                    <a:pt x="1233" y="1859"/>
                  </a:lnTo>
                  <a:lnTo>
                    <a:pt x="1234" y="1869"/>
                  </a:lnTo>
                  <a:lnTo>
                    <a:pt x="1234" y="1974"/>
                  </a:lnTo>
                  <a:close/>
                  <a:moveTo>
                    <a:pt x="1087" y="1974"/>
                  </a:moveTo>
                  <a:lnTo>
                    <a:pt x="1084" y="1992"/>
                  </a:lnTo>
                  <a:lnTo>
                    <a:pt x="1075" y="2009"/>
                  </a:lnTo>
                  <a:lnTo>
                    <a:pt x="1061" y="2021"/>
                  </a:lnTo>
                  <a:lnTo>
                    <a:pt x="1044" y="2029"/>
                  </a:lnTo>
                  <a:lnTo>
                    <a:pt x="1024" y="2033"/>
                  </a:lnTo>
                  <a:lnTo>
                    <a:pt x="1006" y="2029"/>
                  </a:lnTo>
                  <a:lnTo>
                    <a:pt x="990" y="2021"/>
                  </a:lnTo>
                  <a:lnTo>
                    <a:pt x="978" y="2009"/>
                  </a:lnTo>
                  <a:lnTo>
                    <a:pt x="972" y="1992"/>
                  </a:lnTo>
                  <a:lnTo>
                    <a:pt x="969" y="1974"/>
                  </a:lnTo>
                  <a:lnTo>
                    <a:pt x="969" y="1869"/>
                  </a:lnTo>
                  <a:lnTo>
                    <a:pt x="971" y="1859"/>
                  </a:lnTo>
                  <a:lnTo>
                    <a:pt x="976" y="1852"/>
                  </a:lnTo>
                  <a:lnTo>
                    <a:pt x="982" y="1846"/>
                  </a:lnTo>
                  <a:lnTo>
                    <a:pt x="990" y="1844"/>
                  </a:lnTo>
                  <a:lnTo>
                    <a:pt x="1002" y="1848"/>
                  </a:lnTo>
                  <a:lnTo>
                    <a:pt x="1012" y="1857"/>
                  </a:lnTo>
                  <a:lnTo>
                    <a:pt x="1015" y="1869"/>
                  </a:lnTo>
                  <a:lnTo>
                    <a:pt x="1015" y="1969"/>
                  </a:lnTo>
                  <a:lnTo>
                    <a:pt x="1016" y="1974"/>
                  </a:lnTo>
                  <a:lnTo>
                    <a:pt x="1018" y="1978"/>
                  </a:lnTo>
                  <a:lnTo>
                    <a:pt x="1019" y="1979"/>
                  </a:lnTo>
                  <a:lnTo>
                    <a:pt x="1021" y="1982"/>
                  </a:lnTo>
                  <a:lnTo>
                    <a:pt x="1024" y="1982"/>
                  </a:lnTo>
                  <a:lnTo>
                    <a:pt x="1029" y="1982"/>
                  </a:lnTo>
                  <a:lnTo>
                    <a:pt x="1032" y="1981"/>
                  </a:lnTo>
                  <a:lnTo>
                    <a:pt x="1034" y="1979"/>
                  </a:lnTo>
                  <a:lnTo>
                    <a:pt x="1036" y="1978"/>
                  </a:lnTo>
                  <a:lnTo>
                    <a:pt x="1036" y="1975"/>
                  </a:lnTo>
                  <a:lnTo>
                    <a:pt x="1037" y="1973"/>
                  </a:lnTo>
                  <a:lnTo>
                    <a:pt x="1037" y="1969"/>
                  </a:lnTo>
                  <a:lnTo>
                    <a:pt x="1037" y="1869"/>
                  </a:lnTo>
                  <a:lnTo>
                    <a:pt x="1040" y="1857"/>
                  </a:lnTo>
                  <a:lnTo>
                    <a:pt x="1050" y="1848"/>
                  </a:lnTo>
                  <a:lnTo>
                    <a:pt x="1062" y="1844"/>
                  </a:lnTo>
                  <a:lnTo>
                    <a:pt x="1072" y="1846"/>
                  </a:lnTo>
                  <a:lnTo>
                    <a:pt x="1080" y="1852"/>
                  </a:lnTo>
                  <a:lnTo>
                    <a:pt x="1085" y="1859"/>
                  </a:lnTo>
                  <a:lnTo>
                    <a:pt x="1087" y="1869"/>
                  </a:lnTo>
                  <a:lnTo>
                    <a:pt x="1087" y="1974"/>
                  </a:lnTo>
                  <a:close/>
                  <a:moveTo>
                    <a:pt x="1015" y="1776"/>
                  </a:moveTo>
                  <a:lnTo>
                    <a:pt x="1012" y="1796"/>
                  </a:lnTo>
                  <a:lnTo>
                    <a:pt x="1003" y="1811"/>
                  </a:lnTo>
                  <a:lnTo>
                    <a:pt x="989" y="1824"/>
                  </a:lnTo>
                  <a:lnTo>
                    <a:pt x="972" y="1832"/>
                  </a:lnTo>
                  <a:lnTo>
                    <a:pt x="952" y="1835"/>
                  </a:lnTo>
                  <a:lnTo>
                    <a:pt x="933" y="1832"/>
                  </a:lnTo>
                  <a:lnTo>
                    <a:pt x="916" y="1824"/>
                  </a:lnTo>
                  <a:lnTo>
                    <a:pt x="903" y="1811"/>
                  </a:lnTo>
                  <a:lnTo>
                    <a:pt x="894" y="1796"/>
                  </a:lnTo>
                  <a:lnTo>
                    <a:pt x="890" y="1776"/>
                  </a:lnTo>
                  <a:lnTo>
                    <a:pt x="890" y="1634"/>
                  </a:lnTo>
                  <a:lnTo>
                    <a:pt x="892" y="1623"/>
                  </a:lnTo>
                  <a:lnTo>
                    <a:pt x="898" y="1616"/>
                  </a:lnTo>
                  <a:lnTo>
                    <a:pt x="905" y="1610"/>
                  </a:lnTo>
                  <a:lnTo>
                    <a:pt x="914" y="1609"/>
                  </a:lnTo>
                  <a:lnTo>
                    <a:pt x="926" y="1610"/>
                  </a:lnTo>
                  <a:lnTo>
                    <a:pt x="934" y="1616"/>
                  </a:lnTo>
                  <a:lnTo>
                    <a:pt x="938" y="1623"/>
                  </a:lnTo>
                  <a:lnTo>
                    <a:pt x="941" y="1634"/>
                  </a:lnTo>
                  <a:lnTo>
                    <a:pt x="941" y="1772"/>
                  </a:lnTo>
                  <a:lnTo>
                    <a:pt x="941" y="1775"/>
                  </a:lnTo>
                  <a:lnTo>
                    <a:pt x="943" y="1777"/>
                  </a:lnTo>
                  <a:lnTo>
                    <a:pt x="946" y="1779"/>
                  </a:lnTo>
                  <a:lnTo>
                    <a:pt x="950" y="1780"/>
                  </a:lnTo>
                  <a:lnTo>
                    <a:pt x="952" y="1781"/>
                  </a:lnTo>
                  <a:lnTo>
                    <a:pt x="955" y="1780"/>
                  </a:lnTo>
                  <a:lnTo>
                    <a:pt x="959" y="1779"/>
                  </a:lnTo>
                  <a:lnTo>
                    <a:pt x="961" y="1777"/>
                  </a:lnTo>
                  <a:lnTo>
                    <a:pt x="964" y="1775"/>
                  </a:lnTo>
                  <a:lnTo>
                    <a:pt x="965" y="1772"/>
                  </a:lnTo>
                  <a:lnTo>
                    <a:pt x="965" y="1634"/>
                  </a:lnTo>
                  <a:lnTo>
                    <a:pt x="967" y="1623"/>
                  </a:lnTo>
                  <a:lnTo>
                    <a:pt x="972" y="1616"/>
                  </a:lnTo>
                  <a:lnTo>
                    <a:pt x="980" y="1610"/>
                  </a:lnTo>
                  <a:lnTo>
                    <a:pt x="990" y="1609"/>
                  </a:lnTo>
                  <a:lnTo>
                    <a:pt x="999" y="1610"/>
                  </a:lnTo>
                  <a:lnTo>
                    <a:pt x="1007" y="1616"/>
                  </a:lnTo>
                  <a:lnTo>
                    <a:pt x="1014" y="1623"/>
                  </a:lnTo>
                  <a:lnTo>
                    <a:pt x="1015" y="1634"/>
                  </a:lnTo>
                  <a:lnTo>
                    <a:pt x="1015" y="1776"/>
                  </a:lnTo>
                  <a:close/>
                  <a:moveTo>
                    <a:pt x="944" y="1537"/>
                  </a:moveTo>
                  <a:lnTo>
                    <a:pt x="941" y="1557"/>
                  </a:lnTo>
                  <a:lnTo>
                    <a:pt x="931" y="1573"/>
                  </a:lnTo>
                  <a:lnTo>
                    <a:pt x="918" y="1586"/>
                  </a:lnTo>
                  <a:lnTo>
                    <a:pt x="900" y="1593"/>
                  </a:lnTo>
                  <a:lnTo>
                    <a:pt x="882" y="1596"/>
                  </a:lnTo>
                  <a:lnTo>
                    <a:pt x="865" y="1593"/>
                  </a:lnTo>
                  <a:lnTo>
                    <a:pt x="849" y="1586"/>
                  </a:lnTo>
                  <a:lnTo>
                    <a:pt x="838" y="1573"/>
                  </a:lnTo>
                  <a:lnTo>
                    <a:pt x="830" y="1557"/>
                  </a:lnTo>
                  <a:lnTo>
                    <a:pt x="827" y="1537"/>
                  </a:lnTo>
                  <a:lnTo>
                    <a:pt x="827" y="1395"/>
                  </a:lnTo>
                  <a:lnTo>
                    <a:pt x="828" y="1386"/>
                  </a:lnTo>
                  <a:lnTo>
                    <a:pt x="834" y="1377"/>
                  </a:lnTo>
                  <a:lnTo>
                    <a:pt x="841" y="1372"/>
                  </a:lnTo>
                  <a:lnTo>
                    <a:pt x="848" y="1369"/>
                  </a:lnTo>
                  <a:lnTo>
                    <a:pt x="858" y="1372"/>
                  </a:lnTo>
                  <a:lnTo>
                    <a:pt x="866" y="1377"/>
                  </a:lnTo>
                  <a:lnTo>
                    <a:pt x="871" y="1386"/>
                  </a:lnTo>
                  <a:lnTo>
                    <a:pt x="873" y="1395"/>
                  </a:lnTo>
                  <a:lnTo>
                    <a:pt x="873" y="1530"/>
                  </a:lnTo>
                  <a:lnTo>
                    <a:pt x="874" y="1534"/>
                  </a:lnTo>
                  <a:lnTo>
                    <a:pt x="875" y="1536"/>
                  </a:lnTo>
                  <a:lnTo>
                    <a:pt x="877" y="1539"/>
                  </a:lnTo>
                  <a:lnTo>
                    <a:pt x="879" y="1540"/>
                  </a:lnTo>
                  <a:lnTo>
                    <a:pt x="881" y="1541"/>
                  </a:lnTo>
                  <a:lnTo>
                    <a:pt x="882" y="1541"/>
                  </a:lnTo>
                  <a:lnTo>
                    <a:pt x="886" y="1541"/>
                  </a:lnTo>
                  <a:lnTo>
                    <a:pt x="890" y="1540"/>
                  </a:lnTo>
                  <a:lnTo>
                    <a:pt x="892" y="1537"/>
                  </a:lnTo>
                  <a:lnTo>
                    <a:pt x="894" y="1534"/>
                  </a:lnTo>
                  <a:lnTo>
                    <a:pt x="894" y="1530"/>
                  </a:lnTo>
                  <a:lnTo>
                    <a:pt x="894" y="1395"/>
                  </a:lnTo>
                  <a:lnTo>
                    <a:pt x="895" y="1386"/>
                  </a:lnTo>
                  <a:lnTo>
                    <a:pt x="900" y="1377"/>
                  </a:lnTo>
                  <a:lnTo>
                    <a:pt x="908" y="1372"/>
                  </a:lnTo>
                  <a:lnTo>
                    <a:pt x="920" y="1369"/>
                  </a:lnTo>
                  <a:lnTo>
                    <a:pt x="931" y="1373"/>
                  </a:lnTo>
                  <a:lnTo>
                    <a:pt x="941" y="1382"/>
                  </a:lnTo>
                  <a:lnTo>
                    <a:pt x="944" y="1395"/>
                  </a:lnTo>
                  <a:lnTo>
                    <a:pt x="944" y="1537"/>
                  </a:lnTo>
                  <a:close/>
                  <a:moveTo>
                    <a:pt x="1087" y="1537"/>
                  </a:moveTo>
                  <a:lnTo>
                    <a:pt x="1084" y="1557"/>
                  </a:lnTo>
                  <a:lnTo>
                    <a:pt x="1075" y="1573"/>
                  </a:lnTo>
                  <a:lnTo>
                    <a:pt x="1061" y="1586"/>
                  </a:lnTo>
                  <a:lnTo>
                    <a:pt x="1044" y="1593"/>
                  </a:lnTo>
                  <a:lnTo>
                    <a:pt x="1024" y="1596"/>
                  </a:lnTo>
                  <a:lnTo>
                    <a:pt x="1006" y="1593"/>
                  </a:lnTo>
                  <a:lnTo>
                    <a:pt x="990" y="1586"/>
                  </a:lnTo>
                  <a:lnTo>
                    <a:pt x="978" y="1573"/>
                  </a:lnTo>
                  <a:lnTo>
                    <a:pt x="972" y="1557"/>
                  </a:lnTo>
                  <a:lnTo>
                    <a:pt x="969" y="1537"/>
                  </a:lnTo>
                  <a:lnTo>
                    <a:pt x="969" y="1395"/>
                  </a:lnTo>
                  <a:lnTo>
                    <a:pt x="971" y="1386"/>
                  </a:lnTo>
                  <a:lnTo>
                    <a:pt x="976" y="1377"/>
                  </a:lnTo>
                  <a:lnTo>
                    <a:pt x="982" y="1372"/>
                  </a:lnTo>
                  <a:lnTo>
                    <a:pt x="990" y="1369"/>
                  </a:lnTo>
                  <a:lnTo>
                    <a:pt x="1002" y="1373"/>
                  </a:lnTo>
                  <a:lnTo>
                    <a:pt x="1012" y="1382"/>
                  </a:lnTo>
                  <a:lnTo>
                    <a:pt x="1015" y="1395"/>
                  </a:lnTo>
                  <a:lnTo>
                    <a:pt x="1015" y="1530"/>
                  </a:lnTo>
                  <a:lnTo>
                    <a:pt x="1016" y="1534"/>
                  </a:lnTo>
                  <a:lnTo>
                    <a:pt x="1018" y="1537"/>
                  </a:lnTo>
                  <a:lnTo>
                    <a:pt x="1019" y="1540"/>
                  </a:lnTo>
                  <a:lnTo>
                    <a:pt x="1021" y="1541"/>
                  </a:lnTo>
                  <a:lnTo>
                    <a:pt x="1024" y="1541"/>
                  </a:lnTo>
                  <a:lnTo>
                    <a:pt x="1029" y="1541"/>
                  </a:lnTo>
                  <a:lnTo>
                    <a:pt x="1032" y="1541"/>
                  </a:lnTo>
                  <a:lnTo>
                    <a:pt x="1034" y="1540"/>
                  </a:lnTo>
                  <a:lnTo>
                    <a:pt x="1036" y="1537"/>
                  </a:lnTo>
                  <a:lnTo>
                    <a:pt x="1036" y="1535"/>
                  </a:lnTo>
                  <a:lnTo>
                    <a:pt x="1037" y="1532"/>
                  </a:lnTo>
                  <a:lnTo>
                    <a:pt x="1037" y="1530"/>
                  </a:lnTo>
                  <a:lnTo>
                    <a:pt x="1037" y="1395"/>
                  </a:lnTo>
                  <a:lnTo>
                    <a:pt x="1040" y="1382"/>
                  </a:lnTo>
                  <a:lnTo>
                    <a:pt x="1050" y="1373"/>
                  </a:lnTo>
                  <a:lnTo>
                    <a:pt x="1062" y="1369"/>
                  </a:lnTo>
                  <a:lnTo>
                    <a:pt x="1072" y="1372"/>
                  </a:lnTo>
                  <a:lnTo>
                    <a:pt x="1080" y="1377"/>
                  </a:lnTo>
                  <a:lnTo>
                    <a:pt x="1085" y="1386"/>
                  </a:lnTo>
                  <a:lnTo>
                    <a:pt x="1087" y="1395"/>
                  </a:lnTo>
                  <a:lnTo>
                    <a:pt x="1087" y="1537"/>
                  </a:lnTo>
                  <a:close/>
                  <a:moveTo>
                    <a:pt x="1015" y="1295"/>
                  </a:moveTo>
                  <a:lnTo>
                    <a:pt x="1012" y="1313"/>
                  </a:lnTo>
                  <a:lnTo>
                    <a:pt x="1003" y="1331"/>
                  </a:lnTo>
                  <a:lnTo>
                    <a:pt x="989" y="1344"/>
                  </a:lnTo>
                  <a:lnTo>
                    <a:pt x="972" y="1354"/>
                  </a:lnTo>
                  <a:lnTo>
                    <a:pt x="952" y="1358"/>
                  </a:lnTo>
                  <a:lnTo>
                    <a:pt x="933" y="1354"/>
                  </a:lnTo>
                  <a:lnTo>
                    <a:pt x="916" y="1344"/>
                  </a:lnTo>
                  <a:lnTo>
                    <a:pt x="903" y="1331"/>
                  </a:lnTo>
                  <a:lnTo>
                    <a:pt x="894" y="1313"/>
                  </a:lnTo>
                  <a:lnTo>
                    <a:pt x="890" y="1295"/>
                  </a:lnTo>
                  <a:lnTo>
                    <a:pt x="890" y="1155"/>
                  </a:lnTo>
                  <a:lnTo>
                    <a:pt x="894" y="1144"/>
                  </a:lnTo>
                  <a:lnTo>
                    <a:pt x="903" y="1135"/>
                  </a:lnTo>
                  <a:lnTo>
                    <a:pt x="914" y="1131"/>
                  </a:lnTo>
                  <a:lnTo>
                    <a:pt x="926" y="1133"/>
                  </a:lnTo>
                  <a:lnTo>
                    <a:pt x="934" y="1138"/>
                  </a:lnTo>
                  <a:lnTo>
                    <a:pt x="938" y="1146"/>
                  </a:lnTo>
                  <a:lnTo>
                    <a:pt x="941" y="1155"/>
                  </a:lnTo>
                  <a:lnTo>
                    <a:pt x="941" y="1290"/>
                  </a:lnTo>
                  <a:lnTo>
                    <a:pt x="941" y="1294"/>
                  </a:lnTo>
                  <a:lnTo>
                    <a:pt x="942" y="1298"/>
                  </a:lnTo>
                  <a:lnTo>
                    <a:pt x="944" y="1300"/>
                  </a:lnTo>
                  <a:lnTo>
                    <a:pt x="947" y="1301"/>
                  </a:lnTo>
                  <a:lnTo>
                    <a:pt x="950" y="1303"/>
                  </a:lnTo>
                  <a:lnTo>
                    <a:pt x="952" y="1303"/>
                  </a:lnTo>
                  <a:lnTo>
                    <a:pt x="955" y="1303"/>
                  </a:lnTo>
                  <a:lnTo>
                    <a:pt x="958" y="1301"/>
                  </a:lnTo>
                  <a:lnTo>
                    <a:pt x="960" y="1300"/>
                  </a:lnTo>
                  <a:lnTo>
                    <a:pt x="963" y="1298"/>
                  </a:lnTo>
                  <a:lnTo>
                    <a:pt x="964" y="1294"/>
                  </a:lnTo>
                  <a:lnTo>
                    <a:pt x="965" y="1290"/>
                  </a:lnTo>
                  <a:lnTo>
                    <a:pt x="965" y="1155"/>
                  </a:lnTo>
                  <a:lnTo>
                    <a:pt x="967" y="1146"/>
                  </a:lnTo>
                  <a:lnTo>
                    <a:pt x="972" y="1138"/>
                  </a:lnTo>
                  <a:lnTo>
                    <a:pt x="980" y="1133"/>
                  </a:lnTo>
                  <a:lnTo>
                    <a:pt x="990" y="1131"/>
                  </a:lnTo>
                  <a:lnTo>
                    <a:pt x="1002" y="1135"/>
                  </a:lnTo>
                  <a:lnTo>
                    <a:pt x="1012" y="1144"/>
                  </a:lnTo>
                  <a:lnTo>
                    <a:pt x="1015" y="1155"/>
                  </a:lnTo>
                  <a:lnTo>
                    <a:pt x="1015" y="1295"/>
                  </a:lnTo>
                  <a:close/>
                  <a:moveTo>
                    <a:pt x="873" y="1295"/>
                  </a:moveTo>
                  <a:lnTo>
                    <a:pt x="870" y="1313"/>
                  </a:lnTo>
                  <a:lnTo>
                    <a:pt x="861" y="1331"/>
                  </a:lnTo>
                  <a:lnTo>
                    <a:pt x="847" y="1344"/>
                  </a:lnTo>
                  <a:lnTo>
                    <a:pt x="830" y="1354"/>
                  </a:lnTo>
                  <a:lnTo>
                    <a:pt x="810" y="1358"/>
                  </a:lnTo>
                  <a:lnTo>
                    <a:pt x="791" y="1354"/>
                  </a:lnTo>
                  <a:lnTo>
                    <a:pt x="774" y="1344"/>
                  </a:lnTo>
                  <a:lnTo>
                    <a:pt x="759" y="1331"/>
                  </a:lnTo>
                  <a:lnTo>
                    <a:pt x="750" y="1313"/>
                  </a:lnTo>
                  <a:lnTo>
                    <a:pt x="748" y="1295"/>
                  </a:lnTo>
                  <a:lnTo>
                    <a:pt x="748" y="1155"/>
                  </a:lnTo>
                  <a:lnTo>
                    <a:pt x="750" y="1144"/>
                  </a:lnTo>
                  <a:lnTo>
                    <a:pt x="761" y="1135"/>
                  </a:lnTo>
                  <a:lnTo>
                    <a:pt x="772" y="1131"/>
                  </a:lnTo>
                  <a:lnTo>
                    <a:pt x="784" y="1133"/>
                  </a:lnTo>
                  <a:lnTo>
                    <a:pt x="793" y="1138"/>
                  </a:lnTo>
                  <a:lnTo>
                    <a:pt x="800" y="1146"/>
                  </a:lnTo>
                  <a:lnTo>
                    <a:pt x="801" y="1155"/>
                  </a:lnTo>
                  <a:lnTo>
                    <a:pt x="801" y="1290"/>
                  </a:lnTo>
                  <a:lnTo>
                    <a:pt x="802" y="1295"/>
                  </a:lnTo>
                  <a:lnTo>
                    <a:pt x="804" y="1298"/>
                  </a:lnTo>
                  <a:lnTo>
                    <a:pt x="805" y="1300"/>
                  </a:lnTo>
                  <a:lnTo>
                    <a:pt x="808" y="1303"/>
                  </a:lnTo>
                  <a:lnTo>
                    <a:pt x="810" y="1303"/>
                  </a:lnTo>
                  <a:lnTo>
                    <a:pt x="813" y="1303"/>
                  </a:lnTo>
                  <a:lnTo>
                    <a:pt x="815" y="1301"/>
                  </a:lnTo>
                  <a:lnTo>
                    <a:pt x="818" y="1300"/>
                  </a:lnTo>
                  <a:lnTo>
                    <a:pt x="821" y="1298"/>
                  </a:lnTo>
                  <a:lnTo>
                    <a:pt x="822" y="1294"/>
                  </a:lnTo>
                  <a:lnTo>
                    <a:pt x="823" y="1290"/>
                  </a:lnTo>
                  <a:lnTo>
                    <a:pt x="823" y="1155"/>
                  </a:lnTo>
                  <a:lnTo>
                    <a:pt x="826" y="1144"/>
                  </a:lnTo>
                  <a:lnTo>
                    <a:pt x="836" y="1135"/>
                  </a:lnTo>
                  <a:lnTo>
                    <a:pt x="848" y="1131"/>
                  </a:lnTo>
                  <a:lnTo>
                    <a:pt x="860" y="1135"/>
                  </a:lnTo>
                  <a:lnTo>
                    <a:pt x="869" y="1144"/>
                  </a:lnTo>
                  <a:lnTo>
                    <a:pt x="873" y="1155"/>
                  </a:lnTo>
                  <a:lnTo>
                    <a:pt x="873" y="1295"/>
                  </a:lnTo>
                  <a:close/>
                  <a:moveTo>
                    <a:pt x="944" y="1055"/>
                  </a:moveTo>
                  <a:lnTo>
                    <a:pt x="941" y="1075"/>
                  </a:lnTo>
                  <a:lnTo>
                    <a:pt x="931" y="1092"/>
                  </a:lnTo>
                  <a:lnTo>
                    <a:pt x="918" y="1106"/>
                  </a:lnTo>
                  <a:lnTo>
                    <a:pt x="900" y="1115"/>
                  </a:lnTo>
                  <a:lnTo>
                    <a:pt x="882" y="1118"/>
                  </a:lnTo>
                  <a:lnTo>
                    <a:pt x="865" y="1115"/>
                  </a:lnTo>
                  <a:lnTo>
                    <a:pt x="849" y="1106"/>
                  </a:lnTo>
                  <a:lnTo>
                    <a:pt x="838" y="1092"/>
                  </a:lnTo>
                  <a:lnTo>
                    <a:pt x="830" y="1075"/>
                  </a:lnTo>
                  <a:lnTo>
                    <a:pt x="827" y="1055"/>
                  </a:lnTo>
                  <a:lnTo>
                    <a:pt x="827" y="996"/>
                  </a:lnTo>
                  <a:lnTo>
                    <a:pt x="828" y="987"/>
                  </a:lnTo>
                  <a:lnTo>
                    <a:pt x="834" y="979"/>
                  </a:lnTo>
                  <a:lnTo>
                    <a:pt x="841" y="974"/>
                  </a:lnTo>
                  <a:lnTo>
                    <a:pt x="848" y="972"/>
                  </a:lnTo>
                  <a:lnTo>
                    <a:pt x="858" y="974"/>
                  </a:lnTo>
                  <a:lnTo>
                    <a:pt x="866" y="979"/>
                  </a:lnTo>
                  <a:lnTo>
                    <a:pt x="871" y="987"/>
                  </a:lnTo>
                  <a:lnTo>
                    <a:pt x="873" y="996"/>
                  </a:lnTo>
                  <a:lnTo>
                    <a:pt x="873" y="1051"/>
                  </a:lnTo>
                  <a:lnTo>
                    <a:pt x="873" y="1054"/>
                  </a:lnTo>
                  <a:lnTo>
                    <a:pt x="874" y="1055"/>
                  </a:lnTo>
                  <a:lnTo>
                    <a:pt x="877" y="1058"/>
                  </a:lnTo>
                  <a:lnTo>
                    <a:pt x="878" y="1060"/>
                  </a:lnTo>
                  <a:lnTo>
                    <a:pt x="879" y="1062"/>
                  </a:lnTo>
                  <a:lnTo>
                    <a:pt x="881" y="1063"/>
                  </a:lnTo>
                  <a:lnTo>
                    <a:pt x="882" y="1064"/>
                  </a:lnTo>
                  <a:lnTo>
                    <a:pt x="886" y="1063"/>
                  </a:lnTo>
                  <a:lnTo>
                    <a:pt x="888" y="1062"/>
                  </a:lnTo>
                  <a:lnTo>
                    <a:pt x="891" y="1059"/>
                  </a:lnTo>
                  <a:lnTo>
                    <a:pt x="892" y="1056"/>
                  </a:lnTo>
                  <a:lnTo>
                    <a:pt x="894" y="1054"/>
                  </a:lnTo>
                  <a:lnTo>
                    <a:pt x="894" y="1051"/>
                  </a:lnTo>
                  <a:lnTo>
                    <a:pt x="894" y="985"/>
                  </a:lnTo>
                  <a:lnTo>
                    <a:pt x="895" y="973"/>
                  </a:lnTo>
                  <a:lnTo>
                    <a:pt x="900" y="965"/>
                  </a:lnTo>
                  <a:lnTo>
                    <a:pt x="908" y="960"/>
                  </a:lnTo>
                  <a:lnTo>
                    <a:pt x="920" y="959"/>
                  </a:lnTo>
                  <a:lnTo>
                    <a:pt x="929" y="960"/>
                  </a:lnTo>
                  <a:lnTo>
                    <a:pt x="937" y="965"/>
                  </a:lnTo>
                  <a:lnTo>
                    <a:pt x="942" y="973"/>
                  </a:lnTo>
                  <a:lnTo>
                    <a:pt x="944" y="985"/>
                  </a:lnTo>
                  <a:lnTo>
                    <a:pt x="944" y="1055"/>
                  </a:lnTo>
                  <a:close/>
                  <a:moveTo>
                    <a:pt x="1024" y="909"/>
                  </a:moveTo>
                  <a:lnTo>
                    <a:pt x="1010" y="921"/>
                  </a:lnTo>
                  <a:lnTo>
                    <a:pt x="995" y="931"/>
                  </a:lnTo>
                  <a:lnTo>
                    <a:pt x="982" y="938"/>
                  </a:lnTo>
                  <a:lnTo>
                    <a:pt x="1024" y="1059"/>
                  </a:lnTo>
                  <a:lnTo>
                    <a:pt x="1070" y="938"/>
                  </a:lnTo>
                  <a:lnTo>
                    <a:pt x="1057" y="931"/>
                  </a:lnTo>
                  <a:lnTo>
                    <a:pt x="1041" y="921"/>
                  </a:lnTo>
                  <a:lnTo>
                    <a:pt x="1024" y="909"/>
                  </a:lnTo>
                  <a:close/>
                  <a:moveTo>
                    <a:pt x="801" y="1055"/>
                  </a:moveTo>
                  <a:lnTo>
                    <a:pt x="798" y="1075"/>
                  </a:lnTo>
                  <a:lnTo>
                    <a:pt x="789" y="1092"/>
                  </a:lnTo>
                  <a:lnTo>
                    <a:pt x="775" y="1106"/>
                  </a:lnTo>
                  <a:lnTo>
                    <a:pt x="758" y="1115"/>
                  </a:lnTo>
                  <a:lnTo>
                    <a:pt x="738" y="1118"/>
                  </a:lnTo>
                  <a:lnTo>
                    <a:pt x="720" y="1115"/>
                  </a:lnTo>
                  <a:lnTo>
                    <a:pt x="703" y="1106"/>
                  </a:lnTo>
                  <a:lnTo>
                    <a:pt x="691" y="1092"/>
                  </a:lnTo>
                  <a:lnTo>
                    <a:pt x="682" y="1075"/>
                  </a:lnTo>
                  <a:lnTo>
                    <a:pt x="680" y="1055"/>
                  </a:lnTo>
                  <a:lnTo>
                    <a:pt x="680" y="979"/>
                  </a:lnTo>
                  <a:lnTo>
                    <a:pt x="684" y="968"/>
                  </a:lnTo>
                  <a:lnTo>
                    <a:pt x="693" y="959"/>
                  </a:lnTo>
                  <a:lnTo>
                    <a:pt x="704" y="955"/>
                  </a:lnTo>
                  <a:lnTo>
                    <a:pt x="714" y="957"/>
                  </a:lnTo>
                  <a:lnTo>
                    <a:pt x="720" y="962"/>
                  </a:lnTo>
                  <a:lnTo>
                    <a:pt x="724" y="970"/>
                  </a:lnTo>
                  <a:lnTo>
                    <a:pt x="727" y="979"/>
                  </a:lnTo>
                  <a:lnTo>
                    <a:pt x="727" y="1051"/>
                  </a:lnTo>
                  <a:lnTo>
                    <a:pt x="727" y="1054"/>
                  </a:lnTo>
                  <a:lnTo>
                    <a:pt x="728" y="1056"/>
                  </a:lnTo>
                  <a:lnTo>
                    <a:pt x="731" y="1059"/>
                  </a:lnTo>
                  <a:lnTo>
                    <a:pt x="733" y="1062"/>
                  </a:lnTo>
                  <a:lnTo>
                    <a:pt x="736" y="1063"/>
                  </a:lnTo>
                  <a:lnTo>
                    <a:pt x="738" y="1064"/>
                  </a:lnTo>
                  <a:lnTo>
                    <a:pt x="742" y="1063"/>
                  </a:lnTo>
                  <a:lnTo>
                    <a:pt x="746" y="1062"/>
                  </a:lnTo>
                  <a:lnTo>
                    <a:pt x="748" y="1059"/>
                  </a:lnTo>
                  <a:lnTo>
                    <a:pt x="750" y="1056"/>
                  </a:lnTo>
                  <a:lnTo>
                    <a:pt x="751" y="1054"/>
                  </a:lnTo>
                  <a:lnTo>
                    <a:pt x="751" y="1051"/>
                  </a:lnTo>
                  <a:lnTo>
                    <a:pt x="751" y="996"/>
                  </a:lnTo>
                  <a:lnTo>
                    <a:pt x="753" y="986"/>
                  </a:lnTo>
                  <a:lnTo>
                    <a:pt x="758" y="978"/>
                  </a:lnTo>
                  <a:lnTo>
                    <a:pt x="766" y="973"/>
                  </a:lnTo>
                  <a:lnTo>
                    <a:pt x="776" y="972"/>
                  </a:lnTo>
                  <a:lnTo>
                    <a:pt x="785" y="973"/>
                  </a:lnTo>
                  <a:lnTo>
                    <a:pt x="793" y="978"/>
                  </a:lnTo>
                  <a:lnTo>
                    <a:pt x="800" y="986"/>
                  </a:lnTo>
                  <a:lnTo>
                    <a:pt x="801" y="996"/>
                  </a:lnTo>
                  <a:lnTo>
                    <a:pt x="801" y="1055"/>
                  </a:lnTo>
                  <a:close/>
                  <a:moveTo>
                    <a:pt x="604" y="1051"/>
                  </a:moveTo>
                  <a:lnTo>
                    <a:pt x="604" y="951"/>
                  </a:lnTo>
                  <a:lnTo>
                    <a:pt x="607" y="939"/>
                  </a:lnTo>
                  <a:lnTo>
                    <a:pt x="612" y="931"/>
                  </a:lnTo>
                  <a:lnTo>
                    <a:pt x="620" y="927"/>
                  </a:lnTo>
                  <a:lnTo>
                    <a:pt x="630" y="925"/>
                  </a:lnTo>
                  <a:lnTo>
                    <a:pt x="639" y="927"/>
                  </a:lnTo>
                  <a:lnTo>
                    <a:pt x="647" y="931"/>
                  </a:lnTo>
                  <a:lnTo>
                    <a:pt x="652" y="939"/>
                  </a:lnTo>
                  <a:lnTo>
                    <a:pt x="655" y="951"/>
                  </a:lnTo>
                  <a:lnTo>
                    <a:pt x="655" y="1055"/>
                  </a:lnTo>
                  <a:lnTo>
                    <a:pt x="652" y="1072"/>
                  </a:lnTo>
                  <a:lnTo>
                    <a:pt x="646" y="1088"/>
                  </a:lnTo>
                  <a:lnTo>
                    <a:pt x="635" y="1099"/>
                  </a:lnTo>
                  <a:lnTo>
                    <a:pt x="621" y="1108"/>
                  </a:lnTo>
                  <a:lnTo>
                    <a:pt x="604" y="1114"/>
                  </a:lnTo>
                  <a:lnTo>
                    <a:pt x="604" y="1051"/>
                  </a:lnTo>
                  <a:close/>
                  <a:moveTo>
                    <a:pt x="727" y="1295"/>
                  </a:moveTo>
                  <a:lnTo>
                    <a:pt x="723" y="1313"/>
                  </a:lnTo>
                  <a:lnTo>
                    <a:pt x="714" y="1331"/>
                  </a:lnTo>
                  <a:lnTo>
                    <a:pt x="699" y="1344"/>
                  </a:lnTo>
                  <a:lnTo>
                    <a:pt x="682" y="1354"/>
                  </a:lnTo>
                  <a:lnTo>
                    <a:pt x="663" y="1358"/>
                  </a:lnTo>
                  <a:lnTo>
                    <a:pt x="644" y="1354"/>
                  </a:lnTo>
                  <a:lnTo>
                    <a:pt x="628" y="1344"/>
                  </a:lnTo>
                  <a:lnTo>
                    <a:pt x="616" y="1331"/>
                  </a:lnTo>
                  <a:lnTo>
                    <a:pt x="607" y="1313"/>
                  </a:lnTo>
                  <a:lnTo>
                    <a:pt x="604" y="1295"/>
                  </a:lnTo>
                  <a:lnTo>
                    <a:pt x="604" y="1155"/>
                  </a:lnTo>
                  <a:lnTo>
                    <a:pt x="605" y="1146"/>
                  </a:lnTo>
                  <a:lnTo>
                    <a:pt x="611" y="1138"/>
                  </a:lnTo>
                  <a:lnTo>
                    <a:pt x="618" y="1133"/>
                  </a:lnTo>
                  <a:lnTo>
                    <a:pt x="630" y="1131"/>
                  </a:lnTo>
                  <a:lnTo>
                    <a:pt x="642" y="1135"/>
                  </a:lnTo>
                  <a:lnTo>
                    <a:pt x="651" y="1144"/>
                  </a:lnTo>
                  <a:lnTo>
                    <a:pt x="655" y="1155"/>
                  </a:lnTo>
                  <a:lnTo>
                    <a:pt x="655" y="1290"/>
                  </a:lnTo>
                  <a:lnTo>
                    <a:pt x="655" y="1295"/>
                  </a:lnTo>
                  <a:lnTo>
                    <a:pt x="656" y="1298"/>
                  </a:lnTo>
                  <a:lnTo>
                    <a:pt x="659" y="1300"/>
                  </a:lnTo>
                  <a:lnTo>
                    <a:pt x="660" y="1303"/>
                  </a:lnTo>
                  <a:lnTo>
                    <a:pt x="663" y="1303"/>
                  </a:lnTo>
                  <a:lnTo>
                    <a:pt x="668" y="1303"/>
                  </a:lnTo>
                  <a:lnTo>
                    <a:pt x="671" y="1300"/>
                  </a:lnTo>
                  <a:lnTo>
                    <a:pt x="673" y="1298"/>
                  </a:lnTo>
                  <a:lnTo>
                    <a:pt x="676" y="1295"/>
                  </a:lnTo>
                  <a:lnTo>
                    <a:pt x="676" y="1290"/>
                  </a:lnTo>
                  <a:lnTo>
                    <a:pt x="676" y="1155"/>
                  </a:lnTo>
                  <a:lnTo>
                    <a:pt x="680" y="1144"/>
                  </a:lnTo>
                  <a:lnTo>
                    <a:pt x="689" y="1135"/>
                  </a:lnTo>
                  <a:lnTo>
                    <a:pt x="701" y="1131"/>
                  </a:lnTo>
                  <a:lnTo>
                    <a:pt x="714" y="1135"/>
                  </a:lnTo>
                  <a:lnTo>
                    <a:pt x="723" y="1144"/>
                  </a:lnTo>
                  <a:lnTo>
                    <a:pt x="727" y="1155"/>
                  </a:lnTo>
                  <a:lnTo>
                    <a:pt x="727" y="1295"/>
                  </a:lnTo>
                  <a:close/>
                  <a:moveTo>
                    <a:pt x="604" y="1530"/>
                  </a:moveTo>
                  <a:lnTo>
                    <a:pt x="604" y="1395"/>
                  </a:lnTo>
                  <a:lnTo>
                    <a:pt x="608" y="1382"/>
                  </a:lnTo>
                  <a:lnTo>
                    <a:pt x="617" y="1373"/>
                  </a:lnTo>
                  <a:lnTo>
                    <a:pt x="630" y="1369"/>
                  </a:lnTo>
                  <a:lnTo>
                    <a:pt x="642" y="1373"/>
                  </a:lnTo>
                  <a:lnTo>
                    <a:pt x="651" y="1382"/>
                  </a:lnTo>
                  <a:lnTo>
                    <a:pt x="655" y="1395"/>
                  </a:lnTo>
                  <a:lnTo>
                    <a:pt x="655" y="1537"/>
                  </a:lnTo>
                  <a:lnTo>
                    <a:pt x="651" y="1556"/>
                  </a:lnTo>
                  <a:lnTo>
                    <a:pt x="641" y="1573"/>
                  </a:lnTo>
                  <a:lnTo>
                    <a:pt x="625" y="1587"/>
                  </a:lnTo>
                  <a:lnTo>
                    <a:pt x="604" y="1596"/>
                  </a:lnTo>
                  <a:lnTo>
                    <a:pt x="604" y="1530"/>
                  </a:lnTo>
                  <a:close/>
                  <a:moveTo>
                    <a:pt x="801" y="1537"/>
                  </a:moveTo>
                  <a:lnTo>
                    <a:pt x="798" y="1557"/>
                  </a:lnTo>
                  <a:lnTo>
                    <a:pt x="789" y="1573"/>
                  </a:lnTo>
                  <a:lnTo>
                    <a:pt x="775" y="1586"/>
                  </a:lnTo>
                  <a:lnTo>
                    <a:pt x="758" y="1593"/>
                  </a:lnTo>
                  <a:lnTo>
                    <a:pt x="738" y="1596"/>
                  </a:lnTo>
                  <a:lnTo>
                    <a:pt x="720" y="1593"/>
                  </a:lnTo>
                  <a:lnTo>
                    <a:pt x="703" y="1586"/>
                  </a:lnTo>
                  <a:lnTo>
                    <a:pt x="691" y="1573"/>
                  </a:lnTo>
                  <a:lnTo>
                    <a:pt x="682" y="1557"/>
                  </a:lnTo>
                  <a:lnTo>
                    <a:pt x="680" y="1537"/>
                  </a:lnTo>
                  <a:lnTo>
                    <a:pt x="680" y="1395"/>
                  </a:lnTo>
                  <a:lnTo>
                    <a:pt x="684" y="1382"/>
                  </a:lnTo>
                  <a:lnTo>
                    <a:pt x="693" y="1373"/>
                  </a:lnTo>
                  <a:lnTo>
                    <a:pt x="704" y="1369"/>
                  </a:lnTo>
                  <a:lnTo>
                    <a:pt x="714" y="1372"/>
                  </a:lnTo>
                  <a:lnTo>
                    <a:pt x="720" y="1377"/>
                  </a:lnTo>
                  <a:lnTo>
                    <a:pt x="724" y="1386"/>
                  </a:lnTo>
                  <a:lnTo>
                    <a:pt x="727" y="1395"/>
                  </a:lnTo>
                  <a:lnTo>
                    <a:pt x="727" y="1530"/>
                  </a:lnTo>
                  <a:lnTo>
                    <a:pt x="727" y="1534"/>
                  </a:lnTo>
                  <a:lnTo>
                    <a:pt x="728" y="1536"/>
                  </a:lnTo>
                  <a:lnTo>
                    <a:pt x="731" y="1539"/>
                  </a:lnTo>
                  <a:lnTo>
                    <a:pt x="733" y="1540"/>
                  </a:lnTo>
                  <a:lnTo>
                    <a:pt x="736" y="1541"/>
                  </a:lnTo>
                  <a:lnTo>
                    <a:pt x="738" y="1541"/>
                  </a:lnTo>
                  <a:lnTo>
                    <a:pt x="744" y="1541"/>
                  </a:lnTo>
                  <a:lnTo>
                    <a:pt x="746" y="1540"/>
                  </a:lnTo>
                  <a:lnTo>
                    <a:pt x="749" y="1537"/>
                  </a:lnTo>
                  <a:lnTo>
                    <a:pt x="750" y="1534"/>
                  </a:lnTo>
                  <a:lnTo>
                    <a:pt x="751" y="1530"/>
                  </a:lnTo>
                  <a:lnTo>
                    <a:pt x="751" y="1395"/>
                  </a:lnTo>
                  <a:lnTo>
                    <a:pt x="753" y="1386"/>
                  </a:lnTo>
                  <a:lnTo>
                    <a:pt x="758" y="1377"/>
                  </a:lnTo>
                  <a:lnTo>
                    <a:pt x="766" y="1372"/>
                  </a:lnTo>
                  <a:lnTo>
                    <a:pt x="776" y="1369"/>
                  </a:lnTo>
                  <a:lnTo>
                    <a:pt x="788" y="1373"/>
                  </a:lnTo>
                  <a:lnTo>
                    <a:pt x="798" y="1382"/>
                  </a:lnTo>
                  <a:lnTo>
                    <a:pt x="801" y="1395"/>
                  </a:lnTo>
                  <a:lnTo>
                    <a:pt x="801" y="1537"/>
                  </a:lnTo>
                  <a:close/>
                  <a:moveTo>
                    <a:pt x="873" y="1776"/>
                  </a:moveTo>
                  <a:lnTo>
                    <a:pt x="870" y="1796"/>
                  </a:lnTo>
                  <a:lnTo>
                    <a:pt x="861" y="1811"/>
                  </a:lnTo>
                  <a:lnTo>
                    <a:pt x="847" y="1824"/>
                  </a:lnTo>
                  <a:lnTo>
                    <a:pt x="830" y="1832"/>
                  </a:lnTo>
                  <a:lnTo>
                    <a:pt x="810" y="1835"/>
                  </a:lnTo>
                  <a:lnTo>
                    <a:pt x="791" y="1832"/>
                  </a:lnTo>
                  <a:lnTo>
                    <a:pt x="774" y="1824"/>
                  </a:lnTo>
                  <a:lnTo>
                    <a:pt x="759" y="1811"/>
                  </a:lnTo>
                  <a:lnTo>
                    <a:pt x="750" y="1796"/>
                  </a:lnTo>
                  <a:lnTo>
                    <a:pt x="748" y="1776"/>
                  </a:lnTo>
                  <a:lnTo>
                    <a:pt x="748" y="1634"/>
                  </a:lnTo>
                  <a:lnTo>
                    <a:pt x="749" y="1623"/>
                  </a:lnTo>
                  <a:lnTo>
                    <a:pt x="755" y="1616"/>
                  </a:lnTo>
                  <a:lnTo>
                    <a:pt x="763" y="1610"/>
                  </a:lnTo>
                  <a:lnTo>
                    <a:pt x="772" y="1609"/>
                  </a:lnTo>
                  <a:lnTo>
                    <a:pt x="784" y="1610"/>
                  </a:lnTo>
                  <a:lnTo>
                    <a:pt x="793" y="1616"/>
                  </a:lnTo>
                  <a:lnTo>
                    <a:pt x="800" y="1623"/>
                  </a:lnTo>
                  <a:lnTo>
                    <a:pt x="801" y="1634"/>
                  </a:lnTo>
                  <a:lnTo>
                    <a:pt x="801" y="1772"/>
                  </a:lnTo>
                  <a:lnTo>
                    <a:pt x="802" y="1776"/>
                  </a:lnTo>
                  <a:lnTo>
                    <a:pt x="804" y="1779"/>
                  </a:lnTo>
                  <a:lnTo>
                    <a:pt x="808" y="1780"/>
                  </a:lnTo>
                  <a:lnTo>
                    <a:pt x="810" y="1781"/>
                  </a:lnTo>
                  <a:lnTo>
                    <a:pt x="813" y="1780"/>
                  </a:lnTo>
                  <a:lnTo>
                    <a:pt x="817" y="1779"/>
                  </a:lnTo>
                  <a:lnTo>
                    <a:pt x="819" y="1777"/>
                  </a:lnTo>
                  <a:lnTo>
                    <a:pt x="822" y="1775"/>
                  </a:lnTo>
                  <a:lnTo>
                    <a:pt x="823" y="1772"/>
                  </a:lnTo>
                  <a:lnTo>
                    <a:pt x="823" y="1634"/>
                  </a:lnTo>
                  <a:lnTo>
                    <a:pt x="824" y="1623"/>
                  </a:lnTo>
                  <a:lnTo>
                    <a:pt x="831" y="1616"/>
                  </a:lnTo>
                  <a:lnTo>
                    <a:pt x="839" y="1610"/>
                  </a:lnTo>
                  <a:lnTo>
                    <a:pt x="848" y="1609"/>
                  </a:lnTo>
                  <a:lnTo>
                    <a:pt x="857" y="1610"/>
                  </a:lnTo>
                  <a:lnTo>
                    <a:pt x="865" y="1616"/>
                  </a:lnTo>
                  <a:lnTo>
                    <a:pt x="870" y="1623"/>
                  </a:lnTo>
                  <a:lnTo>
                    <a:pt x="873" y="1634"/>
                  </a:lnTo>
                  <a:lnTo>
                    <a:pt x="873" y="1776"/>
                  </a:lnTo>
                  <a:close/>
                  <a:moveTo>
                    <a:pt x="727" y="1776"/>
                  </a:moveTo>
                  <a:lnTo>
                    <a:pt x="723" y="1796"/>
                  </a:lnTo>
                  <a:lnTo>
                    <a:pt x="714" y="1811"/>
                  </a:lnTo>
                  <a:lnTo>
                    <a:pt x="699" y="1824"/>
                  </a:lnTo>
                  <a:lnTo>
                    <a:pt x="682" y="1832"/>
                  </a:lnTo>
                  <a:lnTo>
                    <a:pt x="663" y="1835"/>
                  </a:lnTo>
                  <a:lnTo>
                    <a:pt x="644" y="1832"/>
                  </a:lnTo>
                  <a:lnTo>
                    <a:pt x="628" y="1824"/>
                  </a:lnTo>
                  <a:lnTo>
                    <a:pt x="616" y="1811"/>
                  </a:lnTo>
                  <a:lnTo>
                    <a:pt x="607" y="1796"/>
                  </a:lnTo>
                  <a:lnTo>
                    <a:pt x="604" y="1776"/>
                  </a:lnTo>
                  <a:lnTo>
                    <a:pt x="604" y="1634"/>
                  </a:lnTo>
                  <a:lnTo>
                    <a:pt x="605" y="1623"/>
                  </a:lnTo>
                  <a:lnTo>
                    <a:pt x="611" y="1616"/>
                  </a:lnTo>
                  <a:lnTo>
                    <a:pt x="618" y="1610"/>
                  </a:lnTo>
                  <a:lnTo>
                    <a:pt x="630" y="1609"/>
                  </a:lnTo>
                  <a:lnTo>
                    <a:pt x="639" y="1610"/>
                  </a:lnTo>
                  <a:lnTo>
                    <a:pt x="647" y="1616"/>
                  </a:lnTo>
                  <a:lnTo>
                    <a:pt x="652" y="1623"/>
                  </a:lnTo>
                  <a:lnTo>
                    <a:pt x="655" y="1634"/>
                  </a:lnTo>
                  <a:lnTo>
                    <a:pt x="655" y="1772"/>
                  </a:lnTo>
                  <a:lnTo>
                    <a:pt x="655" y="1776"/>
                  </a:lnTo>
                  <a:lnTo>
                    <a:pt x="658" y="1779"/>
                  </a:lnTo>
                  <a:lnTo>
                    <a:pt x="660" y="1780"/>
                  </a:lnTo>
                  <a:lnTo>
                    <a:pt x="663" y="1781"/>
                  </a:lnTo>
                  <a:lnTo>
                    <a:pt x="668" y="1780"/>
                  </a:lnTo>
                  <a:lnTo>
                    <a:pt x="671" y="1779"/>
                  </a:lnTo>
                  <a:lnTo>
                    <a:pt x="673" y="1777"/>
                  </a:lnTo>
                  <a:lnTo>
                    <a:pt x="676" y="1775"/>
                  </a:lnTo>
                  <a:lnTo>
                    <a:pt x="676" y="1772"/>
                  </a:lnTo>
                  <a:lnTo>
                    <a:pt x="676" y="1634"/>
                  </a:lnTo>
                  <a:lnTo>
                    <a:pt x="678" y="1623"/>
                  </a:lnTo>
                  <a:lnTo>
                    <a:pt x="684" y="1616"/>
                  </a:lnTo>
                  <a:lnTo>
                    <a:pt x="691" y="1610"/>
                  </a:lnTo>
                  <a:lnTo>
                    <a:pt x="701" y="1609"/>
                  </a:lnTo>
                  <a:lnTo>
                    <a:pt x="710" y="1610"/>
                  </a:lnTo>
                  <a:lnTo>
                    <a:pt x="719" y="1616"/>
                  </a:lnTo>
                  <a:lnTo>
                    <a:pt x="724" y="1623"/>
                  </a:lnTo>
                  <a:lnTo>
                    <a:pt x="727" y="1634"/>
                  </a:lnTo>
                  <a:lnTo>
                    <a:pt x="727" y="1776"/>
                  </a:lnTo>
                  <a:close/>
                  <a:moveTo>
                    <a:pt x="801" y="1974"/>
                  </a:moveTo>
                  <a:lnTo>
                    <a:pt x="798" y="1992"/>
                  </a:lnTo>
                  <a:lnTo>
                    <a:pt x="789" y="2009"/>
                  </a:lnTo>
                  <a:lnTo>
                    <a:pt x="775" y="2021"/>
                  </a:lnTo>
                  <a:lnTo>
                    <a:pt x="758" y="2029"/>
                  </a:lnTo>
                  <a:lnTo>
                    <a:pt x="738" y="2033"/>
                  </a:lnTo>
                  <a:lnTo>
                    <a:pt x="720" y="2029"/>
                  </a:lnTo>
                  <a:lnTo>
                    <a:pt x="703" y="2021"/>
                  </a:lnTo>
                  <a:lnTo>
                    <a:pt x="691" y="2009"/>
                  </a:lnTo>
                  <a:lnTo>
                    <a:pt x="682" y="1992"/>
                  </a:lnTo>
                  <a:lnTo>
                    <a:pt x="680" y="1974"/>
                  </a:lnTo>
                  <a:lnTo>
                    <a:pt x="680" y="1869"/>
                  </a:lnTo>
                  <a:lnTo>
                    <a:pt x="684" y="1857"/>
                  </a:lnTo>
                  <a:lnTo>
                    <a:pt x="693" y="1848"/>
                  </a:lnTo>
                  <a:lnTo>
                    <a:pt x="704" y="1844"/>
                  </a:lnTo>
                  <a:lnTo>
                    <a:pt x="714" y="1846"/>
                  </a:lnTo>
                  <a:lnTo>
                    <a:pt x="720" y="1852"/>
                  </a:lnTo>
                  <a:lnTo>
                    <a:pt x="724" y="1859"/>
                  </a:lnTo>
                  <a:lnTo>
                    <a:pt x="727" y="1869"/>
                  </a:lnTo>
                  <a:lnTo>
                    <a:pt x="727" y="1969"/>
                  </a:lnTo>
                  <a:lnTo>
                    <a:pt x="727" y="1973"/>
                  </a:lnTo>
                  <a:lnTo>
                    <a:pt x="728" y="1977"/>
                  </a:lnTo>
                  <a:lnTo>
                    <a:pt x="731" y="1979"/>
                  </a:lnTo>
                  <a:lnTo>
                    <a:pt x="733" y="1981"/>
                  </a:lnTo>
                  <a:lnTo>
                    <a:pt x="736" y="1982"/>
                  </a:lnTo>
                  <a:lnTo>
                    <a:pt x="738" y="1982"/>
                  </a:lnTo>
                  <a:lnTo>
                    <a:pt x="744" y="1982"/>
                  </a:lnTo>
                  <a:lnTo>
                    <a:pt x="746" y="1979"/>
                  </a:lnTo>
                  <a:lnTo>
                    <a:pt x="749" y="1978"/>
                  </a:lnTo>
                  <a:lnTo>
                    <a:pt x="750" y="1974"/>
                  </a:lnTo>
                  <a:lnTo>
                    <a:pt x="751" y="1969"/>
                  </a:lnTo>
                  <a:lnTo>
                    <a:pt x="751" y="1869"/>
                  </a:lnTo>
                  <a:lnTo>
                    <a:pt x="753" y="1859"/>
                  </a:lnTo>
                  <a:lnTo>
                    <a:pt x="758" y="1852"/>
                  </a:lnTo>
                  <a:lnTo>
                    <a:pt x="766" y="1846"/>
                  </a:lnTo>
                  <a:lnTo>
                    <a:pt x="776" y="1844"/>
                  </a:lnTo>
                  <a:lnTo>
                    <a:pt x="788" y="1848"/>
                  </a:lnTo>
                  <a:lnTo>
                    <a:pt x="798" y="1857"/>
                  </a:lnTo>
                  <a:lnTo>
                    <a:pt x="801" y="1869"/>
                  </a:lnTo>
                  <a:lnTo>
                    <a:pt x="801" y="1974"/>
                  </a:lnTo>
                  <a:close/>
                  <a:moveTo>
                    <a:pt x="604" y="1969"/>
                  </a:moveTo>
                  <a:lnTo>
                    <a:pt x="604" y="1869"/>
                  </a:lnTo>
                  <a:lnTo>
                    <a:pt x="608" y="1857"/>
                  </a:lnTo>
                  <a:lnTo>
                    <a:pt x="617" y="1848"/>
                  </a:lnTo>
                  <a:lnTo>
                    <a:pt x="630" y="1844"/>
                  </a:lnTo>
                  <a:lnTo>
                    <a:pt x="642" y="1848"/>
                  </a:lnTo>
                  <a:lnTo>
                    <a:pt x="651" y="1857"/>
                  </a:lnTo>
                  <a:lnTo>
                    <a:pt x="655" y="1869"/>
                  </a:lnTo>
                  <a:lnTo>
                    <a:pt x="655" y="1974"/>
                  </a:lnTo>
                  <a:lnTo>
                    <a:pt x="652" y="1991"/>
                  </a:lnTo>
                  <a:lnTo>
                    <a:pt x="646" y="2005"/>
                  </a:lnTo>
                  <a:lnTo>
                    <a:pt x="635" y="2019"/>
                  </a:lnTo>
                  <a:lnTo>
                    <a:pt x="621" y="2028"/>
                  </a:lnTo>
                  <a:lnTo>
                    <a:pt x="604" y="2033"/>
                  </a:lnTo>
                  <a:lnTo>
                    <a:pt x="604" y="1969"/>
                  </a:lnTo>
                  <a:close/>
                  <a:moveTo>
                    <a:pt x="944" y="1974"/>
                  </a:moveTo>
                  <a:lnTo>
                    <a:pt x="941" y="1992"/>
                  </a:lnTo>
                  <a:lnTo>
                    <a:pt x="931" y="2009"/>
                  </a:lnTo>
                  <a:lnTo>
                    <a:pt x="918" y="2021"/>
                  </a:lnTo>
                  <a:lnTo>
                    <a:pt x="900" y="2029"/>
                  </a:lnTo>
                  <a:lnTo>
                    <a:pt x="882" y="2033"/>
                  </a:lnTo>
                  <a:lnTo>
                    <a:pt x="865" y="2029"/>
                  </a:lnTo>
                  <a:lnTo>
                    <a:pt x="849" y="2021"/>
                  </a:lnTo>
                  <a:lnTo>
                    <a:pt x="838" y="2009"/>
                  </a:lnTo>
                  <a:lnTo>
                    <a:pt x="830" y="1992"/>
                  </a:lnTo>
                  <a:lnTo>
                    <a:pt x="827" y="1974"/>
                  </a:lnTo>
                  <a:lnTo>
                    <a:pt x="827" y="1869"/>
                  </a:lnTo>
                  <a:lnTo>
                    <a:pt x="828" y="1859"/>
                  </a:lnTo>
                  <a:lnTo>
                    <a:pt x="834" y="1852"/>
                  </a:lnTo>
                  <a:lnTo>
                    <a:pt x="841" y="1846"/>
                  </a:lnTo>
                  <a:lnTo>
                    <a:pt x="848" y="1844"/>
                  </a:lnTo>
                  <a:lnTo>
                    <a:pt x="858" y="1846"/>
                  </a:lnTo>
                  <a:lnTo>
                    <a:pt x="866" y="1852"/>
                  </a:lnTo>
                  <a:lnTo>
                    <a:pt x="871" y="1859"/>
                  </a:lnTo>
                  <a:lnTo>
                    <a:pt x="873" y="1869"/>
                  </a:lnTo>
                  <a:lnTo>
                    <a:pt x="873" y="1969"/>
                  </a:lnTo>
                  <a:lnTo>
                    <a:pt x="874" y="1973"/>
                  </a:lnTo>
                  <a:lnTo>
                    <a:pt x="875" y="1977"/>
                  </a:lnTo>
                  <a:lnTo>
                    <a:pt x="877" y="1979"/>
                  </a:lnTo>
                  <a:lnTo>
                    <a:pt x="879" y="1981"/>
                  </a:lnTo>
                  <a:lnTo>
                    <a:pt x="881" y="1982"/>
                  </a:lnTo>
                  <a:lnTo>
                    <a:pt x="882" y="1982"/>
                  </a:lnTo>
                  <a:lnTo>
                    <a:pt x="886" y="1982"/>
                  </a:lnTo>
                  <a:lnTo>
                    <a:pt x="890" y="1979"/>
                  </a:lnTo>
                  <a:lnTo>
                    <a:pt x="892" y="1978"/>
                  </a:lnTo>
                  <a:lnTo>
                    <a:pt x="894" y="1974"/>
                  </a:lnTo>
                  <a:lnTo>
                    <a:pt x="894" y="1969"/>
                  </a:lnTo>
                  <a:lnTo>
                    <a:pt x="894" y="1869"/>
                  </a:lnTo>
                  <a:lnTo>
                    <a:pt x="895" y="1859"/>
                  </a:lnTo>
                  <a:lnTo>
                    <a:pt x="900" y="1852"/>
                  </a:lnTo>
                  <a:lnTo>
                    <a:pt x="908" y="1846"/>
                  </a:lnTo>
                  <a:lnTo>
                    <a:pt x="920" y="1844"/>
                  </a:lnTo>
                  <a:lnTo>
                    <a:pt x="931" y="1848"/>
                  </a:lnTo>
                  <a:lnTo>
                    <a:pt x="941" y="1857"/>
                  </a:lnTo>
                  <a:lnTo>
                    <a:pt x="944" y="1869"/>
                  </a:lnTo>
                  <a:lnTo>
                    <a:pt x="944" y="1974"/>
                  </a:lnTo>
                  <a:close/>
                  <a:moveTo>
                    <a:pt x="1624" y="1214"/>
                  </a:moveTo>
                  <a:lnTo>
                    <a:pt x="1627" y="1234"/>
                  </a:lnTo>
                  <a:lnTo>
                    <a:pt x="1634" y="1249"/>
                  </a:lnTo>
                  <a:lnTo>
                    <a:pt x="1648" y="1262"/>
                  </a:lnTo>
                  <a:lnTo>
                    <a:pt x="1663" y="1270"/>
                  </a:lnTo>
                  <a:lnTo>
                    <a:pt x="1683" y="1273"/>
                  </a:lnTo>
                  <a:lnTo>
                    <a:pt x="1702" y="1270"/>
                  </a:lnTo>
                  <a:lnTo>
                    <a:pt x="1719" y="1262"/>
                  </a:lnTo>
                  <a:lnTo>
                    <a:pt x="1734" y="1249"/>
                  </a:lnTo>
                  <a:lnTo>
                    <a:pt x="1743" y="1234"/>
                  </a:lnTo>
                  <a:lnTo>
                    <a:pt x="1745" y="1214"/>
                  </a:lnTo>
                  <a:lnTo>
                    <a:pt x="1745" y="1102"/>
                  </a:lnTo>
                  <a:lnTo>
                    <a:pt x="1741" y="1089"/>
                  </a:lnTo>
                  <a:lnTo>
                    <a:pt x="1732" y="1080"/>
                  </a:lnTo>
                  <a:lnTo>
                    <a:pt x="1721" y="1076"/>
                  </a:lnTo>
                  <a:lnTo>
                    <a:pt x="1709" y="1080"/>
                  </a:lnTo>
                  <a:lnTo>
                    <a:pt x="1698" y="1089"/>
                  </a:lnTo>
                  <a:lnTo>
                    <a:pt x="1696" y="1102"/>
                  </a:lnTo>
                  <a:lnTo>
                    <a:pt x="1696" y="1210"/>
                  </a:lnTo>
                  <a:lnTo>
                    <a:pt x="1694" y="1213"/>
                  </a:lnTo>
                  <a:lnTo>
                    <a:pt x="1693" y="1215"/>
                  </a:lnTo>
                  <a:lnTo>
                    <a:pt x="1692" y="1218"/>
                  </a:lnTo>
                  <a:lnTo>
                    <a:pt x="1689" y="1221"/>
                  </a:lnTo>
                  <a:lnTo>
                    <a:pt x="1687" y="1222"/>
                  </a:lnTo>
                  <a:lnTo>
                    <a:pt x="1683" y="1223"/>
                  </a:lnTo>
                  <a:lnTo>
                    <a:pt x="1680" y="1222"/>
                  </a:lnTo>
                  <a:lnTo>
                    <a:pt x="1678" y="1219"/>
                  </a:lnTo>
                  <a:lnTo>
                    <a:pt x="1676" y="1217"/>
                  </a:lnTo>
                  <a:lnTo>
                    <a:pt x="1675" y="1213"/>
                  </a:lnTo>
                  <a:lnTo>
                    <a:pt x="1674" y="1210"/>
                  </a:lnTo>
                  <a:lnTo>
                    <a:pt x="1674" y="1102"/>
                  </a:lnTo>
                  <a:lnTo>
                    <a:pt x="1671" y="1089"/>
                  </a:lnTo>
                  <a:lnTo>
                    <a:pt x="1661" y="1080"/>
                  </a:lnTo>
                  <a:lnTo>
                    <a:pt x="1649" y="1076"/>
                  </a:lnTo>
                  <a:lnTo>
                    <a:pt x="1638" y="1079"/>
                  </a:lnTo>
                  <a:lnTo>
                    <a:pt x="1631" y="1084"/>
                  </a:lnTo>
                  <a:lnTo>
                    <a:pt x="1625" y="1092"/>
                  </a:lnTo>
                  <a:lnTo>
                    <a:pt x="1624" y="1102"/>
                  </a:lnTo>
                  <a:lnTo>
                    <a:pt x="1624" y="1214"/>
                  </a:lnTo>
                  <a:close/>
                  <a:moveTo>
                    <a:pt x="1696" y="1999"/>
                  </a:moveTo>
                  <a:lnTo>
                    <a:pt x="1698" y="2017"/>
                  </a:lnTo>
                  <a:lnTo>
                    <a:pt x="1706" y="2034"/>
                  </a:lnTo>
                  <a:lnTo>
                    <a:pt x="1719" y="2046"/>
                  </a:lnTo>
                  <a:lnTo>
                    <a:pt x="1738" y="2055"/>
                  </a:lnTo>
                  <a:lnTo>
                    <a:pt x="1758" y="2058"/>
                  </a:lnTo>
                  <a:lnTo>
                    <a:pt x="1777" y="2055"/>
                  </a:lnTo>
                  <a:lnTo>
                    <a:pt x="1794" y="2046"/>
                  </a:lnTo>
                  <a:lnTo>
                    <a:pt x="1805" y="2034"/>
                  </a:lnTo>
                  <a:lnTo>
                    <a:pt x="1814" y="2017"/>
                  </a:lnTo>
                  <a:lnTo>
                    <a:pt x="1817" y="1999"/>
                  </a:lnTo>
                  <a:lnTo>
                    <a:pt x="1817" y="1316"/>
                  </a:lnTo>
                  <a:lnTo>
                    <a:pt x="1813" y="1303"/>
                  </a:lnTo>
                  <a:lnTo>
                    <a:pt x="1804" y="1294"/>
                  </a:lnTo>
                  <a:lnTo>
                    <a:pt x="1792" y="1290"/>
                  </a:lnTo>
                  <a:lnTo>
                    <a:pt x="1779" y="1294"/>
                  </a:lnTo>
                  <a:lnTo>
                    <a:pt x="1770" y="1303"/>
                  </a:lnTo>
                  <a:lnTo>
                    <a:pt x="1766" y="1316"/>
                  </a:lnTo>
                  <a:lnTo>
                    <a:pt x="1766" y="1630"/>
                  </a:lnTo>
                  <a:lnTo>
                    <a:pt x="1766" y="1634"/>
                  </a:lnTo>
                  <a:lnTo>
                    <a:pt x="1765" y="1638"/>
                  </a:lnTo>
                  <a:lnTo>
                    <a:pt x="1762" y="1640"/>
                  </a:lnTo>
                  <a:lnTo>
                    <a:pt x="1761" y="1642"/>
                  </a:lnTo>
                  <a:lnTo>
                    <a:pt x="1758" y="1642"/>
                  </a:lnTo>
                  <a:lnTo>
                    <a:pt x="1753" y="1642"/>
                  </a:lnTo>
                  <a:lnTo>
                    <a:pt x="1751" y="1640"/>
                  </a:lnTo>
                  <a:lnTo>
                    <a:pt x="1748" y="1638"/>
                  </a:lnTo>
                  <a:lnTo>
                    <a:pt x="1747" y="1634"/>
                  </a:lnTo>
                  <a:lnTo>
                    <a:pt x="1745" y="1630"/>
                  </a:lnTo>
                  <a:lnTo>
                    <a:pt x="1745" y="1316"/>
                  </a:lnTo>
                  <a:lnTo>
                    <a:pt x="1741" y="1303"/>
                  </a:lnTo>
                  <a:lnTo>
                    <a:pt x="1732" y="1294"/>
                  </a:lnTo>
                  <a:lnTo>
                    <a:pt x="1721" y="1290"/>
                  </a:lnTo>
                  <a:lnTo>
                    <a:pt x="1709" y="1294"/>
                  </a:lnTo>
                  <a:lnTo>
                    <a:pt x="1698" y="1303"/>
                  </a:lnTo>
                  <a:lnTo>
                    <a:pt x="1696" y="1316"/>
                  </a:lnTo>
                  <a:lnTo>
                    <a:pt x="1696" y="1999"/>
                  </a:lnTo>
                  <a:close/>
                  <a:moveTo>
                    <a:pt x="1766" y="1214"/>
                  </a:moveTo>
                  <a:lnTo>
                    <a:pt x="1770" y="1234"/>
                  </a:lnTo>
                  <a:lnTo>
                    <a:pt x="1779" y="1249"/>
                  </a:lnTo>
                  <a:lnTo>
                    <a:pt x="1792" y="1262"/>
                  </a:lnTo>
                  <a:lnTo>
                    <a:pt x="1811" y="1270"/>
                  </a:lnTo>
                  <a:lnTo>
                    <a:pt x="1829" y="1273"/>
                  </a:lnTo>
                  <a:lnTo>
                    <a:pt x="1848" y="1270"/>
                  </a:lnTo>
                  <a:lnTo>
                    <a:pt x="1867" y="1262"/>
                  </a:lnTo>
                  <a:lnTo>
                    <a:pt x="1880" y="1249"/>
                  </a:lnTo>
                  <a:lnTo>
                    <a:pt x="1889" y="1234"/>
                  </a:lnTo>
                  <a:lnTo>
                    <a:pt x="1893" y="1214"/>
                  </a:lnTo>
                  <a:lnTo>
                    <a:pt x="1893" y="1102"/>
                  </a:lnTo>
                  <a:lnTo>
                    <a:pt x="1889" y="1089"/>
                  </a:lnTo>
                  <a:lnTo>
                    <a:pt x="1880" y="1080"/>
                  </a:lnTo>
                  <a:lnTo>
                    <a:pt x="1867" y="1076"/>
                  </a:lnTo>
                  <a:lnTo>
                    <a:pt x="1855" y="1080"/>
                  </a:lnTo>
                  <a:lnTo>
                    <a:pt x="1846" y="1089"/>
                  </a:lnTo>
                  <a:lnTo>
                    <a:pt x="1842" y="1102"/>
                  </a:lnTo>
                  <a:lnTo>
                    <a:pt x="1842" y="1210"/>
                  </a:lnTo>
                  <a:lnTo>
                    <a:pt x="1842" y="1213"/>
                  </a:lnTo>
                  <a:lnTo>
                    <a:pt x="1839" y="1215"/>
                  </a:lnTo>
                  <a:lnTo>
                    <a:pt x="1838" y="1218"/>
                  </a:lnTo>
                  <a:lnTo>
                    <a:pt x="1834" y="1221"/>
                  </a:lnTo>
                  <a:lnTo>
                    <a:pt x="1831" y="1222"/>
                  </a:lnTo>
                  <a:lnTo>
                    <a:pt x="1829" y="1223"/>
                  </a:lnTo>
                  <a:lnTo>
                    <a:pt x="1828" y="1222"/>
                  </a:lnTo>
                  <a:lnTo>
                    <a:pt x="1825" y="1219"/>
                  </a:lnTo>
                  <a:lnTo>
                    <a:pt x="1822" y="1217"/>
                  </a:lnTo>
                  <a:lnTo>
                    <a:pt x="1821" y="1213"/>
                  </a:lnTo>
                  <a:lnTo>
                    <a:pt x="1821" y="1210"/>
                  </a:lnTo>
                  <a:lnTo>
                    <a:pt x="1821" y="1102"/>
                  </a:lnTo>
                  <a:lnTo>
                    <a:pt x="1817" y="1089"/>
                  </a:lnTo>
                  <a:lnTo>
                    <a:pt x="1808" y="1080"/>
                  </a:lnTo>
                  <a:lnTo>
                    <a:pt x="1796" y="1076"/>
                  </a:lnTo>
                  <a:lnTo>
                    <a:pt x="1784" y="1079"/>
                  </a:lnTo>
                  <a:lnTo>
                    <a:pt x="1775" y="1084"/>
                  </a:lnTo>
                  <a:lnTo>
                    <a:pt x="1769" y="1092"/>
                  </a:lnTo>
                  <a:lnTo>
                    <a:pt x="1766" y="1102"/>
                  </a:lnTo>
                  <a:lnTo>
                    <a:pt x="1766" y="1214"/>
                  </a:lnTo>
                  <a:close/>
                  <a:moveTo>
                    <a:pt x="1842" y="1000"/>
                  </a:moveTo>
                  <a:lnTo>
                    <a:pt x="1844" y="1020"/>
                  </a:lnTo>
                  <a:lnTo>
                    <a:pt x="1854" y="1037"/>
                  </a:lnTo>
                  <a:lnTo>
                    <a:pt x="1865" y="1051"/>
                  </a:lnTo>
                  <a:lnTo>
                    <a:pt x="1882" y="1060"/>
                  </a:lnTo>
                  <a:lnTo>
                    <a:pt x="1901" y="1064"/>
                  </a:lnTo>
                  <a:lnTo>
                    <a:pt x="1920" y="1060"/>
                  </a:lnTo>
                  <a:lnTo>
                    <a:pt x="1937" y="1051"/>
                  </a:lnTo>
                  <a:lnTo>
                    <a:pt x="1951" y="1037"/>
                  </a:lnTo>
                  <a:lnTo>
                    <a:pt x="1961" y="1020"/>
                  </a:lnTo>
                  <a:lnTo>
                    <a:pt x="1963" y="1000"/>
                  </a:lnTo>
                  <a:lnTo>
                    <a:pt x="1963" y="892"/>
                  </a:lnTo>
                  <a:lnTo>
                    <a:pt x="1961" y="879"/>
                  </a:lnTo>
                  <a:lnTo>
                    <a:pt x="1950" y="870"/>
                  </a:lnTo>
                  <a:lnTo>
                    <a:pt x="1938" y="866"/>
                  </a:lnTo>
                  <a:lnTo>
                    <a:pt x="1927" y="870"/>
                  </a:lnTo>
                  <a:lnTo>
                    <a:pt x="1918" y="879"/>
                  </a:lnTo>
                  <a:lnTo>
                    <a:pt x="1914" y="892"/>
                  </a:lnTo>
                  <a:lnTo>
                    <a:pt x="1914" y="1000"/>
                  </a:lnTo>
                  <a:lnTo>
                    <a:pt x="1912" y="1003"/>
                  </a:lnTo>
                  <a:lnTo>
                    <a:pt x="1911" y="1005"/>
                  </a:lnTo>
                  <a:lnTo>
                    <a:pt x="1908" y="1007"/>
                  </a:lnTo>
                  <a:lnTo>
                    <a:pt x="1906" y="1008"/>
                  </a:lnTo>
                  <a:lnTo>
                    <a:pt x="1901" y="1009"/>
                  </a:lnTo>
                  <a:lnTo>
                    <a:pt x="1898" y="1008"/>
                  </a:lnTo>
                  <a:lnTo>
                    <a:pt x="1895" y="1007"/>
                  </a:lnTo>
                  <a:lnTo>
                    <a:pt x="1893" y="1004"/>
                  </a:lnTo>
                  <a:lnTo>
                    <a:pt x="1893" y="1000"/>
                  </a:lnTo>
                  <a:lnTo>
                    <a:pt x="1893" y="892"/>
                  </a:lnTo>
                  <a:lnTo>
                    <a:pt x="1889" y="879"/>
                  </a:lnTo>
                  <a:lnTo>
                    <a:pt x="1880" y="870"/>
                  </a:lnTo>
                  <a:lnTo>
                    <a:pt x="1867" y="866"/>
                  </a:lnTo>
                  <a:lnTo>
                    <a:pt x="1855" y="870"/>
                  </a:lnTo>
                  <a:lnTo>
                    <a:pt x="1846" y="879"/>
                  </a:lnTo>
                  <a:lnTo>
                    <a:pt x="1842" y="892"/>
                  </a:lnTo>
                  <a:lnTo>
                    <a:pt x="1842" y="1000"/>
                  </a:lnTo>
                  <a:close/>
                  <a:moveTo>
                    <a:pt x="1696" y="1000"/>
                  </a:moveTo>
                  <a:lnTo>
                    <a:pt x="1698" y="1020"/>
                  </a:lnTo>
                  <a:lnTo>
                    <a:pt x="1706" y="1037"/>
                  </a:lnTo>
                  <a:lnTo>
                    <a:pt x="1719" y="1051"/>
                  </a:lnTo>
                  <a:lnTo>
                    <a:pt x="1738" y="1060"/>
                  </a:lnTo>
                  <a:lnTo>
                    <a:pt x="1758" y="1064"/>
                  </a:lnTo>
                  <a:lnTo>
                    <a:pt x="1777" y="1060"/>
                  </a:lnTo>
                  <a:lnTo>
                    <a:pt x="1794" y="1051"/>
                  </a:lnTo>
                  <a:lnTo>
                    <a:pt x="1805" y="1037"/>
                  </a:lnTo>
                  <a:lnTo>
                    <a:pt x="1814" y="1020"/>
                  </a:lnTo>
                  <a:lnTo>
                    <a:pt x="1817" y="1000"/>
                  </a:lnTo>
                  <a:lnTo>
                    <a:pt x="1817" y="892"/>
                  </a:lnTo>
                  <a:lnTo>
                    <a:pt x="1813" y="879"/>
                  </a:lnTo>
                  <a:lnTo>
                    <a:pt x="1804" y="870"/>
                  </a:lnTo>
                  <a:lnTo>
                    <a:pt x="1792" y="866"/>
                  </a:lnTo>
                  <a:lnTo>
                    <a:pt x="1779" y="870"/>
                  </a:lnTo>
                  <a:lnTo>
                    <a:pt x="1770" y="879"/>
                  </a:lnTo>
                  <a:lnTo>
                    <a:pt x="1766" y="892"/>
                  </a:lnTo>
                  <a:lnTo>
                    <a:pt x="1766" y="1000"/>
                  </a:lnTo>
                  <a:lnTo>
                    <a:pt x="1766" y="1004"/>
                  </a:lnTo>
                  <a:lnTo>
                    <a:pt x="1764" y="1007"/>
                  </a:lnTo>
                  <a:lnTo>
                    <a:pt x="1761" y="1008"/>
                  </a:lnTo>
                  <a:lnTo>
                    <a:pt x="1758" y="1009"/>
                  </a:lnTo>
                  <a:lnTo>
                    <a:pt x="1753" y="1008"/>
                  </a:lnTo>
                  <a:lnTo>
                    <a:pt x="1751" y="1007"/>
                  </a:lnTo>
                  <a:lnTo>
                    <a:pt x="1748" y="1005"/>
                  </a:lnTo>
                  <a:lnTo>
                    <a:pt x="1747" y="1003"/>
                  </a:lnTo>
                  <a:lnTo>
                    <a:pt x="1745" y="1000"/>
                  </a:lnTo>
                  <a:lnTo>
                    <a:pt x="1745" y="892"/>
                  </a:lnTo>
                  <a:lnTo>
                    <a:pt x="1741" y="879"/>
                  </a:lnTo>
                  <a:lnTo>
                    <a:pt x="1732" y="870"/>
                  </a:lnTo>
                  <a:lnTo>
                    <a:pt x="1721" y="866"/>
                  </a:lnTo>
                  <a:lnTo>
                    <a:pt x="1709" y="870"/>
                  </a:lnTo>
                  <a:lnTo>
                    <a:pt x="1698" y="879"/>
                  </a:lnTo>
                  <a:lnTo>
                    <a:pt x="1696" y="892"/>
                  </a:lnTo>
                  <a:lnTo>
                    <a:pt x="1696" y="1000"/>
                  </a:lnTo>
                  <a:close/>
                  <a:moveTo>
                    <a:pt x="1770" y="792"/>
                  </a:moveTo>
                  <a:lnTo>
                    <a:pt x="1774" y="810"/>
                  </a:lnTo>
                  <a:lnTo>
                    <a:pt x="1782" y="828"/>
                  </a:lnTo>
                  <a:lnTo>
                    <a:pt x="1795" y="841"/>
                  </a:lnTo>
                  <a:lnTo>
                    <a:pt x="1811" y="850"/>
                  </a:lnTo>
                  <a:lnTo>
                    <a:pt x="1829" y="854"/>
                  </a:lnTo>
                  <a:lnTo>
                    <a:pt x="1848" y="850"/>
                  </a:lnTo>
                  <a:lnTo>
                    <a:pt x="1867" y="841"/>
                  </a:lnTo>
                  <a:lnTo>
                    <a:pt x="1880" y="828"/>
                  </a:lnTo>
                  <a:lnTo>
                    <a:pt x="1889" y="810"/>
                  </a:lnTo>
                  <a:lnTo>
                    <a:pt x="1893" y="792"/>
                  </a:lnTo>
                  <a:lnTo>
                    <a:pt x="1893" y="620"/>
                  </a:lnTo>
                  <a:lnTo>
                    <a:pt x="1889" y="607"/>
                  </a:lnTo>
                  <a:lnTo>
                    <a:pt x="1880" y="597"/>
                  </a:lnTo>
                  <a:lnTo>
                    <a:pt x="1867" y="594"/>
                  </a:lnTo>
                  <a:lnTo>
                    <a:pt x="1855" y="597"/>
                  </a:lnTo>
                  <a:lnTo>
                    <a:pt x="1846" y="607"/>
                  </a:lnTo>
                  <a:lnTo>
                    <a:pt x="1842" y="620"/>
                  </a:lnTo>
                  <a:lnTo>
                    <a:pt x="1842" y="786"/>
                  </a:lnTo>
                  <a:lnTo>
                    <a:pt x="1842" y="792"/>
                  </a:lnTo>
                  <a:lnTo>
                    <a:pt x="1841" y="796"/>
                  </a:lnTo>
                  <a:lnTo>
                    <a:pt x="1838" y="797"/>
                  </a:lnTo>
                  <a:lnTo>
                    <a:pt x="1834" y="800"/>
                  </a:lnTo>
                  <a:lnTo>
                    <a:pt x="1829" y="800"/>
                  </a:lnTo>
                  <a:lnTo>
                    <a:pt x="1828" y="800"/>
                  </a:lnTo>
                  <a:lnTo>
                    <a:pt x="1825" y="797"/>
                  </a:lnTo>
                  <a:lnTo>
                    <a:pt x="1822" y="796"/>
                  </a:lnTo>
                  <a:lnTo>
                    <a:pt x="1821" y="792"/>
                  </a:lnTo>
                  <a:lnTo>
                    <a:pt x="1821" y="786"/>
                  </a:lnTo>
                  <a:lnTo>
                    <a:pt x="1821" y="620"/>
                  </a:lnTo>
                  <a:lnTo>
                    <a:pt x="1817" y="607"/>
                  </a:lnTo>
                  <a:lnTo>
                    <a:pt x="1808" y="597"/>
                  </a:lnTo>
                  <a:lnTo>
                    <a:pt x="1796" y="594"/>
                  </a:lnTo>
                  <a:lnTo>
                    <a:pt x="1784" y="596"/>
                  </a:lnTo>
                  <a:lnTo>
                    <a:pt x="1777" y="601"/>
                  </a:lnTo>
                  <a:lnTo>
                    <a:pt x="1773" y="610"/>
                  </a:lnTo>
                  <a:lnTo>
                    <a:pt x="1770" y="620"/>
                  </a:lnTo>
                  <a:lnTo>
                    <a:pt x="1770" y="792"/>
                  </a:lnTo>
                  <a:close/>
                  <a:moveTo>
                    <a:pt x="1968" y="652"/>
                  </a:moveTo>
                  <a:lnTo>
                    <a:pt x="1966" y="642"/>
                  </a:lnTo>
                  <a:lnTo>
                    <a:pt x="1959" y="634"/>
                  </a:lnTo>
                  <a:lnTo>
                    <a:pt x="1950" y="629"/>
                  </a:lnTo>
                  <a:lnTo>
                    <a:pt x="1938" y="627"/>
                  </a:lnTo>
                  <a:lnTo>
                    <a:pt x="1929" y="629"/>
                  </a:lnTo>
                  <a:lnTo>
                    <a:pt x="1921" y="634"/>
                  </a:lnTo>
                  <a:lnTo>
                    <a:pt x="1915" y="642"/>
                  </a:lnTo>
                  <a:lnTo>
                    <a:pt x="1914" y="652"/>
                  </a:lnTo>
                  <a:lnTo>
                    <a:pt x="1914" y="792"/>
                  </a:lnTo>
                  <a:lnTo>
                    <a:pt x="1918" y="813"/>
                  </a:lnTo>
                  <a:lnTo>
                    <a:pt x="1928" y="831"/>
                  </a:lnTo>
                  <a:lnTo>
                    <a:pt x="1944" y="845"/>
                  </a:lnTo>
                  <a:lnTo>
                    <a:pt x="1963" y="854"/>
                  </a:lnTo>
                  <a:lnTo>
                    <a:pt x="1968" y="652"/>
                  </a:lnTo>
                  <a:close/>
                  <a:moveTo>
                    <a:pt x="1624" y="792"/>
                  </a:moveTo>
                  <a:lnTo>
                    <a:pt x="1627" y="810"/>
                  </a:lnTo>
                  <a:lnTo>
                    <a:pt x="1636" y="828"/>
                  </a:lnTo>
                  <a:lnTo>
                    <a:pt x="1650" y="841"/>
                  </a:lnTo>
                  <a:lnTo>
                    <a:pt x="1667" y="850"/>
                  </a:lnTo>
                  <a:lnTo>
                    <a:pt x="1687" y="854"/>
                  </a:lnTo>
                  <a:lnTo>
                    <a:pt x="1706" y="850"/>
                  </a:lnTo>
                  <a:lnTo>
                    <a:pt x="1722" y="841"/>
                  </a:lnTo>
                  <a:lnTo>
                    <a:pt x="1735" y="828"/>
                  </a:lnTo>
                  <a:lnTo>
                    <a:pt x="1743" y="810"/>
                  </a:lnTo>
                  <a:lnTo>
                    <a:pt x="1745" y="792"/>
                  </a:lnTo>
                  <a:lnTo>
                    <a:pt x="1745" y="661"/>
                  </a:lnTo>
                  <a:lnTo>
                    <a:pt x="1744" y="650"/>
                  </a:lnTo>
                  <a:lnTo>
                    <a:pt x="1738" y="642"/>
                  </a:lnTo>
                  <a:lnTo>
                    <a:pt x="1730" y="638"/>
                  </a:lnTo>
                  <a:lnTo>
                    <a:pt x="1721" y="637"/>
                  </a:lnTo>
                  <a:lnTo>
                    <a:pt x="1711" y="638"/>
                  </a:lnTo>
                  <a:lnTo>
                    <a:pt x="1704" y="642"/>
                  </a:lnTo>
                  <a:lnTo>
                    <a:pt x="1697" y="650"/>
                  </a:lnTo>
                  <a:lnTo>
                    <a:pt x="1696" y="661"/>
                  </a:lnTo>
                  <a:lnTo>
                    <a:pt x="1696" y="786"/>
                  </a:lnTo>
                  <a:lnTo>
                    <a:pt x="1694" y="792"/>
                  </a:lnTo>
                  <a:lnTo>
                    <a:pt x="1693" y="796"/>
                  </a:lnTo>
                  <a:lnTo>
                    <a:pt x="1692" y="797"/>
                  </a:lnTo>
                  <a:lnTo>
                    <a:pt x="1689" y="800"/>
                  </a:lnTo>
                  <a:lnTo>
                    <a:pt x="1687" y="800"/>
                  </a:lnTo>
                  <a:lnTo>
                    <a:pt x="1683" y="800"/>
                  </a:lnTo>
                  <a:lnTo>
                    <a:pt x="1679" y="797"/>
                  </a:lnTo>
                  <a:lnTo>
                    <a:pt x="1676" y="796"/>
                  </a:lnTo>
                  <a:lnTo>
                    <a:pt x="1675" y="792"/>
                  </a:lnTo>
                  <a:lnTo>
                    <a:pt x="1674" y="786"/>
                  </a:lnTo>
                  <a:lnTo>
                    <a:pt x="1674" y="724"/>
                  </a:lnTo>
                  <a:lnTo>
                    <a:pt x="1672" y="713"/>
                  </a:lnTo>
                  <a:lnTo>
                    <a:pt x="1666" y="706"/>
                  </a:lnTo>
                  <a:lnTo>
                    <a:pt x="1658" y="700"/>
                  </a:lnTo>
                  <a:lnTo>
                    <a:pt x="1649" y="699"/>
                  </a:lnTo>
                  <a:lnTo>
                    <a:pt x="1638" y="700"/>
                  </a:lnTo>
                  <a:lnTo>
                    <a:pt x="1631" y="706"/>
                  </a:lnTo>
                  <a:lnTo>
                    <a:pt x="1625" y="713"/>
                  </a:lnTo>
                  <a:lnTo>
                    <a:pt x="1624" y="724"/>
                  </a:lnTo>
                  <a:lnTo>
                    <a:pt x="1624" y="792"/>
                  </a:lnTo>
                  <a:close/>
                  <a:moveTo>
                    <a:pt x="1548" y="1000"/>
                  </a:moveTo>
                  <a:lnTo>
                    <a:pt x="1552" y="1020"/>
                  </a:lnTo>
                  <a:lnTo>
                    <a:pt x="1561" y="1037"/>
                  </a:lnTo>
                  <a:lnTo>
                    <a:pt x="1574" y="1051"/>
                  </a:lnTo>
                  <a:lnTo>
                    <a:pt x="1591" y="1060"/>
                  </a:lnTo>
                  <a:lnTo>
                    <a:pt x="1611" y="1064"/>
                  </a:lnTo>
                  <a:lnTo>
                    <a:pt x="1631" y="1060"/>
                  </a:lnTo>
                  <a:lnTo>
                    <a:pt x="1646" y="1051"/>
                  </a:lnTo>
                  <a:lnTo>
                    <a:pt x="1659" y="1037"/>
                  </a:lnTo>
                  <a:lnTo>
                    <a:pt x="1667" y="1020"/>
                  </a:lnTo>
                  <a:lnTo>
                    <a:pt x="1670" y="1000"/>
                  </a:lnTo>
                  <a:lnTo>
                    <a:pt x="1670" y="892"/>
                  </a:lnTo>
                  <a:lnTo>
                    <a:pt x="1668" y="883"/>
                  </a:lnTo>
                  <a:lnTo>
                    <a:pt x="1663" y="874"/>
                  </a:lnTo>
                  <a:lnTo>
                    <a:pt x="1655" y="869"/>
                  </a:lnTo>
                  <a:lnTo>
                    <a:pt x="1645" y="866"/>
                  </a:lnTo>
                  <a:lnTo>
                    <a:pt x="1633" y="870"/>
                  </a:lnTo>
                  <a:lnTo>
                    <a:pt x="1624" y="879"/>
                  </a:lnTo>
                  <a:lnTo>
                    <a:pt x="1620" y="892"/>
                  </a:lnTo>
                  <a:lnTo>
                    <a:pt x="1620" y="1000"/>
                  </a:lnTo>
                  <a:lnTo>
                    <a:pt x="1620" y="1003"/>
                  </a:lnTo>
                  <a:lnTo>
                    <a:pt x="1619" y="1004"/>
                  </a:lnTo>
                  <a:lnTo>
                    <a:pt x="1619" y="1007"/>
                  </a:lnTo>
                  <a:lnTo>
                    <a:pt x="1618" y="1008"/>
                  </a:lnTo>
                  <a:lnTo>
                    <a:pt x="1615" y="1009"/>
                  </a:lnTo>
                  <a:lnTo>
                    <a:pt x="1611" y="1009"/>
                  </a:lnTo>
                  <a:lnTo>
                    <a:pt x="1607" y="1008"/>
                  </a:lnTo>
                  <a:lnTo>
                    <a:pt x="1603" y="1007"/>
                  </a:lnTo>
                  <a:lnTo>
                    <a:pt x="1601" y="1005"/>
                  </a:lnTo>
                  <a:lnTo>
                    <a:pt x="1599" y="1003"/>
                  </a:lnTo>
                  <a:lnTo>
                    <a:pt x="1599" y="1000"/>
                  </a:lnTo>
                  <a:lnTo>
                    <a:pt x="1599" y="892"/>
                  </a:lnTo>
                  <a:lnTo>
                    <a:pt x="1597" y="883"/>
                  </a:lnTo>
                  <a:lnTo>
                    <a:pt x="1591" y="874"/>
                  </a:lnTo>
                  <a:lnTo>
                    <a:pt x="1585" y="869"/>
                  </a:lnTo>
                  <a:lnTo>
                    <a:pt x="1578" y="866"/>
                  </a:lnTo>
                  <a:lnTo>
                    <a:pt x="1567" y="869"/>
                  </a:lnTo>
                  <a:lnTo>
                    <a:pt x="1556" y="874"/>
                  </a:lnTo>
                  <a:lnTo>
                    <a:pt x="1551" y="883"/>
                  </a:lnTo>
                  <a:lnTo>
                    <a:pt x="1548" y="892"/>
                  </a:lnTo>
                  <a:lnTo>
                    <a:pt x="1548" y="1000"/>
                  </a:lnTo>
                  <a:close/>
                  <a:moveTo>
                    <a:pt x="1548" y="1273"/>
                  </a:moveTo>
                  <a:lnTo>
                    <a:pt x="1565" y="1269"/>
                  </a:lnTo>
                  <a:lnTo>
                    <a:pt x="1578" y="1260"/>
                  </a:lnTo>
                  <a:lnTo>
                    <a:pt x="1589" y="1247"/>
                  </a:lnTo>
                  <a:lnTo>
                    <a:pt x="1597" y="1231"/>
                  </a:lnTo>
                  <a:lnTo>
                    <a:pt x="1599" y="1214"/>
                  </a:lnTo>
                  <a:lnTo>
                    <a:pt x="1599" y="1102"/>
                  </a:lnTo>
                  <a:lnTo>
                    <a:pt x="1595" y="1089"/>
                  </a:lnTo>
                  <a:lnTo>
                    <a:pt x="1586" y="1080"/>
                  </a:lnTo>
                  <a:lnTo>
                    <a:pt x="1573" y="1076"/>
                  </a:lnTo>
                  <a:lnTo>
                    <a:pt x="1561" y="1080"/>
                  </a:lnTo>
                  <a:lnTo>
                    <a:pt x="1552" y="1089"/>
                  </a:lnTo>
                  <a:lnTo>
                    <a:pt x="1548" y="1102"/>
                  </a:lnTo>
                  <a:lnTo>
                    <a:pt x="1548" y="1273"/>
                  </a:lnTo>
                  <a:close/>
                  <a:moveTo>
                    <a:pt x="1548" y="1893"/>
                  </a:moveTo>
                  <a:lnTo>
                    <a:pt x="1552" y="1913"/>
                  </a:lnTo>
                  <a:lnTo>
                    <a:pt x="1561" y="1929"/>
                  </a:lnTo>
                  <a:lnTo>
                    <a:pt x="1574" y="1942"/>
                  </a:lnTo>
                  <a:lnTo>
                    <a:pt x="1591" y="1949"/>
                  </a:lnTo>
                  <a:lnTo>
                    <a:pt x="1611" y="1953"/>
                  </a:lnTo>
                  <a:lnTo>
                    <a:pt x="1631" y="1949"/>
                  </a:lnTo>
                  <a:lnTo>
                    <a:pt x="1646" y="1942"/>
                  </a:lnTo>
                  <a:lnTo>
                    <a:pt x="1659" y="1929"/>
                  </a:lnTo>
                  <a:lnTo>
                    <a:pt x="1667" y="1913"/>
                  </a:lnTo>
                  <a:lnTo>
                    <a:pt x="1670" y="1893"/>
                  </a:lnTo>
                  <a:lnTo>
                    <a:pt x="1670" y="1316"/>
                  </a:lnTo>
                  <a:lnTo>
                    <a:pt x="1668" y="1307"/>
                  </a:lnTo>
                  <a:lnTo>
                    <a:pt x="1663" y="1298"/>
                  </a:lnTo>
                  <a:lnTo>
                    <a:pt x="1655" y="1292"/>
                  </a:lnTo>
                  <a:lnTo>
                    <a:pt x="1645" y="1290"/>
                  </a:lnTo>
                  <a:lnTo>
                    <a:pt x="1633" y="1294"/>
                  </a:lnTo>
                  <a:lnTo>
                    <a:pt x="1624" y="1303"/>
                  </a:lnTo>
                  <a:lnTo>
                    <a:pt x="1620" y="1316"/>
                  </a:lnTo>
                  <a:lnTo>
                    <a:pt x="1620" y="1630"/>
                  </a:lnTo>
                  <a:lnTo>
                    <a:pt x="1620" y="1634"/>
                  </a:lnTo>
                  <a:lnTo>
                    <a:pt x="1619" y="1637"/>
                  </a:lnTo>
                  <a:lnTo>
                    <a:pt x="1619" y="1639"/>
                  </a:lnTo>
                  <a:lnTo>
                    <a:pt x="1618" y="1640"/>
                  </a:lnTo>
                  <a:lnTo>
                    <a:pt x="1615" y="1642"/>
                  </a:lnTo>
                  <a:lnTo>
                    <a:pt x="1611" y="1642"/>
                  </a:lnTo>
                  <a:lnTo>
                    <a:pt x="1607" y="1642"/>
                  </a:lnTo>
                  <a:lnTo>
                    <a:pt x="1603" y="1640"/>
                  </a:lnTo>
                  <a:lnTo>
                    <a:pt x="1601" y="1638"/>
                  </a:lnTo>
                  <a:lnTo>
                    <a:pt x="1599" y="1634"/>
                  </a:lnTo>
                  <a:lnTo>
                    <a:pt x="1599" y="1630"/>
                  </a:lnTo>
                  <a:lnTo>
                    <a:pt x="1599" y="1316"/>
                  </a:lnTo>
                  <a:lnTo>
                    <a:pt x="1597" y="1307"/>
                  </a:lnTo>
                  <a:lnTo>
                    <a:pt x="1591" y="1298"/>
                  </a:lnTo>
                  <a:lnTo>
                    <a:pt x="1585" y="1292"/>
                  </a:lnTo>
                  <a:lnTo>
                    <a:pt x="1578" y="1290"/>
                  </a:lnTo>
                  <a:lnTo>
                    <a:pt x="1567" y="1292"/>
                  </a:lnTo>
                  <a:lnTo>
                    <a:pt x="1556" y="1298"/>
                  </a:lnTo>
                  <a:lnTo>
                    <a:pt x="1551" y="1307"/>
                  </a:lnTo>
                  <a:lnTo>
                    <a:pt x="1548" y="1316"/>
                  </a:lnTo>
                  <a:lnTo>
                    <a:pt x="1548" y="1893"/>
                  </a:lnTo>
                  <a:close/>
                  <a:moveTo>
                    <a:pt x="1968" y="1102"/>
                  </a:moveTo>
                  <a:lnTo>
                    <a:pt x="1966" y="1092"/>
                  </a:lnTo>
                  <a:lnTo>
                    <a:pt x="1959" y="1084"/>
                  </a:lnTo>
                  <a:lnTo>
                    <a:pt x="1950" y="1079"/>
                  </a:lnTo>
                  <a:lnTo>
                    <a:pt x="1938" y="1076"/>
                  </a:lnTo>
                  <a:lnTo>
                    <a:pt x="1927" y="1080"/>
                  </a:lnTo>
                  <a:lnTo>
                    <a:pt x="1918" y="1089"/>
                  </a:lnTo>
                  <a:lnTo>
                    <a:pt x="1914" y="1102"/>
                  </a:lnTo>
                  <a:lnTo>
                    <a:pt x="1914" y="1214"/>
                  </a:lnTo>
                  <a:lnTo>
                    <a:pt x="1916" y="1231"/>
                  </a:lnTo>
                  <a:lnTo>
                    <a:pt x="1923" y="1247"/>
                  </a:lnTo>
                  <a:lnTo>
                    <a:pt x="1934" y="1260"/>
                  </a:lnTo>
                  <a:lnTo>
                    <a:pt x="1949" y="1269"/>
                  </a:lnTo>
                  <a:lnTo>
                    <a:pt x="1968" y="1273"/>
                  </a:lnTo>
                  <a:lnTo>
                    <a:pt x="1968" y="1102"/>
                  </a:lnTo>
                  <a:close/>
                  <a:moveTo>
                    <a:pt x="1842" y="2037"/>
                  </a:moveTo>
                  <a:lnTo>
                    <a:pt x="1844" y="2056"/>
                  </a:lnTo>
                  <a:lnTo>
                    <a:pt x="1854" y="2073"/>
                  </a:lnTo>
                  <a:lnTo>
                    <a:pt x="1865" y="2088"/>
                  </a:lnTo>
                  <a:lnTo>
                    <a:pt x="1882" y="2097"/>
                  </a:lnTo>
                  <a:lnTo>
                    <a:pt x="1901" y="2099"/>
                  </a:lnTo>
                  <a:lnTo>
                    <a:pt x="1920" y="2097"/>
                  </a:lnTo>
                  <a:lnTo>
                    <a:pt x="1937" y="2088"/>
                  </a:lnTo>
                  <a:lnTo>
                    <a:pt x="1951" y="2073"/>
                  </a:lnTo>
                  <a:lnTo>
                    <a:pt x="1961" y="2056"/>
                  </a:lnTo>
                  <a:lnTo>
                    <a:pt x="1963" y="2037"/>
                  </a:lnTo>
                  <a:lnTo>
                    <a:pt x="1963" y="1316"/>
                  </a:lnTo>
                  <a:lnTo>
                    <a:pt x="1961" y="1303"/>
                  </a:lnTo>
                  <a:lnTo>
                    <a:pt x="1950" y="1294"/>
                  </a:lnTo>
                  <a:lnTo>
                    <a:pt x="1938" y="1290"/>
                  </a:lnTo>
                  <a:lnTo>
                    <a:pt x="1927" y="1294"/>
                  </a:lnTo>
                  <a:lnTo>
                    <a:pt x="1918" y="1303"/>
                  </a:lnTo>
                  <a:lnTo>
                    <a:pt x="1914" y="1316"/>
                  </a:lnTo>
                  <a:lnTo>
                    <a:pt x="1914" y="1630"/>
                  </a:lnTo>
                  <a:lnTo>
                    <a:pt x="1912" y="1634"/>
                  </a:lnTo>
                  <a:lnTo>
                    <a:pt x="1911" y="1638"/>
                  </a:lnTo>
                  <a:lnTo>
                    <a:pt x="1908" y="1640"/>
                  </a:lnTo>
                  <a:lnTo>
                    <a:pt x="1906" y="1642"/>
                  </a:lnTo>
                  <a:lnTo>
                    <a:pt x="1901" y="1642"/>
                  </a:lnTo>
                  <a:lnTo>
                    <a:pt x="1898" y="1642"/>
                  </a:lnTo>
                  <a:lnTo>
                    <a:pt x="1897" y="1640"/>
                  </a:lnTo>
                  <a:lnTo>
                    <a:pt x="1894" y="1638"/>
                  </a:lnTo>
                  <a:lnTo>
                    <a:pt x="1893" y="1634"/>
                  </a:lnTo>
                  <a:lnTo>
                    <a:pt x="1893" y="1630"/>
                  </a:lnTo>
                  <a:lnTo>
                    <a:pt x="1893" y="1316"/>
                  </a:lnTo>
                  <a:lnTo>
                    <a:pt x="1889" y="1303"/>
                  </a:lnTo>
                  <a:lnTo>
                    <a:pt x="1880" y="1294"/>
                  </a:lnTo>
                  <a:lnTo>
                    <a:pt x="1867" y="1290"/>
                  </a:lnTo>
                  <a:lnTo>
                    <a:pt x="1855" y="1294"/>
                  </a:lnTo>
                  <a:lnTo>
                    <a:pt x="1846" y="1303"/>
                  </a:lnTo>
                  <a:lnTo>
                    <a:pt x="1842" y="1316"/>
                  </a:lnTo>
                  <a:lnTo>
                    <a:pt x="1842" y="20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2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61467" name="Freeform 5"/>
            <p:cNvSpPr>
              <a:spLocks noEditPoints="1"/>
            </p:cNvSpPr>
            <p:nvPr/>
          </p:nvSpPr>
          <p:spPr bwMode="auto">
            <a:xfrm>
              <a:off x="5614" y="74"/>
              <a:ext cx="300" cy="455"/>
            </a:xfrm>
            <a:custGeom>
              <a:avLst/>
              <a:gdLst>
                <a:gd name="T0" fmla="*/ 0 w 1685"/>
                <a:gd name="T1" fmla="*/ 0 h 2559"/>
                <a:gd name="T2" fmla="*/ 0 w 1685"/>
                <a:gd name="T3" fmla="*/ 0 h 2559"/>
                <a:gd name="T4" fmla="*/ 0 w 1685"/>
                <a:gd name="T5" fmla="*/ 0 h 2559"/>
                <a:gd name="T6" fmla="*/ 0 w 1685"/>
                <a:gd name="T7" fmla="*/ 0 h 2559"/>
                <a:gd name="T8" fmla="*/ 0 w 1685"/>
                <a:gd name="T9" fmla="*/ 0 h 2559"/>
                <a:gd name="T10" fmla="*/ 0 w 1685"/>
                <a:gd name="T11" fmla="*/ 0 h 2559"/>
                <a:gd name="T12" fmla="*/ 0 w 1685"/>
                <a:gd name="T13" fmla="*/ 0 h 2559"/>
                <a:gd name="T14" fmla="*/ 0 w 1685"/>
                <a:gd name="T15" fmla="*/ 0 h 2559"/>
                <a:gd name="T16" fmla="*/ 0 w 1685"/>
                <a:gd name="T17" fmla="*/ 0 h 2559"/>
                <a:gd name="T18" fmla="*/ 0 w 1685"/>
                <a:gd name="T19" fmla="*/ 0 h 2559"/>
                <a:gd name="T20" fmla="*/ 0 w 1685"/>
                <a:gd name="T21" fmla="*/ 0 h 2559"/>
                <a:gd name="T22" fmla="*/ 0 w 1685"/>
                <a:gd name="T23" fmla="*/ 0 h 2559"/>
                <a:gd name="T24" fmla="*/ 0 w 1685"/>
                <a:gd name="T25" fmla="*/ 0 h 2559"/>
                <a:gd name="T26" fmla="*/ 0 w 1685"/>
                <a:gd name="T27" fmla="*/ 0 h 2559"/>
                <a:gd name="T28" fmla="*/ 0 w 1685"/>
                <a:gd name="T29" fmla="*/ 0 h 2559"/>
                <a:gd name="T30" fmla="*/ 0 w 1685"/>
                <a:gd name="T31" fmla="*/ 0 h 2559"/>
                <a:gd name="T32" fmla="*/ 0 w 1685"/>
                <a:gd name="T33" fmla="*/ 0 h 2559"/>
                <a:gd name="T34" fmla="*/ 0 w 1685"/>
                <a:gd name="T35" fmla="*/ 0 h 2559"/>
                <a:gd name="T36" fmla="*/ 0 w 1685"/>
                <a:gd name="T37" fmla="*/ 0 h 2559"/>
                <a:gd name="T38" fmla="*/ 0 w 1685"/>
                <a:gd name="T39" fmla="*/ 0 h 2559"/>
                <a:gd name="T40" fmla="*/ 0 w 1685"/>
                <a:gd name="T41" fmla="*/ 0 h 2559"/>
                <a:gd name="T42" fmla="*/ 0 w 1685"/>
                <a:gd name="T43" fmla="*/ 0 h 2559"/>
                <a:gd name="T44" fmla="*/ 0 w 1685"/>
                <a:gd name="T45" fmla="*/ 0 h 2559"/>
                <a:gd name="T46" fmla="*/ 0 w 1685"/>
                <a:gd name="T47" fmla="*/ 0 h 2559"/>
                <a:gd name="T48" fmla="*/ 0 w 1685"/>
                <a:gd name="T49" fmla="*/ 0 h 2559"/>
                <a:gd name="T50" fmla="*/ 0 w 1685"/>
                <a:gd name="T51" fmla="*/ 0 h 2559"/>
                <a:gd name="T52" fmla="*/ 0 w 1685"/>
                <a:gd name="T53" fmla="*/ 0 h 2559"/>
                <a:gd name="T54" fmla="*/ 0 w 1685"/>
                <a:gd name="T55" fmla="*/ 0 h 2559"/>
                <a:gd name="T56" fmla="*/ 0 w 1685"/>
                <a:gd name="T57" fmla="*/ 0 h 2559"/>
                <a:gd name="T58" fmla="*/ 0 w 1685"/>
                <a:gd name="T59" fmla="*/ 0 h 2559"/>
                <a:gd name="T60" fmla="*/ 0 w 1685"/>
                <a:gd name="T61" fmla="*/ 0 h 2559"/>
                <a:gd name="T62" fmla="*/ 0 w 1685"/>
                <a:gd name="T63" fmla="*/ 0 h 2559"/>
                <a:gd name="T64" fmla="*/ 0 w 1685"/>
                <a:gd name="T65" fmla="*/ 0 h 2559"/>
                <a:gd name="T66" fmla="*/ 0 w 1685"/>
                <a:gd name="T67" fmla="*/ 0 h 2559"/>
                <a:gd name="T68" fmla="*/ 0 w 1685"/>
                <a:gd name="T69" fmla="*/ 0 h 2559"/>
                <a:gd name="T70" fmla="*/ 0 w 1685"/>
                <a:gd name="T71" fmla="*/ 0 h 2559"/>
                <a:gd name="T72" fmla="*/ 0 w 1685"/>
                <a:gd name="T73" fmla="*/ 0 h 2559"/>
                <a:gd name="T74" fmla="*/ 0 w 1685"/>
                <a:gd name="T75" fmla="*/ 0 h 2559"/>
                <a:gd name="T76" fmla="*/ 0 w 1685"/>
                <a:gd name="T77" fmla="*/ 0 h 2559"/>
                <a:gd name="T78" fmla="*/ 0 w 1685"/>
                <a:gd name="T79" fmla="*/ 0 h 2559"/>
                <a:gd name="T80" fmla="*/ 0 w 1685"/>
                <a:gd name="T81" fmla="*/ 0 h 2559"/>
                <a:gd name="T82" fmla="*/ 0 w 1685"/>
                <a:gd name="T83" fmla="*/ 0 h 2559"/>
                <a:gd name="T84" fmla="*/ 0 w 1685"/>
                <a:gd name="T85" fmla="*/ 0 h 2559"/>
                <a:gd name="T86" fmla="*/ 0 w 1685"/>
                <a:gd name="T87" fmla="*/ 0 h 2559"/>
                <a:gd name="T88" fmla="*/ 0 w 1685"/>
                <a:gd name="T89" fmla="*/ 0 h 2559"/>
                <a:gd name="T90" fmla="*/ 0 w 1685"/>
                <a:gd name="T91" fmla="*/ 0 h 2559"/>
                <a:gd name="T92" fmla="*/ 0 w 1685"/>
                <a:gd name="T93" fmla="*/ 0 h 2559"/>
                <a:gd name="T94" fmla="*/ 0 w 1685"/>
                <a:gd name="T95" fmla="*/ 0 h 2559"/>
                <a:gd name="T96" fmla="*/ 0 w 1685"/>
                <a:gd name="T97" fmla="*/ 0 h 2559"/>
                <a:gd name="T98" fmla="*/ 0 w 1685"/>
                <a:gd name="T99" fmla="*/ 0 h 2559"/>
                <a:gd name="T100" fmla="*/ 0 w 1685"/>
                <a:gd name="T101" fmla="*/ 0 h 2559"/>
                <a:gd name="T102" fmla="*/ 0 w 1685"/>
                <a:gd name="T103" fmla="*/ 0 h 2559"/>
                <a:gd name="T104" fmla="*/ 0 w 1685"/>
                <a:gd name="T105" fmla="*/ 0 h 2559"/>
                <a:gd name="T106" fmla="*/ 0 w 1685"/>
                <a:gd name="T107" fmla="*/ 0 h 2559"/>
                <a:gd name="T108" fmla="*/ 0 w 1685"/>
                <a:gd name="T109" fmla="*/ 0 h 2559"/>
                <a:gd name="T110" fmla="*/ 0 w 1685"/>
                <a:gd name="T111" fmla="*/ 0 h 2559"/>
                <a:gd name="T112" fmla="*/ 0 w 1685"/>
                <a:gd name="T113" fmla="*/ 0 h 2559"/>
                <a:gd name="T114" fmla="*/ 0 w 1685"/>
                <a:gd name="T115" fmla="*/ 0 h 2559"/>
                <a:gd name="T116" fmla="*/ 0 w 1685"/>
                <a:gd name="T117" fmla="*/ 0 h 2559"/>
                <a:gd name="T118" fmla="*/ 0 w 1685"/>
                <a:gd name="T119" fmla="*/ 0 h 2559"/>
                <a:gd name="T120" fmla="*/ 0 w 1685"/>
                <a:gd name="T121" fmla="*/ 0 h 2559"/>
                <a:gd name="T122" fmla="*/ 0 w 1685"/>
                <a:gd name="T123" fmla="*/ 0 h 25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5" h="2559">
                  <a:moveTo>
                    <a:pt x="989" y="230"/>
                  </a:moveTo>
                  <a:lnTo>
                    <a:pt x="1072" y="230"/>
                  </a:lnTo>
                  <a:lnTo>
                    <a:pt x="1119" y="233"/>
                  </a:lnTo>
                  <a:lnTo>
                    <a:pt x="1166" y="243"/>
                  </a:lnTo>
                  <a:lnTo>
                    <a:pt x="1212" y="258"/>
                  </a:lnTo>
                  <a:lnTo>
                    <a:pt x="1255" y="279"/>
                  </a:lnTo>
                  <a:lnTo>
                    <a:pt x="1295" y="307"/>
                  </a:lnTo>
                  <a:lnTo>
                    <a:pt x="1332" y="338"/>
                  </a:lnTo>
                  <a:lnTo>
                    <a:pt x="1364" y="373"/>
                  </a:lnTo>
                  <a:lnTo>
                    <a:pt x="1393" y="413"/>
                  </a:lnTo>
                  <a:lnTo>
                    <a:pt x="1416" y="456"/>
                  </a:lnTo>
                  <a:lnTo>
                    <a:pt x="1433" y="503"/>
                  </a:lnTo>
                  <a:lnTo>
                    <a:pt x="1444" y="554"/>
                  </a:lnTo>
                  <a:lnTo>
                    <a:pt x="1446" y="606"/>
                  </a:lnTo>
                  <a:lnTo>
                    <a:pt x="1443" y="660"/>
                  </a:lnTo>
                  <a:lnTo>
                    <a:pt x="1432" y="711"/>
                  </a:lnTo>
                  <a:lnTo>
                    <a:pt x="1415" y="758"/>
                  </a:lnTo>
                  <a:lnTo>
                    <a:pt x="1393" y="801"/>
                  </a:lnTo>
                  <a:lnTo>
                    <a:pt x="1366" y="841"/>
                  </a:lnTo>
                  <a:lnTo>
                    <a:pt x="1333" y="878"/>
                  </a:lnTo>
                  <a:lnTo>
                    <a:pt x="1296" y="909"/>
                  </a:lnTo>
                  <a:lnTo>
                    <a:pt x="1257" y="935"/>
                  </a:lnTo>
                  <a:lnTo>
                    <a:pt x="1214" y="957"/>
                  </a:lnTo>
                  <a:lnTo>
                    <a:pt x="1169" y="973"/>
                  </a:lnTo>
                  <a:lnTo>
                    <a:pt x="1120" y="982"/>
                  </a:lnTo>
                  <a:lnTo>
                    <a:pt x="1072" y="986"/>
                  </a:lnTo>
                  <a:lnTo>
                    <a:pt x="989" y="986"/>
                  </a:lnTo>
                  <a:lnTo>
                    <a:pt x="989" y="1155"/>
                  </a:lnTo>
                  <a:lnTo>
                    <a:pt x="1307" y="1155"/>
                  </a:lnTo>
                  <a:lnTo>
                    <a:pt x="1337" y="1157"/>
                  </a:lnTo>
                  <a:lnTo>
                    <a:pt x="1367" y="1160"/>
                  </a:lnTo>
                  <a:lnTo>
                    <a:pt x="1399" y="1167"/>
                  </a:lnTo>
                  <a:lnTo>
                    <a:pt x="1431" y="1176"/>
                  </a:lnTo>
                  <a:lnTo>
                    <a:pt x="1463" y="1188"/>
                  </a:lnTo>
                  <a:lnTo>
                    <a:pt x="1495" y="1202"/>
                  </a:lnTo>
                  <a:lnTo>
                    <a:pt x="1525" y="1220"/>
                  </a:lnTo>
                  <a:lnTo>
                    <a:pt x="1555" y="1241"/>
                  </a:lnTo>
                  <a:lnTo>
                    <a:pt x="1582" y="1266"/>
                  </a:lnTo>
                  <a:lnTo>
                    <a:pt x="1607" y="1293"/>
                  </a:lnTo>
                  <a:lnTo>
                    <a:pt x="1629" y="1325"/>
                  </a:lnTo>
                  <a:lnTo>
                    <a:pt x="1649" y="1359"/>
                  </a:lnTo>
                  <a:lnTo>
                    <a:pt x="1664" y="1396"/>
                  </a:lnTo>
                  <a:lnTo>
                    <a:pt x="1676" y="1438"/>
                  </a:lnTo>
                  <a:lnTo>
                    <a:pt x="1683" y="1484"/>
                  </a:lnTo>
                  <a:lnTo>
                    <a:pt x="1685" y="1532"/>
                  </a:lnTo>
                  <a:lnTo>
                    <a:pt x="1683" y="1582"/>
                  </a:lnTo>
                  <a:lnTo>
                    <a:pt x="1675" y="1626"/>
                  </a:lnTo>
                  <a:lnTo>
                    <a:pt x="1663" y="1668"/>
                  </a:lnTo>
                  <a:lnTo>
                    <a:pt x="1646" y="1705"/>
                  </a:lnTo>
                  <a:lnTo>
                    <a:pt x="1626" y="1739"/>
                  </a:lnTo>
                  <a:lnTo>
                    <a:pt x="1603" y="1771"/>
                  </a:lnTo>
                  <a:lnTo>
                    <a:pt x="1577" y="1798"/>
                  </a:lnTo>
                  <a:lnTo>
                    <a:pt x="1549" y="1823"/>
                  </a:lnTo>
                  <a:lnTo>
                    <a:pt x="1521" y="1844"/>
                  </a:lnTo>
                  <a:lnTo>
                    <a:pt x="1489" y="1862"/>
                  </a:lnTo>
                  <a:lnTo>
                    <a:pt x="1458" y="1876"/>
                  </a:lnTo>
                  <a:lnTo>
                    <a:pt x="1427" y="1888"/>
                  </a:lnTo>
                  <a:lnTo>
                    <a:pt x="1396" y="1897"/>
                  </a:lnTo>
                  <a:lnTo>
                    <a:pt x="1364" y="1904"/>
                  </a:lnTo>
                  <a:lnTo>
                    <a:pt x="1334" y="1908"/>
                  </a:lnTo>
                  <a:lnTo>
                    <a:pt x="1307" y="1909"/>
                  </a:lnTo>
                  <a:lnTo>
                    <a:pt x="989" y="1909"/>
                  </a:lnTo>
                  <a:lnTo>
                    <a:pt x="989" y="2065"/>
                  </a:lnTo>
                  <a:lnTo>
                    <a:pt x="1042" y="2065"/>
                  </a:lnTo>
                  <a:lnTo>
                    <a:pt x="1089" y="2067"/>
                  </a:lnTo>
                  <a:lnTo>
                    <a:pt x="1132" y="2069"/>
                  </a:lnTo>
                  <a:lnTo>
                    <a:pt x="1170" y="2074"/>
                  </a:lnTo>
                  <a:lnTo>
                    <a:pt x="1206" y="2084"/>
                  </a:lnTo>
                  <a:lnTo>
                    <a:pt x="1240" y="2095"/>
                  </a:lnTo>
                  <a:lnTo>
                    <a:pt x="1273" y="2114"/>
                  </a:lnTo>
                  <a:lnTo>
                    <a:pt x="1307" y="2138"/>
                  </a:lnTo>
                  <a:lnTo>
                    <a:pt x="1336" y="2163"/>
                  </a:lnTo>
                  <a:lnTo>
                    <a:pt x="1360" y="2192"/>
                  </a:lnTo>
                  <a:lnTo>
                    <a:pt x="1383" y="2222"/>
                  </a:lnTo>
                  <a:lnTo>
                    <a:pt x="1401" y="2252"/>
                  </a:lnTo>
                  <a:lnTo>
                    <a:pt x="1416" y="2282"/>
                  </a:lnTo>
                  <a:lnTo>
                    <a:pt x="1428" y="2309"/>
                  </a:lnTo>
                  <a:lnTo>
                    <a:pt x="1437" y="2333"/>
                  </a:lnTo>
                  <a:lnTo>
                    <a:pt x="1443" y="2353"/>
                  </a:lnTo>
                  <a:lnTo>
                    <a:pt x="1445" y="2369"/>
                  </a:lnTo>
                  <a:lnTo>
                    <a:pt x="989" y="2369"/>
                  </a:lnTo>
                  <a:lnTo>
                    <a:pt x="989" y="2559"/>
                  </a:lnTo>
                  <a:lnTo>
                    <a:pt x="912" y="2559"/>
                  </a:lnTo>
                  <a:lnTo>
                    <a:pt x="832" y="2559"/>
                  </a:lnTo>
                  <a:lnTo>
                    <a:pt x="754" y="2559"/>
                  </a:lnTo>
                  <a:lnTo>
                    <a:pt x="681" y="2559"/>
                  </a:lnTo>
                  <a:lnTo>
                    <a:pt x="681" y="2369"/>
                  </a:lnTo>
                  <a:lnTo>
                    <a:pt x="640" y="2369"/>
                  </a:lnTo>
                  <a:lnTo>
                    <a:pt x="593" y="2369"/>
                  </a:lnTo>
                  <a:lnTo>
                    <a:pt x="545" y="2369"/>
                  </a:lnTo>
                  <a:lnTo>
                    <a:pt x="494" y="2365"/>
                  </a:lnTo>
                  <a:lnTo>
                    <a:pt x="445" y="2356"/>
                  </a:lnTo>
                  <a:lnTo>
                    <a:pt x="399" y="2340"/>
                  </a:lnTo>
                  <a:lnTo>
                    <a:pt x="357" y="2321"/>
                  </a:lnTo>
                  <a:lnTo>
                    <a:pt x="318" y="2296"/>
                  </a:lnTo>
                  <a:lnTo>
                    <a:pt x="283" y="2267"/>
                  </a:lnTo>
                  <a:lnTo>
                    <a:pt x="252" y="2235"/>
                  </a:lnTo>
                  <a:lnTo>
                    <a:pt x="224" y="2198"/>
                  </a:lnTo>
                  <a:lnTo>
                    <a:pt x="201" y="2159"/>
                  </a:lnTo>
                  <a:lnTo>
                    <a:pt x="183" y="2119"/>
                  </a:lnTo>
                  <a:lnTo>
                    <a:pt x="169" y="2076"/>
                  </a:lnTo>
                  <a:lnTo>
                    <a:pt x="162" y="2033"/>
                  </a:lnTo>
                  <a:lnTo>
                    <a:pt x="159" y="1987"/>
                  </a:lnTo>
                  <a:lnTo>
                    <a:pt x="162" y="1936"/>
                  </a:lnTo>
                  <a:lnTo>
                    <a:pt x="171" y="1889"/>
                  </a:lnTo>
                  <a:lnTo>
                    <a:pt x="185" y="1845"/>
                  </a:lnTo>
                  <a:lnTo>
                    <a:pt x="203" y="1805"/>
                  </a:lnTo>
                  <a:lnTo>
                    <a:pt x="226" y="1768"/>
                  </a:lnTo>
                  <a:lnTo>
                    <a:pt x="252" y="1735"/>
                  </a:lnTo>
                  <a:lnTo>
                    <a:pt x="282" y="1707"/>
                  </a:lnTo>
                  <a:lnTo>
                    <a:pt x="314" y="1681"/>
                  </a:lnTo>
                  <a:lnTo>
                    <a:pt x="349" y="1660"/>
                  </a:lnTo>
                  <a:lnTo>
                    <a:pt x="387" y="1642"/>
                  </a:lnTo>
                  <a:lnTo>
                    <a:pt x="425" y="1629"/>
                  </a:lnTo>
                  <a:lnTo>
                    <a:pt x="464" y="1618"/>
                  </a:lnTo>
                  <a:lnTo>
                    <a:pt x="505" y="1613"/>
                  </a:lnTo>
                  <a:lnTo>
                    <a:pt x="545" y="1610"/>
                  </a:lnTo>
                  <a:lnTo>
                    <a:pt x="681" y="1610"/>
                  </a:lnTo>
                  <a:lnTo>
                    <a:pt x="681" y="1450"/>
                  </a:lnTo>
                  <a:lnTo>
                    <a:pt x="379" y="1450"/>
                  </a:lnTo>
                  <a:lnTo>
                    <a:pt x="359" y="1450"/>
                  </a:lnTo>
                  <a:lnTo>
                    <a:pt x="335" y="1447"/>
                  </a:lnTo>
                  <a:lnTo>
                    <a:pt x="309" y="1442"/>
                  </a:lnTo>
                  <a:lnTo>
                    <a:pt x="282" y="1436"/>
                  </a:lnTo>
                  <a:lnTo>
                    <a:pt x="252" y="1426"/>
                  </a:lnTo>
                  <a:lnTo>
                    <a:pt x="223" y="1415"/>
                  </a:lnTo>
                  <a:lnTo>
                    <a:pt x="193" y="1400"/>
                  </a:lnTo>
                  <a:lnTo>
                    <a:pt x="163" y="1383"/>
                  </a:lnTo>
                  <a:lnTo>
                    <a:pt x="134" y="1364"/>
                  </a:lnTo>
                  <a:lnTo>
                    <a:pt x="107" y="1340"/>
                  </a:lnTo>
                  <a:lnTo>
                    <a:pt x="82" y="1314"/>
                  </a:lnTo>
                  <a:lnTo>
                    <a:pt x="60" y="1284"/>
                  </a:lnTo>
                  <a:lnTo>
                    <a:pt x="39" y="1249"/>
                  </a:lnTo>
                  <a:lnTo>
                    <a:pt x="23" y="1211"/>
                  </a:lnTo>
                  <a:lnTo>
                    <a:pt x="10" y="1170"/>
                  </a:lnTo>
                  <a:lnTo>
                    <a:pt x="3" y="1124"/>
                  </a:lnTo>
                  <a:lnTo>
                    <a:pt x="0" y="1073"/>
                  </a:lnTo>
                  <a:lnTo>
                    <a:pt x="3" y="1022"/>
                  </a:lnTo>
                  <a:lnTo>
                    <a:pt x="10" y="975"/>
                  </a:lnTo>
                  <a:lnTo>
                    <a:pt x="23" y="934"/>
                  </a:lnTo>
                  <a:lnTo>
                    <a:pt x="39" y="896"/>
                  </a:lnTo>
                  <a:lnTo>
                    <a:pt x="59" y="862"/>
                  </a:lnTo>
                  <a:lnTo>
                    <a:pt x="81" y="831"/>
                  </a:lnTo>
                  <a:lnTo>
                    <a:pt x="106" y="805"/>
                  </a:lnTo>
                  <a:lnTo>
                    <a:pt x="133" y="781"/>
                  </a:lnTo>
                  <a:lnTo>
                    <a:pt x="160" y="760"/>
                  </a:lnTo>
                  <a:lnTo>
                    <a:pt x="190" y="743"/>
                  </a:lnTo>
                  <a:lnTo>
                    <a:pt x="220" y="729"/>
                  </a:lnTo>
                  <a:lnTo>
                    <a:pt x="249" y="717"/>
                  </a:lnTo>
                  <a:lnTo>
                    <a:pt x="279" y="708"/>
                  </a:lnTo>
                  <a:lnTo>
                    <a:pt x="306" y="702"/>
                  </a:lnTo>
                  <a:lnTo>
                    <a:pt x="333" y="696"/>
                  </a:lnTo>
                  <a:lnTo>
                    <a:pt x="357" y="694"/>
                  </a:lnTo>
                  <a:lnTo>
                    <a:pt x="379" y="694"/>
                  </a:lnTo>
                  <a:lnTo>
                    <a:pt x="681" y="694"/>
                  </a:lnTo>
                  <a:lnTo>
                    <a:pt x="681" y="535"/>
                  </a:lnTo>
                  <a:lnTo>
                    <a:pt x="605" y="535"/>
                  </a:lnTo>
                  <a:lnTo>
                    <a:pt x="556" y="532"/>
                  </a:lnTo>
                  <a:lnTo>
                    <a:pt x="510" y="523"/>
                  </a:lnTo>
                  <a:lnTo>
                    <a:pt x="468" y="509"/>
                  </a:lnTo>
                  <a:lnTo>
                    <a:pt x="430" y="493"/>
                  </a:lnTo>
                  <a:lnTo>
                    <a:pt x="399" y="475"/>
                  </a:lnTo>
                  <a:lnTo>
                    <a:pt x="376" y="458"/>
                  </a:lnTo>
                  <a:lnTo>
                    <a:pt x="351" y="438"/>
                  </a:lnTo>
                  <a:lnTo>
                    <a:pt x="327" y="415"/>
                  </a:lnTo>
                  <a:lnTo>
                    <a:pt x="305" y="387"/>
                  </a:lnTo>
                  <a:lnTo>
                    <a:pt x="283" y="356"/>
                  </a:lnTo>
                  <a:lnTo>
                    <a:pt x="263" y="320"/>
                  </a:lnTo>
                  <a:lnTo>
                    <a:pt x="245" y="278"/>
                  </a:lnTo>
                  <a:lnTo>
                    <a:pt x="231" y="230"/>
                  </a:lnTo>
                  <a:lnTo>
                    <a:pt x="681" y="230"/>
                  </a:lnTo>
                  <a:lnTo>
                    <a:pt x="681" y="0"/>
                  </a:lnTo>
                  <a:lnTo>
                    <a:pt x="989" y="0"/>
                  </a:lnTo>
                  <a:lnTo>
                    <a:pt x="989" y="230"/>
                  </a:lnTo>
                  <a:close/>
                  <a:moveTo>
                    <a:pt x="436" y="335"/>
                  </a:moveTo>
                  <a:lnTo>
                    <a:pt x="436" y="346"/>
                  </a:lnTo>
                  <a:lnTo>
                    <a:pt x="434" y="356"/>
                  </a:lnTo>
                  <a:lnTo>
                    <a:pt x="430" y="365"/>
                  </a:lnTo>
                  <a:lnTo>
                    <a:pt x="424" y="372"/>
                  </a:lnTo>
                  <a:lnTo>
                    <a:pt x="412" y="373"/>
                  </a:lnTo>
                  <a:lnTo>
                    <a:pt x="398" y="373"/>
                  </a:lnTo>
                  <a:lnTo>
                    <a:pt x="386" y="369"/>
                  </a:lnTo>
                  <a:lnTo>
                    <a:pt x="377" y="361"/>
                  </a:lnTo>
                  <a:lnTo>
                    <a:pt x="369" y="351"/>
                  </a:lnTo>
                  <a:lnTo>
                    <a:pt x="361" y="340"/>
                  </a:lnTo>
                  <a:lnTo>
                    <a:pt x="353" y="330"/>
                  </a:lnTo>
                  <a:lnTo>
                    <a:pt x="361" y="323"/>
                  </a:lnTo>
                  <a:lnTo>
                    <a:pt x="374" y="320"/>
                  </a:lnTo>
                  <a:lnTo>
                    <a:pt x="389" y="317"/>
                  </a:lnTo>
                  <a:lnTo>
                    <a:pt x="404" y="317"/>
                  </a:lnTo>
                  <a:lnTo>
                    <a:pt x="419" y="320"/>
                  </a:lnTo>
                  <a:lnTo>
                    <a:pt x="429" y="326"/>
                  </a:lnTo>
                  <a:lnTo>
                    <a:pt x="436" y="335"/>
                  </a:lnTo>
                  <a:close/>
                  <a:moveTo>
                    <a:pt x="511" y="320"/>
                  </a:moveTo>
                  <a:lnTo>
                    <a:pt x="511" y="329"/>
                  </a:lnTo>
                  <a:lnTo>
                    <a:pt x="511" y="339"/>
                  </a:lnTo>
                  <a:lnTo>
                    <a:pt x="511" y="350"/>
                  </a:lnTo>
                  <a:lnTo>
                    <a:pt x="510" y="359"/>
                  </a:lnTo>
                  <a:lnTo>
                    <a:pt x="505" y="366"/>
                  </a:lnTo>
                  <a:lnTo>
                    <a:pt x="496" y="373"/>
                  </a:lnTo>
                  <a:lnTo>
                    <a:pt x="485" y="372"/>
                  </a:lnTo>
                  <a:lnTo>
                    <a:pt x="479" y="368"/>
                  </a:lnTo>
                  <a:lnTo>
                    <a:pt x="475" y="363"/>
                  </a:lnTo>
                  <a:lnTo>
                    <a:pt x="473" y="355"/>
                  </a:lnTo>
                  <a:lnTo>
                    <a:pt x="473" y="346"/>
                  </a:lnTo>
                  <a:lnTo>
                    <a:pt x="473" y="336"/>
                  </a:lnTo>
                  <a:lnTo>
                    <a:pt x="473" y="327"/>
                  </a:lnTo>
                  <a:lnTo>
                    <a:pt x="473" y="320"/>
                  </a:lnTo>
                  <a:lnTo>
                    <a:pt x="511" y="320"/>
                  </a:lnTo>
                  <a:close/>
                  <a:moveTo>
                    <a:pt x="588" y="330"/>
                  </a:moveTo>
                  <a:lnTo>
                    <a:pt x="591" y="343"/>
                  </a:lnTo>
                  <a:lnTo>
                    <a:pt x="588" y="352"/>
                  </a:lnTo>
                  <a:lnTo>
                    <a:pt x="582" y="359"/>
                  </a:lnTo>
                  <a:lnTo>
                    <a:pt x="573" y="363"/>
                  </a:lnTo>
                  <a:lnTo>
                    <a:pt x="562" y="364"/>
                  </a:lnTo>
                  <a:lnTo>
                    <a:pt x="549" y="363"/>
                  </a:lnTo>
                  <a:lnTo>
                    <a:pt x="549" y="320"/>
                  </a:lnTo>
                  <a:lnTo>
                    <a:pt x="557" y="320"/>
                  </a:lnTo>
                  <a:lnTo>
                    <a:pt x="565" y="318"/>
                  </a:lnTo>
                  <a:lnTo>
                    <a:pt x="574" y="318"/>
                  </a:lnTo>
                  <a:lnTo>
                    <a:pt x="580" y="318"/>
                  </a:lnTo>
                  <a:lnTo>
                    <a:pt x="586" y="322"/>
                  </a:lnTo>
                  <a:lnTo>
                    <a:pt x="588" y="330"/>
                  </a:lnTo>
                  <a:close/>
                  <a:moveTo>
                    <a:pt x="665" y="320"/>
                  </a:moveTo>
                  <a:lnTo>
                    <a:pt x="665" y="329"/>
                  </a:lnTo>
                  <a:lnTo>
                    <a:pt x="665" y="340"/>
                  </a:lnTo>
                  <a:lnTo>
                    <a:pt x="664" y="351"/>
                  </a:lnTo>
                  <a:lnTo>
                    <a:pt x="660" y="360"/>
                  </a:lnTo>
                  <a:lnTo>
                    <a:pt x="653" y="365"/>
                  </a:lnTo>
                  <a:lnTo>
                    <a:pt x="643" y="368"/>
                  </a:lnTo>
                  <a:lnTo>
                    <a:pt x="633" y="363"/>
                  </a:lnTo>
                  <a:lnTo>
                    <a:pt x="626" y="356"/>
                  </a:lnTo>
                  <a:lnTo>
                    <a:pt x="621" y="346"/>
                  </a:lnTo>
                  <a:lnTo>
                    <a:pt x="618" y="335"/>
                  </a:lnTo>
                  <a:lnTo>
                    <a:pt x="619" y="327"/>
                  </a:lnTo>
                  <a:lnTo>
                    <a:pt x="623" y="322"/>
                  </a:lnTo>
                  <a:lnTo>
                    <a:pt x="631" y="320"/>
                  </a:lnTo>
                  <a:lnTo>
                    <a:pt x="639" y="318"/>
                  </a:lnTo>
                  <a:lnTo>
                    <a:pt x="648" y="318"/>
                  </a:lnTo>
                  <a:lnTo>
                    <a:pt x="657" y="320"/>
                  </a:lnTo>
                  <a:lnTo>
                    <a:pt x="665" y="320"/>
                  </a:lnTo>
                  <a:close/>
                  <a:moveTo>
                    <a:pt x="1038" y="363"/>
                  </a:moveTo>
                  <a:lnTo>
                    <a:pt x="1011" y="363"/>
                  </a:lnTo>
                  <a:lnTo>
                    <a:pt x="1004" y="320"/>
                  </a:lnTo>
                  <a:lnTo>
                    <a:pt x="1043" y="320"/>
                  </a:lnTo>
                  <a:lnTo>
                    <a:pt x="1038" y="363"/>
                  </a:lnTo>
                  <a:close/>
                  <a:moveTo>
                    <a:pt x="1120" y="320"/>
                  </a:moveTo>
                  <a:lnTo>
                    <a:pt x="1120" y="339"/>
                  </a:lnTo>
                  <a:lnTo>
                    <a:pt x="1114" y="357"/>
                  </a:lnTo>
                  <a:lnTo>
                    <a:pt x="1103" y="373"/>
                  </a:lnTo>
                  <a:lnTo>
                    <a:pt x="1097" y="374"/>
                  </a:lnTo>
                  <a:lnTo>
                    <a:pt x="1092" y="372"/>
                  </a:lnTo>
                  <a:lnTo>
                    <a:pt x="1086" y="368"/>
                  </a:lnTo>
                  <a:lnTo>
                    <a:pt x="1081" y="363"/>
                  </a:lnTo>
                  <a:lnTo>
                    <a:pt x="1081" y="320"/>
                  </a:lnTo>
                  <a:lnTo>
                    <a:pt x="1120" y="320"/>
                  </a:lnTo>
                  <a:close/>
                  <a:moveTo>
                    <a:pt x="1192" y="340"/>
                  </a:moveTo>
                  <a:lnTo>
                    <a:pt x="1191" y="356"/>
                  </a:lnTo>
                  <a:lnTo>
                    <a:pt x="1188" y="372"/>
                  </a:lnTo>
                  <a:lnTo>
                    <a:pt x="1180" y="383"/>
                  </a:lnTo>
                  <a:lnTo>
                    <a:pt x="1175" y="383"/>
                  </a:lnTo>
                  <a:lnTo>
                    <a:pt x="1169" y="385"/>
                  </a:lnTo>
                  <a:lnTo>
                    <a:pt x="1162" y="385"/>
                  </a:lnTo>
                  <a:lnTo>
                    <a:pt x="1157" y="383"/>
                  </a:lnTo>
                  <a:lnTo>
                    <a:pt x="1154" y="380"/>
                  </a:lnTo>
                  <a:lnTo>
                    <a:pt x="1153" y="373"/>
                  </a:lnTo>
                  <a:lnTo>
                    <a:pt x="1158" y="335"/>
                  </a:lnTo>
                  <a:lnTo>
                    <a:pt x="1192" y="340"/>
                  </a:lnTo>
                  <a:close/>
                  <a:moveTo>
                    <a:pt x="1263" y="390"/>
                  </a:moveTo>
                  <a:lnTo>
                    <a:pt x="1259" y="399"/>
                  </a:lnTo>
                  <a:lnTo>
                    <a:pt x="1251" y="407"/>
                  </a:lnTo>
                  <a:lnTo>
                    <a:pt x="1243" y="415"/>
                  </a:lnTo>
                  <a:lnTo>
                    <a:pt x="1235" y="423"/>
                  </a:lnTo>
                  <a:lnTo>
                    <a:pt x="1213" y="423"/>
                  </a:lnTo>
                  <a:lnTo>
                    <a:pt x="1213" y="402"/>
                  </a:lnTo>
                  <a:lnTo>
                    <a:pt x="1218" y="383"/>
                  </a:lnTo>
                  <a:lnTo>
                    <a:pt x="1230" y="368"/>
                  </a:lnTo>
                  <a:lnTo>
                    <a:pt x="1242" y="373"/>
                  </a:lnTo>
                  <a:lnTo>
                    <a:pt x="1252" y="380"/>
                  </a:lnTo>
                  <a:lnTo>
                    <a:pt x="1263" y="390"/>
                  </a:lnTo>
                  <a:close/>
                  <a:moveTo>
                    <a:pt x="1312" y="439"/>
                  </a:moveTo>
                  <a:lnTo>
                    <a:pt x="1315" y="447"/>
                  </a:lnTo>
                  <a:lnTo>
                    <a:pt x="1312" y="454"/>
                  </a:lnTo>
                  <a:lnTo>
                    <a:pt x="1308" y="459"/>
                  </a:lnTo>
                  <a:lnTo>
                    <a:pt x="1303" y="462"/>
                  </a:lnTo>
                  <a:lnTo>
                    <a:pt x="1296" y="464"/>
                  </a:lnTo>
                  <a:lnTo>
                    <a:pt x="1290" y="468"/>
                  </a:lnTo>
                  <a:lnTo>
                    <a:pt x="1285" y="472"/>
                  </a:lnTo>
                  <a:lnTo>
                    <a:pt x="1274" y="472"/>
                  </a:lnTo>
                  <a:lnTo>
                    <a:pt x="1266" y="471"/>
                  </a:lnTo>
                  <a:lnTo>
                    <a:pt x="1261" y="464"/>
                  </a:lnTo>
                  <a:lnTo>
                    <a:pt x="1257" y="455"/>
                  </a:lnTo>
                  <a:lnTo>
                    <a:pt x="1261" y="449"/>
                  </a:lnTo>
                  <a:lnTo>
                    <a:pt x="1266" y="441"/>
                  </a:lnTo>
                  <a:lnTo>
                    <a:pt x="1274" y="433"/>
                  </a:lnTo>
                  <a:lnTo>
                    <a:pt x="1282" y="426"/>
                  </a:lnTo>
                  <a:lnTo>
                    <a:pt x="1290" y="423"/>
                  </a:lnTo>
                  <a:lnTo>
                    <a:pt x="1298" y="424"/>
                  </a:lnTo>
                  <a:lnTo>
                    <a:pt x="1306" y="428"/>
                  </a:lnTo>
                  <a:lnTo>
                    <a:pt x="1312" y="439"/>
                  </a:lnTo>
                  <a:close/>
                  <a:moveTo>
                    <a:pt x="1345" y="499"/>
                  </a:moveTo>
                  <a:lnTo>
                    <a:pt x="1349" y="510"/>
                  </a:lnTo>
                  <a:lnTo>
                    <a:pt x="1347" y="518"/>
                  </a:lnTo>
                  <a:lnTo>
                    <a:pt x="1343" y="522"/>
                  </a:lnTo>
                  <a:lnTo>
                    <a:pt x="1337" y="524"/>
                  </a:lnTo>
                  <a:lnTo>
                    <a:pt x="1329" y="527"/>
                  </a:lnTo>
                  <a:lnTo>
                    <a:pt x="1320" y="527"/>
                  </a:lnTo>
                  <a:lnTo>
                    <a:pt x="1312" y="529"/>
                  </a:lnTo>
                  <a:lnTo>
                    <a:pt x="1307" y="532"/>
                  </a:lnTo>
                  <a:lnTo>
                    <a:pt x="1303" y="532"/>
                  </a:lnTo>
                  <a:lnTo>
                    <a:pt x="1300" y="532"/>
                  </a:lnTo>
                  <a:lnTo>
                    <a:pt x="1296" y="532"/>
                  </a:lnTo>
                  <a:lnTo>
                    <a:pt x="1294" y="531"/>
                  </a:lnTo>
                  <a:lnTo>
                    <a:pt x="1291" y="529"/>
                  </a:lnTo>
                  <a:lnTo>
                    <a:pt x="1290" y="527"/>
                  </a:lnTo>
                  <a:lnTo>
                    <a:pt x="1291" y="514"/>
                  </a:lnTo>
                  <a:lnTo>
                    <a:pt x="1295" y="505"/>
                  </a:lnTo>
                  <a:lnTo>
                    <a:pt x="1303" y="497"/>
                  </a:lnTo>
                  <a:lnTo>
                    <a:pt x="1312" y="490"/>
                  </a:lnTo>
                  <a:lnTo>
                    <a:pt x="1323" y="484"/>
                  </a:lnTo>
                  <a:lnTo>
                    <a:pt x="1330" y="481"/>
                  </a:lnTo>
                  <a:lnTo>
                    <a:pt x="1334" y="484"/>
                  </a:lnTo>
                  <a:lnTo>
                    <a:pt x="1338" y="489"/>
                  </a:lnTo>
                  <a:lnTo>
                    <a:pt x="1342" y="494"/>
                  </a:lnTo>
                  <a:lnTo>
                    <a:pt x="1345" y="499"/>
                  </a:lnTo>
                  <a:close/>
                  <a:moveTo>
                    <a:pt x="1362" y="571"/>
                  </a:moveTo>
                  <a:lnTo>
                    <a:pt x="1362" y="592"/>
                  </a:lnTo>
                  <a:lnTo>
                    <a:pt x="1312" y="592"/>
                  </a:lnTo>
                  <a:lnTo>
                    <a:pt x="1311" y="580"/>
                  </a:lnTo>
                  <a:lnTo>
                    <a:pt x="1315" y="570"/>
                  </a:lnTo>
                  <a:lnTo>
                    <a:pt x="1323" y="563"/>
                  </a:lnTo>
                  <a:lnTo>
                    <a:pt x="1333" y="559"/>
                  </a:lnTo>
                  <a:lnTo>
                    <a:pt x="1339" y="559"/>
                  </a:lnTo>
                  <a:lnTo>
                    <a:pt x="1345" y="559"/>
                  </a:lnTo>
                  <a:lnTo>
                    <a:pt x="1351" y="559"/>
                  </a:lnTo>
                  <a:lnTo>
                    <a:pt x="1356" y="561"/>
                  </a:lnTo>
                  <a:lnTo>
                    <a:pt x="1360" y="565"/>
                  </a:lnTo>
                  <a:lnTo>
                    <a:pt x="1362" y="571"/>
                  </a:lnTo>
                  <a:close/>
                  <a:moveTo>
                    <a:pt x="1362" y="636"/>
                  </a:moveTo>
                  <a:lnTo>
                    <a:pt x="1360" y="643"/>
                  </a:lnTo>
                  <a:lnTo>
                    <a:pt x="1362" y="649"/>
                  </a:lnTo>
                  <a:lnTo>
                    <a:pt x="1362" y="657"/>
                  </a:lnTo>
                  <a:lnTo>
                    <a:pt x="1362" y="664"/>
                  </a:lnTo>
                  <a:lnTo>
                    <a:pt x="1358" y="668"/>
                  </a:lnTo>
                  <a:lnTo>
                    <a:pt x="1350" y="669"/>
                  </a:lnTo>
                  <a:lnTo>
                    <a:pt x="1339" y="669"/>
                  </a:lnTo>
                  <a:lnTo>
                    <a:pt x="1329" y="666"/>
                  </a:lnTo>
                  <a:lnTo>
                    <a:pt x="1321" y="662"/>
                  </a:lnTo>
                  <a:lnTo>
                    <a:pt x="1312" y="659"/>
                  </a:lnTo>
                  <a:lnTo>
                    <a:pt x="1311" y="647"/>
                  </a:lnTo>
                  <a:lnTo>
                    <a:pt x="1313" y="640"/>
                  </a:lnTo>
                  <a:lnTo>
                    <a:pt x="1319" y="636"/>
                  </a:lnTo>
                  <a:lnTo>
                    <a:pt x="1326" y="635"/>
                  </a:lnTo>
                  <a:lnTo>
                    <a:pt x="1336" y="636"/>
                  </a:lnTo>
                  <a:lnTo>
                    <a:pt x="1345" y="638"/>
                  </a:lnTo>
                  <a:lnTo>
                    <a:pt x="1354" y="638"/>
                  </a:lnTo>
                  <a:lnTo>
                    <a:pt x="1362" y="636"/>
                  </a:lnTo>
                  <a:close/>
                  <a:moveTo>
                    <a:pt x="1345" y="708"/>
                  </a:moveTo>
                  <a:lnTo>
                    <a:pt x="1333" y="746"/>
                  </a:lnTo>
                  <a:lnTo>
                    <a:pt x="1326" y="742"/>
                  </a:lnTo>
                  <a:lnTo>
                    <a:pt x="1319" y="738"/>
                  </a:lnTo>
                  <a:lnTo>
                    <a:pt x="1311" y="735"/>
                  </a:lnTo>
                  <a:lnTo>
                    <a:pt x="1303" y="733"/>
                  </a:lnTo>
                  <a:lnTo>
                    <a:pt x="1296" y="728"/>
                  </a:lnTo>
                  <a:lnTo>
                    <a:pt x="1293" y="722"/>
                  </a:lnTo>
                  <a:lnTo>
                    <a:pt x="1293" y="713"/>
                  </a:lnTo>
                  <a:lnTo>
                    <a:pt x="1295" y="702"/>
                  </a:lnTo>
                  <a:lnTo>
                    <a:pt x="1308" y="703"/>
                  </a:lnTo>
                  <a:lnTo>
                    <a:pt x="1321" y="702"/>
                  </a:lnTo>
                  <a:lnTo>
                    <a:pt x="1334" y="703"/>
                  </a:lnTo>
                  <a:lnTo>
                    <a:pt x="1345" y="708"/>
                  </a:lnTo>
                  <a:close/>
                  <a:moveTo>
                    <a:pt x="1312" y="773"/>
                  </a:moveTo>
                  <a:lnTo>
                    <a:pt x="1308" y="788"/>
                  </a:lnTo>
                  <a:lnTo>
                    <a:pt x="1302" y="801"/>
                  </a:lnTo>
                  <a:lnTo>
                    <a:pt x="1290" y="811"/>
                  </a:lnTo>
                  <a:lnTo>
                    <a:pt x="1281" y="807"/>
                  </a:lnTo>
                  <a:lnTo>
                    <a:pt x="1273" y="801"/>
                  </a:lnTo>
                  <a:lnTo>
                    <a:pt x="1265" y="793"/>
                  </a:lnTo>
                  <a:lnTo>
                    <a:pt x="1257" y="785"/>
                  </a:lnTo>
                  <a:lnTo>
                    <a:pt x="1263" y="756"/>
                  </a:lnTo>
                  <a:lnTo>
                    <a:pt x="1274" y="756"/>
                  </a:lnTo>
                  <a:lnTo>
                    <a:pt x="1283" y="760"/>
                  </a:lnTo>
                  <a:lnTo>
                    <a:pt x="1293" y="765"/>
                  </a:lnTo>
                  <a:lnTo>
                    <a:pt x="1302" y="771"/>
                  </a:lnTo>
                  <a:lnTo>
                    <a:pt x="1312" y="773"/>
                  </a:lnTo>
                  <a:close/>
                  <a:moveTo>
                    <a:pt x="1251" y="828"/>
                  </a:moveTo>
                  <a:lnTo>
                    <a:pt x="1255" y="831"/>
                  </a:lnTo>
                  <a:lnTo>
                    <a:pt x="1256" y="833"/>
                  </a:lnTo>
                  <a:lnTo>
                    <a:pt x="1257" y="837"/>
                  </a:lnTo>
                  <a:lnTo>
                    <a:pt x="1257" y="841"/>
                  </a:lnTo>
                  <a:lnTo>
                    <a:pt x="1257" y="844"/>
                  </a:lnTo>
                  <a:lnTo>
                    <a:pt x="1225" y="862"/>
                  </a:lnTo>
                  <a:lnTo>
                    <a:pt x="1222" y="851"/>
                  </a:lnTo>
                  <a:lnTo>
                    <a:pt x="1217" y="844"/>
                  </a:lnTo>
                  <a:lnTo>
                    <a:pt x="1212" y="835"/>
                  </a:lnTo>
                  <a:lnTo>
                    <a:pt x="1208" y="827"/>
                  </a:lnTo>
                  <a:lnTo>
                    <a:pt x="1205" y="818"/>
                  </a:lnTo>
                  <a:lnTo>
                    <a:pt x="1208" y="806"/>
                  </a:lnTo>
                  <a:lnTo>
                    <a:pt x="1222" y="806"/>
                  </a:lnTo>
                  <a:lnTo>
                    <a:pt x="1235" y="808"/>
                  </a:lnTo>
                  <a:lnTo>
                    <a:pt x="1246" y="816"/>
                  </a:lnTo>
                  <a:lnTo>
                    <a:pt x="1251" y="828"/>
                  </a:lnTo>
                  <a:close/>
                  <a:moveTo>
                    <a:pt x="1192" y="878"/>
                  </a:moveTo>
                  <a:lnTo>
                    <a:pt x="1188" y="885"/>
                  </a:lnTo>
                  <a:lnTo>
                    <a:pt x="1183" y="889"/>
                  </a:lnTo>
                  <a:lnTo>
                    <a:pt x="1175" y="891"/>
                  </a:lnTo>
                  <a:lnTo>
                    <a:pt x="1166" y="892"/>
                  </a:lnTo>
                  <a:lnTo>
                    <a:pt x="1158" y="893"/>
                  </a:lnTo>
                  <a:lnTo>
                    <a:pt x="1154" y="880"/>
                  </a:lnTo>
                  <a:lnTo>
                    <a:pt x="1150" y="866"/>
                  </a:lnTo>
                  <a:lnTo>
                    <a:pt x="1149" y="851"/>
                  </a:lnTo>
                  <a:lnTo>
                    <a:pt x="1153" y="838"/>
                  </a:lnTo>
                  <a:lnTo>
                    <a:pt x="1163" y="836"/>
                  </a:lnTo>
                  <a:lnTo>
                    <a:pt x="1171" y="837"/>
                  </a:lnTo>
                  <a:lnTo>
                    <a:pt x="1176" y="841"/>
                  </a:lnTo>
                  <a:lnTo>
                    <a:pt x="1180" y="848"/>
                  </a:lnTo>
                  <a:lnTo>
                    <a:pt x="1183" y="855"/>
                  </a:lnTo>
                  <a:lnTo>
                    <a:pt x="1186" y="865"/>
                  </a:lnTo>
                  <a:lnTo>
                    <a:pt x="1188" y="871"/>
                  </a:lnTo>
                  <a:lnTo>
                    <a:pt x="1192" y="878"/>
                  </a:lnTo>
                  <a:close/>
                  <a:moveTo>
                    <a:pt x="588" y="893"/>
                  </a:moveTo>
                  <a:lnTo>
                    <a:pt x="588" y="915"/>
                  </a:lnTo>
                  <a:lnTo>
                    <a:pt x="582" y="915"/>
                  </a:lnTo>
                  <a:lnTo>
                    <a:pt x="574" y="915"/>
                  </a:lnTo>
                  <a:lnTo>
                    <a:pt x="566" y="915"/>
                  </a:lnTo>
                  <a:lnTo>
                    <a:pt x="559" y="915"/>
                  </a:lnTo>
                  <a:lnTo>
                    <a:pt x="554" y="913"/>
                  </a:lnTo>
                  <a:lnTo>
                    <a:pt x="550" y="908"/>
                  </a:lnTo>
                  <a:lnTo>
                    <a:pt x="549" y="900"/>
                  </a:lnTo>
                  <a:lnTo>
                    <a:pt x="546" y="889"/>
                  </a:lnTo>
                  <a:lnTo>
                    <a:pt x="548" y="880"/>
                  </a:lnTo>
                  <a:lnTo>
                    <a:pt x="553" y="872"/>
                  </a:lnTo>
                  <a:lnTo>
                    <a:pt x="559" y="868"/>
                  </a:lnTo>
                  <a:lnTo>
                    <a:pt x="569" y="865"/>
                  </a:lnTo>
                  <a:lnTo>
                    <a:pt x="576" y="865"/>
                  </a:lnTo>
                  <a:lnTo>
                    <a:pt x="584" y="867"/>
                  </a:lnTo>
                  <a:lnTo>
                    <a:pt x="589" y="874"/>
                  </a:lnTo>
                  <a:lnTo>
                    <a:pt x="591" y="881"/>
                  </a:lnTo>
                  <a:lnTo>
                    <a:pt x="588" y="893"/>
                  </a:lnTo>
                  <a:close/>
                  <a:moveTo>
                    <a:pt x="676" y="878"/>
                  </a:moveTo>
                  <a:lnTo>
                    <a:pt x="676" y="915"/>
                  </a:lnTo>
                  <a:lnTo>
                    <a:pt x="626" y="915"/>
                  </a:lnTo>
                  <a:lnTo>
                    <a:pt x="626" y="902"/>
                  </a:lnTo>
                  <a:lnTo>
                    <a:pt x="627" y="889"/>
                  </a:lnTo>
                  <a:lnTo>
                    <a:pt x="630" y="878"/>
                  </a:lnTo>
                  <a:lnTo>
                    <a:pt x="638" y="867"/>
                  </a:lnTo>
                  <a:lnTo>
                    <a:pt x="646" y="867"/>
                  </a:lnTo>
                  <a:lnTo>
                    <a:pt x="655" y="866"/>
                  </a:lnTo>
                  <a:lnTo>
                    <a:pt x="664" y="867"/>
                  </a:lnTo>
                  <a:lnTo>
                    <a:pt x="670" y="870"/>
                  </a:lnTo>
                  <a:lnTo>
                    <a:pt x="676" y="878"/>
                  </a:lnTo>
                  <a:close/>
                  <a:moveTo>
                    <a:pt x="1043" y="883"/>
                  </a:moveTo>
                  <a:lnTo>
                    <a:pt x="1045" y="891"/>
                  </a:lnTo>
                  <a:lnTo>
                    <a:pt x="1043" y="898"/>
                  </a:lnTo>
                  <a:lnTo>
                    <a:pt x="1041" y="905"/>
                  </a:lnTo>
                  <a:lnTo>
                    <a:pt x="1037" y="910"/>
                  </a:lnTo>
                  <a:lnTo>
                    <a:pt x="1030" y="913"/>
                  </a:lnTo>
                  <a:lnTo>
                    <a:pt x="1021" y="910"/>
                  </a:lnTo>
                  <a:lnTo>
                    <a:pt x="999" y="910"/>
                  </a:lnTo>
                  <a:lnTo>
                    <a:pt x="1000" y="902"/>
                  </a:lnTo>
                  <a:lnTo>
                    <a:pt x="999" y="895"/>
                  </a:lnTo>
                  <a:lnTo>
                    <a:pt x="999" y="885"/>
                  </a:lnTo>
                  <a:lnTo>
                    <a:pt x="999" y="878"/>
                  </a:lnTo>
                  <a:lnTo>
                    <a:pt x="1003" y="871"/>
                  </a:lnTo>
                  <a:lnTo>
                    <a:pt x="1011" y="867"/>
                  </a:lnTo>
                  <a:lnTo>
                    <a:pt x="1019" y="866"/>
                  </a:lnTo>
                  <a:lnTo>
                    <a:pt x="1028" y="867"/>
                  </a:lnTo>
                  <a:lnTo>
                    <a:pt x="1034" y="870"/>
                  </a:lnTo>
                  <a:lnTo>
                    <a:pt x="1041" y="875"/>
                  </a:lnTo>
                  <a:lnTo>
                    <a:pt x="1043" y="883"/>
                  </a:lnTo>
                  <a:close/>
                  <a:moveTo>
                    <a:pt x="1120" y="905"/>
                  </a:moveTo>
                  <a:lnTo>
                    <a:pt x="1113" y="910"/>
                  </a:lnTo>
                  <a:lnTo>
                    <a:pt x="1102" y="910"/>
                  </a:lnTo>
                  <a:lnTo>
                    <a:pt x="1092" y="910"/>
                  </a:lnTo>
                  <a:lnTo>
                    <a:pt x="1081" y="910"/>
                  </a:lnTo>
                  <a:lnTo>
                    <a:pt x="1086" y="867"/>
                  </a:lnTo>
                  <a:lnTo>
                    <a:pt x="1098" y="863"/>
                  </a:lnTo>
                  <a:lnTo>
                    <a:pt x="1105" y="865"/>
                  </a:lnTo>
                  <a:lnTo>
                    <a:pt x="1110" y="868"/>
                  </a:lnTo>
                  <a:lnTo>
                    <a:pt x="1113" y="875"/>
                  </a:lnTo>
                  <a:lnTo>
                    <a:pt x="1114" y="883"/>
                  </a:lnTo>
                  <a:lnTo>
                    <a:pt x="1115" y="891"/>
                  </a:lnTo>
                  <a:lnTo>
                    <a:pt x="1118" y="898"/>
                  </a:lnTo>
                  <a:lnTo>
                    <a:pt x="1120" y="905"/>
                  </a:lnTo>
                  <a:close/>
                  <a:moveTo>
                    <a:pt x="359" y="900"/>
                  </a:moveTo>
                  <a:lnTo>
                    <a:pt x="359" y="921"/>
                  </a:lnTo>
                  <a:lnTo>
                    <a:pt x="349" y="921"/>
                  </a:lnTo>
                  <a:lnTo>
                    <a:pt x="340" y="921"/>
                  </a:lnTo>
                  <a:lnTo>
                    <a:pt x="331" y="921"/>
                  </a:lnTo>
                  <a:lnTo>
                    <a:pt x="323" y="919"/>
                  </a:lnTo>
                  <a:lnTo>
                    <a:pt x="317" y="914"/>
                  </a:lnTo>
                  <a:lnTo>
                    <a:pt x="314" y="905"/>
                  </a:lnTo>
                  <a:lnTo>
                    <a:pt x="314" y="895"/>
                  </a:lnTo>
                  <a:lnTo>
                    <a:pt x="317" y="884"/>
                  </a:lnTo>
                  <a:lnTo>
                    <a:pt x="322" y="876"/>
                  </a:lnTo>
                  <a:lnTo>
                    <a:pt x="330" y="872"/>
                  </a:lnTo>
                  <a:lnTo>
                    <a:pt x="344" y="871"/>
                  </a:lnTo>
                  <a:lnTo>
                    <a:pt x="355" y="876"/>
                  </a:lnTo>
                  <a:lnTo>
                    <a:pt x="360" y="885"/>
                  </a:lnTo>
                  <a:lnTo>
                    <a:pt x="359" y="900"/>
                  </a:lnTo>
                  <a:close/>
                  <a:moveTo>
                    <a:pt x="436" y="921"/>
                  </a:moveTo>
                  <a:lnTo>
                    <a:pt x="428" y="921"/>
                  </a:lnTo>
                  <a:lnTo>
                    <a:pt x="421" y="921"/>
                  </a:lnTo>
                  <a:lnTo>
                    <a:pt x="412" y="922"/>
                  </a:lnTo>
                  <a:lnTo>
                    <a:pt x="406" y="922"/>
                  </a:lnTo>
                  <a:lnTo>
                    <a:pt x="399" y="919"/>
                  </a:lnTo>
                  <a:lnTo>
                    <a:pt x="396" y="914"/>
                  </a:lnTo>
                  <a:lnTo>
                    <a:pt x="396" y="905"/>
                  </a:lnTo>
                  <a:lnTo>
                    <a:pt x="396" y="896"/>
                  </a:lnTo>
                  <a:lnTo>
                    <a:pt x="396" y="887"/>
                  </a:lnTo>
                  <a:lnTo>
                    <a:pt x="400" y="879"/>
                  </a:lnTo>
                  <a:lnTo>
                    <a:pt x="407" y="872"/>
                  </a:lnTo>
                  <a:lnTo>
                    <a:pt x="420" y="872"/>
                  </a:lnTo>
                  <a:lnTo>
                    <a:pt x="428" y="875"/>
                  </a:lnTo>
                  <a:lnTo>
                    <a:pt x="432" y="881"/>
                  </a:lnTo>
                  <a:lnTo>
                    <a:pt x="434" y="891"/>
                  </a:lnTo>
                  <a:lnTo>
                    <a:pt x="434" y="900"/>
                  </a:lnTo>
                  <a:lnTo>
                    <a:pt x="434" y="910"/>
                  </a:lnTo>
                  <a:lnTo>
                    <a:pt x="436" y="921"/>
                  </a:lnTo>
                  <a:close/>
                  <a:moveTo>
                    <a:pt x="518" y="893"/>
                  </a:moveTo>
                  <a:lnTo>
                    <a:pt x="515" y="905"/>
                  </a:lnTo>
                  <a:lnTo>
                    <a:pt x="511" y="911"/>
                  </a:lnTo>
                  <a:lnTo>
                    <a:pt x="505" y="918"/>
                  </a:lnTo>
                  <a:lnTo>
                    <a:pt x="496" y="921"/>
                  </a:lnTo>
                  <a:lnTo>
                    <a:pt x="485" y="919"/>
                  </a:lnTo>
                  <a:lnTo>
                    <a:pt x="479" y="915"/>
                  </a:lnTo>
                  <a:lnTo>
                    <a:pt x="475" y="910"/>
                  </a:lnTo>
                  <a:lnTo>
                    <a:pt x="473" y="902"/>
                  </a:lnTo>
                  <a:lnTo>
                    <a:pt x="473" y="893"/>
                  </a:lnTo>
                  <a:lnTo>
                    <a:pt x="473" y="883"/>
                  </a:lnTo>
                  <a:lnTo>
                    <a:pt x="479" y="876"/>
                  </a:lnTo>
                  <a:lnTo>
                    <a:pt x="486" y="872"/>
                  </a:lnTo>
                  <a:lnTo>
                    <a:pt x="496" y="871"/>
                  </a:lnTo>
                  <a:lnTo>
                    <a:pt x="505" y="872"/>
                  </a:lnTo>
                  <a:lnTo>
                    <a:pt x="511" y="878"/>
                  </a:lnTo>
                  <a:lnTo>
                    <a:pt x="516" y="884"/>
                  </a:lnTo>
                  <a:lnTo>
                    <a:pt x="518" y="893"/>
                  </a:lnTo>
                  <a:close/>
                  <a:moveTo>
                    <a:pt x="292" y="932"/>
                  </a:moveTo>
                  <a:lnTo>
                    <a:pt x="293" y="941"/>
                  </a:lnTo>
                  <a:lnTo>
                    <a:pt x="289" y="949"/>
                  </a:lnTo>
                  <a:lnTo>
                    <a:pt x="284" y="956"/>
                  </a:lnTo>
                  <a:lnTo>
                    <a:pt x="276" y="960"/>
                  </a:lnTo>
                  <a:lnTo>
                    <a:pt x="266" y="961"/>
                  </a:lnTo>
                  <a:lnTo>
                    <a:pt x="257" y="958"/>
                  </a:lnTo>
                  <a:lnTo>
                    <a:pt x="249" y="954"/>
                  </a:lnTo>
                  <a:lnTo>
                    <a:pt x="244" y="948"/>
                  </a:lnTo>
                  <a:lnTo>
                    <a:pt x="243" y="938"/>
                  </a:lnTo>
                  <a:lnTo>
                    <a:pt x="240" y="927"/>
                  </a:lnTo>
                  <a:lnTo>
                    <a:pt x="241" y="918"/>
                  </a:lnTo>
                  <a:lnTo>
                    <a:pt x="246" y="911"/>
                  </a:lnTo>
                  <a:lnTo>
                    <a:pt x="254" y="908"/>
                  </a:lnTo>
                  <a:lnTo>
                    <a:pt x="263" y="908"/>
                  </a:lnTo>
                  <a:lnTo>
                    <a:pt x="273" y="908"/>
                  </a:lnTo>
                  <a:lnTo>
                    <a:pt x="282" y="911"/>
                  </a:lnTo>
                  <a:lnTo>
                    <a:pt x="288" y="917"/>
                  </a:lnTo>
                  <a:lnTo>
                    <a:pt x="292" y="923"/>
                  </a:lnTo>
                  <a:lnTo>
                    <a:pt x="292" y="932"/>
                  </a:lnTo>
                  <a:close/>
                  <a:moveTo>
                    <a:pt x="243" y="987"/>
                  </a:moveTo>
                  <a:lnTo>
                    <a:pt x="243" y="1001"/>
                  </a:lnTo>
                  <a:lnTo>
                    <a:pt x="237" y="1014"/>
                  </a:lnTo>
                  <a:lnTo>
                    <a:pt x="227" y="1026"/>
                  </a:lnTo>
                  <a:lnTo>
                    <a:pt x="220" y="1022"/>
                  </a:lnTo>
                  <a:lnTo>
                    <a:pt x="213" y="1022"/>
                  </a:lnTo>
                  <a:lnTo>
                    <a:pt x="203" y="1021"/>
                  </a:lnTo>
                  <a:lnTo>
                    <a:pt x="197" y="1020"/>
                  </a:lnTo>
                  <a:lnTo>
                    <a:pt x="192" y="1016"/>
                  </a:lnTo>
                  <a:lnTo>
                    <a:pt x="189" y="1008"/>
                  </a:lnTo>
                  <a:lnTo>
                    <a:pt x="188" y="996"/>
                  </a:lnTo>
                  <a:lnTo>
                    <a:pt x="192" y="984"/>
                  </a:lnTo>
                  <a:lnTo>
                    <a:pt x="199" y="975"/>
                  </a:lnTo>
                  <a:lnTo>
                    <a:pt x="210" y="970"/>
                  </a:lnTo>
                  <a:lnTo>
                    <a:pt x="216" y="975"/>
                  </a:lnTo>
                  <a:lnTo>
                    <a:pt x="223" y="977"/>
                  </a:lnTo>
                  <a:lnTo>
                    <a:pt x="231" y="977"/>
                  </a:lnTo>
                  <a:lnTo>
                    <a:pt x="237" y="979"/>
                  </a:lnTo>
                  <a:lnTo>
                    <a:pt x="243" y="987"/>
                  </a:lnTo>
                  <a:close/>
                  <a:moveTo>
                    <a:pt x="222" y="1057"/>
                  </a:moveTo>
                  <a:lnTo>
                    <a:pt x="220" y="1069"/>
                  </a:lnTo>
                  <a:lnTo>
                    <a:pt x="220" y="1080"/>
                  </a:lnTo>
                  <a:lnTo>
                    <a:pt x="220" y="1090"/>
                  </a:lnTo>
                  <a:lnTo>
                    <a:pt x="218" y="1098"/>
                  </a:lnTo>
                  <a:lnTo>
                    <a:pt x="214" y="1104"/>
                  </a:lnTo>
                  <a:lnTo>
                    <a:pt x="206" y="1108"/>
                  </a:lnTo>
                  <a:lnTo>
                    <a:pt x="194" y="1108"/>
                  </a:lnTo>
                  <a:lnTo>
                    <a:pt x="186" y="1108"/>
                  </a:lnTo>
                  <a:lnTo>
                    <a:pt x="181" y="1106"/>
                  </a:lnTo>
                  <a:lnTo>
                    <a:pt x="176" y="1102"/>
                  </a:lnTo>
                  <a:lnTo>
                    <a:pt x="171" y="1097"/>
                  </a:lnTo>
                  <a:lnTo>
                    <a:pt x="168" y="1085"/>
                  </a:lnTo>
                  <a:lnTo>
                    <a:pt x="169" y="1074"/>
                  </a:lnTo>
                  <a:lnTo>
                    <a:pt x="173" y="1067"/>
                  </a:lnTo>
                  <a:lnTo>
                    <a:pt x="181" y="1063"/>
                  </a:lnTo>
                  <a:lnTo>
                    <a:pt x="190" y="1059"/>
                  </a:lnTo>
                  <a:lnTo>
                    <a:pt x="201" y="1057"/>
                  </a:lnTo>
                  <a:lnTo>
                    <a:pt x="211" y="1057"/>
                  </a:lnTo>
                  <a:lnTo>
                    <a:pt x="222" y="1057"/>
                  </a:lnTo>
                  <a:close/>
                  <a:moveTo>
                    <a:pt x="237" y="1134"/>
                  </a:moveTo>
                  <a:lnTo>
                    <a:pt x="237" y="1145"/>
                  </a:lnTo>
                  <a:lnTo>
                    <a:pt x="237" y="1155"/>
                  </a:lnTo>
                  <a:lnTo>
                    <a:pt x="236" y="1164"/>
                  </a:lnTo>
                  <a:lnTo>
                    <a:pt x="232" y="1172"/>
                  </a:lnTo>
                  <a:lnTo>
                    <a:pt x="226" y="1177"/>
                  </a:lnTo>
                  <a:lnTo>
                    <a:pt x="215" y="1179"/>
                  </a:lnTo>
                  <a:lnTo>
                    <a:pt x="205" y="1177"/>
                  </a:lnTo>
                  <a:lnTo>
                    <a:pt x="197" y="1174"/>
                  </a:lnTo>
                  <a:lnTo>
                    <a:pt x="192" y="1166"/>
                  </a:lnTo>
                  <a:lnTo>
                    <a:pt x="189" y="1157"/>
                  </a:lnTo>
                  <a:lnTo>
                    <a:pt x="190" y="1146"/>
                  </a:lnTo>
                  <a:lnTo>
                    <a:pt x="197" y="1141"/>
                  </a:lnTo>
                  <a:lnTo>
                    <a:pt x="206" y="1137"/>
                  </a:lnTo>
                  <a:lnTo>
                    <a:pt x="216" y="1134"/>
                  </a:lnTo>
                  <a:lnTo>
                    <a:pt x="227" y="1134"/>
                  </a:lnTo>
                  <a:lnTo>
                    <a:pt x="237" y="1134"/>
                  </a:lnTo>
                  <a:close/>
                  <a:moveTo>
                    <a:pt x="287" y="1201"/>
                  </a:moveTo>
                  <a:lnTo>
                    <a:pt x="287" y="1218"/>
                  </a:lnTo>
                  <a:lnTo>
                    <a:pt x="282" y="1232"/>
                  </a:lnTo>
                  <a:lnTo>
                    <a:pt x="271" y="1245"/>
                  </a:lnTo>
                  <a:lnTo>
                    <a:pt x="259" y="1245"/>
                  </a:lnTo>
                  <a:lnTo>
                    <a:pt x="249" y="1243"/>
                  </a:lnTo>
                  <a:lnTo>
                    <a:pt x="241" y="1236"/>
                  </a:lnTo>
                  <a:lnTo>
                    <a:pt x="237" y="1228"/>
                  </a:lnTo>
                  <a:lnTo>
                    <a:pt x="236" y="1215"/>
                  </a:lnTo>
                  <a:lnTo>
                    <a:pt x="241" y="1203"/>
                  </a:lnTo>
                  <a:lnTo>
                    <a:pt x="249" y="1196"/>
                  </a:lnTo>
                  <a:lnTo>
                    <a:pt x="259" y="1190"/>
                  </a:lnTo>
                  <a:lnTo>
                    <a:pt x="267" y="1189"/>
                  </a:lnTo>
                  <a:lnTo>
                    <a:pt x="274" y="1192"/>
                  </a:lnTo>
                  <a:lnTo>
                    <a:pt x="280" y="1197"/>
                  </a:lnTo>
                  <a:lnTo>
                    <a:pt x="287" y="1201"/>
                  </a:lnTo>
                  <a:close/>
                  <a:moveTo>
                    <a:pt x="359" y="1228"/>
                  </a:moveTo>
                  <a:lnTo>
                    <a:pt x="357" y="1237"/>
                  </a:lnTo>
                  <a:lnTo>
                    <a:pt x="359" y="1248"/>
                  </a:lnTo>
                  <a:lnTo>
                    <a:pt x="359" y="1258"/>
                  </a:lnTo>
                  <a:lnTo>
                    <a:pt x="359" y="1267"/>
                  </a:lnTo>
                  <a:lnTo>
                    <a:pt x="355" y="1277"/>
                  </a:lnTo>
                  <a:lnTo>
                    <a:pt x="347" y="1283"/>
                  </a:lnTo>
                  <a:lnTo>
                    <a:pt x="339" y="1283"/>
                  </a:lnTo>
                  <a:lnTo>
                    <a:pt x="330" y="1283"/>
                  </a:lnTo>
                  <a:lnTo>
                    <a:pt x="321" y="1283"/>
                  </a:lnTo>
                  <a:lnTo>
                    <a:pt x="314" y="1279"/>
                  </a:lnTo>
                  <a:lnTo>
                    <a:pt x="309" y="1273"/>
                  </a:lnTo>
                  <a:lnTo>
                    <a:pt x="306" y="1256"/>
                  </a:lnTo>
                  <a:lnTo>
                    <a:pt x="310" y="1244"/>
                  </a:lnTo>
                  <a:lnTo>
                    <a:pt x="318" y="1233"/>
                  </a:lnTo>
                  <a:lnTo>
                    <a:pt x="329" y="1228"/>
                  </a:lnTo>
                  <a:lnTo>
                    <a:pt x="343" y="1226"/>
                  </a:lnTo>
                  <a:lnTo>
                    <a:pt x="359" y="1228"/>
                  </a:lnTo>
                  <a:close/>
                  <a:moveTo>
                    <a:pt x="588" y="1228"/>
                  </a:moveTo>
                  <a:lnTo>
                    <a:pt x="588" y="1243"/>
                  </a:lnTo>
                  <a:lnTo>
                    <a:pt x="588" y="1257"/>
                  </a:lnTo>
                  <a:lnTo>
                    <a:pt x="588" y="1270"/>
                  </a:lnTo>
                  <a:lnTo>
                    <a:pt x="583" y="1283"/>
                  </a:lnTo>
                  <a:lnTo>
                    <a:pt x="574" y="1283"/>
                  </a:lnTo>
                  <a:lnTo>
                    <a:pt x="565" y="1283"/>
                  </a:lnTo>
                  <a:lnTo>
                    <a:pt x="556" y="1279"/>
                  </a:lnTo>
                  <a:lnTo>
                    <a:pt x="549" y="1273"/>
                  </a:lnTo>
                  <a:lnTo>
                    <a:pt x="556" y="1228"/>
                  </a:lnTo>
                  <a:lnTo>
                    <a:pt x="588" y="1228"/>
                  </a:lnTo>
                  <a:close/>
                  <a:moveTo>
                    <a:pt x="665" y="1228"/>
                  </a:moveTo>
                  <a:lnTo>
                    <a:pt x="664" y="1237"/>
                  </a:lnTo>
                  <a:lnTo>
                    <a:pt x="665" y="1249"/>
                  </a:lnTo>
                  <a:lnTo>
                    <a:pt x="666" y="1260"/>
                  </a:lnTo>
                  <a:lnTo>
                    <a:pt x="665" y="1270"/>
                  </a:lnTo>
                  <a:lnTo>
                    <a:pt x="663" y="1278"/>
                  </a:lnTo>
                  <a:lnTo>
                    <a:pt x="655" y="1283"/>
                  </a:lnTo>
                  <a:lnTo>
                    <a:pt x="631" y="1283"/>
                  </a:lnTo>
                  <a:lnTo>
                    <a:pt x="626" y="1228"/>
                  </a:lnTo>
                  <a:lnTo>
                    <a:pt x="665" y="1228"/>
                  </a:lnTo>
                  <a:close/>
                  <a:moveTo>
                    <a:pt x="742" y="1228"/>
                  </a:moveTo>
                  <a:lnTo>
                    <a:pt x="741" y="1237"/>
                  </a:lnTo>
                  <a:lnTo>
                    <a:pt x="742" y="1249"/>
                  </a:lnTo>
                  <a:lnTo>
                    <a:pt x="742" y="1260"/>
                  </a:lnTo>
                  <a:lnTo>
                    <a:pt x="742" y="1270"/>
                  </a:lnTo>
                  <a:lnTo>
                    <a:pt x="738" y="1278"/>
                  </a:lnTo>
                  <a:lnTo>
                    <a:pt x="732" y="1283"/>
                  </a:lnTo>
                  <a:lnTo>
                    <a:pt x="708" y="1283"/>
                  </a:lnTo>
                  <a:lnTo>
                    <a:pt x="703" y="1228"/>
                  </a:lnTo>
                  <a:lnTo>
                    <a:pt x="742" y="1228"/>
                  </a:lnTo>
                  <a:close/>
                  <a:moveTo>
                    <a:pt x="819" y="1239"/>
                  </a:moveTo>
                  <a:lnTo>
                    <a:pt x="819" y="1252"/>
                  </a:lnTo>
                  <a:lnTo>
                    <a:pt x="816" y="1262"/>
                  </a:lnTo>
                  <a:lnTo>
                    <a:pt x="811" y="1273"/>
                  </a:lnTo>
                  <a:lnTo>
                    <a:pt x="807" y="1283"/>
                  </a:lnTo>
                  <a:lnTo>
                    <a:pt x="785" y="1283"/>
                  </a:lnTo>
                  <a:lnTo>
                    <a:pt x="780" y="1228"/>
                  </a:lnTo>
                  <a:lnTo>
                    <a:pt x="788" y="1228"/>
                  </a:lnTo>
                  <a:lnTo>
                    <a:pt x="796" y="1228"/>
                  </a:lnTo>
                  <a:lnTo>
                    <a:pt x="803" y="1227"/>
                  </a:lnTo>
                  <a:lnTo>
                    <a:pt x="811" y="1228"/>
                  </a:lnTo>
                  <a:lnTo>
                    <a:pt x="816" y="1231"/>
                  </a:lnTo>
                  <a:lnTo>
                    <a:pt x="819" y="1239"/>
                  </a:lnTo>
                  <a:close/>
                  <a:moveTo>
                    <a:pt x="889" y="1228"/>
                  </a:moveTo>
                  <a:lnTo>
                    <a:pt x="889" y="1243"/>
                  </a:lnTo>
                  <a:lnTo>
                    <a:pt x="889" y="1257"/>
                  </a:lnTo>
                  <a:lnTo>
                    <a:pt x="889" y="1270"/>
                  </a:lnTo>
                  <a:lnTo>
                    <a:pt x="884" y="1283"/>
                  </a:lnTo>
                  <a:lnTo>
                    <a:pt x="871" y="1283"/>
                  </a:lnTo>
                  <a:lnTo>
                    <a:pt x="862" y="1280"/>
                  </a:lnTo>
                  <a:lnTo>
                    <a:pt x="854" y="1273"/>
                  </a:lnTo>
                  <a:lnTo>
                    <a:pt x="852" y="1261"/>
                  </a:lnTo>
                  <a:lnTo>
                    <a:pt x="852" y="1228"/>
                  </a:lnTo>
                  <a:lnTo>
                    <a:pt x="889" y="1228"/>
                  </a:lnTo>
                  <a:close/>
                  <a:moveTo>
                    <a:pt x="966" y="1228"/>
                  </a:moveTo>
                  <a:lnTo>
                    <a:pt x="965" y="1236"/>
                  </a:lnTo>
                  <a:lnTo>
                    <a:pt x="966" y="1244"/>
                  </a:lnTo>
                  <a:lnTo>
                    <a:pt x="966" y="1254"/>
                  </a:lnTo>
                  <a:lnTo>
                    <a:pt x="968" y="1263"/>
                  </a:lnTo>
                  <a:lnTo>
                    <a:pt x="966" y="1271"/>
                  </a:lnTo>
                  <a:lnTo>
                    <a:pt x="964" y="1278"/>
                  </a:lnTo>
                  <a:lnTo>
                    <a:pt x="959" y="1282"/>
                  </a:lnTo>
                  <a:lnTo>
                    <a:pt x="949" y="1283"/>
                  </a:lnTo>
                  <a:lnTo>
                    <a:pt x="943" y="1284"/>
                  </a:lnTo>
                  <a:lnTo>
                    <a:pt x="938" y="1282"/>
                  </a:lnTo>
                  <a:lnTo>
                    <a:pt x="934" y="1277"/>
                  </a:lnTo>
                  <a:lnTo>
                    <a:pt x="931" y="1271"/>
                  </a:lnTo>
                  <a:lnTo>
                    <a:pt x="929" y="1266"/>
                  </a:lnTo>
                  <a:lnTo>
                    <a:pt x="929" y="1228"/>
                  </a:lnTo>
                  <a:lnTo>
                    <a:pt x="966" y="1228"/>
                  </a:lnTo>
                  <a:close/>
                  <a:moveTo>
                    <a:pt x="1043" y="1228"/>
                  </a:moveTo>
                  <a:lnTo>
                    <a:pt x="1043" y="1237"/>
                  </a:lnTo>
                  <a:lnTo>
                    <a:pt x="1043" y="1248"/>
                  </a:lnTo>
                  <a:lnTo>
                    <a:pt x="1045" y="1257"/>
                  </a:lnTo>
                  <a:lnTo>
                    <a:pt x="1043" y="1266"/>
                  </a:lnTo>
                  <a:lnTo>
                    <a:pt x="1041" y="1274"/>
                  </a:lnTo>
                  <a:lnTo>
                    <a:pt x="1033" y="1278"/>
                  </a:lnTo>
                  <a:lnTo>
                    <a:pt x="1011" y="1278"/>
                  </a:lnTo>
                  <a:lnTo>
                    <a:pt x="1004" y="1228"/>
                  </a:lnTo>
                  <a:lnTo>
                    <a:pt x="1043" y="1228"/>
                  </a:lnTo>
                  <a:close/>
                  <a:moveTo>
                    <a:pt x="1120" y="1228"/>
                  </a:moveTo>
                  <a:lnTo>
                    <a:pt x="1119" y="1236"/>
                  </a:lnTo>
                  <a:lnTo>
                    <a:pt x="1120" y="1247"/>
                  </a:lnTo>
                  <a:lnTo>
                    <a:pt x="1120" y="1256"/>
                  </a:lnTo>
                  <a:lnTo>
                    <a:pt x="1120" y="1266"/>
                  </a:lnTo>
                  <a:lnTo>
                    <a:pt x="1119" y="1274"/>
                  </a:lnTo>
                  <a:lnTo>
                    <a:pt x="1114" y="1279"/>
                  </a:lnTo>
                  <a:lnTo>
                    <a:pt x="1103" y="1283"/>
                  </a:lnTo>
                  <a:lnTo>
                    <a:pt x="1093" y="1279"/>
                  </a:lnTo>
                  <a:lnTo>
                    <a:pt x="1086" y="1273"/>
                  </a:lnTo>
                  <a:lnTo>
                    <a:pt x="1084" y="1263"/>
                  </a:lnTo>
                  <a:lnTo>
                    <a:pt x="1081" y="1252"/>
                  </a:lnTo>
                  <a:lnTo>
                    <a:pt x="1081" y="1239"/>
                  </a:lnTo>
                  <a:lnTo>
                    <a:pt x="1081" y="1228"/>
                  </a:lnTo>
                  <a:lnTo>
                    <a:pt x="1120" y="1228"/>
                  </a:lnTo>
                  <a:close/>
                  <a:moveTo>
                    <a:pt x="1192" y="1278"/>
                  </a:moveTo>
                  <a:lnTo>
                    <a:pt x="1163" y="1278"/>
                  </a:lnTo>
                  <a:lnTo>
                    <a:pt x="1158" y="1228"/>
                  </a:lnTo>
                  <a:lnTo>
                    <a:pt x="1197" y="1228"/>
                  </a:lnTo>
                  <a:lnTo>
                    <a:pt x="1192" y="1278"/>
                  </a:lnTo>
                  <a:close/>
                  <a:moveTo>
                    <a:pt x="1274" y="1228"/>
                  </a:moveTo>
                  <a:lnTo>
                    <a:pt x="1273" y="1236"/>
                  </a:lnTo>
                  <a:lnTo>
                    <a:pt x="1274" y="1247"/>
                  </a:lnTo>
                  <a:lnTo>
                    <a:pt x="1274" y="1256"/>
                  </a:lnTo>
                  <a:lnTo>
                    <a:pt x="1274" y="1265"/>
                  </a:lnTo>
                  <a:lnTo>
                    <a:pt x="1270" y="1271"/>
                  </a:lnTo>
                  <a:lnTo>
                    <a:pt x="1263" y="1278"/>
                  </a:lnTo>
                  <a:lnTo>
                    <a:pt x="1253" y="1278"/>
                  </a:lnTo>
                  <a:lnTo>
                    <a:pt x="1244" y="1275"/>
                  </a:lnTo>
                  <a:lnTo>
                    <a:pt x="1239" y="1269"/>
                  </a:lnTo>
                  <a:lnTo>
                    <a:pt x="1235" y="1261"/>
                  </a:lnTo>
                  <a:lnTo>
                    <a:pt x="1233" y="1248"/>
                  </a:lnTo>
                  <a:lnTo>
                    <a:pt x="1235" y="1239"/>
                  </a:lnTo>
                  <a:lnTo>
                    <a:pt x="1242" y="1232"/>
                  </a:lnTo>
                  <a:lnTo>
                    <a:pt x="1251" y="1228"/>
                  </a:lnTo>
                  <a:lnTo>
                    <a:pt x="1263" y="1227"/>
                  </a:lnTo>
                  <a:lnTo>
                    <a:pt x="1274" y="1228"/>
                  </a:lnTo>
                  <a:close/>
                  <a:moveTo>
                    <a:pt x="1356" y="1233"/>
                  </a:moveTo>
                  <a:lnTo>
                    <a:pt x="1351" y="1243"/>
                  </a:lnTo>
                  <a:lnTo>
                    <a:pt x="1350" y="1253"/>
                  </a:lnTo>
                  <a:lnTo>
                    <a:pt x="1350" y="1265"/>
                  </a:lnTo>
                  <a:lnTo>
                    <a:pt x="1347" y="1275"/>
                  </a:lnTo>
                  <a:lnTo>
                    <a:pt x="1339" y="1283"/>
                  </a:lnTo>
                  <a:lnTo>
                    <a:pt x="1317" y="1283"/>
                  </a:lnTo>
                  <a:lnTo>
                    <a:pt x="1312" y="1228"/>
                  </a:lnTo>
                  <a:lnTo>
                    <a:pt x="1324" y="1228"/>
                  </a:lnTo>
                  <a:lnTo>
                    <a:pt x="1336" y="1228"/>
                  </a:lnTo>
                  <a:lnTo>
                    <a:pt x="1346" y="1228"/>
                  </a:lnTo>
                  <a:lnTo>
                    <a:pt x="1356" y="1233"/>
                  </a:lnTo>
                  <a:close/>
                  <a:moveTo>
                    <a:pt x="436" y="1233"/>
                  </a:moveTo>
                  <a:lnTo>
                    <a:pt x="434" y="1243"/>
                  </a:lnTo>
                  <a:lnTo>
                    <a:pt x="434" y="1253"/>
                  </a:lnTo>
                  <a:lnTo>
                    <a:pt x="436" y="1262"/>
                  </a:lnTo>
                  <a:lnTo>
                    <a:pt x="436" y="1271"/>
                  </a:lnTo>
                  <a:lnTo>
                    <a:pt x="432" y="1279"/>
                  </a:lnTo>
                  <a:lnTo>
                    <a:pt x="424" y="1283"/>
                  </a:lnTo>
                  <a:lnTo>
                    <a:pt x="402" y="1283"/>
                  </a:lnTo>
                  <a:lnTo>
                    <a:pt x="396" y="1233"/>
                  </a:lnTo>
                  <a:lnTo>
                    <a:pt x="436" y="1233"/>
                  </a:lnTo>
                  <a:close/>
                  <a:moveTo>
                    <a:pt x="511" y="1233"/>
                  </a:moveTo>
                  <a:lnTo>
                    <a:pt x="511" y="1247"/>
                  </a:lnTo>
                  <a:lnTo>
                    <a:pt x="513" y="1260"/>
                  </a:lnTo>
                  <a:lnTo>
                    <a:pt x="511" y="1271"/>
                  </a:lnTo>
                  <a:lnTo>
                    <a:pt x="506" y="1283"/>
                  </a:lnTo>
                  <a:lnTo>
                    <a:pt x="497" y="1283"/>
                  </a:lnTo>
                  <a:lnTo>
                    <a:pt x="488" y="1283"/>
                  </a:lnTo>
                  <a:lnTo>
                    <a:pt x="480" y="1279"/>
                  </a:lnTo>
                  <a:lnTo>
                    <a:pt x="473" y="1273"/>
                  </a:lnTo>
                  <a:lnTo>
                    <a:pt x="473" y="1233"/>
                  </a:lnTo>
                  <a:lnTo>
                    <a:pt x="511" y="1233"/>
                  </a:lnTo>
                  <a:close/>
                  <a:moveTo>
                    <a:pt x="1427" y="1256"/>
                  </a:moveTo>
                  <a:lnTo>
                    <a:pt x="1424" y="1263"/>
                  </a:lnTo>
                  <a:lnTo>
                    <a:pt x="1422" y="1273"/>
                  </a:lnTo>
                  <a:lnTo>
                    <a:pt x="1419" y="1282"/>
                  </a:lnTo>
                  <a:lnTo>
                    <a:pt x="1415" y="1290"/>
                  </a:lnTo>
                  <a:lnTo>
                    <a:pt x="1409" y="1296"/>
                  </a:lnTo>
                  <a:lnTo>
                    <a:pt x="1399" y="1299"/>
                  </a:lnTo>
                  <a:lnTo>
                    <a:pt x="1393" y="1299"/>
                  </a:lnTo>
                  <a:lnTo>
                    <a:pt x="1390" y="1295"/>
                  </a:lnTo>
                  <a:lnTo>
                    <a:pt x="1389" y="1290"/>
                  </a:lnTo>
                  <a:lnTo>
                    <a:pt x="1388" y="1283"/>
                  </a:lnTo>
                  <a:lnTo>
                    <a:pt x="1389" y="1278"/>
                  </a:lnTo>
                  <a:lnTo>
                    <a:pt x="1394" y="1245"/>
                  </a:lnTo>
                  <a:lnTo>
                    <a:pt x="1406" y="1245"/>
                  </a:lnTo>
                  <a:lnTo>
                    <a:pt x="1416" y="1250"/>
                  </a:lnTo>
                  <a:lnTo>
                    <a:pt x="1427" y="1256"/>
                  </a:lnTo>
                  <a:close/>
                  <a:moveTo>
                    <a:pt x="1493" y="1310"/>
                  </a:moveTo>
                  <a:lnTo>
                    <a:pt x="1484" y="1320"/>
                  </a:lnTo>
                  <a:lnTo>
                    <a:pt x="1474" y="1327"/>
                  </a:lnTo>
                  <a:lnTo>
                    <a:pt x="1462" y="1333"/>
                  </a:lnTo>
                  <a:lnTo>
                    <a:pt x="1449" y="1333"/>
                  </a:lnTo>
                  <a:lnTo>
                    <a:pt x="1444" y="1322"/>
                  </a:lnTo>
                  <a:lnTo>
                    <a:pt x="1444" y="1313"/>
                  </a:lnTo>
                  <a:lnTo>
                    <a:pt x="1448" y="1304"/>
                  </a:lnTo>
                  <a:lnTo>
                    <a:pt x="1453" y="1296"/>
                  </a:lnTo>
                  <a:lnTo>
                    <a:pt x="1457" y="1287"/>
                  </a:lnTo>
                  <a:lnTo>
                    <a:pt x="1459" y="1278"/>
                  </a:lnTo>
                  <a:lnTo>
                    <a:pt x="1470" y="1280"/>
                  </a:lnTo>
                  <a:lnTo>
                    <a:pt x="1479" y="1284"/>
                  </a:lnTo>
                  <a:lnTo>
                    <a:pt x="1488" y="1291"/>
                  </a:lnTo>
                  <a:lnTo>
                    <a:pt x="1493" y="1300"/>
                  </a:lnTo>
                  <a:lnTo>
                    <a:pt x="1493" y="1310"/>
                  </a:lnTo>
                  <a:close/>
                  <a:moveTo>
                    <a:pt x="1542" y="1355"/>
                  </a:moveTo>
                  <a:lnTo>
                    <a:pt x="1543" y="1363"/>
                  </a:lnTo>
                  <a:lnTo>
                    <a:pt x="1540" y="1366"/>
                  </a:lnTo>
                  <a:lnTo>
                    <a:pt x="1535" y="1369"/>
                  </a:lnTo>
                  <a:lnTo>
                    <a:pt x="1530" y="1372"/>
                  </a:lnTo>
                  <a:lnTo>
                    <a:pt x="1523" y="1376"/>
                  </a:lnTo>
                  <a:lnTo>
                    <a:pt x="1521" y="1381"/>
                  </a:lnTo>
                  <a:lnTo>
                    <a:pt x="1513" y="1381"/>
                  </a:lnTo>
                  <a:lnTo>
                    <a:pt x="1505" y="1382"/>
                  </a:lnTo>
                  <a:lnTo>
                    <a:pt x="1499" y="1381"/>
                  </a:lnTo>
                  <a:lnTo>
                    <a:pt x="1493" y="1376"/>
                  </a:lnTo>
                  <a:lnTo>
                    <a:pt x="1492" y="1363"/>
                  </a:lnTo>
                  <a:lnTo>
                    <a:pt x="1497" y="1352"/>
                  </a:lnTo>
                  <a:lnTo>
                    <a:pt x="1505" y="1342"/>
                  </a:lnTo>
                  <a:lnTo>
                    <a:pt x="1514" y="1333"/>
                  </a:lnTo>
                  <a:lnTo>
                    <a:pt x="1523" y="1331"/>
                  </a:lnTo>
                  <a:lnTo>
                    <a:pt x="1529" y="1333"/>
                  </a:lnTo>
                  <a:lnTo>
                    <a:pt x="1533" y="1336"/>
                  </a:lnTo>
                  <a:lnTo>
                    <a:pt x="1536" y="1343"/>
                  </a:lnTo>
                  <a:lnTo>
                    <a:pt x="1539" y="1348"/>
                  </a:lnTo>
                  <a:lnTo>
                    <a:pt x="1542" y="1355"/>
                  </a:lnTo>
                  <a:close/>
                  <a:moveTo>
                    <a:pt x="1581" y="1420"/>
                  </a:moveTo>
                  <a:lnTo>
                    <a:pt x="1574" y="1428"/>
                  </a:lnTo>
                  <a:lnTo>
                    <a:pt x="1566" y="1432"/>
                  </a:lnTo>
                  <a:lnTo>
                    <a:pt x="1556" y="1436"/>
                  </a:lnTo>
                  <a:lnTo>
                    <a:pt x="1546" y="1438"/>
                  </a:lnTo>
                  <a:lnTo>
                    <a:pt x="1536" y="1442"/>
                  </a:lnTo>
                  <a:lnTo>
                    <a:pt x="1535" y="1439"/>
                  </a:lnTo>
                  <a:lnTo>
                    <a:pt x="1533" y="1438"/>
                  </a:lnTo>
                  <a:lnTo>
                    <a:pt x="1531" y="1437"/>
                  </a:lnTo>
                  <a:lnTo>
                    <a:pt x="1529" y="1436"/>
                  </a:lnTo>
                  <a:lnTo>
                    <a:pt x="1526" y="1437"/>
                  </a:lnTo>
                  <a:lnTo>
                    <a:pt x="1522" y="1425"/>
                  </a:lnTo>
                  <a:lnTo>
                    <a:pt x="1525" y="1417"/>
                  </a:lnTo>
                  <a:lnTo>
                    <a:pt x="1530" y="1411"/>
                  </a:lnTo>
                  <a:lnTo>
                    <a:pt x="1536" y="1406"/>
                  </a:lnTo>
                  <a:lnTo>
                    <a:pt x="1544" y="1402"/>
                  </a:lnTo>
                  <a:lnTo>
                    <a:pt x="1552" y="1398"/>
                  </a:lnTo>
                  <a:lnTo>
                    <a:pt x="1559" y="1393"/>
                  </a:lnTo>
                  <a:lnTo>
                    <a:pt x="1565" y="1395"/>
                  </a:lnTo>
                  <a:lnTo>
                    <a:pt x="1570" y="1400"/>
                  </a:lnTo>
                  <a:lnTo>
                    <a:pt x="1574" y="1407"/>
                  </a:lnTo>
                  <a:lnTo>
                    <a:pt x="1577" y="1413"/>
                  </a:lnTo>
                  <a:lnTo>
                    <a:pt x="1581" y="1420"/>
                  </a:lnTo>
                  <a:close/>
                  <a:moveTo>
                    <a:pt x="1596" y="1497"/>
                  </a:moveTo>
                  <a:lnTo>
                    <a:pt x="1547" y="1502"/>
                  </a:lnTo>
                  <a:lnTo>
                    <a:pt x="1547" y="1493"/>
                  </a:lnTo>
                  <a:lnTo>
                    <a:pt x="1548" y="1484"/>
                  </a:lnTo>
                  <a:lnTo>
                    <a:pt x="1549" y="1476"/>
                  </a:lnTo>
                  <a:lnTo>
                    <a:pt x="1555" y="1471"/>
                  </a:lnTo>
                  <a:lnTo>
                    <a:pt x="1564" y="1468"/>
                  </a:lnTo>
                  <a:lnTo>
                    <a:pt x="1576" y="1467"/>
                  </a:lnTo>
                  <a:lnTo>
                    <a:pt x="1583" y="1469"/>
                  </a:lnTo>
                  <a:lnTo>
                    <a:pt x="1587" y="1473"/>
                  </a:lnTo>
                  <a:lnTo>
                    <a:pt x="1591" y="1480"/>
                  </a:lnTo>
                  <a:lnTo>
                    <a:pt x="1594" y="1488"/>
                  </a:lnTo>
                  <a:lnTo>
                    <a:pt x="1596" y="1497"/>
                  </a:lnTo>
                  <a:close/>
                  <a:moveTo>
                    <a:pt x="1591" y="1579"/>
                  </a:moveTo>
                  <a:lnTo>
                    <a:pt x="1576" y="1579"/>
                  </a:lnTo>
                  <a:lnTo>
                    <a:pt x="1560" y="1575"/>
                  </a:lnTo>
                  <a:lnTo>
                    <a:pt x="1547" y="1569"/>
                  </a:lnTo>
                  <a:lnTo>
                    <a:pt x="1546" y="1557"/>
                  </a:lnTo>
                  <a:lnTo>
                    <a:pt x="1548" y="1549"/>
                  </a:lnTo>
                  <a:lnTo>
                    <a:pt x="1555" y="1546"/>
                  </a:lnTo>
                  <a:lnTo>
                    <a:pt x="1563" y="1545"/>
                  </a:lnTo>
                  <a:lnTo>
                    <a:pt x="1572" y="1545"/>
                  </a:lnTo>
                  <a:lnTo>
                    <a:pt x="1581" y="1546"/>
                  </a:lnTo>
                  <a:lnTo>
                    <a:pt x="1590" y="1546"/>
                  </a:lnTo>
                  <a:lnTo>
                    <a:pt x="1596" y="1545"/>
                  </a:lnTo>
                  <a:lnTo>
                    <a:pt x="1591" y="1579"/>
                  </a:lnTo>
                  <a:close/>
                  <a:moveTo>
                    <a:pt x="1581" y="1617"/>
                  </a:moveTo>
                  <a:lnTo>
                    <a:pt x="1579" y="1629"/>
                  </a:lnTo>
                  <a:lnTo>
                    <a:pt x="1574" y="1640"/>
                  </a:lnTo>
                  <a:lnTo>
                    <a:pt x="1570" y="1651"/>
                  </a:lnTo>
                  <a:lnTo>
                    <a:pt x="1555" y="1649"/>
                  </a:lnTo>
                  <a:lnTo>
                    <a:pt x="1542" y="1644"/>
                  </a:lnTo>
                  <a:lnTo>
                    <a:pt x="1531" y="1634"/>
                  </a:lnTo>
                  <a:lnTo>
                    <a:pt x="1531" y="1612"/>
                  </a:lnTo>
                  <a:lnTo>
                    <a:pt x="1581" y="1617"/>
                  </a:lnTo>
                  <a:close/>
                  <a:moveTo>
                    <a:pt x="1547" y="1688"/>
                  </a:moveTo>
                  <a:lnTo>
                    <a:pt x="1542" y="1700"/>
                  </a:lnTo>
                  <a:lnTo>
                    <a:pt x="1535" y="1711"/>
                  </a:lnTo>
                  <a:lnTo>
                    <a:pt x="1526" y="1721"/>
                  </a:lnTo>
                  <a:lnTo>
                    <a:pt x="1514" y="1715"/>
                  </a:lnTo>
                  <a:lnTo>
                    <a:pt x="1504" y="1704"/>
                  </a:lnTo>
                  <a:lnTo>
                    <a:pt x="1493" y="1694"/>
                  </a:lnTo>
                  <a:lnTo>
                    <a:pt x="1499" y="1666"/>
                  </a:lnTo>
                  <a:lnTo>
                    <a:pt x="1513" y="1668"/>
                  </a:lnTo>
                  <a:lnTo>
                    <a:pt x="1525" y="1673"/>
                  </a:lnTo>
                  <a:lnTo>
                    <a:pt x="1536" y="1681"/>
                  </a:lnTo>
                  <a:lnTo>
                    <a:pt x="1547" y="1688"/>
                  </a:lnTo>
                  <a:close/>
                  <a:moveTo>
                    <a:pt x="1493" y="1738"/>
                  </a:moveTo>
                  <a:lnTo>
                    <a:pt x="1495" y="1747"/>
                  </a:lnTo>
                  <a:lnTo>
                    <a:pt x="1492" y="1755"/>
                  </a:lnTo>
                  <a:lnTo>
                    <a:pt x="1486" y="1761"/>
                  </a:lnTo>
                  <a:lnTo>
                    <a:pt x="1478" y="1767"/>
                  </a:lnTo>
                  <a:lnTo>
                    <a:pt x="1471" y="1771"/>
                  </a:lnTo>
                  <a:lnTo>
                    <a:pt x="1461" y="1767"/>
                  </a:lnTo>
                  <a:lnTo>
                    <a:pt x="1454" y="1759"/>
                  </a:lnTo>
                  <a:lnTo>
                    <a:pt x="1450" y="1751"/>
                  </a:lnTo>
                  <a:lnTo>
                    <a:pt x="1446" y="1741"/>
                  </a:lnTo>
                  <a:lnTo>
                    <a:pt x="1444" y="1733"/>
                  </a:lnTo>
                  <a:lnTo>
                    <a:pt x="1445" y="1722"/>
                  </a:lnTo>
                  <a:lnTo>
                    <a:pt x="1449" y="1717"/>
                  </a:lnTo>
                  <a:lnTo>
                    <a:pt x="1457" y="1716"/>
                  </a:lnTo>
                  <a:lnTo>
                    <a:pt x="1465" y="1716"/>
                  </a:lnTo>
                  <a:lnTo>
                    <a:pt x="1473" y="1720"/>
                  </a:lnTo>
                  <a:lnTo>
                    <a:pt x="1482" y="1725"/>
                  </a:lnTo>
                  <a:lnTo>
                    <a:pt x="1488" y="1730"/>
                  </a:lnTo>
                  <a:lnTo>
                    <a:pt x="1493" y="1738"/>
                  </a:lnTo>
                  <a:close/>
                  <a:moveTo>
                    <a:pt x="1427" y="1776"/>
                  </a:moveTo>
                  <a:lnTo>
                    <a:pt x="1429" y="1785"/>
                  </a:lnTo>
                  <a:lnTo>
                    <a:pt x="1428" y="1791"/>
                  </a:lnTo>
                  <a:lnTo>
                    <a:pt x="1424" y="1795"/>
                  </a:lnTo>
                  <a:lnTo>
                    <a:pt x="1419" y="1798"/>
                  </a:lnTo>
                  <a:lnTo>
                    <a:pt x="1413" y="1799"/>
                  </a:lnTo>
                  <a:lnTo>
                    <a:pt x="1406" y="1801"/>
                  </a:lnTo>
                  <a:lnTo>
                    <a:pt x="1399" y="1803"/>
                  </a:lnTo>
                  <a:lnTo>
                    <a:pt x="1393" y="1795"/>
                  </a:lnTo>
                  <a:lnTo>
                    <a:pt x="1389" y="1785"/>
                  </a:lnTo>
                  <a:lnTo>
                    <a:pt x="1388" y="1772"/>
                  </a:lnTo>
                  <a:lnTo>
                    <a:pt x="1389" y="1760"/>
                  </a:lnTo>
                  <a:lnTo>
                    <a:pt x="1394" y="1748"/>
                  </a:lnTo>
                  <a:lnTo>
                    <a:pt x="1405" y="1750"/>
                  </a:lnTo>
                  <a:lnTo>
                    <a:pt x="1415" y="1756"/>
                  </a:lnTo>
                  <a:lnTo>
                    <a:pt x="1422" y="1767"/>
                  </a:lnTo>
                  <a:lnTo>
                    <a:pt x="1427" y="1776"/>
                  </a:lnTo>
                  <a:close/>
                  <a:moveTo>
                    <a:pt x="682" y="1803"/>
                  </a:moveTo>
                  <a:lnTo>
                    <a:pt x="683" y="1812"/>
                  </a:lnTo>
                  <a:lnTo>
                    <a:pt x="682" y="1819"/>
                  </a:lnTo>
                  <a:lnTo>
                    <a:pt x="678" y="1823"/>
                  </a:lnTo>
                  <a:lnTo>
                    <a:pt x="672" y="1824"/>
                  </a:lnTo>
                  <a:lnTo>
                    <a:pt x="664" y="1825"/>
                  </a:lnTo>
                  <a:lnTo>
                    <a:pt x="656" y="1825"/>
                  </a:lnTo>
                  <a:lnTo>
                    <a:pt x="649" y="1825"/>
                  </a:lnTo>
                  <a:lnTo>
                    <a:pt x="626" y="1825"/>
                  </a:lnTo>
                  <a:lnTo>
                    <a:pt x="626" y="1814"/>
                  </a:lnTo>
                  <a:lnTo>
                    <a:pt x="627" y="1802"/>
                  </a:lnTo>
                  <a:lnTo>
                    <a:pt x="630" y="1790"/>
                  </a:lnTo>
                  <a:lnTo>
                    <a:pt x="635" y="1782"/>
                  </a:lnTo>
                  <a:lnTo>
                    <a:pt x="643" y="1776"/>
                  </a:lnTo>
                  <a:lnTo>
                    <a:pt x="657" y="1775"/>
                  </a:lnTo>
                  <a:lnTo>
                    <a:pt x="669" y="1780"/>
                  </a:lnTo>
                  <a:lnTo>
                    <a:pt x="678" y="1790"/>
                  </a:lnTo>
                  <a:lnTo>
                    <a:pt x="682" y="1803"/>
                  </a:lnTo>
                  <a:close/>
                  <a:moveTo>
                    <a:pt x="1049" y="1798"/>
                  </a:moveTo>
                  <a:lnTo>
                    <a:pt x="1049" y="1810"/>
                  </a:lnTo>
                  <a:lnTo>
                    <a:pt x="1045" y="1818"/>
                  </a:lnTo>
                  <a:lnTo>
                    <a:pt x="1038" y="1823"/>
                  </a:lnTo>
                  <a:lnTo>
                    <a:pt x="1030" y="1824"/>
                  </a:lnTo>
                  <a:lnTo>
                    <a:pt x="1020" y="1825"/>
                  </a:lnTo>
                  <a:lnTo>
                    <a:pt x="1009" y="1825"/>
                  </a:lnTo>
                  <a:lnTo>
                    <a:pt x="999" y="1825"/>
                  </a:lnTo>
                  <a:lnTo>
                    <a:pt x="999" y="1811"/>
                  </a:lnTo>
                  <a:lnTo>
                    <a:pt x="1000" y="1798"/>
                  </a:lnTo>
                  <a:lnTo>
                    <a:pt x="1003" y="1786"/>
                  </a:lnTo>
                  <a:lnTo>
                    <a:pt x="1011" y="1776"/>
                  </a:lnTo>
                  <a:lnTo>
                    <a:pt x="1021" y="1776"/>
                  </a:lnTo>
                  <a:lnTo>
                    <a:pt x="1032" y="1777"/>
                  </a:lnTo>
                  <a:lnTo>
                    <a:pt x="1041" y="1780"/>
                  </a:lnTo>
                  <a:lnTo>
                    <a:pt x="1047" y="1788"/>
                  </a:lnTo>
                  <a:lnTo>
                    <a:pt x="1049" y="1798"/>
                  </a:lnTo>
                  <a:close/>
                  <a:moveTo>
                    <a:pt x="1126" y="1798"/>
                  </a:moveTo>
                  <a:lnTo>
                    <a:pt x="1126" y="1805"/>
                  </a:lnTo>
                  <a:lnTo>
                    <a:pt x="1126" y="1811"/>
                  </a:lnTo>
                  <a:lnTo>
                    <a:pt x="1124" y="1818"/>
                  </a:lnTo>
                  <a:lnTo>
                    <a:pt x="1122" y="1823"/>
                  </a:lnTo>
                  <a:lnTo>
                    <a:pt x="1116" y="1827"/>
                  </a:lnTo>
                  <a:lnTo>
                    <a:pt x="1110" y="1825"/>
                  </a:lnTo>
                  <a:lnTo>
                    <a:pt x="1086" y="1825"/>
                  </a:lnTo>
                  <a:lnTo>
                    <a:pt x="1089" y="1815"/>
                  </a:lnTo>
                  <a:lnTo>
                    <a:pt x="1086" y="1806"/>
                  </a:lnTo>
                  <a:lnTo>
                    <a:pt x="1084" y="1798"/>
                  </a:lnTo>
                  <a:lnTo>
                    <a:pt x="1081" y="1790"/>
                  </a:lnTo>
                  <a:lnTo>
                    <a:pt x="1084" y="1782"/>
                  </a:lnTo>
                  <a:lnTo>
                    <a:pt x="1093" y="1776"/>
                  </a:lnTo>
                  <a:lnTo>
                    <a:pt x="1103" y="1775"/>
                  </a:lnTo>
                  <a:lnTo>
                    <a:pt x="1113" y="1776"/>
                  </a:lnTo>
                  <a:lnTo>
                    <a:pt x="1119" y="1781"/>
                  </a:lnTo>
                  <a:lnTo>
                    <a:pt x="1124" y="1788"/>
                  </a:lnTo>
                  <a:lnTo>
                    <a:pt x="1126" y="1798"/>
                  </a:lnTo>
                  <a:close/>
                  <a:moveTo>
                    <a:pt x="1203" y="1793"/>
                  </a:moveTo>
                  <a:lnTo>
                    <a:pt x="1203" y="1799"/>
                  </a:lnTo>
                  <a:lnTo>
                    <a:pt x="1203" y="1806"/>
                  </a:lnTo>
                  <a:lnTo>
                    <a:pt x="1203" y="1812"/>
                  </a:lnTo>
                  <a:lnTo>
                    <a:pt x="1201" y="1819"/>
                  </a:lnTo>
                  <a:lnTo>
                    <a:pt x="1199" y="1824"/>
                  </a:lnTo>
                  <a:lnTo>
                    <a:pt x="1193" y="1825"/>
                  </a:lnTo>
                  <a:lnTo>
                    <a:pt x="1186" y="1825"/>
                  </a:lnTo>
                  <a:lnTo>
                    <a:pt x="1176" y="1828"/>
                  </a:lnTo>
                  <a:lnTo>
                    <a:pt x="1170" y="1827"/>
                  </a:lnTo>
                  <a:lnTo>
                    <a:pt x="1166" y="1823"/>
                  </a:lnTo>
                  <a:lnTo>
                    <a:pt x="1163" y="1818"/>
                  </a:lnTo>
                  <a:lnTo>
                    <a:pt x="1162" y="1811"/>
                  </a:lnTo>
                  <a:lnTo>
                    <a:pt x="1161" y="1805"/>
                  </a:lnTo>
                  <a:lnTo>
                    <a:pt x="1158" y="1798"/>
                  </a:lnTo>
                  <a:lnTo>
                    <a:pt x="1162" y="1793"/>
                  </a:lnTo>
                  <a:lnTo>
                    <a:pt x="1165" y="1788"/>
                  </a:lnTo>
                  <a:lnTo>
                    <a:pt x="1166" y="1782"/>
                  </a:lnTo>
                  <a:lnTo>
                    <a:pt x="1169" y="1778"/>
                  </a:lnTo>
                  <a:lnTo>
                    <a:pt x="1175" y="1776"/>
                  </a:lnTo>
                  <a:lnTo>
                    <a:pt x="1187" y="1776"/>
                  </a:lnTo>
                  <a:lnTo>
                    <a:pt x="1197" y="1782"/>
                  </a:lnTo>
                  <a:lnTo>
                    <a:pt x="1203" y="1793"/>
                  </a:lnTo>
                  <a:close/>
                  <a:moveTo>
                    <a:pt x="1279" y="1798"/>
                  </a:moveTo>
                  <a:lnTo>
                    <a:pt x="1278" y="1805"/>
                  </a:lnTo>
                  <a:lnTo>
                    <a:pt x="1279" y="1812"/>
                  </a:lnTo>
                  <a:lnTo>
                    <a:pt x="1278" y="1819"/>
                  </a:lnTo>
                  <a:lnTo>
                    <a:pt x="1276" y="1824"/>
                  </a:lnTo>
                  <a:lnTo>
                    <a:pt x="1268" y="1825"/>
                  </a:lnTo>
                  <a:lnTo>
                    <a:pt x="1261" y="1825"/>
                  </a:lnTo>
                  <a:lnTo>
                    <a:pt x="1255" y="1825"/>
                  </a:lnTo>
                  <a:lnTo>
                    <a:pt x="1248" y="1824"/>
                  </a:lnTo>
                  <a:lnTo>
                    <a:pt x="1242" y="1821"/>
                  </a:lnTo>
                  <a:lnTo>
                    <a:pt x="1239" y="1816"/>
                  </a:lnTo>
                  <a:lnTo>
                    <a:pt x="1240" y="1808"/>
                  </a:lnTo>
                  <a:lnTo>
                    <a:pt x="1238" y="1798"/>
                  </a:lnTo>
                  <a:lnTo>
                    <a:pt x="1240" y="1789"/>
                  </a:lnTo>
                  <a:lnTo>
                    <a:pt x="1246" y="1782"/>
                  </a:lnTo>
                  <a:lnTo>
                    <a:pt x="1253" y="1777"/>
                  </a:lnTo>
                  <a:lnTo>
                    <a:pt x="1261" y="1775"/>
                  </a:lnTo>
                  <a:lnTo>
                    <a:pt x="1269" y="1776"/>
                  </a:lnTo>
                  <a:lnTo>
                    <a:pt x="1276" y="1780"/>
                  </a:lnTo>
                  <a:lnTo>
                    <a:pt x="1279" y="1788"/>
                  </a:lnTo>
                  <a:lnTo>
                    <a:pt x="1279" y="1798"/>
                  </a:lnTo>
                  <a:close/>
                  <a:moveTo>
                    <a:pt x="1356" y="1808"/>
                  </a:moveTo>
                  <a:lnTo>
                    <a:pt x="1356" y="1812"/>
                  </a:lnTo>
                  <a:lnTo>
                    <a:pt x="1355" y="1815"/>
                  </a:lnTo>
                  <a:lnTo>
                    <a:pt x="1353" y="1818"/>
                  </a:lnTo>
                  <a:lnTo>
                    <a:pt x="1350" y="1819"/>
                  </a:lnTo>
                  <a:lnTo>
                    <a:pt x="1346" y="1820"/>
                  </a:lnTo>
                  <a:lnTo>
                    <a:pt x="1343" y="1820"/>
                  </a:lnTo>
                  <a:lnTo>
                    <a:pt x="1339" y="1820"/>
                  </a:lnTo>
                  <a:lnTo>
                    <a:pt x="1317" y="1820"/>
                  </a:lnTo>
                  <a:lnTo>
                    <a:pt x="1323" y="1776"/>
                  </a:lnTo>
                  <a:lnTo>
                    <a:pt x="1333" y="1773"/>
                  </a:lnTo>
                  <a:lnTo>
                    <a:pt x="1341" y="1775"/>
                  </a:lnTo>
                  <a:lnTo>
                    <a:pt x="1346" y="1780"/>
                  </a:lnTo>
                  <a:lnTo>
                    <a:pt x="1349" y="1786"/>
                  </a:lnTo>
                  <a:lnTo>
                    <a:pt x="1351" y="1794"/>
                  </a:lnTo>
                  <a:lnTo>
                    <a:pt x="1353" y="1802"/>
                  </a:lnTo>
                  <a:lnTo>
                    <a:pt x="1356" y="1808"/>
                  </a:lnTo>
                  <a:close/>
                  <a:moveTo>
                    <a:pt x="518" y="1793"/>
                  </a:moveTo>
                  <a:lnTo>
                    <a:pt x="519" y="1807"/>
                  </a:lnTo>
                  <a:lnTo>
                    <a:pt x="515" y="1820"/>
                  </a:lnTo>
                  <a:lnTo>
                    <a:pt x="509" y="1828"/>
                  </a:lnTo>
                  <a:lnTo>
                    <a:pt x="498" y="1835"/>
                  </a:lnTo>
                  <a:lnTo>
                    <a:pt x="484" y="1836"/>
                  </a:lnTo>
                  <a:lnTo>
                    <a:pt x="476" y="1829"/>
                  </a:lnTo>
                  <a:lnTo>
                    <a:pt x="469" y="1819"/>
                  </a:lnTo>
                  <a:lnTo>
                    <a:pt x="467" y="1806"/>
                  </a:lnTo>
                  <a:lnTo>
                    <a:pt x="468" y="1793"/>
                  </a:lnTo>
                  <a:lnTo>
                    <a:pt x="476" y="1785"/>
                  </a:lnTo>
                  <a:lnTo>
                    <a:pt x="486" y="1780"/>
                  </a:lnTo>
                  <a:lnTo>
                    <a:pt x="498" y="1780"/>
                  </a:lnTo>
                  <a:lnTo>
                    <a:pt x="509" y="1785"/>
                  </a:lnTo>
                  <a:lnTo>
                    <a:pt x="518" y="1793"/>
                  </a:lnTo>
                  <a:close/>
                  <a:moveTo>
                    <a:pt x="593" y="1793"/>
                  </a:moveTo>
                  <a:lnTo>
                    <a:pt x="593" y="1825"/>
                  </a:lnTo>
                  <a:lnTo>
                    <a:pt x="549" y="1825"/>
                  </a:lnTo>
                  <a:lnTo>
                    <a:pt x="550" y="1808"/>
                  </a:lnTo>
                  <a:lnTo>
                    <a:pt x="553" y="1794"/>
                  </a:lnTo>
                  <a:lnTo>
                    <a:pt x="561" y="1782"/>
                  </a:lnTo>
                  <a:lnTo>
                    <a:pt x="570" y="1781"/>
                  </a:lnTo>
                  <a:lnTo>
                    <a:pt x="579" y="1782"/>
                  </a:lnTo>
                  <a:lnTo>
                    <a:pt x="587" y="1785"/>
                  </a:lnTo>
                  <a:lnTo>
                    <a:pt x="593" y="1793"/>
                  </a:lnTo>
                  <a:close/>
                  <a:moveTo>
                    <a:pt x="446" y="1853"/>
                  </a:moveTo>
                  <a:lnTo>
                    <a:pt x="439" y="1858"/>
                  </a:lnTo>
                  <a:lnTo>
                    <a:pt x="434" y="1864"/>
                  </a:lnTo>
                  <a:lnTo>
                    <a:pt x="428" y="1871"/>
                  </a:lnTo>
                  <a:lnTo>
                    <a:pt x="421" y="1875"/>
                  </a:lnTo>
                  <a:lnTo>
                    <a:pt x="412" y="1875"/>
                  </a:lnTo>
                  <a:lnTo>
                    <a:pt x="402" y="1866"/>
                  </a:lnTo>
                  <a:lnTo>
                    <a:pt x="395" y="1855"/>
                  </a:lnTo>
                  <a:lnTo>
                    <a:pt x="394" y="1844"/>
                  </a:lnTo>
                  <a:lnTo>
                    <a:pt x="395" y="1831"/>
                  </a:lnTo>
                  <a:lnTo>
                    <a:pt x="402" y="1820"/>
                  </a:lnTo>
                  <a:lnTo>
                    <a:pt x="416" y="1818"/>
                  </a:lnTo>
                  <a:lnTo>
                    <a:pt x="425" y="1820"/>
                  </a:lnTo>
                  <a:lnTo>
                    <a:pt x="432" y="1825"/>
                  </a:lnTo>
                  <a:lnTo>
                    <a:pt x="437" y="1833"/>
                  </a:lnTo>
                  <a:lnTo>
                    <a:pt x="441" y="1842"/>
                  </a:lnTo>
                  <a:lnTo>
                    <a:pt x="446" y="1853"/>
                  </a:lnTo>
                  <a:close/>
                  <a:moveTo>
                    <a:pt x="396" y="1897"/>
                  </a:moveTo>
                  <a:lnTo>
                    <a:pt x="394" y="1909"/>
                  </a:lnTo>
                  <a:lnTo>
                    <a:pt x="391" y="1919"/>
                  </a:lnTo>
                  <a:lnTo>
                    <a:pt x="386" y="1928"/>
                  </a:lnTo>
                  <a:lnTo>
                    <a:pt x="378" y="1935"/>
                  </a:lnTo>
                  <a:lnTo>
                    <a:pt x="368" y="1938"/>
                  </a:lnTo>
                  <a:lnTo>
                    <a:pt x="353" y="1935"/>
                  </a:lnTo>
                  <a:lnTo>
                    <a:pt x="346" y="1930"/>
                  </a:lnTo>
                  <a:lnTo>
                    <a:pt x="342" y="1922"/>
                  </a:lnTo>
                  <a:lnTo>
                    <a:pt x="342" y="1914"/>
                  </a:lnTo>
                  <a:lnTo>
                    <a:pt x="342" y="1905"/>
                  </a:lnTo>
                  <a:lnTo>
                    <a:pt x="342" y="1897"/>
                  </a:lnTo>
                  <a:lnTo>
                    <a:pt x="347" y="1889"/>
                  </a:lnTo>
                  <a:lnTo>
                    <a:pt x="355" y="1885"/>
                  </a:lnTo>
                  <a:lnTo>
                    <a:pt x="363" y="1885"/>
                  </a:lnTo>
                  <a:lnTo>
                    <a:pt x="372" y="1885"/>
                  </a:lnTo>
                  <a:lnTo>
                    <a:pt x="379" y="1885"/>
                  </a:lnTo>
                  <a:lnTo>
                    <a:pt x="382" y="1888"/>
                  </a:lnTo>
                  <a:lnTo>
                    <a:pt x="385" y="1889"/>
                  </a:lnTo>
                  <a:lnTo>
                    <a:pt x="386" y="1892"/>
                  </a:lnTo>
                  <a:lnTo>
                    <a:pt x="389" y="1894"/>
                  </a:lnTo>
                  <a:lnTo>
                    <a:pt x="390" y="1896"/>
                  </a:lnTo>
                  <a:lnTo>
                    <a:pt x="393" y="1897"/>
                  </a:lnTo>
                  <a:lnTo>
                    <a:pt x="396" y="1897"/>
                  </a:lnTo>
                  <a:close/>
                  <a:moveTo>
                    <a:pt x="374" y="1973"/>
                  </a:moveTo>
                  <a:lnTo>
                    <a:pt x="373" y="1979"/>
                  </a:lnTo>
                  <a:lnTo>
                    <a:pt x="374" y="1987"/>
                  </a:lnTo>
                  <a:lnTo>
                    <a:pt x="376" y="1995"/>
                  </a:lnTo>
                  <a:lnTo>
                    <a:pt x="376" y="2003"/>
                  </a:lnTo>
                  <a:lnTo>
                    <a:pt x="376" y="2009"/>
                  </a:lnTo>
                  <a:lnTo>
                    <a:pt x="373" y="2014"/>
                  </a:lnTo>
                  <a:lnTo>
                    <a:pt x="368" y="2017"/>
                  </a:lnTo>
                  <a:lnTo>
                    <a:pt x="359" y="2017"/>
                  </a:lnTo>
                  <a:lnTo>
                    <a:pt x="348" y="2017"/>
                  </a:lnTo>
                  <a:lnTo>
                    <a:pt x="339" y="2017"/>
                  </a:lnTo>
                  <a:lnTo>
                    <a:pt x="331" y="2013"/>
                  </a:lnTo>
                  <a:lnTo>
                    <a:pt x="325" y="2005"/>
                  </a:lnTo>
                  <a:lnTo>
                    <a:pt x="321" y="1994"/>
                  </a:lnTo>
                  <a:lnTo>
                    <a:pt x="322" y="1986"/>
                  </a:lnTo>
                  <a:lnTo>
                    <a:pt x="325" y="1979"/>
                  </a:lnTo>
                  <a:lnTo>
                    <a:pt x="331" y="1975"/>
                  </a:lnTo>
                  <a:lnTo>
                    <a:pt x="339" y="1974"/>
                  </a:lnTo>
                  <a:lnTo>
                    <a:pt x="348" y="1973"/>
                  </a:lnTo>
                  <a:lnTo>
                    <a:pt x="357" y="1973"/>
                  </a:lnTo>
                  <a:lnTo>
                    <a:pt x="366" y="1973"/>
                  </a:lnTo>
                  <a:lnTo>
                    <a:pt x="374" y="1973"/>
                  </a:lnTo>
                  <a:close/>
                  <a:moveTo>
                    <a:pt x="396" y="2061"/>
                  </a:moveTo>
                  <a:lnTo>
                    <a:pt x="398" y="2068"/>
                  </a:lnTo>
                  <a:lnTo>
                    <a:pt x="395" y="2074"/>
                  </a:lnTo>
                  <a:lnTo>
                    <a:pt x="390" y="2078"/>
                  </a:lnTo>
                  <a:lnTo>
                    <a:pt x="385" y="2084"/>
                  </a:lnTo>
                  <a:lnTo>
                    <a:pt x="379" y="2089"/>
                  </a:lnTo>
                  <a:lnTo>
                    <a:pt x="374" y="2087"/>
                  </a:lnTo>
                  <a:lnTo>
                    <a:pt x="366" y="2089"/>
                  </a:lnTo>
                  <a:lnTo>
                    <a:pt x="360" y="2089"/>
                  </a:lnTo>
                  <a:lnTo>
                    <a:pt x="353" y="2089"/>
                  </a:lnTo>
                  <a:lnTo>
                    <a:pt x="348" y="2085"/>
                  </a:lnTo>
                  <a:lnTo>
                    <a:pt x="347" y="2077"/>
                  </a:lnTo>
                  <a:lnTo>
                    <a:pt x="346" y="2067"/>
                  </a:lnTo>
                  <a:lnTo>
                    <a:pt x="347" y="2060"/>
                  </a:lnTo>
                  <a:lnTo>
                    <a:pt x="352" y="2054"/>
                  </a:lnTo>
                  <a:lnTo>
                    <a:pt x="359" y="2050"/>
                  </a:lnTo>
                  <a:lnTo>
                    <a:pt x="366" y="2047"/>
                  </a:lnTo>
                  <a:lnTo>
                    <a:pt x="374" y="2044"/>
                  </a:lnTo>
                  <a:lnTo>
                    <a:pt x="382" y="2043"/>
                  </a:lnTo>
                  <a:lnTo>
                    <a:pt x="387" y="2046"/>
                  </a:lnTo>
                  <a:lnTo>
                    <a:pt x="391" y="2050"/>
                  </a:lnTo>
                  <a:lnTo>
                    <a:pt x="394" y="2055"/>
                  </a:lnTo>
                  <a:lnTo>
                    <a:pt x="396" y="2061"/>
                  </a:lnTo>
                  <a:close/>
                  <a:moveTo>
                    <a:pt x="446" y="2116"/>
                  </a:moveTo>
                  <a:lnTo>
                    <a:pt x="443" y="2124"/>
                  </a:lnTo>
                  <a:lnTo>
                    <a:pt x="442" y="2132"/>
                  </a:lnTo>
                  <a:lnTo>
                    <a:pt x="441" y="2141"/>
                  </a:lnTo>
                  <a:lnTo>
                    <a:pt x="437" y="2147"/>
                  </a:lnTo>
                  <a:lnTo>
                    <a:pt x="429" y="2154"/>
                  </a:lnTo>
                  <a:lnTo>
                    <a:pt x="420" y="2154"/>
                  </a:lnTo>
                  <a:lnTo>
                    <a:pt x="409" y="2154"/>
                  </a:lnTo>
                  <a:lnTo>
                    <a:pt x="400" y="2151"/>
                  </a:lnTo>
                  <a:lnTo>
                    <a:pt x="394" y="2147"/>
                  </a:lnTo>
                  <a:lnTo>
                    <a:pt x="391" y="2137"/>
                  </a:lnTo>
                  <a:lnTo>
                    <a:pt x="389" y="2129"/>
                  </a:lnTo>
                  <a:lnTo>
                    <a:pt x="391" y="2121"/>
                  </a:lnTo>
                  <a:lnTo>
                    <a:pt x="395" y="2116"/>
                  </a:lnTo>
                  <a:lnTo>
                    <a:pt x="402" y="2111"/>
                  </a:lnTo>
                  <a:lnTo>
                    <a:pt x="408" y="2106"/>
                  </a:lnTo>
                  <a:lnTo>
                    <a:pt x="412" y="2099"/>
                  </a:lnTo>
                  <a:lnTo>
                    <a:pt x="423" y="2098"/>
                  </a:lnTo>
                  <a:lnTo>
                    <a:pt x="432" y="2102"/>
                  </a:lnTo>
                  <a:lnTo>
                    <a:pt x="439" y="2108"/>
                  </a:lnTo>
                  <a:lnTo>
                    <a:pt x="446" y="2116"/>
                  </a:lnTo>
                  <a:close/>
                  <a:moveTo>
                    <a:pt x="518" y="2143"/>
                  </a:moveTo>
                  <a:lnTo>
                    <a:pt x="516" y="2154"/>
                  </a:lnTo>
                  <a:lnTo>
                    <a:pt x="516" y="2166"/>
                  </a:lnTo>
                  <a:lnTo>
                    <a:pt x="515" y="2176"/>
                  </a:lnTo>
                  <a:lnTo>
                    <a:pt x="510" y="2185"/>
                  </a:lnTo>
                  <a:lnTo>
                    <a:pt x="501" y="2193"/>
                  </a:lnTo>
                  <a:lnTo>
                    <a:pt x="492" y="2192"/>
                  </a:lnTo>
                  <a:lnTo>
                    <a:pt x="481" y="2192"/>
                  </a:lnTo>
                  <a:lnTo>
                    <a:pt x="472" y="2190"/>
                  </a:lnTo>
                  <a:lnTo>
                    <a:pt x="466" y="2185"/>
                  </a:lnTo>
                  <a:lnTo>
                    <a:pt x="462" y="2176"/>
                  </a:lnTo>
                  <a:lnTo>
                    <a:pt x="473" y="2137"/>
                  </a:lnTo>
                  <a:lnTo>
                    <a:pt x="518" y="2143"/>
                  </a:lnTo>
                  <a:close/>
                  <a:moveTo>
                    <a:pt x="819" y="2187"/>
                  </a:moveTo>
                  <a:lnTo>
                    <a:pt x="813" y="2189"/>
                  </a:lnTo>
                  <a:lnTo>
                    <a:pt x="806" y="2194"/>
                  </a:lnTo>
                  <a:lnTo>
                    <a:pt x="798" y="2197"/>
                  </a:lnTo>
                  <a:lnTo>
                    <a:pt x="792" y="2198"/>
                  </a:lnTo>
                  <a:lnTo>
                    <a:pt x="785" y="2193"/>
                  </a:lnTo>
                  <a:lnTo>
                    <a:pt x="780" y="2181"/>
                  </a:lnTo>
                  <a:lnTo>
                    <a:pt x="780" y="2168"/>
                  </a:lnTo>
                  <a:lnTo>
                    <a:pt x="780" y="2155"/>
                  </a:lnTo>
                  <a:lnTo>
                    <a:pt x="780" y="2143"/>
                  </a:lnTo>
                  <a:lnTo>
                    <a:pt x="792" y="2143"/>
                  </a:lnTo>
                  <a:lnTo>
                    <a:pt x="803" y="2142"/>
                  </a:lnTo>
                  <a:lnTo>
                    <a:pt x="814" y="2137"/>
                  </a:lnTo>
                  <a:lnTo>
                    <a:pt x="818" y="2149"/>
                  </a:lnTo>
                  <a:lnTo>
                    <a:pt x="819" y="2160"/>
                  </a:lnTo>
                  <a:lnTo>
                    <a:pt x="819" y="2175"/>
                  </a:lnTo>
                  <a:lnTo>
                    <a:pt x="819" y="2187"/>
                  </a:lnTo>
                  <a:close/>
                  <a:moveTo>
                    <a:pt x="593" y="2143"/>
                  </a:moveTo>
                  <a:lnTo>
                    <a:pt x="593" y="2151"/>
                  </a:lnTo>
                  <a:lnTo>
                    <a:pt x="593" y="2162"/>
                  </a:lnTo>
                  <a:lnTo>
                    <a:pt x="595" y="2172"/>
                  </a:lnTo>
                  <a:lnTo>
                    <a:pt x="593" y="2181"/>
                  </a:lnTo>
                  <a:lnTo>
                    <a:pt x="591" y="2188"/>
                  </a:lnTo>
                  <a:lnTo>
                    <a:pt x="583" y="2193"/>
                  </a:lnTo>
                  <a:lnTo>
                    <a:pt x="561" y="2193"/>
                  </a:lnTo>
                  <a:lnTo>
                    <a:pt x="556" y="2143"/>
                  </a:lnTo>
                  <a:lnTo>
                    <a:pt x="593" y="2143"/>
                  </a:lnTo>
                  <a:close/>
                  <a:moveTo>
                    <a:pt x="665" y="2143"/>
                  </a:moveTo>
                  <a:lnTo>
                    <a:pt x="665" y="2155"/>
                  </a:lnTo>
                  <a:lnTo>
                    <a:pt x="665" y="2168"/>
                  </a:lnTo>
                  <a:lnTo>
                    <a:pt x="664" y="2181"/>
                  </a:lnTo>
                  <a:lnTo>
                    <a:pt x="660" y="2193"/>
                  </a:lnTo>
                  <a:lnTo>
                    <a:pt x="638" y="2193"/>
                  </a:lnTo>
                  <a:lnTo>
                    <a:pt x="631" y="2143"/>
                  </a:lnTo>
                  <a:lnTo>
                    <a:pt x="665" y="2143"/>
                  </a:lnTo>
                  <a:close/>
                  <a:moveTo>
                    <a:pt x="742" y="2143"/>
                  </a:moveTo>
                  <a:lnTo>
                    <a:pt x="742" y="2155"/>
                  </a:lnTo>
                  <a:lnTo>
                    <a:pt x="742" y="2168"/>
                  </a:lnTo>
                  <a:lnTo>
                    <a:pt x="741" y="2181"/>
                  </a:lnTo>
                  <a:lnTo>
                    <a:pt x="737" y="2193"/>
                  </a:lnTo>
                  <a:lnTo>
                    <a:pt x="726" y="2192"/>
                  </a:lnTo>
                  <a:lnTo>
                    <a:pt x="717" y="2192"/>
                  </a:lnTo>
                  <a:lnTo>
                    <a:pt x="709" y="2189"/>
                  </a:lnTo>
                  <a:lnTo>
                    <a:pt x="703" y="2181"/>
                  </a:lnTo>
                  <a:lnTo>
                    <a:pt x="703" y="2143"/>
                  </a:lnTo>
                  <a:lnTo>
                    <a:pt x="742" y="2143"/>
                  </a:lnTo>
                  <a:close/>
                  <a:moveTo>
                    <a:pt x="896" y="2154"/>
                  </a:moveTo>
                  <a:lnTo>
                    <a:pt x="896" y="2164"/>
                  </a:lnTo>
                  <a:lnTo>
                    <a:pt x="893" y="2175"/>
                  </a:lnTo>
                  <a:lnTo>
                    <a:pt x="889" y="2184"/>
                  </a:lnTo>
                  <a:lnTo>
                    <a:pt x="884" y="2193"/>
                  </a:lnTo>
                  <a:lnTo>
                    <a:pt x="871" y="2193"/>
                  </a:lnTo>
                  <a:lnTo>
                    <a:pt x="862" y="2189"/>
                  </a:lnTo>
                  <a:lnTo>
                    <a:pt x="854" y="2181"/>
                  </a:lnTo>
                  <a:lnTo>
                    <a:pt x="852" y="2171"/>
                  </a:lnTo>
                  <a:lnTo>
                    <a:pt x="848" y="2159"/>
                  </a:lnTo>
                  <a:lnTo>
                    <a:pt x="849" y="2151"/>
                  </a:lnTo>
                  <a:lnTo>
                    <a:pt x="854" y="2146"/>
                  </a:lnTo>
                  <a:lnTo>
                    <a:pt x="861" y="2143"/>
                  </a:lnTo>
                  <a:lnTo>
                    <a:pt x="869" y="2142"/>
                  </a:lnTo>
                  <a:lnTo>
                    <a:pt x="878" y="2142"/>
                  </a:lnTo>
                  <a:lnTo>
                    <a:pt x="886" y="2145"/>
                  </a:lnTo>
                  <a:lnTo>
                    <a:pt x="892" y="2149"/>
                  </a:lnTo>
                  <a:lnTo>
                    <a:pt x="896" y="2154"/>
                  </a:lnTo>
                  <a:close/>
                  <a:moveTo>
                    <a:pt x="972" y="2154"/>
                  </a:moveTo>
                  <a:lnTo>
                    <a:pt x="973" y="2164"/>
                  </a:lnTo>
                  <a:lnTo>
                    <a:pt x="970" y="2175"/>
                  </a:lnTo>
                  <a:lnTo>
                    <a:pt x="965" y="2184"/>
                  </a:lnTo>
                  <a:lnTo>
                    <a:pt x="961" y="2193"/>
                  </a:lnTo>
                  <a:lnTo>
                    <a:pt x="952" y="2193"/>
                  </a:lnTo>
                  <a:lnTo>
                    <a:pt x="944" y="2192"/>
                  </a:lnTo>
                  <a:lnTo>
                    <a:pt x="936" y="2189"/>
                  </a:lnTo>
                  <a:lnTo>
                    <a:pt x="931" y="2184"/>
                  </a:lnTo>
                  <a:lnTo>
                    <a:pt x="929" y="2176"/>
                  </a:lnTo>
                  <a:lnTo>
                    <a:pt x="923" y="2164"/>
                  </a:lnTo>
                  <a:lnTo>
                    <a:pt x="923" y="2155"/>
                  </a:lnTo>
                  <a:lnTo>
                    <a:pt x="927" y="2149"/>
                  </a:lnTo>
                  <a:lnTo>
                    <a:pt x="935" y="2145"/>
                  </a:lnTo>
                  <a:lnTo>
                    <a:pt x="943" y="2142"/>
                  </a:lnTo>
                  <a:lnTo>
                    <a:pt x="952" y="2142"/>
                  </a:lnTo>
                  <a:lnTo>
                    <a:pt x="961" y="2145"/>
                  </a:lnTo>
                  <a:lnTo>
                    <a:pt x="968" y="2149"/>
                  </a:lnTo>
                  <a:lnTo>
                    <a:pt x="972" y="2154"/>
                  </a:lnTo>
                  <a:close/>
                  <a:moveTo>
                    <a:pt x="1049" y="2143"/>
                  </a:moveTo>
                  <a:lnTo>
                    <a:pt x="1049" y="2157"/>
                  </a:lnTo>
                  <a:lnTo>
                    <a:pt x="1049" y="2170"/>
                  </a:lnTo>
                  <a:lnTo>
                    <a:pt x="1045" y="2183"/>
                  </a:lnTo>
                  <a:lnTo>
                    <a:pt x="1038" y="2193"/>
                  </a:lnTo>
                  <a:lnTo>
                    <a:pt x="1016" y="2193"/>
                  </a:lnTo>
                  <a:lnTo>
                    <a:pt x="1011" y="2143"/>
                  </a:lnTo>
                  <a:lnTo>
                    <a:pt x="1049" y="2143"/>
                  </a:lnTo>
                  <a:close/>
                  <a:moveTo>
                    <a:pt x="1120" y="2143"/>
                  </a:moveTo>
                  <a:lnTo>
                    <a:pt x="1120" y="2157"/>
                  </a:lnTo>
                  <a:lnTo>
                    <a:pt x="1119" y="2170"/>
                  </a:lnTo>
                  <a:lnTo>
                    <a:pt x="1116" y="2183"/>
                  </a:lnTo>
                  <a:lnTo>
                    <a:pt x="1110" y="2193"/>
                  </a:lnTo>
                  <a:lnTo>
                    <a:pt x="1093" y="2193"/>
                  </a:lnTo>
                  <a:lnTo>
                    <a:pt x="1086" y="2143"/>
                  </a:lnTo>
                  <a:lnTo>
                    <a:pt x="1120" y="2143"/>
                  </a:lnTo>
                  <a:close/>
                  <a:moveTo>
                    <a:pt x="1197" y="2166"/>
                  </a:moveTo>
                  <a:lnTo>
                    <a:pt x="1193" y="2176"/>
                  </a:lnTo>
                  <a:lnTo>
                    <a:pt x="1189" y="2188"/>
                  </a:lnTo>
                  <a:lnTo>
                    <a:pt x="1183" y="2200"/>
                  </a:lnTo>
                  <a:lnTo>
                    <a:pt x="1175" y="2209"/>
                  </a:lnTo>
                  <a:lnTo>
                    <a:pt x="1167" y="2210"/>
                  </a:lnTo>
                  <a:lnTo>
                    <a:pt x="1162" y="2207"/>
                  </a:lnTo>
                  <a:lnTo>
                    <a:pt x="1157" y="2202"/>
                  </a:lnTo>
                  <a:lnTo>
                    <a:pt x="1153" y="2198"/>
                  </a:lnTo>
                  <a:lnTo>
                    <a:pt x="1163" y="2154"/>
                  </a:lnTo>
                  <a:lnTo>
                    <a:pt x="1197" y="2166"/>
                  </a:lnTo>
                  <a:close/>
                  <a:moveTo>
                    <a:pt x="1263" y="2209"/>
                  </a:moveTo>
                  <a:lnTo>
                    <a:pt x="1264" y="2217"/>
                  </a:lnTo>
                  <a:lnTo>
                    <a:pt x="1261" y="2222"/>
                  </a:lnTo>
                  <a:lnTo>
                    <a:pt x="1256" y="2227"/>
                  </a:lnTo>
                  <a:lnTo>
                    <a:pt x="1251" y="2231"/>
                  </a:lnTo>
                  <a:lnTo>
                    <a:pt x="1246" y="2236"/>
                  </a:lnTo>
                  <a:lnTo>
                    <a:pt x="1240" y="2235"/>
                  </a:lnTo>
                  <a:lnTo>
                    <a:pt x="1234" y="2237"/>
                  </a:lnTo>
                  <a:lnTo>
                    <a:pt x="1229" y="2240"/>
                  </a:lnTo>
                  <a:lnTo>
                    <a:pt x="1223" y="2241"/>
                  </a:lnTo>
                  <a:lnTo>
                    <a:pt x="1221" y="2239"/>
                  </a:lnTo>
                  <a:lnTo>
                    <a:pt x="1218" y="2231"/>
                  </a:lnTo>
                  <a:lnTo>
                    <a:pt x="1218" y="2219"/>
                  </a:lnTo>
                  <a:lnTo>
                    <a:pt x="1221" y="2210"/>
                  </a:lnTo>
                  <a:lnTo>
                    <a:pt x="1225" y="2201"/>
                  </a:lnTo>
                  <a:lnTo>
                    <a:pt x="1230" y="2193"/>
                  </a:lnTo>
                  <a:lnTo>
                    <a:pt x="1240" y="2192"/>
                  </a:lnTo>
                  <a:lnTo>
                    <a:pt x="1248" y="2196"/>
                  </a:lnTo>
                  <a:lnTo>
                    <a:pt x="1256" y="2202"/>
                  </a:lnTo>
                  <a:lnTo>
                    <a:pt x="1263" y="2209"/>
                  </a:lnTo>
                  <a:close/>
                  <a:moveTo>
                    <a:pt x="1317" y="2263"/>
                  </a:moveTo>
                  <a:lnTo>
                    <a:pt x="1317" y="2275"/>
                  </a:lnTo>
                  <a:lnTo>
                    <a:pt x="1274" y="2275"/>
                  </a:lnTo>
                  <a:lnTo>
                    <a:pt x="1273" y="2267"/>
                  </a:lnTo>
                  <a:lnTo>
                    <a:pt x="1276" y="2262"/>
                  </a:lnTo>
                  <a:lnTo>
                    <a:pt x="1281" y="2257"/>
                  </a:lnTo>
                  <a:lnTo>
                    <a:pt x="1286" y="2253"/>
                  </a:lnTo>
                  <a:lnTo>
                    <a:pt x="1290" y="2248"/>
                  </a:lnTo>
                  <a:lnTo>
                    <a:pt x="1298" y="2246"/>
                  </a:lnTo>
                  <a:lnTo>
                    <a:pt x="1303" y="2249"/>
                  </a:lnTo>
                  <a:lnTo>
                    <a:pt x="1308" y="2254"/>
                  </a:lnTo>
                  <a:lnTo>
                    <a:pt x="1312" y="2260"/>
                  </a:lnTo>
                  <a:lnTo>
                    <a:pt x="1317" y="2263"/>
                  </a:lnTo>
                  <a:close/>
                  <a:moveTo>
                    <a:pt x="835" y="266"/>
                  </a:moveTo>
                  <a:lnTo>
                    <a:pt x="861" y="270"/>
                  </a:lnTo>
                  <a:lnTo>
                    <a:pt x="886" y="278"/>
                  </a:lnTo>
                  <a:lnTo>
                    <a:pt x="906" y="292"/>
                  </a:lnTo>
                  <a:lnTo>
                    <a:pt x="925" y="310"/>
                  </a:lnTo>
                  <a:lnTo>
                    <a:pt x="939" y="331"/>
                  </a:lnTo>
                  <a:lnTo>
                    <a:pt x="947" y="356"/>
                  </a:lnTo>
                  <a:lnTo>
                    <a:pt x="951" y="383"/>
                  </a:lnTo>
                  <a:lnTo>
                    <a:pt x="947" y="410"/>
                  </a:lnTo>
                  <a:lnTo>
                    <a:pt x="939" y="434"/>
                  </a:lnTo>
                  <a:lnTo>
                    <a:pt x="925" y="455"/>
                  </a:lnTo>
                  <a:lnTo>
                    <a:pt x="906" y="473"/>
                  </a:lnTo>
                  <a:lnTo>
                    <a:pt x="886" y="488"/>
                  </a:lnTo>
                  <a:lnTo>
                    <a:pt x="861" y="496"/>
                  </a:lnTo>
                  <a:lnTo>
                    <a:pt x="835" y="499"/>
                  </a:lnTo>
                  <a:lnTo>
                    <a:pt x="807" y="496"/>
                  </a:lnTo>
                  <a:lnTo>
                    <a:pt x="783" y="488"/>
                  </a:lnTo>
                  <a:lnTo>
                    <a:pt x="762" y="473"/>
                  </a:lnTo>
                  <a:lnTo>
                    <a:pt x="743" y="455"/>
                  </a:lnTo>
                  <a:lnTo>
                    <a:pt x="729" y="434"/>
                  </a:lnTo>
                  <a:lnTo>
                    <a:pt x="721" y="410"/>
                  </a:lnTo>
                  <a:lnTo>
                    <a:pt x="717" y="383"/>
                  </a:lnTo>
                  <a:lnTo>
                    <a:pt x="721" y="356"/>
                  </a:lnTo>
                  <a:lnTo>
                    <a:pt x="729" y="331"/>
                  </a:lnTo>
                  <a:lnTo>
                    <a:pt x="743" y="310"/>
                  </a:lnTo>
                  <a:lnTo>
                    <a:pt x="762" y="292"/>
                  </a:lnTo>
                  <a:lnTo>
                    <a:pt x="783" y="278"/>
                  </a:lnTo>
                  <a:lnTo>
                    <a:pt x="807" y="270"/>
                  </a:lnTo>
                  <a:lnTo>
                    <a:pt x="835" y="266"/>
                  </a:lnTo>
                  <a:close/>
                  <a:moveTo>
                    <a:pt x="835" y="305"/>
                  </a:moveTo>
                  <a:lnTo>
                    <a:pt x="858" y="309"/>
                  </a:lnTo>
                  <a:lnTo>
                    <a:pt x="880" y="321"/>
                  </a:lnTo>
                  <a:lnTo>
                    <a:pt x="897" y="338"/>
                  </a:lnTo>
                  <a:lnTo>
                    <a:pt x="908" y="359"/>
                  </a:lnTo>
                  <a:lnTo>
                    <a:pt x="912" y="383"/>
                  </a:lnTo>
                  <a:lnTo>
                    <a:pt x="908" y="407"/>
                  </a:lnTo>
                  <a:lnTo>
                    <a:pt x="897" y="429"/>
                  </a:lnTo>
                  <a:lnTo>
                    <a:pt x="880" y="446"/>
                  </a:lnTo>
                  <a:lnTo>
                    <a:pt x="858" y="456"/>
                  </a:lnTo>
                  <a:lnTo>
                    <a:pt x="835" y="460"/>
                  </a:lnTo>
                  <a:lnTo>
                    <a:pt x="810" y="456"/>
                  </a:lnTo>
                  <a:lnTo>
                    <a:pt x="789" y="446"/>
                  </a:lnTo>
                  <a:lnTo>
                    <a:pt x="772" y="429"/>
                  </a:lnTo>
                  <a:lnTo>
                    <a:pt x="760" y="407"/>
                  </a:lnTo>
                  <a:lnTo>
                    <a:pt x="756" y="383"/>
                  </a:lnTo>
                  <a:lnTo>
                    <a:pt x="760" y="359"/>
                  </a:lnTo>
                  <a:lnTo>
                    <a:pt x="772" y="338"/>
                  </a:lnTo>
                  <a:lnTo>
                    <a:pt x="789" y="321"/>
                  </a:lnTo>
                  <a:lnTo>
                    <a:pt x="810" y="309"/>
                  </a:lnTo>
                  <a:lnTo>
                    <a:pt x="835" y="305"/>
                  </a:lnTo>
                  <a:close/>
                  <a:moveTo>
                    <a:pt x="1307" y="1450"/>
                  </a:moveTo>
                  <a:lnTo>
                    <a:pt x="1332" y="1455"/>
                  </a:lnTo>
                  <a:lnTo>
                    <a:pt x="1354" y="1467"/>
                  </a:lnTo>
                  <a:lnTo>
                    <a:pt x="1371" y="1485"/>
                  </a:lnTo>
                  <a:lnTo>
                    <a:pt x="1384" y="1507"/>
                  </a:lnTo>
                  <a:lnTo>
                    <a:pt x="1388" y="1532"/>
                  </a:lnTo>
                  <a:lnTo>
                    <a:pt x="1385" y="1553"/>
                  </a:lnTo>
                  <a:lnTo>
                    <a:pt x="1376" y="1571"/>
                  </a:lnTo>
                  <a:lnTo>
                    <a:pt x="1363" y="1588"/>
                  </a:lnTo>
                  <a:lnTo>
                    <a:pt x="1347" y="1600"/>
                  </a:lnTo>
                  <a:lnTo>
                    <a:pt x="1328" y="1608"/>
                  </a:lnTo>
                  <a:lnTo>
                    <a:pt x="1307" y="1610"/>
                  </a:lnTo>
                  <a:lnTo>
                    <a:pt x="989" y="1610"/>
                  </a:lnTo>
                  <a:lnTo>
                    <a:pt x="989" y="1450"/>
                  </a:lnTo>
                  <a:lnTo>
                    <a:pt x="1307" y="1450"/>
                  </a:lnTo>
                  <a:close/>
                  <a:moveTo>
                    <a:pt x="523" y="395"/>
                  </a:moveTo>
                  <a:lnTo>
                    <a:pt x="537" y="406"/>
                  </a:lnTo>
                  <a:lnTo>
                    <a:pt x="552" y="407"/>
                  </a:lnTo>
                  <a:lnTo>
                    <a:pt x="566" y="406"/>
                  </a:lnTo>
                  <a:lnTo>
                    <a:pt x="580" y="400"/>
                  </a:lnTo>
                  <a:lnTo>
                    <a:pt x="595" y="396"/>
                  </a:lnTo>
                  <a:lnTo>
                    <a:pt x="609" y="394"/>
                  </a:lnTo>
                  <a:lnTo>
                    <a:pt x="623" y="396"/>
                  </a:lnTo>
                  <a:lnTo>
                    <a:pt x="638" y="407"/>
                  </a:lnTo>
                  <a:lnTo>
                    <a:pt x="648" y="408"/>
                  </a:lnTo>
                  <a:lnTo>
                    <a:pt x="656" y="406"/>
                  </a:lnTo>
                  <a:lnTo>
                    <a:pt x="664" y="400"/>
                  </a:lnTo>
                  <a:lnTo>
                    <a:pt x="672" y="396"/>
                  </a:lnTo>
                  <a:lnTo>
                    <a:pt x="682" y="395"/>
                  </a:lnTo>
                  <a:lnTo>
                    <a:pt x="681" y="456"/>
                  </a:lnTo>
                  <a:lnTo>
                    <a:pt x="605" y="456"/>
                  </a:lnTo>
                  <a:lnTo>
                    <a:pt x="578" y="455"/>
                  </a:lnTo>
                  <a:lnTo>
                    <a:pt x="548" y="451"/>
                  </a:lnTo>
                  <a:lnTo>
                    <a:pt x="518" y="446"/>
                  </a:lnTo>
                  <a:lnTo>
                    <a:pt x="489" y="438"/>
                  </a:lnTo>
                  <a:lnTo>
                    <a:pt x="464" y="429"/>
                  </a:lnTo>
                  <a:lnTo>
                    <a:pt x="443" y="419"/>
                  </a:lnTo>
                  <a:lnTo>
                    <a:pt x="429" y="407"/>
                  </a:lnTo>
                  <a:lnTo>
                    <a:pt x="434" y="400"/>
                  </a:lnTo>
                  <a:lnTo>
                    <a:pt x="441" y="396"/>
                  </a:lnTo>
                  <a:lnTo>
                    <a:pt x="449" y="395"/>
                  </a:lnTo>
                  <a:lnTo>
                    <a:pt x="459" y="395"/>
                  </a:lnTo>
                  <a:lnTo>
                    <a:pt x="468" y="395"/>
                  </a:lnTo>
                  <a:lnTo>
                    <a:pt x="476" y="403"/>
                  </a:lnTo>
                  <a:lnTo>
                    <a:pt x="489" y="407"/>
                  </a:lnTo>
                  <a:lnTo>
                    <a:pt x="502" y="407"/>
                  </a:lnTo>
                  <a:lnTo>
                    <a:pt x="514" y="403"/>
                  </a:lnTo>
                  <a:lnTo>
                    <a:pt x="523" y="395"/>
                  </a:lnTo>
                  <a:close/>
                  <a:moveTo>
                    <a:pt x="1086" y="407"/>
                  </a:moveTo>
                  <a:lnTo>
                    <a:pt x="1099" y="400"/>
                  </a:lnTo>
                  <a:lnTo>
                    <a:pt x="1110" y="399"/>
                  </a:lnTo>
                  <a:lnTo>
                    <a:pt x="1119" y="403"/>
                  </a:lnTo>
                  <a:lnTo>
                    <a:pt x="1128" y="408"/>
                  </a:lnTo>
                  <a:lnTo>
                    <a:pt x="1137" y="415"/>
                  </a:lnTo>
                  <a:lnTo>
                    <a:pt x="1148" y="420"/>
                  </a:lnTo>
                  <a:lnTo>
                    <a:pt x="1158" y="424"/>
                  </a:lnTo>
                  <a:lnTo>
                    <a:pt x="1169" y="423"/>
                  </a:lnTo>
                  <a:lnTo>
                    <a:pt x="1196" y="446"/>
                  </a:lnTo>
                  <a:lnTo>
                    <a:pt x="1221" y="473"/>
                  </a:lnTo>
                  <a:lnTo>
                    <a:pt x="1242" y="502"/>
                  </a:lnTo>
                  <a:lnTo>
                    <a:pt x="1259" y="535"/>
                  </a:lnTo>
                  <a:lnTo>
                    <a:pt x="1270" y="569"/>
                  </a:lnTo>
                  <a:lnTo>
                    <a:pt x="1277" y="604"/>
                  </a:lnTo>
                  <a:lnTo>
                    <a:pt x="1277" y="642"/>
                  </a:lnTo>
                  <a:lnTo>
                    <a:pt x="1268" y="679"/>
                  </a:lnTo>
                  <a:lnTo>
                    <a:pt x="1264" y="689"/>
                  </a:lnTo>
                  <a:lnTo>
                    <a:pt x="1259" y="696"/>
                  </a:lnTo>
                  <a:lnTo>
                    <a:pt x="1253" y="704"/>
                  </a:lnTo>
                  <a:lnTo>
                    <a:pt x="1249" y="713"/>
                  </a:lnTo>
                  <a:lnTo>
                    <a:pt x="1251" y="724"/>
                  </a:lnTo>
                  <a:lnTo>
                    <a:pt x="1233" y="750"/>
                  </a:lnTo>
                  <a:lnTo>
                    <a:pt x="1212" y="773"/>
                  </a:lnTo>
                  <a:lnTo>
                    <a:pt x="1187" y="793"/>
                  </a:lnTo>
                  <a:lnTo>
                    <a:pt x="1159" y="807"/>
                  </a:lnTo>
                  <a:lnTo>
                    <a:pt x="1131" y="818"/>
                  </a:lnTo>
                  <a:lnTo>
                    <a:pt x="1120" y="825"/>
                  </a:lnTo>
                  <a:lnTo>
                    <a:pt x="1111" y="828"/>
                  </a:lnTo>
                  <a:lnTo>
                    <a:pt x="1101" y="828"/>
                  </a:lnTo>
                  <a:lnTo>
                    <a:pt x="1090" y="827"/>
                  </a:lnTo>
                  <a:lnTo>
                    <a:pt x="1080" y="827"/>
                  </a:lnTo>
                  <a:lnTo>
                    <a:pt x="1069" y="831"/>
                  </a:lnTo>
                  <a:lnTo>
                    <a:pt x="1060" y="838"/>
                  </a:lnTo>
                  <a:lnTo>
                    <a:pt x="1043" y="835"/>
                  </a:lnTo>
                  <a:lnTo>
                    <a:pt x="1025" y="831"/>
                  </a:lnTo>
                  <a:lnTo>
                    <a:pt x="1007" y="827"/>
                  </a:lnTo>
                  <a:lnTo>
                    <a:pt x="989" y="828"/>
                  </a:lnTo>
                  <a:lnTo>
                    <a:pt x="989" y="773"/>
                  </a:lnTo>
                  <a:lnTo>
                    <a:pt x="1072" y="772"/>
                  </a:lnTo>
                  <a:lnTo>
                    <a:pt x="1103" y="769"/>
                  </a:lnTo>
                  <a:lnTo>
                    <a:pt x="1133" y="760"/>
                  </a:lnTo>
                  <a:lnTo>
                    <a:pt x="1159" y="747"/>
                  </a:lnTo>
                  <a:lnTo>
                    <a:pt x="1182" y="729"/>
                  </a:lnTo>
                  <a:lnTo>
                    <a:pt x="1201" y="707"/>
                  </a:lnTo>
                  <a:lnTo>
                    <a:pt x="1216" y="679"/>
                  </a:lnTo>
                  <a:lnTo>
                    <a:pt x="1223" y="649"/>
                  </a:lnTo>
                  <a:lnTo>
                    <a:pt x="1227" y="614"/>
                  </a:lnTo>
                  <a:lnTo>
                    <a:pt x="1225" y="583"/>
                  </a:lnTo>
                  <a:lnTo>
                    <a:pt x="1216" y="554"/>
                  </a:lnTo>
                  <a:lnTo>
                    <a:pt x="1201" y="529"/>
                  </a:lnTo>
                  <a:lnTo>
                    <a:pt x="1183" y="507"/>
                  </a:lnTo>
                  <a:lnTo>
                    <a:pt x="1162" y="490"/>
                  </a:lnTo>
                  <a:lnTo>
                    <a:pt x="1140" y="476"/>
                  </a:lnTo>
                  <a:lnTo>
                    <a:pt x="1116" y="466"/>
                  </a:lnTo>
                  <a:lnTo>
                    <a:pt x="1093" y="459"/>
                  </a:lnTo>
                  <a:lnTo>
                    <a:pt x="1072" y="456"/>
                  </a:lnTo>
                  <a:lnTo>
                    <a:pt x="989" y="456"/>
                  </a:lnTo>
                  <a:lnTo>
                    <a:pt x="989" y="390"/>
                  </a:lnTo>
                  <a:lnTo>
                    <a:pt x="999" y="399"/>
                  </a:lnTo>
                  <a:lnTo>
                    <a:pt x="1011" y="402"/>
                  </a:lnTo>
                  <a:lnTo>
                    <a:pt x="1023" y="400"/>
                  </a:lnTo>
                  <a:lnTo>
                    <a:pt x="1033" y="398"/>
                  </a:lnTo>
                  <a:lnTo>
                    <a:pt x="1045" y="393"/>
                  </a:lnTo>
                  <a:lnTo>
                    <a:pt x="1055" y="390"/>
                  </a:lnTo>
                  <a:lnTo>
                    <a:pt x="1067" y="390"/>
                  </a:lnTo>
                  <a:lnTo>
                    <a:pt x="1077" y="395"/>
                  </a:lnTo>
                  <a:lnTo>
                    <a:pt x="1086" y="407"/>
                  </a:lnTo>
                  <a:close/>
                  <a:moveTo>
                    <a:pt x="681" y="838"/>
                  </a:moveTo>
                  <a:lnTo>
                    <a:pt x="670" y="835"/>
                  </a:lnTo>
                  <a:lnTo>
                    <a:pt x="657" y="833"/>
                  </a:lnTo>
                  <a:lnTo>
                    <a:pt x="644" y="833"/>
                  </a:lnTo>
                  <a:lnTo>
                    <a:pt x="631" y="833"/>
                  </a:lnTo>
                  <a:lnTo>
                    <a:pt x="626" y="842"/>
                  </a:lnTo>
                  <a:lnTo>
                    <a:pt x="617" y="845"/>
                  </a:lnTo>
                  <a:lnTo>
                    <a:pt x="606" y="845"/>
                  </a:lnTo>
                  <a:lnTo>
                    <a:pt x="596" y="842"/>
                  </a:lnTo>
                  <a:lnTo>
                    <a:pt x="588" y="838"/>
                  </a:lnTo>
                  <a:lnTo>
                    <a:pt x="578" y="835"/>
                  </a:lnTo>
                  <a:lnTo>
                    <a:pt x="566" y="833"/>
                  </a:lnTo>
                  <a:lnTo>
                    <a:pt x="554" y="835"/>
                  </a:lnTo>
                  <a:lnTo>
                    <a:pt x="544" y="838"/>
                  </a:lnTo>
                  <a:lnTo>
                    <a:pt x="533" y="841"/>
                  </a:lnTo>
                  <a:lnTo>
                    <a:pt x="522" y="840"/>
                  </a:lnTo>
                  <a:lnTo>
                    <a:pt x="509" y="837"/>
                  </a:lnTo>
                  <a:lnTo>
                    <a:pt x="497" y="835"/>
                  </a:lnTo>
                  <a:lnTo>
                    <a:pt x="485" y="833"/>
                  </a:lnTo>
                  <a:lnTo>
                    <a:pt x="473" y="836"/>
                  </a:lnTo>
                  <a:lnTo>
                    <a:pt x="462" y="844"/>
                  </a:lnTo>
                  <a:lnTo>
                    <a:pt x="443" y="838"/>
                  </a:lnTo>
                  <a:lnTo>
                    <a:pt x="425" y="838"/>
                  </a:lnTo>
                  <a:lnTo>
                    <a:pt x="407" y="841"/>
                  </a:lnTo>
                  <a:lnTo>
                    <a:pt x="389" y="844"/>
                  </a:lnTo>
                  <a:lnTo>
                    <a:pt x="370" y="845"/>
                  </a:lnTo>
                  <a:lnTo>
                    <a:pt x="353" y="842"/>
                  </a:lnTo>
                  <a:lnTo>
                    <a:pt x="335" y="833"/>
                  </a:lnTo>
                  <a:lnTo>
                    <a:pt x="323" y="837"/>
                  </a:lnTo>
                  <a:lnTo>
                    <a:pt x="312" y="844"/>
                  </a:lnTo>
                  <a:lnTo>
                    <a:pt x="300" y="853"/>
                  </a:lnTo>
                  <a:lnTo>
                    <a:pt x="289" y="862"/>
                  </a:lnTo>
                  <a:lnTo>
                    <a:pt x="278" y="870"/>
                  </a:lnTo>
                  <a:lnTo>
                    <a:pt x="266" y="876"/>
                  </a:lnTo>
                  <a:lnTo>
                    <a:pt x="253" y="879"/>
                  </a:lnTo>
                  <a:lnTo>
                    <a:pt x="237" y="878"/>
                  </a:lnTo>
                  <a:lnTo>
                    <a:pt x="226" y="884"/>
                  </a:lnTo>
                  <a:lnTo>
                    <a:pt x="219" y="893"/>
                  </a:lnTo>
                  <a:lnTo>
                    <a:pt x="214" y="904"/>
                  </a:lnTo>
                  <a:lnTo>
                    <a:pt x="210" y="914"/>
                  </a:lnTo>
                  <a:lnTo>
                    <a:pt x="206" y="924"/>
                  </a:lnTo>
                  <a:lnTo>
                    <a:pt x="201" y="932"/>
                  </a:lnTo>
                  <a:lnTo>
                    <a:pt x="193" y="940"/>
                  </a:lnTo>
                  <a:lnTo>
                    <a:pt x="183" y="944"/>
                  </a:lnTo>
                  <a:lnTo>
                    <a:pt x="168" y="957"/>
                  </a:lnTo>
                  <a:lnTo>
                    <a:pt x="158" y="973"/>
                  </a:lnTo>
                  <a:lnTo>
                    <a:pt x="151" y="990"/>
                  </a:lnTo>
                  <a:lnTo>
                    <a:pt x="150" y="1007"/>
                  </a:lnTo>
                  <a:lnTo>
                    <a:pt x="155" y="1026"/>
                  </a:lnTo>
                  <a:lnTo>
                    <a:pt x="146" y="1041"/>
                  </a:lnTo>
                  <a:lnTo>
                    <a:pt x="138" y="1056"/>
                  </a:lnTo>
                  <a:lnTo>
                    <a:pt x="134" y="1073"/>
                  </a:lnTo>
                  <a:lnTo>
                    <a:pt x="134" y="1090"/>
                  </a:lnTo>
                  <a:lnTo>
                    <a:pt x="139" y="1108"/>
                  </a:lnTo>
                  <a:lnTo>
                    <a:pt x="149" y="1116"/>
                  </a:lnTo>
                  <a:lnTo>
                    <a:pt x="154" y="1125"/>
                  </a:lnTo>
                  <a:lnTo>
                    <a:pt x="156" y="1137"/>
                  </a:lnTo>
                  <a:lnTo>
                    <a:pt x="155" y="1150"/>
                  </a:lnTo>
                  <a:lnTo>
                    <a:pt x="155" y="1162"/>
                  </a:lnTo>
                  <a:lnTo>
                    <a:pt x="156" y="1174"/>
                  </a:lnTo>
                  <a:lnTo>
                    <a:pt x="160" y="1184"/>
                  </a:lnTo>
                  <a:lnTo>
                    <a:pt x="173" y="1189"/>
                  </a:lnTo>
                  <a:lnTo>
                    <a:pt x="184" y="1197"/>
                  </a:lnTo>
                  <a:lnTo>
                    <a:pt x="192" y="1207"/>
                  </a:lnTo>
                  <a:lnTo>
                    <a:pt x="198" y="1219"/>
                  </a:lnTo>
                  <a:lnTo>
                    <a:pt x="205" y="1231"/>
                  </a:lnTo>
                  <a:lnTo>
                    <a:pt x="211" y="1243"/>
                  </a:lnTo>
                  <a:lnTo>
                    <a:pt x="216" y="1254"/>
                  </a:lnTo>
                  <a:lnTo>
                    <a:pt x="224" y="1265"/>
                  </a:lnTo>
                  <a:lnTo>
                    <a:pt x="233" y="1273"/>
                  </a:lnTo>
                  <a:lnTo>
                    <a:pt x="245" y="1278"/>
                  </a:lnTo>
                  <a:lnTo>
                    <a:pt x="258" y="1279"/>
                  </a:lnTo>
                  <a:lnTo>
                    <a:pt x="276" y="1278"/>
                  </a:lnTo>
                  <a:lnTo>
                    <a:pt x="286" y="1293"/>
                  </a:lnTo>
                  <a:lnTo>
                    <a:pt x="297" y="1305"/>
                  </a:lnTo>
                  <a:lnTo>
                    <a:pt x="313" y="1312"/>
                  </a:lnTo>
                  <a:lnTo>
                    <a:pt x="330" y="1316"/>
                  </a:lnTo>
                  <a:lnTo>
                    <a:pt x="347" y="1314"/>
                  </a:lnTo>
                  <a:lnTo>
                    <a:pt x="364" y="1310"/>
                  </a:lnTo>
                  <a:lnTo>
                    <a:pt x="373" y="1305"/>
                  </a:lnTo>
                  <a:lnTo>
                    <a:pt x="382" y="1306"/>
                  </a:lnTo>
                  <a:lnTo>
                    <a:pt x="391" y="1310"/>
                  </a:lnTo>
                  <a:lnTo>
                    <a:pt x="399" y="1316"/>
                  </a:lnTo>
                  <a:lnTo>
                    <a:pt x="408" y="1321"/>
                  </a:lnTo>
                  <a:lnTo>
                    <a:pt x="419" y="1322"/>
                  </a:lnTo>
                  <a:lnTo>
                    <a:pt x="430" y="1310"/>
                  </a:lnTo>
                  <a:lnTo>
                    <a:pt x="441" y="1305"/>
                  </a:lnTo>
                  <a:lnTo>
                    <a:pt x="454" y="1305"/>
                  </a:lnTo>
                  <a:lnTo>
                    <a:pt x="466" y="1308"/>
                  </a:lnTo>
                  <a:lnTo>
                    <a:pt x="479" y="1312"/>
                  </a:lnTo>
                  <a:lnTo>
                    <a:pt x="490" y="1316"/>
                  </a:lnTo>
                  <a:lnTo>
                    <a:pt x="503" y="1317"/>
                  </a:lnTo>
                  <a:lnTo>
                    <a:pt x="515" y="1314"/>
                  </a:lnTo>
                  <a:lnTo>
                    <a:pt x="528" y="1304"/>
                  </a:lnTo>
                  <a:lnTo>
                    <a:pt x="540" y="1313"/>
                  </a:lnTo>
                  <a:lnTo>
                    <a:pt x="554" y="1316"/>
                  </a:lnTo>
                  <a:lnTo>
                    <a:pt x="570" y="1316"/>
                  </a:lnTo>
                  <a:lnTo>
                    <a:pt x="586" y="1314"/>
                  </a:lnTo>
                  <a:lnTo>
                    <a:pt x="600" y="1310"/>
                  </a:lnTo>
                  <a:lnTo>
                    <a:pt x="610" y="1310"/>
                  </a:lnTo>
                  <a:lnTo>
                    <a:pt x="625" y="1313"/>
                  </a:lnTo>
                  <a:lnTo>
                    <a:pt x="640" y="1316"/>
                  </a:lnTo>
                  <a:lnTo>
                    <a:pt x="655" y="1316"/>
                  </a:lnTo>
                  <a:lnTo>
                    <a:pt x="669" y="1313"/>
                  </a:lnTo>
                  <a:lnTo>
                    <a:pt x="682" y="1304"/>
                  </a:lnTo>
                  <a:lnTo>
                    <a:pt x="694" y="1313"/>
                  </a:lnTo>
                  <a:lnTo>
                    <a:pt x="708" y="1316"/>
                  </a:lnTo>
                  <a:lnTo>
                    <a:pt x="724" y="1316"/>
                  </a:lnTo>
                  <a:lnTo>
                    <a:pt x="739" y="1314"/>
                  </a:lnTo>
                  <a:lnTo>
                    <a:pt x="753" y="1310"/>
                  </a:lnTo>
                  <a:lnTo>
                    <a:pt x="764" y="1310"/>
                  </a:lnTo>
                  <a:lnTo>
                    <a:pt x="776" y="1312"/>
                  </a:lnTo>
                  <a:lnTo>
                    <a:pt x="790" y="1314"/>
                  </a:lnTo>
                  <a:lnTo>
                    <a:pt x="805" y="1316"/>
                  </a:lnTo>
                  <a:lnTo>
                    <a:pt x="818" y="1313"/>
                  </a:lnTo>
                  <a:lnTo>
                    <a:pt x="829" y="1304"/>
                  </a:lnTo>
                  <a:lnTo>
                    <a:pt x="844" y="1314"/>
                  </a:lnTo>
                  <a:lnTo>
                    <a:pt x="858" y="1317"/>
                  </a:lnTo>
                  <a:lnTo>
                    <a:pt x="873" y="1314"/>
                  </a:lnTo>
                  <a:lnTo>
                    <a:pt x="887" y="1310"/>
                  </a:lnTo>
                  <a:lnTo>
                    <a:pt x="901" y="1305"/>
                  </a:lnTo>
                  <a:lnTo>
                    <a:pt x="916" y="1304"/>
                  </a:lnTo>
                  <a:lnTo>
                    <a:pt x="930" y="1306"/>
                  </a:lnTo>
                  <a:lnTo>
                    <a:pt x="944" y="1316"/>
                  </a:lnTo>
                  <a:lnTo>
                    <a:pt x="959" y="1306"/>
                  </a:lnTo>
                  <a:lnTo>
                    <a:pt x="972" y="1304"/>
                  </a:lnTo>
                  <a:lnTo>
                    <a:pt x="986" y="1305"/>
                  </a:lnTo>
                  <a:lnTo>
                    <a:pt x="999" y="1310"/>
                  </a:lnTo>
                  <a:lnTo>
                    <a:pt x="1013" y="1314"/>
                  </a:lnTo>
                  <a:lnTo>
                    <a:pt x="1026" y="1317"/>
                  </a:lnTo>
                  <a:lnTo>
                    <a:pt x="1041" y="1314"/>
                  </a:lnTo>
                  <a:lnTo>
                    <a:pt x="1054" y="1304"/>
                  </a:lnTo>
                  <a:lnTo>
                    <a:pt x="1068" y="1314"/>
                  </a:lnTo>
                  <a:lnTo>
                    <a:pt x="1083" y="1317"/>
                  </a:lnTo>
                  <a:lnTo>
                    <a:pt x="1097" y="1314"/>
                  </a:lnTo>
                  <a:lnTo>
                    <a:pt x="1111" y="1310"/>
                  </a:lnTo>
                  <a:lnTo>
                    <a:pt x="1126" y="1305"/>
                  </a:lnTo>
                  <a:lnTo>
                    <a:pt x="1140" y="1304"/>
                  </a:lnTo>
                  <a:lnTo>
                    <a:pt x="1154" y="1306"/>
                  </a:lnTo>
                  <a:lnTo>
                    <a:pt x="1169" y="1316"/>
                  </a:lnTo>
                  <a:lnTo>
                    <a:pt x="1183" y="1313"/>
                  </a:lnTo>
                  <a:lnTo>
                    <a:pt x="1197" y="1309"/>
                  </a:lnTo>
                  <a:lnTo>
                    <a:pt x="1212" y="1306"/>
                  </a:lnTo>
                  <a:lnTo>
                    <a:pt x="1226" y="1305"/>
                  </a:lnTo>
                  <a:lnTo>
                    <a:pt x="1239" y="1308"/>
                  </a:lnTo>
                  <a:lnTo>
                    <a:pt x="1251" y="1316"/>
                  </a:lnTo>
                  <a:lnTo>
                    <a:pt x="1264" y="1305"/>
                  </a:lnTo>
                  <a:lnTo>
                    <a:pt x="1276" y="1303"/>
                  </a:lnTo>
                  <a:lnTo>
                    <a:pt x="1286" y="1303"/>
                  </a:lnTo>
                  <a:lnTo>
                    <a:pt x="1296" y="1306"/>
                  </a:lnTo>
                  <a:lnTo>
                    <a:pt x="1307" y="1312"/>
                  </a:lnTo>
                  <a:lnTo>
                    <a:pt x="1317" y="1316"/>
                  </a:lnTo>
                  <a:lnTo>
                    <a:pt x="1329" y="1318"/>
                  </a:lnTo>
                  <a:lnTo>
                    <a:pt x="1342" y="1317"/>
                  </a:lnTo>
                  <a:lnTo>
                    <a:pt x="1356" y="1310"/>
                  </a:lnTo>
                  <a:lnTo>
                    <a:pt x="1364" y="1316"/>
                  </a:lnTo>
                  <a:lnTo>
                    <a:pt x="1372" y="1321"/>
                  </a:lnTo>
                  <a:lnTo>
                    <a:pt x="1380" y="1327"/>
                  </a:lnTo>
                  <a:lnTo>
                    <a:pt x="1389" y="1333"/>
                  </a:lnTo>
                  <a:lnTo>
                    <a:pt x="1398" y="1334"/>
                  </a:lnTo>
                  <a:lnTo>
                    <a:pt x="1410" y="1333"/>
                  </a:lnTo>
                  <a:lnTo>
                    <a:pt x="1424" y="1351"/>
                  </a:lnTo>
                  <a:lnTo>
                    <a:pt x="1439" y="1366"/>
                  </a:lnTo>
                  <a:lnTo>
                    <a:pt x="1452" y="1379"/>
                  </a:lnTo>
                  <a:lnTo>
                    <a:pt x="1466" y="1393"/>
                  </a:lnTo>
                  <a:lnTo>
                    <a:pt x="1482" y="1409"/>
                  </a:lnTo>
                  <a:lnTo>
                    <a:pt x="1487" y="1430"/>
                  </a:lnTo>
                  <a:lnTo>
                    <a:pt x="1496" y="1450"/>
                  </a:lnTo>
                  <a:lnTo>
                    <a:pt x="1509" y="1468"/>
                  </a:lnTo>
                  <a:lnTo>
                    <a:pt x="1514" y="1510"/>
                  </a:lnTo>
                  <a:lnTo>
                    <a:pt x="1512" y="1550"/>
                  </a:lnTo>
                  <a:lnTo>
                    <a:pt x="1501" y="1589"/>
                  </a:lnTo>
                  <a:lnTo>
                    <a:pt x="1486" y="1626"/>
                  </a:lnTo>
                  <a:lnTo>
                    <a:pt x="1465" y="1658"/>
                  </a:lnTo>
                  <a:lnTo>
                    <a:pt x="1439" y="1690"/>
                  </a:lnTo>
                  <a:lnTo>
                    <a:pt x="1410" y="1716"/>
                  </a:lnTo>
                  <a:lnTo>
                    <a:pt x="1383" y="1722"/>
                  </a:lnTo>
                  <a:lnTo>
                    <a:pt x="1358" y="1729"/>
                  </a:lnTo>
                  <a:lnTo>
                    <a:pt x="1334" y="1735"/>
                  </a:lnTo>
                  <a:lnTo>
                    <a:pt x="1308" y="1741"/>
                  </a:lnTo>
                  <a:lnTo>
                    <a:pt x="1279" y="1743"/>
                  </a:lnTo>
                  <a:lnTo>
                    <a:pt x="1268" y="1738"/>
                  </a:lnTo>
                  <a:lnTo>
                    <a:pt x="1255" y="1737"/>
                  </a:lnTo>
                  <a:lnTo>
                    <a:pt x="1240" y="1738"/>
                  </a:lnTo>
                  <a:lnTo>
                    <a:pt x="1230" y="1743"/>
                  </a:lnTo>
                  <a:lnTo>
                    <a:pt x="1219" y="1747"/>
                  </a:lnTo>
                  <a:lnTo>
                    <a:pt x="1208" y="1746"/>
                  </a:lnTo>
                  <a:lnTo>
                    <a:pt x="1196" y="1743"/>
                  </a:lnTo>
                  <a:lnTo>
                    <a:pt x="1186" y="1739"/>
                  </a:lnTo>
                  <a:lnTo>
                    <a:pt x="1174" y="1738"/>
                  </a:lnTo>
                  <a:lnTo>
                    <a:pt x="1163" y="1739"/>
                  </a:lnTo>
                  <a:lnTo>
                    <a:pt x="1153" y="1748"/>
                  </a:lnTo>
                  <a:lnTo>
                    <a:pt x="1136" y="1739"/>
                  </a:lnTo>
                  <a:lnTo>
                    <a:pt x="1119" y="1737"/>
                  </a:lnTo>
                  <a:lnTo>
                    <a:pt x="1101" y="1738"/>
                  </a:lnTo>
                  <a:lnTo>
                    <a:pt x="1084" y="1743"/>
                  </a:lnTo>
                  <a:lnTo>
                    <a:pt x="1067" y="1747"/>
                  </a:lnTo>
                  <a:lnTo>
                    <a:pt x="1050" y="1750"/>
                  </a:lnTo>
                  <a:lnTo>
                    <a:pt x="1033" y="1747"/>
                  </a:lnTo>
                  <a:lnTo>
                    <a:pt x="1016" y="1738"/>
                  </a:lnTo>
                  <a:lnTo>
                    <a:pt x="989" y="1738"/>
                  </a:lnTo>
                  <a:lnTo>
                    <a:pt x="989" y="1688"/>
                  </a:lnTo>
                  <a:lnTo>
                    <a:pt x="1307" y="1688"/>
                  </a:lnTo>
                  <a:lnTo>
                    <a:pt x="1328" y="1687"/>
                  </a:lnTo>
                  <a:lnTo>
                    <a:pt x="1349" y="1682"/>
                  </a:lnTo>
                  <a:lnTo>
                    <a:pt x="1371" y="1675"/>
                  </a:lnTo>
                  <a:lnTo>
                    <a:pt x="1392" y="1665"/>
                  </a:lnTo>
                  <a:lnTo>
                    <a:pt x="1411" y="1651"/>
                  </a:lnTo>
                  <a:lnTo>
                    <a:pt x="1429" y="1634"/>
                  </a:lnTo>
                  <a:lnTo>
                    <a:pt x="1444" y="1614"/>
                  </a:lnTo>
                  <a:lnTo>
                    <a:pt x="1456" y="1591"/>
                  </a:lnTo>
                  <a:lnTo>
                    <a:pt x="1463" y="1563"/>
                  </a:lnTo>
                  <a:lnTo>
                    <a:pt x="1466" y="1532"/>
                  </a:lnTo>
                  <a:lnTo>
                    <a:pt x="1463" y="1501"/>
                  </a:lnTo>
                  <a:lnTo>
                    <a:pt x="1454" y="1473"/>
                  </a:lnTo>
                  <a:lnTo>
                    <a:pt x="1443" y="1450"/>
                  </a:lnTo>
                  <a:lnTo>
                    <a:pt x="1426" y="1429"/>
                  </a:lnTo>
                  <a:lnTo>
                    <a:pt x="1407" y="1411"/>
                  </a:lnTo>
                  <a:lnTo>
                    <a:pt x="1388" y="1396"/>
                  </a:lnTo>
                  <a:lnTo>
                    <a:pt x="1366" y="1386"/>
                  </a:lnTo>
                  <a:lnTo>
                    <a:pt x="1345" y="1378"/>
                  </a:lnTo>
                  <a:lnTo>
                    <a:pt x="1325" y="1373"/>
                  </a:lnTo>
                  <a:lnTo>
                    <a:pt x="1307" y="1372"/>
                  </a:lnTo>
                  <a:lnTo>
                    <a:pt x="379" y="1372"/>
                  </a:lnTo>
                  <a:lnTo>
                    <a:pt x="343" y="1369"/>
                  </a:lnTo>
                  <a:lnTo>
                    <a:pt x="305" y="1363"/>
                  </a:lnTo>
                  <a:lnTo>
                    <a:pt x="270" y="1351"/>
                  </a:lnTo>
                  <a:lnTo>
                    <a:pt x="235" y="1335"/>
                  </a:lnTo>
                  <a:lnTo>
                    <a:pt x="203" y="1316"/>
                  </a:lnTo>
                  <a:lnTo>
                    <a:pt x="173" y="1292"/>
                  </a:lnTo>
                  <a:lnTo>
                    <a:pt x="146" y="1265"/>
                  </a:lnTo>
                  <a:lnTo>
                    <a:pt x="123" y="1233"/>
                  </a:lnTo>
                  <a:lnTo>
                    <a:pt x="104" y="1198"/>
                  </a:lnTo>
                  <a:lnTo>
                    <a:pt x="90" y="1160"/>
                  </a:lnTo>
                  <a:lnTo>
                    <a:pt x="81" y="1119"/>
                  </a:lnTo>
                  <a:lnTo>
                    <a:pt x="78" y="1074"/>
                  </a:lnTo>
                  <a:lnTo>
                    <a:pt x="81" y="1029"/>
                  </a:lnTo>
                  <a:lnTo>
                    <a:pt x="90" y="987"/>
                  </a:lnTo>
                  <a:lnTo>
                    <a:pt x="103" y="949"/>
                  </a:lnTo>
                  <a:lnTo>
                    <a:pt x="123" y="914"/>
                  </a:lnTo>
                  <a:lnTo>
                    <a:pt x="145" y="881"/>
                  </a:lnTo>
                  <a:lnTo>
                    <a:pt x="171" y="854"/>
                  </a:lnTo>
                  <a:lnTo>
                    <a:pt x="201" y="829"/>
                  </a:lnTo>
                  <a:lnTo>
                    <a:pt x="233" y="810"/>
                  </a:lnTo>
                  <a:lnTo>
                    <a:pt x="267" y="793"/>
                  </a:lnTo>
                  <a:lnTo>
                    <a:pt x="304" y="781"/>
                  </a:lnTo>
                  <a:lnTo>
                    <a:pt x="342" y="775"/>
                  </a:lnTo>
                  <a:lnTo>
                    <a:pt x="379" y="772"/>
                  </a:lnTo>
                  <a:lnTo>
                    <a:pt x="681" y="772"/>
                  </a:lnTo>
                  <a:lnTo>
                    <a:pt x="681" y="838"/>
                  </a:lnTo>
                  <a:close/>
                  <a:moveTo>
                    <a:pt x="1153" y="614"/>
                  </a:moveTo>
                  <a:lnTo>
                    <a:pt x="1150" y="632"/>
                  </a:lnTo>
                  <a:lnTo>
                    <a:pt x="1143" y="652"/>
                  </a:lnTo>
                  <a:lnTo>
                    <a:pt x="1131" y="668"/>
                  </a:lnTo>
                  <a:lnTo>
                    <a:pt x="1114" y="681"/>
                  </a:lnTo>
                  <a:lnTo>
                    <a:pt x="1094" y="690"/>
                  </a:lnTo>
                  <a:lnTo>
                    <a:pt x="1072" y="694"/>
                  </a:lnTo>
                  <a:lnTo>
                    <a:pt x="989" y="694"/>
                  </a:lnTo>
                  <a:lnTo>
                    <a:pt x="989" y="535"/>
                  </a:lnTo>
                  <a:lnTo>
                    <a:pt x="1072" y="535"/>
                  </a:lnTo>
                  <a:lnTo>
                    <a:pt x="1094" y="539"/>
                  </a:lnTo>
                  <a:lnTo>
                    <a:pt x="1114" y="548"/>
                  </a:lnTo>
                  <a:lnTo>
                    <a:pt x="1131" y="561"/>
                  </a:lnTo>
                  <a:lnTo>
                    <a:pt x="1143" y="576"/>
                  </a:lnTo>
                  <a:lnTo>
                    <a:pt x="1150" y="595"/>
                  </a:lnTo>
                  <a:lnTo>
                    <a:pt x="1153" y="614"/>
                  </a:lnTo>
                  <a:close/>
                  <a:moveTo>
                    <a:pt x="681" y="2065"/>
                  </a:moveTo>
                  <a:lnTo>
                    <a:pt x="545" y="2065"/>
                  </a:lnTo>
                  <a:lnTo>
                    <a:pt x="528" y="2064"/>
                  </a:lnTo>
                  <a:lnTo>
                    <a:pt x="511" y="2060"/>
                  </a:lnTo>
                  <a:lnTo>
                    <a:pt x="494" y="2052"/>
                  </a:lnTo>
                  <a:lnTo>
                    <a:pt x="481" y="2042"/>
                  </a:lnTo>
                  <a:lnTo>
                    <a:pt x="469" y="2026"/>
                  </a:lnTo>
                  <a:lnTo>
                    <a:pt x="463" y="2008"/>
                  </a:lnTo>
                  <a:lnTo>
                    <a:pt x="460" y="1986"/>
                  </a:lnTo>
                  <a:lnTo>
                    <a:pt x="463" y="1966"/>
                  </a:lnTo>
                  <a:lnTo>
                    <a:pt x="469" y="1949"/>
                  </a:lnTo>
                  <a:lnTo>
                    <a:pt x="480" y="1936"/>
                  </a:lnTo>
                  <a:lnTo>
                    <a:pt x="492" y="1926"/>
                  </a:lnTo>
                  <a:lnTo>
                    <a:pt x="506" y="1918"/>
                  </a:lnTo>
                  <a:lnTo>
                    <a:pt x="519" y="1913"/>
                  </a:lnTo>
                  <a:lnTo>
                    <a:pt x="533" y="1910"/>
                  </a:lnTo>
                  <a:lnTo>
                    <a:pt x="545" y="1909"/>
                  </a:lnTo>
                  <a:lnTo>
                    <a:pt x="681" y="1909"/>
                  </a:lnTo>
                  <a:lnTo>
                    <a:pt x="681" y="2065"/>
                  </a:lnTo>
                  <a:close/>
                  <a:moveTo>
                    <a:pt x="681" y="1155"/>
                  </a:moveTo>
                  <a:lnTo>
                    <a:pt x="379" y="1155"/>
                  </a:lnTo>
                  <a:lnTo>
                    <a:pt x="361" y="1153"/>
                  </a:lnTo>
                  <a:lnTo>
                    <a:pt x="343" y="1145"/>
                  </a:lnTo>
                  <a:lnTo>
                    <a:pt x="327" y="1133"/>
                  </a:lnTo>
                  <a:lnTo>
                    <a:pt x="314" y="1117"/>
                  </a:lnTo>
                  <a:lnTo>
                    <a:pt x="305" y="1098"/>
                  </a:lnTo>
                  <a:lnTo>
                    <a:pt x="301" y="1074"/>
                  </a:lnTo>
                  <a:lnTo>
                    <a:pt x="305" y="1050"/>
                  </a:lnTo>
                  <a:lnTo>
                    <a:pt x="313" y="1029"/>
                  </a:lnTo>
                  <a:lnTo>
                    <a:pt x="326" y="1011"/>
                  </a:lnTo>
                  <a:lnTo>
                    <a:pt x="342" y="997"/>
                  </a:lnTo>
                  <a:lnTo>
                    <a:pt x="360" y="988"/>
                  </a:lnTo>
                  <a:lnTo>
                    <a:pt x="379" y="986"/>
                  </a:lnTo>
                  <a:lnTo>
                    <a:pt x="681" y="986"/>
                  </a:lnTo>
                  <a:lnTo>
                    <a:pt x="681" y="1155"/>
                  </a:lnTo>
                  <a:close/>
                  <a:moveTo>
                    <a:pt x="900" y="230"/>
                  </a:moveTo>
                  <a:lnTo>
                    <a:pt x="771" y="230"/>
                  </a:lnTo>
                  <a:lnTo>
                    <a:pt x="771" y="89"/>
                  </a:lnTo>
                  <a:lnTo>
                    <a:pt x="900" y="89"/>
                  </a:lnTo>
                  <a:lnTo>
                    <a:pt x="900" y="230"/>
                  </a:lnTo>
                  <a:close/>
                  <a:moveTo>
                    <a:pt x="900" y="535"/>
                  </a:moveTo>
                  <a:lnTo>
                    <a:pt x="900" y="1155"/>
                  </a:lnTo>
                  <a:lnTo>
                    <a:pt x="771" y="1155"/>
                  </a:lnTo>
                  <a:lnTo>
                    <a:pt x="771" y="535"/>
                  </a:lnTo>
                  <a:lnTo>
                    <a:pt x="900" y="535"/>
                  </a:lnTo>
                  <a:close/>
                  <a:moveTo>
                    <a:pt x="900" y="2481"/>
                  </a:moveTo>
                  <a:lnTo>
                    <a:pt x="771" y="2481"/>
                  </a:lnTo>
                  <a:lnTo>
                    <a:pt x="771" y="2369"/>
                  </a:lnTo>
                  <a:lnTo>
                    <a:pt x="900" y="2369"/>
                  </a:lnTo>
                  <a:lnTo>
                    <a:pt x="900" y="2481"/>
                  </a:lnTo>
                  <a:close/>
                  <a:moveTo>
                    <a:pt x="682" y="1743"/>
                  </a:moveTo>
                  <a:lnTo>
                    <a:pt x="666" y="1739"/>
                  </a:lnTo>
                  <a:lnTo>
                    <a:pt x="651" y="1741"/>
                  </a:lnTo>
                  <a:lnTo>
                    <a:pt x="638" y="1745"/>
                  </a:lnTo>
                  <a:lnTo>
                    <a:pt x="625" y="1750"/>
                  </a:lnTo>
                  <a:lnTo>
                    <a:pt x="612" y="1754"/>
                  </a:lnTo>
                  <a:lnTo>
                    <a:pt x="599" y="1755"/>
                  </a:lnTo>
                  <a:lnTo>
                    <a:pt x="586" y="1752"/>
                  </a:lnTo>
                  <a:lnTo>
                    <a:pt x="573" y="1743"/>
                  </a:lnTo>
                  <a:lnTo>
                    <a:pt x="561" y="1746"/>
                  </a:lnTo>
                  <a:lnTo>
                    <a:pt x="549" y="1748"/>
                  </a:lnTo>
                  <a:lnTo>
                    <a:pt x="537" y="1752"/>
                  </a:lnTo>
                  <a:lnTo>
                    <a:pt x="527" y="1754"/>
                  </a:lnTo>
                  <a:lnTo>
                    <a:pt x="516" y="1751"/>
                  </a:lnTo>
                  <a:lnTo>
                    <a:pt x="506" y="1743"/>
                  </a:lnTo>
                  <a:lnTo>
                    <a:pt x="492" y="1741"/>
                  </a:lnTo>
                  <a:lnTo>
                    <a:pt x="480" y="1743"/>
                  </a:lnTo>
                  <a:lnTo>
                    <a:pt x="468" y="1748"/>
                  </a:lnTo>
                  <a:lnTo>
                    <a:pt x="459" y="1758"/>
                  </a:lnTo>
                  <a:lnTo>
                    <a:pt x="450" y="1767"/>
                  </a:lnTo>
                  <a:lnTo>
                    <a:pt x="439" y="1776"/>
                  </a:lnTo>
                  <a:lnTo>
                    <a:pt x="430" y="1784"/>
                  </a:lnTo>
                  <a:lnTo>
                    <a:pt x="419" y="1789"/>
                  </a:lnTo>
                  <a:lnTo>
                    <a:pt x="406" y="1791"/>
                  </a:lnTo>
                  <a:lnTo>
                    <a:pt x="391" y="1788"/>
                  </a:lnTo>
                  <a:lnTo>
                    <a:pt x="378" y="1793"/>
                  </a:lnTo>
                  <a:lnTo>
                    <a:pt x="369" y="1801"/>
                  </a:lnTo>
                  <a:lnTo>
                    <a:pt x="363" y="1811"/>
                  </a:lnTo>
                  <a:lnTo>
                    <a:pt x="359" y="1823"/>
                  </a:lnTo>
                  <a:lnTo>
                    <a:pt x="355" y="1835"/>
                  </a:lnTo>
                  <a:lnTo>
                    <a:pt x="349" y="1845"/>
                  </a:lnTo>
                  <a:lnTo>
                    <a:pt x="342" y="1853"/>
                  </a:lnTo>
                  <a:lnTo>
                    <a:pt x="330" y="1858"/>
                  </a:lnTo>
                  <a:lnTo>
                    <a:pt x="316" y="1868"/>
                  </a:lnTo>
                  <a:lnTo>
                    <a:pt x="308" y="1879"/>
                  </a:lnTo>
                  <a:lnTo>
                    <a:pt x="305" y="1891"/>
                  </a:lnTo>
                  <a:lnTo>
                    <a:pt x="305" y="1904"/>
                  </a:lnTo>
                  <a:lnTo>
                    <a:pt x="306" y="1918"/>
                  </a:lnTo>
                  <a:lnTo>
                    <a:pt x="308" y="1931"/>
                  </a:lnTo>
                  <a:lnTo>
                    <a:pt x="309" y="1944"/>
                  </a:lnTo>
                  <a:lnTo>
                    <a:pt x="306" y="1957"/>
                  </a:lnTo>
                  <a:lnTo>
                    <a:pt x="300" y="1969"/>
                  </a:lnTo>
                  <a:lnTo>
                    <a:pt x="287" y="1979"/>
                  </a:lnTo>
                  <a:lnTo>
                    <a:pt x="287" y="1995"/>
                  </a:lnTo>
                  <a:lnTo>
                    <a:pt x="289" y="2009"/>
                  </a:lnTo>
                  <a:lnTo>
                    <a:pt x="296" y="2022"/>
                  </a:lnTo>
                  <a:lnTo>
                    <a:pt x="309" y="2034"/>
                  </a:lnTo>
                  <a:lnTo>
                    <a:pt x="303" y="2051"/>
                  </a:lnTo>
                  <a:lnTo>
                    <a:pt x="303" y="2064"/>
                  </a:lnTo>
                  <a:lnTo>
                    <a:pt x="306" y="2077"/>
                  </a:lnTo>
                  <a:lnTo>
                    <a:pt x="312" y="2087"/>
                  </a:lnTo>
                  <a:lnTo>
                    <a:pt x="321" y="2097"/>
                  </a:lnTo>
                  <a:lnTo>
                    <a:pt x="330" y="2106"/>
                  </a:lnTo>
                  <a:lnTo>
                    <a:pt x="340" y="2114"/>
                  </a:lnTo>
                  <a:lnTo>
                    <a:pt x="349" y="2123"/>
                  </a:lnTo>
                  <a:lnTo>
                    <a:pt x="357" y="2133"/>
                  </a:lnTo>
                  <a:lnTo>
                    <a:pt x="363" y="2145"/>
                  </a:lnTo>
                  <a:lnTo>
                    <a:pt x="364" y="2159"/>
                  </a:lnTo>
                  <a:lnTo>
                    <a:pt x="376" y="2171"/>
                  </a:lnTo>
                  <a:lnTo>
                    <a:pt x="390" y="2180"/>
                  </a:lnTo>
                  <a:lnTo>
                    <a:pt x="404" y="2185"/>
                  </a:lnTo>
                  <a:lnTo>
                    <a:pt x="419" y="2190"/>
                  </a:lnTo>
                  <a:lnTo>
                    <a:pt x="434" y="2194"/>
                  </a:lnTo>
                  <a:lnTo>
                    <a:pt x="449" y="2201"/>
                  </a:lnTo>
                  <a:lnTo>
                    <a:pt x="462" y="2211"/>
                  </a:lnTo>
                  <a:lnTo>
                    <a:pt x="473" y="2226"/>
                  </a:lnTo>
                  <a:lnTo>
                    <a:pt x="486" y="2228"/>
                  </a:lnTo>
                  <a:lnTo>
                    <a:pt x="499" y="2228"/>
                  </a:lnTo>
                  <a:lnTo>
                    <a:pt x="513" y="2223"/>
                  </a:lnTo>
                  <a:lnTo>
                    <a:pt x="523" y="2219"/>
                  </a:lnTo>
                  <a:lnTo>
                    <a:pt x="535" y="2215"/>
                  </a:lnTo>
                  <a:lnTo>
                    <a:pt x="545" y="2214"/>
                  </a:lnTo>
                  <a:lnTo>
                    <a:pt x="556" y="2219"/>
                  </a:lnTo>
                  <a:lnTo>
                    <a:pt x="566" y="2231"/>
                  </a:lnTo>
                  <a:lnTo>
                    <a:pt x="582" y="2220"/>
                  </a:lnTo>
                  <a:lnTo>
                    <a:pt x="596" y="2219"/>
                  </a:lnTo>
                  <a:lnTo>
                    <a:pt x="612" y="2220"/>
                  </a:lnTo>
                  <a:lnTo>
                    <a:pt x="626" y="2226"/>
                  </a:lnTo>
                  <a:lnTo>
                    <a:pt x="642" y="2230"/>
                  </a:lnTo>
                  <a:lnTo>
                    <a:pt x="657" y="2232"/>
                  </a:lnTo>
                  <a:lnTo>
                    <a:pt x="672" y="2230"/>
                  </a:lnTo>
                  <a:lnTo>
                    <a:pt x="687" y="2219"/>
                  </a:lnTo>
                  <a:lnTo>
                    <a:pt x="702" y="2226"/>
                  </a:lnTo>
                  <a:lnTo>
                    <a:pt x="717" y="2226"/>
                  </a:lnTo>
                  <a:lnTo>
                    <a:pt x="733" y="2223"/>
                  </a:lnTo>
                  <a:lnTo>
                    <a:pt x="747" y="2220"/>
                  </a:lnTo>
                  <a:lnTo>
                    <a:pt x="763" y="2219"/>
                  </a:lnTo>
                  <a:lnTo>
                    <a:pt x="777" y="2222"/>
                  </a:lnTo>
                  <a:lnTo>
                    <a:pt x="790" y="2231"/>
                  </a:lnTo>
                  <a:lnTo>
                    <a:pt x="809" y="2222"/>
                  </a:lnTo>
                  <a:lnTo>
                    <a:pt x="827" y="2219"/>
                  </a:lnTo>
                  <a:lnTo>
                    <a:pt x="846" y="2220"/>
                  </a:lnTo>
                  <a:lnTo>
                    <a:pt x="866" y="2223"/>
                  </a:lnTo>
                  <a:lnTo>
                    <a:pt x="884" y="2226"/>
                  </a:lnTo>
                  <a:lnTo>
                    <a:pt x="904" y="2226"/>
                  </a:lnTo>
                  <a:lnTo>
                    <a:pt x="922" y="2219"/>
                  </a:lnTo>
                  <a:lnTo>
                    <a:pt x="933" y="2222"/>
                  </a:lnTo>
                  <a:lnTo>
                    <a:pt x="943" y="2227"/>
                  </a:lnTo>
                  <a:lnTo>
                    <a:pt x="952" y="2230"/>
                  </a:lnTo>
                  <a:lnTo>
                    <a:pt x="963" y="2231"/>
                  </a:lnTo>
                  <a:lnTo>
                    <a:pt x="972" y="2226"/>
                  </a:lnTo>
                  <a:lnTo>
                    <a:pt x="982" y="2219"/>
                  </a:lnTo>
                  <a:lnTo>
                    <a:pt x="995" y="2219"/>
                  </a:lnTo>
                  <a:lnTo>
                    <a:pt x="1008" y="2220"/>
                  </a:lnTo>
                  <a:lnTo>
                    <a:pt x="1021" y="2224"/>
                  </a:lnTo>
                  <a:lnTo>
                    <a:pt x="1034" y="2226"/>
                  </a:lnTo>
                  <a:lnTo>
                    <a:pt x="1047" y="2223"/>
                  </a:lnTo>
                  <a:lnTo>
                    <a:pt x="1060" y="2214"/>
                  </a:lnTo>
                  <a:lnTo>
                    <a:pt x="1069" y="2222"/>
                  </a:lnTo>
                  <a:lnTo>
                    <a:pt x="1080" y="2224"/>
                  </a:lnTo>
                  <a:lnTo>
                    <a:pt x="1093" y="2226"/>
                  </a:lnTo>
                  <a:lnTo>
                    <a:pt x="1105" y="2226"/>
                  </a:lnTo>
                  <a:lnTo>
                    <a:pt x="1118" y="2224"/>
                  </a:lnTo>
                  <a:lnTo>
                    <a:pt x="1129" y="2226"/>
                  </a:lnTo>
                  <a:lnTo>
                    <a:pt x="1141" y="2228"/>
                  </a:lnTo>
                  <a:lnTo>
                    <a:pt x="1150" y="2236"/>
                  </a:lnTo>
                  <a:lnTo>
                    <a:pt x="1158" y="2248"/>
                  </a:lnTo>
                  <a:lnTo>
                    <a:pt x="1169" y="2245"/>
                  </a:lnTo>
                  <a:lnTo>
                    <a:pt x="1176" y="2249"/>
                  </a:lnTo>
                  <a:lnTo>
                    <a:pt x="1183" y="2256"/>
                  </a:lnTo>
                  <a:lnTo>
                    <a:pt x="1189" y="2263"/>
                  </a:lnTo>
                  <a:lnTo>
                    <a:pt x="1196" y="2273"/>
                  </a:lnTo>
                  <a:lnTo>
                    <a:pt x="1203" y="2280"/>
                  </a:lnTo>
                  <a:lnTo>
                    <a:pt x="1209" y="2287"/>
                  </a:lnTo>
                  <a:lnTo>
                    <a:pt x="682" y="2287"/>
                  </a:lnTo>
                  <a:lnTo>
                    <a:pt x="545" y="2287"/>
                  </a:lnTo>
                  <a:lnTo>
                    <a:pt x="529" y="2287"/>
                  </a:lnTo>
                  <a:lnTo>
                    <a:pt x="510" y="2284"/>
                  </a:lnTo>
                  <a:lnTo>
                    <a:pt x="489" y="2280"/>
                  </a:lnTo>
                  <a:lnTo>
                    <a:pt x="466" y="2275"/>
                  </a:lnTo>
                  <a:lnTo>
                    <a:pt x="441" y="2267"/>
                  </a:lnTo>
                  <a:lnTo>
                    <a:pt x="415" y="2258"/>
                  </a:lnTo>
                  <a:lnTo>
                    <a:pt x="389" y="2245"/>
                  </a:lnTo>
                  <a:lnTo>
                    <a:pt x="364" y="2231"/>
                  </a:lnTo>
                  <a:lnTo>
                    <a:pt x="339" y="2213"/>
                  </a:lnTo>
                  <a:lnTo>
                    <a:pt x="316" y="2192"/>
                  </a:lnTo>
                  <a:lnTo>
                    <a:pt x="295" y="2167"/>
                  </a:lnTo>
                  <a:lnTo>
                    <a:pt x="275" y="2138"/>
                  </a:lnTo>
                  <a:lnTo>
                    <a:pt x="259" y="2107"/>
                  </a:lnTo>
                  <a:lnTo>
                    <a:pt x="248" y="2072"/>
                  </a:lnTo>
                  <a:lnTo>
                    <a:pt x="241" y="2031"/>
                  </a:lnTo>
                  <a:lnTo>
                    <a:pt x="239" y="1987"/>
                  </a:lnTo>
                  <a:lnTo>
                    <a:pt x="241" y="1943"/>
                  </a:lnTo>
                  <a:lnTo>
                    <a:pt x="249" y="1904"/>
                  </a:lnTo>
                  <a:lnTo>
                    <a:pt x="261" y="1867"/>
                  </a:lnTo>
                  <a:lnTo>
                    <a:pt x="276" y="1836"/>
                  </a:lnTo>
                  <a:lnTo>
                    <a:pt x="295" y="1808"/>
                  </a:lnTo>
                  <a:lnTo>
                    <a:pt x="317" y="1784"/>
                  </a:lnTo>
                  <a:lnTo>
                    <a:pt x="340" y="1763"/>
                  </a:lnTo>
                  <a:lnTo>
                    <a:pt x="365" y="1745"/>
                  </a:lnTo>
                  <a:lnTo>
                    <a:pt x="390" y="1730"/>
                  </a:lnTo>
                  <a:lnTo>
                    <a:pt x="416" y="1717"/>
                  </a:lnTo>
                  <a:lnTo>
                    <a:pt x="442" y="1708"/>
                  </a:lnTo>
                  <a:lnTo>
                    <a:pt x="467" y="1700"/>
                  </a:lnTo>
                  <a:lnTo>
                    <a:pt x="490" y="1695"/>
                  </a:lnTo>
                  <a:lnTo>
                    <a:pt x="511" y="1691"/>
                  </a:lnTo>
                  <a:lnTo>
                    <a:pt x="529" y="1688"/>
                  </a:lnTo>
                  <a:lnTo>
                    <a:pt x="545" y="1688"/>
                  </a:lnTo>
                  <a:lnTo>
                    <a:pt x="681" y="1688"/>
                  </a:lnTo>
                  <a:lnTo>
                    <a:pt x="682" y="1743"/>
                  </a:lnTo>
                  <a:close/>
                  <a:moveTo>
                    <a:pt x="900" y="2065"/>
                  </a:moveTo>
                  <a:lnTo>
                    <a:pt x="771" y="2065"/>
                  </a:lnTo>
                  <a:lnTo>
                    <a:pt x="771" y="1450"/>
                  </a:lnTo>
                  <a:lnTo>
                    <a:pt x="900" y="1450"/>
                  </a:lnTo>
                  <a:lnTo>
                    <a:pt x="900" y="20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2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61468" name="Freeform 6"/>
            <p:cNvSpPr>
              <a:spLocks/>
            </p:cNvSpPr>
            <p:nvPr/>
          </p:nvSpPr>
          <p:spPr bwMode="auto">
            <a:xfrm>
              <a:off x="6103" y="164"/>
              <a:ext cx="32" cy="32"/>
            </a:xfrm>
            <a:custGeom>
              <a:avLst/>
              <a:gdLst>
                <a:gd name="T0" fmla="*/ 0 w 180"/>
                <a:gd name="T1" fmla="*/ 0 h 185"/>
                <a:gd name="T2" fmla="*/ 0 w 180"/>
                <a:gd name="T3" fmla="*/ 0 h 185"/>
                <a:gd name="T4" fmla="*/ 0 w 180"/>
                <a:gd name="T5" fmla="*/ 0 h 185"/>
                <a:gd name="T6" fmla="*/ 0 w 180"/>
                <a:gd name="T7" fmla="*/ 0 h 185"/>
                <a:gd name="T8" fmla="*/ 0 w 180"/>
                <a:gd name="T9" fmla="*/ 0 h 185"/>
                <a:gd name="T10" fmla="*/ 0 w 180"/>
                <a:gd name="T11" fmla="*/ 0 h 185"/>
                <a:gd name="T12" fmla="*/ 0 w 180"/>
                <a:gd name="T13" fmla="*/ 0 h 185"/>
                <a:gd name="T14" fmla="*/ 0 w 180"/>
                <a:gd name="T15" fmla="*/ 0 h 185"/>
                <a:gd name="T16" fmla="*/ 0 w 180"/>
                <a:gd name="T17" fmla="*/ 0 h 185"/>
                <a:gd name="T18" fmla="*/ 0 w 180"/>
                <a:gd name="T19" fmla="*/ 0 h 185"/>
                <a:gd name="T20" fmla="*/ 0 w 180"/>
                <a:gd name="T21" fmla="*/ 0 h 185"/>
                <a:gd name="T22" fmla="*/ 0 w 180"/>
                <a:gd name="T23" fmla="*/ 0 h 185"/>
                <a:gd name="T24" fmla="*/ 0 w 180"/>
                <a:gd name="T25" fmla="*/ 0 h 185"/>
                <a:gd name="T26" fmla="*/ 0 w 180"/>
                <a:gd name="T27" fmla="*/ 0 h 185"/>
                <a:gd name="T28" fmla="*/ 0 w 180"/>
                <a:gd name="T29" fmla="*/ 0 h 185"/>
                <a:gd name="T30" fmla="*/ 0 w 180"/>
                <a:gd name="T31" fmla="*/ 0 h 185"/>
                <a:gd name="T32" fmla="*/ 0 w 180"/>
                <a:gd name="T33" fmla="*/ 0 h 185"/>
                <a:gd name="T34" fmla="*/ 0 w 180"/>
                <a:gd name="T35" fmla="*/ 0 h 185"/>
                <a:gd name="T36" fmla="*/ 0 w 180"/>
                <a:gd name="T37" fmla="*/ 0 h 185"/>
                <a:gd name="T38" fmla="*/ 0 w 180"/>
                <a:gd name="T39" fmla="*/ 0 h 185"/>
                <a:gd name="T40" fmla="*/ 0 w 180"/>
                <a:gd name="T41" fmla="*/ 0 h 185"/>
                <a:gd name="T42" fmla="*/ 0 w 180"/>
                <a:gd name="T43" fmla="*/ 0 h 185"/>
                <a:gd name="T44" fmla="*/ 0 w 180"/>
                <a:gd name="T45" fmla="*/ 0 h 185"/>
                <a:gd name="T46" fmla="*/ 0 w 180"/>
                <a:gd name="T47" fmla="*/ 0 h 185"/>
                <a:gd name="T48" fmla="*/ 0 w 180"/>
                <a:gd name="T49" fmla="*/ 0 h 1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85">
                  <a:moveTo>
                    <a:pt x="0" y="93"/>
                  </a:moveTo>
                  <a:lnTo>
                    <a:pt x="4" y="68"/>
                  </a:lnTo>
                  <a:lnTo>
                    <a:pt x="14" y="47"/>
                  </a:lnTo>
                  <a:lnTo>
                    <a:pt x="28" y="27"/>
                  </a:lnTo>
                  <a:lnTo>
                    <a:pt x="46" y="13"/>
                  </a:lnTo>
                  <a:lnTo>
                    <a:pt x="68" y="4"/>
                  </a:lnTo>
                  <a:lnTo>
                    <a:pt x="93" y="0"/>
                  </a:lnTo>
                  <a:lnTo>
                    <a:pt x="117" y="4"/>
                  </a:lnTo>
                  <a:lnTo>
                    <a:pt x="137" y="13"/>
                  </a:lnTo>
                  <a:lnTo>
                    <a:pt x="156" y="27"/>
                  </a:lnTo>
                  <a:lnTo>
                    <a:pt x="169" y="47"/>
                  </a:lnTo>
                  <a:lnTo>
                    <a:pt x="178" y="68"/>
                  </a:lnTo>
                  <a:lnTo>
                    <a:pt x="180" y="93"/>
                  </a:lnTo>
                  <a:lnTo>
                    <a:pt x="178" y="117"/>
                  </a:lnTo>
                  <a:lnTo>
                    <a:pt x="169" y="139"/>
                  </a:lnTo>
                  <a:lnTo>
                    <a:pt x="156" y="158"/>
                  </a:lnTo>
                  <a:lnTo>
                    <a:pt x="137" y="172"/>
                  </a:lnTo>
                  <a:lnTo>
                    <a:pt x="117" y="181"/>
                  </a:lnTo>
                  <a:lnTo>
                    <a:pt x="93" y="185"/>
                  </a:lnTo>
                  <a:lnTo>
                    <a:pt x="68" y="181"/>
                  </a:lnTo>
                  <a:lnTo>
                    <a:pt x="46" y="172"/>
                  </a:lnTo>
                  <a:lnTo>
                    <a:pt x="28" y="158"/>
                  </a:lnTo>
                  <a:lnTo>
                    <a:pt x="14" y="139"/>
                  </a:lnTo>
                  <a:lnTo>
                    <a:pt x="4" y="11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2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61469" name="Freeform 7"/>
            <p:cNvSpPr>
              <a:spLocks/>
            </p:cNvSpPr>
            <p:nvPr/>
          </p:nvSpPr>
          <p:spPr bwMode="auto">
            <a:xfrm>
              <a:off x="6175" y="164"/>
              <a:ext cx="32" cy="32"/>
            </a:xfrm>
            <a:custGeom>
              <a:avLst/>
              <a:gdLst>
                <a:gd name="T0" fmla="*/ 0 w 183"/>
                <a:gd name="T1" fmla="*/ 0 h 185"/>
                <a:gd name="T2" fmla="*/ 0 w 183"/>
                <a:gd name="T3" fmla="*/ 0 h 185"/>
                <a:gd name="T4" fmla="*/ 0 w 183"/>
                <a:gd name="T5" fmla="*/ 0 h 185"/>
                <a:gd name="T6" fmla="*/ 0 w 183"/>
                <a:gd name="T7" fmla="*/ 0 h 185"/>
                <a:gd name="T8" fmla="*/ 0 w 183"/>
                <a:gd name="T9" fmla="*/ 0 h 185"/>
                <a:gd name="T10" fmla="*/ 0 w 183"/>
                <a:gd name="T11" fmla="*/ 0 h 185"/>
                <a:gd name="T12" fmla="*/ 0 w 183"/>
                <a:gd name="T13" fmla="*/ 0 h 185"/>
                <a:gd name="T14" fmla="*/ 0 w 183"/>
                <a:gd name="T15" fmla="*/ 0 h 185"/>
                <a:gd name="T16" fmla="*/ 0 w 183"/>
                <a:gd name="T17" fmla="*/ 0 h 185"/>
                <a:gd name="T18" fmla="*/ 0 w 183"/>
                <a:gd name="T19" fmla="*/ 0 h 185"/>
                <a:gd name="T20" fmla="*/ 0 w 183"/>
                <a:gd name="T21" fmla="*/ 0 h 185"/>
                <a:gd name="T22" fmla="*/ 0 w 183"/>
                <a:gd name="T23" fmla="*/ 0 h 185"/>
                <a:gd name="T24" fmla="*/ 0 w 183"/>
                <a:gd name="T25" fmla="*/ 0 h 185"/>
                <a:gd name="T26" fmla="*/ 0 w 183"/>
                <a:gd name="T27" fmla="*/ 0 h 185"/>
                <a:gd name="T28" fmla="*/ 0 w 183"/>
                <a:gd name="T29" fmla="*/ 0 h 185"/>
                <a:gd name="T30" fmla="*/ 0 w 183"/>
                <a:gd name="T31" fmla="*/ 0 h 185"/>
                <a:gd name="T32" fmla="*/ 0 w 183"/>
                <a:gd name="T33" fmla="*/ 0 h 185"/>
                <a:gd name="T34" fmla="*/ 0 w 183"/>
                <a:gd name="T35" fmla="*/ 0 h 185"/>
                <a:gd name="T36" fmla="*/ 0 w 183"/>
                <a:gd name="T37" fmla="*/ 0 h 185"/>
                <a:gd name="T38" fmla="*/ 0 w 183"/>
                <a:gd name="T39" fmla="*/ 0 h 185"/>
                <a:gd name="T40" fmla="*/ 0 w 183"/>
                <a:gd name="T41" fmla="*/ 0 h 185"/>
                <a:gd name="T42" fmla="*/ 0 w 183"/>
                <a:gd name="T43" fmla="*/ 0 h 185"/>
                <a:gd name="T44" fmla="*/ 0 w 183"/>
                <a:gd name="T45" fmla="*/ 0 h 185"/>
                <a:gd name="T46" fmla="*/ 0 w 183"/>
                <a:gd name="T47" fmla="*/ 0 h 185"/>
                <a:gd name="T48" fmla="*/ 0 w 183"/>
                <a:gd name="T49" fmla="*/ 0 h 1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85">
                  <a:moveTo>
                    <a:pt x="0" y="93"/>
                  </a:moveTo>
                  <a:lnTo>
                    <a:pt x="2" y="68"/>
                  </a:lnTo>
                  <a:lnTo>
                    <a:pt x="13" y="47"/>
                  </a:lnTo>
                  <a:lnTo>
                    <a:pt x="27" y="27"/>
                  </a:lnTo>
                  <a:lnTo>
                    <a:pt x="45" y="13"/>
                  </a:lnTo>
                  <a:lnTo>
                    <a:pt x="67" y="4"/>
                  </a:lnTo>
                  <a:lnTo>
                    <a:pt x="92" y="0"/>
                  </a:lnTo>
                  <a:lnTo>
                    <a:pt x="116" y="4"/>
                  </a:lnTo>
                  <a:lnTo>
                    <a:pt x="138" y="13"/>
                  </a:lnTo>
                  <a:lnTo>
                    <a:pt x="156" y="27"/>
                  </a:lnTo>
                  <a:lnTo>
                    <a:pt x="172" y="47"/>
                  </a:lnTo>
                  <a:lnTo>
                    <a:pt x="181" y="68"/>
                  </a:lnTo>
                  <a:lnTo>
                    <a:pt x="183" y="93"/>
                  </a:lnTo>
                  <a:lnTo>
                    <a:pt x="181" y="117"/>
                  </a:lnTo>
                  <a:lnTo>
                    <a:pt x="172" y="139"/>
                  </a:lnTo>
                  <a:lnTo>
                    <a:pt x="156" y="158"/>
                  </a:lnTo>
                  <a:lnTo>
                    <a:pt x="138" y="172"/>
                  </a:lnTo>
                  <a:lnTo>
                    <a:pt x="116" y="181"/>
                  </a:lnTo>
                  <a:lnTo>
                    <a:pt x="92" y="185"/>
                  </a:lnTo>
                  <a:lnTo>
                    <a:pt x="67" y="181"/>
                  </a:lnTo>
                  <a:lnTo>
                    <a:pt x="45" y="172"/>
                  </a:lnTo>
                  <a:lnTo>
                    <a:pt x="27" y="158"/>
                  </a:lnTo>
                  <a:lnTo>
                    <a:pt x="13" y="139"/>
                  </a:lnTo>
                  <a:lnTo>
                    <a:pt x="2" y="11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2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1444" name="Line 8"/>
          <p:cNvSpPr>
            <a:spLocks noChangeShapeType="1"/>
          </p:cNvSpPr>
          <p:nvPr/>
        </p:nvSpPr>
        <p:spPr bwMode="auto">
          <a:xfrm>
            <a:off x="-1588" y="1109663"/>
            <a:ext cx="9144001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625673" name="Rectangle 9"/>
          <p:cNvSpPr>
            <a:spLocks noChangeArrowheads="1"/>
          </p:cNvSpPr>
          <p:nvPr/>
        </p:nvSpPr>
        <p:spPr bwMode="auto">
          <a:xfrm>
            <a:off x="1111250" y="307975"/>
            <a:ext cx="6908800" cy="5984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rIns="91438" anchor="ctr"/>
          <a:lstStyle/>
          <a:p>
            <a:pPr algn="ctr" defTabSz="91281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u-HU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Az alkohol emeli a párizsi </a:t>
            </a:r>
            <a:br>
              <a:rPr lang="hu-HU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hu-HU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rendőrök vérnyomását</a:t>
            </a:r>
            <a:endParaRPr lang="el-GR" sz="32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1446" name="Line 10"/>
          <p:cNvSpPr>
            <a:spLocks noChangeShapeType="1"/>
          </p:cNvSpPr>
          <p:nvPr/>
        </p:nvSpPr>
        <p:spPr bwMode="auto">
          <a:xfrm>
            <a:off x="1919288" y="1290638"/>
            <a:ext cx="0" cy="42179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61447" name="Line 11"/>
          <p:cNvSpPr>
            <a:spLocks noChangeShapeType="1"/>
          </p:cNvSpPr>
          <p:nvPr/>
        </p:nvSpPr>
        <p:spPr bwMode="auto">
          <a:xfrm>
            <a:off x="1806575" y="5499100"/>
            <a:ext cx="1063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61448" name="Line 12"/>
          <p:cNvSpPr>
            <a:spLocks noChangeShapeType="1"/>
          </p:cNvSpPr>
          <p:nvPr/>
        </p:nvSpPr>
        <p:spPr bwMode="auto">
          <a:xfrm>
            <a:off x="2320925" y="5499100"/>
            <a:ext cx="58245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61449" name="Text Box 13"/>
          <p:cNvSpPr txBox="1">
            <a:spLocks noChangeArrowheads="1"/>
          </p:cNvSpPr>
          <p:nvPr/>
        </p:nvSpPr>
        <p:spPr bwMode="auto">
          <a:xfrm>
            <a:off x="1512888" y="5329238"/>
            <a:ext cx="296862" cy="33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altLang="hu-HU" sz="1600" smtClean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61450" name="Line 14"/>
          <p:cNvSpPr>
            <a:spLocks noChangeShapeType="1"/>
          </p:cNvSpPr>
          <p:nvPr/>
        </p:nvSpPr>
        <p:spPr bwMode="auto">
          <a:xfrm>
            <a:off x="1806575" y="4094163"/>
            <a:ext cx="1063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61451" name="Text Box 15"/>
          <p:cNvSpPr txBox="1">
            <a:spLocks noChangeArrowheads="1"/>
          </p:cNvSpPr>
          <p:nvPr/>
        </p:nvSpPr>
        <p:spPr bwMode="auto">
          <a:xfrm>
            <a:off x="1400175" y="3924300"/>
            <a:ext cx="409575" cy="33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altLang="hu-HU" sz="1600" smtClean="0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61452" name="Line 16"/>
          <p:cNvSpPr>
            <a:spLocks noChangeShapeType="1"/>
          </p:cNvSpPr>
          <p:nvPr/>
        </p:nvSpPr>
        <p:spPr bwMode="auto">
          <a:xfrm>
            <a:off x="1806575" y="2684463"/>
            <a:ext cx="1063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61453" name="Text Box 17"/>
          <p:cNvSpPr txBox="1">
            <a:spLocks noChangeArrowheads="1"/>
          </p:cNvSpPr>
          <p:nvPr/>
        </p:nvSpPr>
        <p:spPr bwMode="auto">
          <a:xfrm>
            <a:off x="1400175" y="2514600"/>
            <a:ext cx="409575" cy="33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altLang="hu-HU" sz="1600" smtClean="0">
                <a:solidFill>
                  <a:srgbClr val="FFFF00"/>
                </a:solidFill>
              </a:rPr>
              <a:t>20</a:t>
            </a:r>
          </a:p>
        </p:txBody>
      </p:sp>
      <p:sp>
        <p:nvSpPr>
          <p:cNvPr id="61454" name="Line 18"/>
          <p:cNvSpPr>
            <a:spLocks noChangeShapeType="1"/>
          </p:cNvSpPr>
          <p:nvPr/>
        </p:nvSpPr>
        <p:spPr bwMode="auto">
          <a:xfrm>
            <a:off x="1806575" y="1298575"/>
            <a:ext cx="1063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61455" name="Text Box 19"/>
          <p:cNvSpPr txBox="1">
            <a:spLocks noChangeArrowheads="1"/>
          </p:cNvSpPr>
          <p:nvPr/>
        </p:nvSpPr>
        <p:spPr bwMode="auto">
          <a:xfrm>
            <a:off x="1400175" y="1128713"/>
            <a:ext cx="409575" cy="33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altLang="hu-HU" sz="1600" smtClean="0">
                <a:solidFill>
                  <a:srgbClr val="FFFF00"/>
                </a:solidFill>
              </a:rPr>
              <a:t>30</a:t>
            </a:r>
          </a:p>
        </p:txBody>
      </p:sp>
      <p:sp>
        <p:nvSpPr>
          <p:cNvPr id="61456" name="Rectangle 20"/>
          <p:cNvSpPr>
            <a:spLocks noChangeArrowheads="1"/>
          </p:cNvSpPr>
          <p:nvPr/>
        </p:nvSpPr>
        <p:spPr bwMode="auto">
          <a:xfrm>
            <a:off x="2889250" y="4657725"/>
            <a:ext cx="647700" cy="836613"/>
          </a:xfrm>
          <a:prstGeom prst="rect">
            <a:avLst/>
          </a:prstGeom>
          <a:gradFill rotWithShape="1">
            <a:gsLst>
              <a:gs pos="0">
                <a:srgbClr val="5C0000"/>
              </a:gs>
              <a:gs pos="50000">
                <a:srgbClr val="FF0000"/>
              </a:gs>
              <a:gs pos="100000">
                <a:srgbClr val="5C0000"/>
              </a:gs>
            </a:gsLst>
            <a:lin ang="0" scaled="1"/>
          </a:gradFill>
          <a:ln w="1905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61457" name="Text Box 21"/>
          <p:cNvSpPr txBox="1">
            <a:spLocks noChangeArrowheads="1"/>
          </p:cNvSpPr>
          <p:nvPr/>
        </p:nvSpPr>
        <p:spPr bwMode="auto">
          <a:xfrm>
            <a:off x="2692400" y="5580063"/>
            <a:ext cx="104775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altLang="hu-HU" sz="1800" smtClean="0">
                <a:solidFill>
                  <a:srgbClr val="FFFF00"/>
                </a:solidFill>
              </a:rPr>
              <a:t>S</a:t>
            </a:r>
            <a:r>
              <a:rPr lang="hu-HU" altLang="hu-HU" sz="1800" smtClean="0">
                <a:solidFill>
                  <a:srgbClr val="FFFF00"/>
                </a:solidFill>
              </a:rPr>
              <a:t>picces</a:t>
            </a:r>
            <a:endParaRPr lang="de-DE" altLang="hu-HU" sz="1800" smtClean="0">
              <a:solidFill>
                <a:srgbClr val="FFFF00"/>
              </a:solidFill>
            </a:endParaRPr>
          </a:p>
        </p:txBody>
      </p:sp>
      <p:sp>
        <p:nvSpPr>
          <p:cNvPr id="61458" name="Rectangle 22"/>
          <p:cNvSpPr>
            <a:spLocks noChangeArrowheads="1"/>
          </p:cNvSpPr>
          <p:nvPr/>
        </p:nvSpPr>
        <p:spPr bwMode="auto">
          <a:xfrm>
            <a:off x="4238625" y="4451350"/>
            <a:ext cx="646113" cy="1042988"/>
          </a:xfrm>
          <a:prstGeom prst="rect">
            <a:avLst/>
          </a:prstGeom>
          <a:gradFill rotWithShape="1">
            <a:gsLst>
              <a:gs pos="0">
                <a:srgbClr val="5C0000"/>
              </a:gs>
              <a:gs pos="50000">
                <a:srgbClr val="FF0000"/>
              </a:gs>
              <a:gs pos="100000">
                <a:srgbClr val="5C0000"/>
              </a:gs>
            </a:gsLst>
            <a:lin ang="0" scaled="1"/>
          </a:gradFill>
          <a:ln w="1905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61459" name="Text Box 23"/>
          <p:cNvSpPr txBox="1">
            <a:spLocks noChangeArrowheads="1"/>
          </p:cNvSpPr>
          <p:nvPr/>
        </p:nvSpPr>
        <p:spPr bwMode="auto">
          <a:xfrm>
            <a:off x="4244975" y="5580063"/>
            <a:ext cx="64135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1800" smtClean="0">
                <a:solidFill>
                  <a:srgbClr val="FFFF00"/>
                </a:solidFill>
              </a:rPr>
              <a:t>Ivós</a:t>
            </a:r>
            <a:endParaRPr lang="de-DE" altLang="hu-HU" sz="1800" smtClean="0">
              <a:solidFill>
                <a:srgbClr val="FFFF00"/>
              </a:solidFill>
            </a:endParaRPr>
          </a:p>
        </p:txBody>
      </p:sp>
      <p:sp>
        <p:nvSpPr>
          <p:cNvPr id="61460" name="Rectangle 24"/>
          <p:cNvSpPr>
            <a:spLocks noChangeArrowheads="1"/>
          </p:cNvSpPr>
          <p:nvPr/>
        </p:nvSpPr>
        <p:spPr bwMode="auto">
          <a:xfrm>
            <a:off x="5588000" y="3143250"/>
            <a:ext cx="646113" cy="2351088"/>
          </a:xfrm>
          <a:prstGeom prst="rect">
            <a:avLst/>
          </a:prstGeom>
          <a:gradFill rotWithShape="1">
            <a:gsLst>
              <a:gs pos="0">
                <a:srgbClr val="5C0000"/>
              </a:gs>
              <a:gs pos="50000">
                <a:srgbClr val="FF0000"/>
              </a:gs>
              <a:gs pos="100000">
                <a:srgbClr val="5C0000"/>
              </a:gs>
            </a:gsLst>
            <a:lin ang="0" scaled="1"/>
          </a:gradFill>
          <a:ln w="1905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61461" name="Text Box 25"/>
          <p:cNvSpPr txBox="1">
            <a:spLocks noChangeArrowheads="1"/>
          </p:cNvSpPr>
          <p:nvPr/>
        </p:nvSpPr>
        <p:spPr bwMode="auto">
          <a:xfrm>
            <a:off x="5407025" y="5580063"/>
            <a:ext cx="100965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1800" smtClean="0">
                <a:solidFill>
                  <a:srgbClr val="FFFF00"/>
                </a:solidFill>
              </a:rPr>
              <a:t>Iszákos</a:t>
            </a:r>
            <a:endParaRPr lang="de-DE" altLang="hu-HU" sz="1800" smtClean="0">
              <a:solidFill>
                <a:srgbClr val="FFFF00"/>
              </a:solidFill>
            </a:endParaRPr>
          </a:p>
        </p:txBody>
      </p:sp>
      <p:sp>
        <p:nvSpPr>
          <p:cNvPr id="61462" name="Rectangle 26"/>
          <p:cNvSpPr>
            <a:spLocks noChangeArrowheads="1"/>
          </p:cNvSpPr>
          <p:nvPr/>
        </p:nvSpPr>
        <p:spPr bwMode="auto">
          <a:xfrm>
            <a:off x="6937375" y="2003425"/>
            <a:ext cx="646113" cy="3490913"/>
          </a:xfrm>
          <a:prstGeom prst="rect">
            <a:avLst/>
          </a:prstGeom>
          <a:gradFill rotWithShape="1">
            <a:gsLst>
              <a:gs pos="0">
                <a:srgbClr val="5C0000"/>
              </a:gs>
              <a:gs pos="50000">
                <a:srgbClr val="FF0000"/>
              </a:gs>
              <a:gs pos="100000">
                <a:srgbClr val="5C0000"/>
              </a:gs>
            </a:gsLst>
            <a:lin ang="0" scaled="1"/>
          </a:gradFill>
          <a:ln w="1905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61463" name="Text Box 27"/>
          <p:cNvSpPr txBox="1">
            <a:spLocks noChangeArrowheads="1"/>
          </p:cNvSpPr>
          <p:nvPr/>
        </p:nvSpPr>
        <p:spPr bwMode="auto">
          <a:xfrm>
            <a:off x="6643688" y="5580063"/>
            <a:ext cx="123825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1800" smtClean="0">
                <a:solidFill>
                  <a:srgbClr val="FFFF00"/>
                </a:solidFill>
              </a:rPr>
              <a:t>Részeges</a:t>
            </a:r>
            <a:endParaRPr lang="de-DE" altLang="hu-HU" sz="1800" smtClean="0">
              <a:solidFill>
                <a:srgbClr val="FFFF00"/>
              </a:solidFill>
            </a:endParaRPr>
          </a:p>
        </p:txBody>
      </p:sp>
      <p:sp>
        <p:nvSpPr>
          <p:cNvPr id="61464" name="Text Box 28"/>
          <p:cNvSpPr txBox="1">
            <a:spLocks noChangeArrowheads="1"/>
          </p:cNvSpPr>
          <p:nvPr/>
        </p:nvSpPr>
        <p:spPr bwMode="auto">
          <a:xfrm rot="-5400000">
            <a:off x="267494" y="3245644"/>
            <a:ext cx="177165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1800" smtClean="0">
                <a:solidFill>
                  <a:srgbClr val="FFFF00"/>
                </a:solidFill>
              </a:rPr>
              <a:t>hypertonia</a:t>
            </a:r>
            <a:r>
              <a:rPr lang="de-DE" altLang="hu-HU" sz="1800" smtClean="0">
                <a:solidFill>
                  <a:srgbClr val="FFFF00"/>
                </a:solidFill>
              </a:rPr>
              <a:t> (%)</a:t>
            </a:r>
          </a:p>
        </p:txBody>
      </p:sp>
      <p:sp>
        <p:nvSpPr>
          <p:cNvPr id="61465" name="Rectangle 29"/>
          <p:cNvSpPr>
            <a:spLocks noChangeArrowheads="1"/>
          </p:cNvSpPr>
          <p:nvPr/>
        </p:nvSpPr>
        <p:spPr bwMode="auto">
          <a:xfrm>
            <a:off x="8027988" y="188913"/>
            <a:ext cx="1116012" cy="765175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800" b="0" smtClean="0">
              <a:solidFill>
                <a:srgbClr val="1003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95288" y="1773238"/>
            <a:ext cx="8351837" cy="946150"/>
          </a:xfrm>
          <a:prstGeom prst="rect">
            <a:avLst/>
          </a:prstGeom>
          <a:gradFill rotWithShape="1">
            <a:gsLst>
              <a:gs pos="0">
                <a:srgbClr val="00005E"/>
              </a:gs>
              <a:gs pos="50000">
                <a:srgbClr val="000089"/>
              </a:gs>
              <a:gs pos="100000">
                <a:srgbClr val="0000A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smtClean="0">
                <a:solidFill>
                  <a:srgbClr val="00FF00"/>
                </a:solidFill>
              </a:rPr>
              <a:t>Cardiovascular risk is more related to drinking pattern than to the type of alcoholic drinks. 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4284663" y="5949950"/>
            <a:ext cx="4511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000" b="0" smtClean="0">
                <a:solidFill>
                  <a:srgbClr val="00FF00"/>
                </a:solidFill>
              </a:rPr>
              <a:t>van de Wiel A, de Lange DW.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000" b="0" smtClean="0">
                <a:solidFill>
                  <a:srgbClr val="00FF00"/>
                </a:solidFill>
              </a:rPr>
              <a:t>Neth J Med. 2008 Dec;66(11):467-73.</a:t>
            </a:r>
            <a:r>
              <a:rPr lang="de-DE" altLang="hu-HU" sz="2000" smtClean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15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16013" y="1700213"/>
            <a:ext cx="6769100" cy="792162"/>
          </a:xfrm>
          <a:gradFill rotWithShape="1">
            <a:gsLst>
              <a:gs pos="0">
                <a:srgbClr val="00005E"/>
              </a:gs>
              <a:gs pos="50000">
                <a:srgbClr val="000089"/>
              </a:gs>
              <a:gs pos="100000">
                <a:srgbClr val="0000A4"/>
              </a:gs>
            </a:gsLst>
            <a:lin ang="5400000" scaled="1"/>
          </a:gradFill>
        </p:spPr>
        <p:txBody>
          <a:bodyPr/>
          <a:lstStyle/>
          <a:p>
            <a:pPr>
              <a:buFontTx/>
              <a:buNone/>
            </a:pPr>
            <a:r>
              <a:rPr lang="hu-HU" altLang="hu-HU" smtClean="0"/>
              <a:t>  </a:t>
            </a:r>
            <a:r>
              <a:rPr lang="hu-HU" altLang="hu-HU" sz="4400" smtClean="0">
                <a:solidFill>
                  <a:srgbClr val="00FF00"/>
                </a:solidFill>
              </a:rPr>
              <a:t>Alkohol, bor vagy sör?</a:t>
            </a:r>
          </a:p>
        </p:txBody>
      </p:sp>
    </p:spTree>
    <p:extLst>
      <p:ext uri="{BB962C8B-B14F-4D97-AF65-F5344CB8AC3E}">
        <p14:creationId xmlns:p14="http://schemas.microsoft.com/office/powerpoint/2010/main" val="28816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07950" y="260350"/>
            <a:ext cx="8061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3200" smtClean="0">
                <a:solidFill>
                  <a:srgbClr val="FFFF00"/>
                </a:solidFill>
              </a:rPr>
              <a:t>Az alkoholos italok jótékony hatása </a:t>
            </a:r>
          </a:p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3200" smtClean="0">
                <a:solidFill>
                  <a:srgbClr val="FFFF00"/>
                </a:solidFill>
              </a:rPr>
              <a:t>a koronária keringésre hasonló?</a:t>
            </a:r>
            <a:endParaRPr lang="en-GB" altLang="hu-HU" sz="2000" smtClean="0">
              <a:solidFill>
                <a:srgbClr val="FFFF00"/>
              </a:solidFill>
            </a:endParaRPr>
          </a:p>
        </p:txBody>
      </p:sp>
      <p:sp>
        <p:nvSpPr>
          <p:cNvPr id="685059" name="Text Box 3"/>
          <p:cNvSpPr txBox="1">
            <a:spLocks noChangeArrowheads="1"/>
          </p:cNvSpPr>
          <p:nvPr/>
        </p:nvSpPr>
        <p:spPr bwMode="auto">
          <a:xfrm>
            <a:off x="1116013" y="1447800"/>
            <a:ext cx="6916737" cy="4357688"/>
          </a:xfrm>
          <a:prstGeom prst="rect">
            <a:avLst/>
          </a:prstGeom>
          <a:gradFill flip="none" rotWithShape="1">
            <a:gsLst>
              <a:gs pos="0">
                <a:srgbClr val="000099">
                  <a:shade val="30000"/>
                  <a:satMod val="115000"/>
                </a:srgbClr>
              </a:gs>
              <a:gs pos="50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>
            <a:spAutoFit/>
          </a:bodyPr>
          <a:lstStyle/>
          <a:p>
            <a:pPr lvl="2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FFFF"/>
                </a:solidFill>
              </a:rPr>
              <a:t>Copenhagen Heart Study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FFFF"/>
                </a:solidFill>
              </a:rPr>
              <a:t>pro</a:t>
            </a:r>
            <a:r>
              <a:rPr lang="hu-HU" sz="2400" b="1" dirty="0" err="1">
                <a:solidFill>
                  <a:srgbClr val="FFFFFF"/>
                </a:solidFill>
              </a:rPr>
              <a:t>szpektív</a:t>
            </a:r>
            <a:r>
              <a:rPr lang="en-GB" sz="2400" b="1" dirty="0">
                <a:solidFill>
                  <a:srgbClr val="FFFFFF"/>
                </a:solidFill>
              </a:rPr>
              <a:t> 12 </a:t>
            </a:r>
            <a:r>
              <a:rPr lang="hu-HU" sz="2400" b="1" dirty="0">
                <a:solidFill>
                  <a:srgbClr val="FFFFFF"/>
                </a:solidFill>
              </a:rPr>
              <a:t>éves tanulmány</a:t>
            </a:r>
            <a:r>
              <a:rPr lang="en-GB" sz="2400" b="1" dirty="0">
                <a:solidFill>
                  <a:srgbClr val="FFFFFF"/>
                </a:solidFill>
              </a:rPr>
              <a:t>,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FFFF"/>
                </a:solidFill>
              </a:rPr>
              <a:t>6000 </a:t>
            </a:r>
            <a:r>
              <a:rPr lang="hu-HU" sz="2400" b="1" dirty="0">
                <a:solidFill>
                  <a:srgbClr val="FFFFFF"/>
                </a:solidFill>
              </a:rPr>
              <a:t>férfi</a:t>
            </a:r>
            <a:r>
              <a:rPr lang="en-GB" sz="2400" b="1" dirty="0">
                <a:solidFill>
                  <a:srgbClr val="FFFFFF"/>
                </a:solidFill>
              </a:rPr>
              <a:t>, 7000 </a:t>
            </a:r>
            <a:r>
              <a:rPr lang="hu-HU" sz="2400" b="1" dirty="0">
                <a:solidFill>
                  <a:srgbClr val="FFFFFF"/>
                </a:solidFill>
              </a:rPr>
              <a:t>nő</a:t>
            </a:r>
            <a:endParaRPr lang="en-GB" sz="2400" b="1" dirty="0">
              <a:solidFill>
                <a:srgbClr val="FFFFFF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b="1" dirty="0">
              <a:solidFill>
                <a:srgbClr val="FFFFFF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400" b="1" dirty="0">
                <a:solidFill>
                  <a:srgbClr val="FFFF00"/>
                </a:solidFill>
              </a:rPr>
              <a:t>Inverz korreláció az alkohol fogyasztás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400" b="1" dirty="0">
                <a:solidFill>
                  <a:srgbClr val="FFFF00"/>
                </a:solidFill>
              </a:rPr>
              <a:t>és a teljes halálozás között</a:t>
            </a:r>
            <a:endParaRPr lang="hu-HU" sz="2400" b="1" dirty="0">
              <a:solidFill>
                <a:srgbClr val="FFFFFF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400" b="1" dirty="0">
                <a:solidFill>
                  <a:srgbClr val="FFFFFF"/>
                </a:solidFill>
              </a:rPr>
              <a:t>-</a:t>
            </a:r>
            <a:r>
              <a:rPr lang="hu-HU" sz="2400" b="1" dirty="0">
                <a:solidFill>
                  <a:srgbClr val="00FF00"/>
                </a:solidFill>
              </a:rPr>
              <a:t> csak a borfogyasztás </a:t>
            </a:r>
            <a:r>
              <a:rPr lang="hu-HU" sz="2400" b="1" dirty="0">
                <a:solidFill>
                  <a:srgbClr val="FFFFFF"/>
                </a:solidFill>
              </a:rPr>
              <a:t>esetén, </a:t>
            </a:r>
          </a:p>
          <a:p>
            <a:pPr lvl="2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r>
              <a:rPr lang="hu-HU" sz="2400" b="1" dirty="0">
                <a:solidFill>
                  <a:srgbClr val="FFFFFF"/>
                </a:solidFill>
              </a:rPr>
              <a:t>- de </a:t>
            </a:r>
            <a:r>
              <a:rPr lang="hu-HU" sz="2400" b="1" dirty="0">
                <a:solidFill>
                  <a:srgbClr val="00FF00"/>
                </a:solidFill>
              </a:rPr>
              <a:t>nem a sör és rövid italok</a:t>
            </a:r>
            <a:r>
              <a:rPr lang="hu-HU" sz="2400" b="1" dirty="0">
                <a:solidFill>
                  <a:srgbClr val="FFFFFF"/>
                </a:solidFill>
              </a:rPr>
              <a:t> fogyasztásakor</a:t>
            </a:r>
            <a:r>
              <a:rPr lang="en-GB" sz="2000" b="1" dirty="0">
                <a:solidFill>
                  <a:srgbClr val="FFFFFF"/>
                </a:solidFill>
              </a:rPr>
              <a:t>                              </a:t>
            </a:r>
            <a:endParaRPr lang="en-GB" sz="2000" b="1" i="1" dirty="0">
              <a:solidFill>
                <a:srgbClr val="FFFFFF"/>
              </a:solidFill>
            </a:endParaRPr>
          </a:p>
          <a:p>
            <a:pPr lvl="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</a:t>
            </a:r>
            <a:endParaRPr lang="en-US" i="1" dirty="0">
              <a:solidFill>
                <a:srgbClr val="FFFFFF"/>
              </a:solidFill>
            </a:endParaRPr>
          </a:p>
        </p:txBody>
      </p:sp>
      <p:sp>
        <p:nvSpPr>
          <p:cNvPr id="685060" name="Text Box 4"/>
          <p:cNvSpPr txBox="1">
            <a:spLocks noChangeArrowheads="1"/>
          </p:cNvSpPr>
          <p:nvPr/>
        </p:nvSpPr>
        <p:spPr bwMode="auto">
          <a:xfrm>
            <a:off x="3856038" y="6184900"/>
            <a:ext cx="50609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Gronbaek, Brit Med J (1995) 310: 1165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Gronbaek, Ann Int Med (2000) 19: 411</a:t>
            </a:r>
            <a:endParaRPr lang="en-US" i="1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Masskrug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366713"/>
            <a:ext cx="7489825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5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Text Box 2"/>
          <p:cNvSpPr txBox="1">
            <a:spLocks noChangeArrowheads="1"/>
          </p:cNvSpPr>
          <p:nvPr/>
        </p:nvSpPr>
        <p:spPr bwMode="auto">
          <a:xfrm>
            <a:off x="0" y="-93663"/>
            <a:ext cx="8943975" cy="618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2" eaLnBrk="0" fontAlgn="base" hangingPunct="0">
              <a:lnSpc>
                <a:spcPct val="1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u-HU" sz="3600" b="1">
                <a:solidFill>
                  <a:srgbClr val="FFFF00"/>
                </a:solidFill>
              </a:rPr>
              <a:t>         Sörivás és a halálozás</a:t>
            </a:r>
            <a:endParaRPr lang="en-GB" sz="3600" b="1">
              <a:solidFill>
                <a:srgbClr val="FFFF00"/>
              </a:solidFill>
            </a:endParaRPr>
          </a:p>
          <a:p>
            <a:pPr lvl="2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FFFFFF"/>
                </a:solidFill>
              </a:rPr>
              <a:t># Copenhagen Heart Study:</a:t>
            </a:r>
          </a:p>
          <a:p>
            <a:pPr lvl="2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FFFFFF"/>
                </a:solidFill>
              </a:rPr>
              <a:t>   </a:t>
            </a:r>
            <a:r>
              <a:rPr lang="hu-HU" sz="2400" b="1">
                <a:solidFill>
                  <a:srgbClr val="00FF00"/>
                </a:solidFill>
              </a:rPr>
              <a:t>csökkent relatív rizikó borfogyasztáskor</a:t>
            </a:r>
            <a:r>
              <a:rPr lang="en-GB" sz="2400" b="1">
                <a:solidFill>
                  <a:srgbClr val="00FF00"/>
                </a:solidFill>
              </a:rPr>
              <a:t>, </a:t>
            </a:r>
          </a:p>
          <a:p>
            <a:pPr lvl="2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00FF00"/>
                </a:solidFill>
              </a:rPr>
              <a:t>   </a:t>
            </a:r>
            <a:r>
              <a:rPr lang="hu-HU" sz="2400" b="1">
                <a:solidFill>
                  <a:srgbClr val="00FF00"/>
                </a:solidFill>
              </a:rPr>
              <a:t>de kicsit emelkedett rizikó sör és alkohol esetén</a:t>
            </a:r>
            <a:endParaRPr lang="en-GB" sz="2400" b="1">
              <a:solidFill>
                <a:srgbClr val="00FF00"/>
              </a:solidFill>
            </a:endParaRPr>
          </a:p>
          <a:p>
            <a:pPr lvl="2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FFFFFF"/>
                </a:solidFill>
              </a:rPr>
              <a:t>                            </a:t>
            </a:r>
            <a:r>
              <a:rPr lang="en-GB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Gronbaek, Brit Med J (1995) 310: 1165</a:t>
            </a:r>
            <a:endParaRPr lang="en-GB" sz="2400" b="1" i="1">
              <a:solidFill>
                <a:srgbClr val="FFFFFF"/>
              </a:solidFill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i="1">
                <a:solidFill>
                  <a:srgbClr val="FFFFFF"/>
                </a:solidFill>
              </a:rPr>
              <a:t>          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FFFFFF"/>
                </a:solidFill>
              </a:rPr>
              <a:t>           # </a:t>
            </a:r>
            <a:r>
              <a:rPr lang="en-GB" sz="2400" b="1">
                <a:solidFill>
                  <a:srgbClr val="00FF00"/>
                </a:solidFill>
              </a:rPr>
              <a:t>Monica study – Augsburg (Bavaria):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FFFFFF"/>
                </a:solidFill>
              </a:rPr>
              <a:t>              U-</a:t>
            </a:r>
            <a:r>
              <a:rPr lang="hu-HU" sz="2400" b="1">
                <a:solidFill>
                  <a:srgbClr val="FFFFFF"/>
                </a:solidFill>
              </a:rPr>
              <a:t>formájú összefüggés - </a:t>
            </a:r>
            <a:r>
              <a:rPr lang="hu-HU" sz="2400" b="1">
                <a:solidFill>
                  <a:srgbClr val="00FF00"/>
                </a:solidFill>
              </a:rPr>
              <a:t>sör esetén is</a:t>
            </a:r>
            <a:r>
              <a:rPr lang="hu-HU" sz="2400" b="1">
                <a:solidFill>
                  <a:srgbClr val="FFFFFF"/>
                </a:solidFill>
              </a:rPr>
              <a:t> -</a:t>
            </a:r>
            <a:endParaRPr lang="en-GB" sz="2400" b="1">
              <a:solidFill>
                <a:srgbClr val="FFFFFF"/>
              </a:solidFill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FFFFFF"/>
                </a:solidFill>
              </a:rPr>
              <a:t>              </a:t>
            </a:r>
            <a:r>
              <a:rPr lang="hu-HU" sz="2400" b="1">
                <a:solidFill>
                  <a:srgbClr val="FFFFFF"/>
                </a:solidFill>
              </a:rPr>
              <a:t>a fogyasztás és a halálozás között</a:t>
            </a:r>
            <a:r>
              <a:rPr lang="en-GB" sz="2400" b="1">
                <a:solidFill>
                  <a:srgbClr val="FFFFFF"/>
                </a:solidFill>
              </a:rPr>
              <a:t> 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FFFFFF"/>
                </a:solidFill>
              </a:rPr>
              <a:t>              </a:t>
            </a:r>
            <a:r>
              <a:rPr lang="hu-HU" sz="2400" b="1">
                <a:solidFill>
                  <a:srgbClr val="FFFFFF"/>
                </a:solidFill>
              </a:rPr>
              <a:t>bajor sörivó populációban</a:t>
            </a:r>
            <a:endParaRPr lang="en-GB" sz="2400" b="1">
              <a:solidFill>
                <a:srgbClr val="FFFFFF"/>
              </a:solidFill>
            </a:endParaRPr>
          </a:p>
          <a:p>
            <a:pPr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FFFFFF"/>
                </a:solidFill>
              </a:rPr>
              <a:t>                                       </a:t>
            </a:r>
            <a:r>
              <a:rPr lang="en-GB" sz="2400" b="1" i="1">
                <a:solidFill>
                  <a:srgbClr val="FFFFFF"/>
                </a:solidFill>
              </a:rPr>
              <a:t>Keil, Epidemiology (1997) 8: 150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i="1">
                <a:solidFill>
                  <a:srgbClr val="FFFFFF"/>
                </a:solidFill>
              </a:rPr>
              <a:t>                             </a:t>
            </a:r>
            <a:endParaRPr lang="en-US" sz="4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11188" y="1628775"/>
            <a:ext cx="8185150" cy="885825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100AC"/>
              </a:gs>
              <a:gs pos="100000">
                <a:srgbClr val="0400C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1600" smtClean="0">
              <a:solidFill>
                <a:srgbClr val="00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3600" smtClean="0">
                <a:solidFill>
                  <a:srgbClr val="00FF00"/>
                </a:solidFill>
              </a:rPr>
              <a:t>A bor orvosi használata – történelem</a:t>
            </a:r>
          </a:p>
        </p:txBody>
      </p:sp>
    </p:spTree>
    <p:extLst>
      <p:ext uri="{BB962C8B-B14F-4D97-AF65-F5344CB8AC3E}">
        <p14:creationId xmlns:p14="http://schemas.microsoft.com/office/powerpoint/2010/main" val="170484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Text Box 2"/>
          <p:cNvSpPr txBox="1">
            <a:spLocks noChangeArrowheads="1"/>
          </p:cNvSpPr>
          <p:nvPr/>
        </p:nvSpPr>
        <p:spPr bwMode="auto">
          <a:xfrm>
            <a:off x="-323850" y="477838"/>
            <a:ext cx="8796338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4400" b="1">
                <a:solidFill>
                  <a:srgbClr val="FFFF00"/>
                </a:solidFill>
              </a:rPr>
              <a:t>Más országokban</a:t>
            </a:r>
            <a:r>
              <a:rPr lang="en-GB" sz="4400" b="1">
                <a:solidFill>
                  <a:srgbClr val="FFFF00"/>
                </a:solidFill>
              </a:rPr>
              <a:t>:</a:t>
            </a:r>
            <a:endParaRPr lang="en-GB" sz="2400" b="1">
              <a:solidFill>
                <a:srgbClr val="FFFF00"/>
              </a:solidFill>
            </a:endParaRPr>
          </a:p>
          <a:p>
            <a:pPr lvl="2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800" b="1">
                <a:solidFill>
                  <a:srgbClr val="FFFFFF"/>
                </a:solidFill>
              </a:rPr>
              <a:t> - </a:t>
            </a:r>
            <a:r>
              <a:rPr lang="en-GB" sz="2800" b="1">
                <a:solidFill>
                  <a:srgbClr val="FFFFFF"/>
                </a:solidFill>
              </a:rPr>
              <a:t>Inver</a:t>
            </a:r>
            <a:r>
              <a:rPr lang="hu-HU" sz="2800" b="1">
                <a:solidFill>
                  <a:srgbClr val="FFFFFF"/>
                </a:solidFill>
              </a:rPr>
              <a:t>z</a:t>
            </a:r>
            <a:r>
              <a:rPr lang="en-GB" sz="2800" b="1">
                <a:solidFill>
                  <a:srgbClr val="FFFFFF"/>
                </a:solidFill>
              </a:rPr>
              <a:t> </a:t>
            </a:r>
            <a:r>
              <a:rPr lang="hu-HU" sz="2800" b="1">
                <a:solidFill>
                  <a:srgbClr val="FFFFFF"/>
                </a:solidFill>
              </a:rPr>
              <a:t>k</a:t>
            </a:r>
            <a:r>
              <a:rPr lang="en-GB" sz="2800" b="1">
                <a:solidFill>
                  <a:srgbClr val="FFFFFF"/>
                </a:solidFill>
              </a:rPr>
              <a:t>orrel</a:t>
            </a:r>
            <a:r>
              <a:rPr lang="hu-HU" sz="2800" b="1">
                <a:solidFill>
                  <a:srgbClr val="FFFFFF"/>
                </a:solidFill>
              </a:rPr>
              <a:t>áció az</a:t>
            </a:r>
            <a:r>
              <a:rPr lang="en-GB" sz="2800" b="1">
                <a:solidFill>
                  <a:srgbClr val="FFFFFF"/>
                </a:solidFill>
              </a:rPr>
              <a:t> </a:t>
            </a:r>
            <a:r>
              <a:rPr lang="en-GB" sz="2800" b="1" u="sng">
                <a:solidFill>
                  <a:srgbClr val="00FF00"/>
                </a:solidFill>
              </a:rPr>
              <a:t>al</a:t>
            </a:r>
            <a:r>
              <a:rPr lang="hu-HU" sz="2800" b="1" u="sng">
                <a:solidFill>
                  <a:srgbClr val="00FF00"/>
                </a:solidFill>
              </a:rPr>
              <a:t>k</a:t>
            </a:r>
            <a:r>
              <a:rPr lang="en-GB" sz="2800" b="1" u="sng">
                <a:solidFill>
                  <a:srgbClr val="00FF00"/>
                </a:solidFill>
              </a:rPr>
              <a:t>ohol</a:t>
            </a:r>
            <a:r>
              <a:rPr lang="en-GB" sz="2800" b="1">
                <a:solidFill>
                  <a:srgbClr val="FFFFFF"/>
                </a:solidFill>
              </a:rPr>
              <a:t> </a:t>
            </a:r>
            <a:r>
              <a:rPr lang="hu-HU" sz="2800" b="1">
                <a:solidFill>
                  <a:srgbClr val="FFFFFF"/>
                </a:solidFill>
              </a:rPr>
              <a:t>fogyasztás és a</a:t>
            </a:r>
            <a:endParaRPr lang="en-GB" sz="2800" b="1">
              <a:solidFill>
                <a:srgbClr val="FFFFFF"/>
              </a:solidFill>
            </a:endParaRPr>
          </a:p>
          <a:p>
            <a:pPr lvl="2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800" b="1">
                <a:solidFill>
                  <a:srgbClr val="FFFFFF"/>
                </a:solidFill>
              </a:rPr>
              <a:t>   k</a:t>
            </a:r>
            <a:r>
              <a:rPr lang="en-GB" sz="2800" b="1">
                <a:solidFill>
                  <a:srgbClr val="FFFFFF"/>
                </a:solidFill>
              </a:rPr>
              <a:t>oron</a:t>
            </a:r>
            <a:r>
              <a:rPr lang="hu-HU" sz="2800" b="1">
                <a:solidFill>
                  <a:srgbClr val="FFFFFF"/>
                </a:solidFill>
              </a:rPr>
              <a:t>ária halálozás között</a:t>
            </a:r>
            <a:r>
              <a:rPr lang="en-GB" sz="2800" b="1">
                <a:solidFill>
                  <a:srgbClr val="FFFFFF"/>
                </a:solidFill>
              </a:rPr>
              <a:t> </a:t>
            </a:r>
            <a:r>
              <a:rPr lang="en-GB" sz="2800" b="1">
                <a:solidFill>
                  <a:srgbClr val="00FF00"/>
                </a:solidFill>
              </a:rPr>
              <a:t>(r = - 0.39)</a:t>
            </a:r>
          </a:p>
          <a:p>
            <a:pPr lvl="2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800" b="1">
                <a:solidFill>
                  <a:srgbClr val="FFFFFF"/>
                </a:solidFill>
              </a:rPr>
              <a:t> - Szorosabb korreláció a</a:t>
            </a:r>
            <a:r>
              <a:rPr lang="en-GB" sz="2800" b="1">
                <a:solidFill>
                  <a:srgbClr val="FFFFFF"/>
                </a:solidFill>
              </a:rPr>
              <a:t> </a:t>
            </a:r>
            <a:r>
              <a:rPr lang="hu-HU" sz="2800" b="1" u="sng">
                <a:solidFill>
                  <a:srgbClr val="00FF00"/>
                </a:solidFill>
              </a:rPr>
              <a:t>bor</a:t>
            </a:r>
            <a:r>
              <a:rPr lang="en-GB" sz="2800" b="1">
                <a:solidFill>
                  <a:srgbClr val="FFFFFF"/>
                </a:solidFill>
              </a:rPr>
              <a:t> </a:t>
            </a:r>
            <a:r>
              <a:rPr lang="hu-HU" sz="2800" b="1">
                <a:solidFill>
                  <a:srgbClr val="FFFFFF"/>
                </a:solidFill>
              </a:rPr>
              <a:t>fogyasztása </a:t>
            </a:r>
          </a:p>
          <a:p>
            <a:pPr lvl="2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800" b="1">
                <a:solidFill>
                  <a:srgbClr val="FFFFFF"/>
                </a:solidFill>
              </a:rPr>
              <a:t>   esetén </a:t>
            </a:r>
            <a:r>
              <a:rPr lang="en-GB" sz="2800" b="1">
                <a:solidFill>
                  <a:srgbClr val="00FF00"/>
                </a:solidFill>
              </a:rPr>
              <a:t>(r = 0.66)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b="1">
              <a:solidFill>
                <a:srgbClr val="00FF00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FFFFFF"/>
                </a:solidFill>
              </a:rPr>
              <a:t>                 </a:t>
            </a:r>
            <a:r>
              <a:rPr lang="en-GB" sz="20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Criqui and Ringel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Does diet or alcohol explain the French paradox?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Lancet (1994) 344: 1719</a:t>
            </a:r>
            <a:endParaRPr lang="en-GB" sz="2000" b="1" i="1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b="1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r>
              <a:rPr lang="en-GB" sz="2400" b="1">
                <a:solidFill>
                  <a:srgbClr val="FFFFFF"/>
                </a:solidFill>
              </a:rPr>
              <a:t>              </a:t>
            </a:r>
            <a:r>
              <a:rPr lang="en-GB" sz="2400" b="1">
                <a:solidFill>
                  <a:srgbClr val="FFFF00"/>
                </a:solidFill>
              </a:rPr>
              <a:t> </a:t>
            </a:r>
            <a:r>
              <a:rPr lang="en-GB" sz="2400" b="1">
                <a:solidFill>
                  <a:srgbClr val="FFFFFF"/>
                </a:solidFill>
              </a:rPr>
              <a:t> </a:t>
            </a:r>
            <a:r>
              <a:rPr lang="en-GB" sz="2800" b="1">
                <a:solidFill>
                  <a:srgbClr val="FFFF00"/>
                </a:solidFill>
              </a:rPr>
              <a:t>al</a:t>
            </a:r>
            <a:r>
              <a:rPr lang="hu-HU" sz="2800" b="1">
                <a:solidFill>
                  <a:srgbClr val="FFFF00"/>
                </a:solidFill>
              </a:rPr>
              <a:t>k</a:t>
            </a:r>
            <a:r>
              <a:rPr lang="en-GB" sz="2800" b="1">
                <a:solidFill>
                  <a:srgbClr val="FFFF00"/>
                </a:solidFill>
              </a:rPr>
              <a:t>ohol </a:t>
            </a:r>
            <a:r>
              <a:rPr lang="hu-HU" sz="2800" b="1">
                <a:solidFill>
                  <a:srgbClr val="FFFF00"/>
                </a:solidFill>
              </a:rPr>
              <a:t>koszorúér védelem,</a:t>
            </a:r>
            <a:endParaRPr lang="en-GB" sz="2800" b="1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>
                <a:solidFill>
                  <a:srgbClr val="FFFF00"/>
                </a:solidFill>
              </a:rPr>
              <a:t>                </a:t>
            </a:r>
            <a:r>
              <a:rPr lang="hu-HU" sz="2800" b="1">
                <a:solidFill>
                  <a:srgbClr val="FFFF00"/>
                </a:solidFill>
              </a:rPr>
              <a:t>a bor összetevői további védelmet adnak</a:t>
            </a:r>
            <a:endParaRPr lang="en-GB" sz="2800" b="1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Text Box 2"/>
          <p:cNvSpPr txBox="1">
            <a:spLocks noChangeArrowheads="1"/>
          </p:cNvSpPr>
          <p:nvPr/>
        </p:nvSpPr>
        <p:spPr bwMode="auto">
          <a:xfrm>
            <a:off x="-73025" y="549275"/>
            <a:ext cx="9324975" cy="627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b="1">
              <a:solidFill>
                <a:srgbClr val="FFFFFF"/>
              </a:solidFill>
            </a:endParaRPr>
          </a:p>
          <a:p>
            <a:pPr lvl="2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800" b="1">
                <a:solidFill>
                  <a:srgbClr val="FFFFFF"/>
                </a:solidFill>
              </a:rPr>
              <a:t>Metaanalízis: </a:t>
            </a:r>
            <a:r>
              <a:rPr lang="en-GB" sz="2800" b="1">
                <a:solidFill>
                  <a:srgbClr val="FFFFFF"/>
                </a:solidFill>
              </a:rPr>
              <a:t>200</a:t>
            </a:r>
            <a:r>
              <a:rPr lang="hu-HU" sz="2800" b="1">
                <a:solidFill>
                  <a:srgbClr val="FFFFFF"/>
                </a:solidFill>
              </a:rPr>
              <a:t>.</a:t>
            </a:r>
            <a:r>
              <a:rPr lang="en-GB" sz="2800" b="1">
                <a:solidFill>
                  <a:srgbClr val="FFFFFF"/>
                </a:solidFill>
              </a:rPr>
              <a:t>000 </a:t>
            </a:r>
            <a:r>
              <a:rPr lang="hu-HU" sz="2800" b="1">
                <a:solidFill>
                  <a:srgbClr val="FFFFFF"/>
                </a:solidFill>
              </a:rPr>
              <a:t>fő</a:t>
            </a:r>
          </a:p>
          <a:p>
            <a:pPr lvl="2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800" b="1">
              <a:solidFill>
                <a:srgbClr val="FFFFFF"/>
              </a:solidFill>
            </a:endParaRPr>
          </a:p>
          <a:p>
            <a:pPr lvl="2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>
                <a:solidFill>
                  <a:srgbClr val="FFFF00"/>
                </a:solidFill>
              </a:rPr>
              <a:t>#</a:t>
            </a:r>
            <a:r>
              <a:rPr lang="en-GB" sz="2800" b="1">
                <a:solidFill>
                  <a:srgbClr val="FFFFFF"/>
                </a:solidFill>
              </a:rPr>
              <a:t> </a:t>
            </a:r>
            <a:r>
              <a:rPr lang="hu-HU" sz="2800" b="1">
                <a:solidFill>
                  <a:srgbClr val="00FF00"/>
                </a:solidFill>
              </a:rPr>
              <a:t>sör ivás</a:t>
            </a:r>
            <a:r>
              <a:rPr lang="en-GB" sz="2800" b="1">
                <a:solidFill>
                  <a:srgbClr val="FFFFFF"/>
                </a:solidFill>
              </a:rPr>
              <a:t>     </a:t>
            </a:r>
            <a:r>
              <a:rPr lang="hu-HU" sz="2800" b="1">
                <a:solidFill>
                  <a:srgbClr val="FFFF00"/>
                </a:solidFill>
              </a:rPr>
              <a:t>rizikó változás:</a:t>
            </a:r>
            <a:r>
              <a:rPr lang="en-GB" sz="2800" b="1">
                <a:solidFill>
                  <a:srgbClr val="FFFFFF"/>
                </a:solidFill>
              </a:rPr>
              <a:t>    </a:t>
            </a:r>
            <a:r>
              <a:rPr lang="hu-HU" sz="2800" b="1">
                <a:solidFill>
                  <a:srgbClr val="FFFFFF"/>
                </a:solidFill>
              </a:rPr>
              <a:t> </a:t>
            </a:r>
            <a:r>
              <a:rPr lang="en-GB" sz="2800" b="1">
                <a:solidFill>
                  <a:srgbClr val="00FF00"/>
                </a:solidFill>
              </a:rPr>
              <a:t>- 20%</a:t>
            </a:r>
          </a:p>
          <a:p>
            <a:pPr lvl="2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>
                <a:solidFill>
                  <a:srgbClr val="FFFF00"/>
                </a:solidFill>
              </a:rPr>
              <a:t># </a:t>
            </a:r>
            <a:r>
              <a:rPr lang="hu-HU" sz="2800" b="1">
                <a:solidFill>
                  <a:srgbClr val="00FF00"/>
                </a:solidFill>
              </a:rPr>
              <a:t>bor ivás</a:t>
            </a:r>
            <a:r>
              <a:rPr lang="hu-HU" sz="2800" b="1">
                <a:solidFill>
                  <a:srgbClr val="FFFFFF"/>
                </a:solidFill>
              </a:rPr>
              <a:t>     </a:t>
            </a:r>
            <a:r>
              <a:rPr lang="hu-HU" sz="2800" b="1">
                <a:solidFill>
                  <a:srgbClr val="FFFF00"/>
                </a:solidFill>
              </a:rPr>
              <a:t>rizikó változás:</a:t>
            </a:r>
            <a:r>
              <a:rPr lang="en-GB" sz="2800" b="1">
                <a:solidFill>
                  <a:srgbClr val="FFFFFF"/>
                </a:solidFill>
              </a:rPr>
              <a:t> </a:t>
            </a:r>
            <a:r>
              <a:rPr lang="en-GB" sz="2800" b="1" i="1">
                <a:solidFill>
                  <a:srgbClr val="FFFFFF"/>
                </a:solidFill>
              </a:rPr>
              <a:t> </a:t>
            </a:r>
            <a:r>
              <a:rPr lang="en-GB" sz="2800" b="1">
                <a:solidFill>
                  <a:srgbClr val="FFFFFF"/>
                </a:solidFill>
              </a:rPr>
              <a:t>   </a:t>
            </a:r>
            <a:r>
              <a:rPr lang="en-GB" sz="2800" b="1">
                <a:solidFill>
                  <a:srgbClr val="00FF00"/>
                </a:solidFill>
              </a:rPr>
              <a:t>- 32%</a:t>
            </a:r>
            <a:endParaRPr lang="hu-HU" sz="2800" b="1">
              <a:solidFill>
                <a:srgbClr val="00FF00"/>
              </a:solidFill>
            </a:endParaRPr>
          </a:p>
          <a:p>
            <a:pPr lvl="2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hu-HU" sz="2800" b="1">
              <a:solidFill>
                <a:srgbClr val="00FF00"/>
              </a:solidFill>
            </a:endParaRPr>
          </a:p>
          <a:p>
            <a:pPr lvl="2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hu-HU" sz="2800" b="1">
              <a:solidFill>
                <a:srgbClr val="00FF00"/>
              </a:solidFill>
            </a:endParaRPr>
          </a:p>
          <a:p>
            <a:pPr lvl="2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400" b="1">
              <a:solidFill>
                <a:srgbClr val="00FF00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sz="2400" b="1">
              <a:solidFill>
                <a:srgbClr val="FFFFFF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b="1">
              <a:solidFill>
                <a:srgbClr val="FFFFFF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b="1">
              <a:solidFill>
                <a:srgbClr val="FFFFFF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FFFFFF"/>
                </a:solidFill>
              </a:rPr>
              <a:t>                     </a:t>
            </a:r>
            <a:r>
              <a:rPr lang="hu-HU" sz="2400" b="1">
                <a:solidFill>
                  <a:srgbClr val="FFFFFF"/>
                </a:solidFill>
              </a:rPr>
              <a:t>        </a:t>
            </a:r>
            <a:r>
              <a:rPr lang="en-GB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 Castelnuov</a:t>
            </a:r>
            <a:r>
              <a:rPr lang="hu-HU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o, </a:t>
            </a:r>
            <a:r>
              <a:rPr lang="en-GB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Circulation (2002) 105: 2836</a:t>
            </a:r>
            <a:endParaRPr lang="en-GB" b="1">
              <a:solidFill>
                <a:srgbClr val="FFFFFF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</a:t>
            </a:r>
            <a:r>
              <a:rPr lang="en-GB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Klatsky, Am.J.Epidemiol (2003) 158: 585</a:t>
            </a:r>
            <a:endParaRPr lang="en-GB" b="1" i="1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2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Text Box 2"/>
          <p:cNvSpPr txBox="1">
            <a:spLocks noChangeArrowheads="1"/>
          </p:cNvSpPr>
          <p:nvPr/>
        </p:nvSpPr>
        <p:spPr bwMode="auto">
          <a:xfrm>
            <a:off x="-36513" y="333375"/>
            <a:ext cx="8970963" cy="660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FFFF00"/>
                </a:solidFill>
              </a:rPr>
              <a:t>       </a:t>
            </a:r>
            <a:r>
              <a:rPr lang="hu-HU" sz="3200" b="1" dirty="0">
                <a:solidFill>
                  <a:srgbClr val="FFFF00"/>
                </a:solidFill>
              </a:rPr>
              <a:t>      </a:t>
            </a:r>
            <a:r>
              <a:rPr lang="en-GB" sz="3200" b="1" dirty="0">
                <a:solidFill>
                  <a:srgbClr val="FFFF00"/>
                </a:solidFill>
              </a:rPr>
              <a:t> </a:t>
            </a:r>
            <a:r>
              <a:rPr lang="hu-HU" sz="3200" b="1" dirty="0">
                <a:solidFill>
                  <a:srgbClr val="FFFF00"/>
                </a:solidFill>
              </a:rPr>
              <a:t>Nők és az alkohol</a:t>
            </a:r>
            <a:endParaRPr lang="en-GB" sz="3200" b="1" dirty="0">
              <a:solidFill>
                <a:srgbClr val="FFFF00"/>
              </a:solidFill>
            </a:endParaRPr>
          </a:p>
          <a:p>
            <a:pPr lvl="2" eaLnBrk="0" fontAlgn="base" hangingPunct="0">
              <a:spcBef>
                <a:spcPct val="35000"/>
              </a:spcBef>
              <a:spcAft>
                <a:spcPct val="0"/>
              </a:spcAft>
              <a:defRPr/>
            </a:pPr>
            <a:r>
              <a:rPr lang="hu-HU" sz="2000" dirty="0">
                <a:solidFill>
                  <a:srgbClr val="00FF00"/>
                </a:solidFill>
              </a:rPr>
              <a:t>- Magasabb véralkohol szint</a:t>
            </a:r>
            <a:endParaRPr lang="en-GB" sz="2000" dirty="0">
              <a:solidFill>
                <a:srgbClr val="00FF00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dirty="0">
                <a:solidFill>
                  <a:srgbClr val="00FF00"/>
                </a:solidFill>
              </a:rPr>
              <a:t>- Magasabb mellrák rizikó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hu-HU" sz="2000" dirty="0">
                <a:solidFill>
                  <a:srgbClr val="00FF00"/>
                </a:solidFill>
              </a:rPr>
              <a:t> Korfüggő CV rizikó hatás (</a:t>
            </a:r>
            <a:r>
              <a:rPr lang="hu-HU" sz="2000" dirty="0" err="1">
                <a:solidFill>
                  <a:srgbClr val="00FF00"/>
                </a:solidFill>
              </a:rPr>
              <a:t>menopausa</a:t>
            </a:r>
            <a:r>
              <a:rPr lang="hu-HU" sz="2000" dirty="0">
                <a:solidFill>
                  <a:srgbClr val="00FF00"/>
                </a:solidFill>
              </a:rPr>
              <a:t>)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sz="2000" b="1" dirty="0">
              <a:solidFill>
                <a:srgbClr val="FFFFFF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srgbClr val="FFFFFF"/>
                </a:solidFill>
              </a:rPr>
              <a:t>-</a:t>
            </a:r>
            <a:r>
              <a:rPr lang="en-GB" sz="2000" b="1" dirty="0">
                <a:solidFill>
                  <a:srgbClr val="FFFFFF"/>
                </a:solidFill>
              </a:rPr>
              <a:t> </a:t>
            </a:r>
            <a:r>
              <a:rPr lang="hu-HU" sz="2000" b="1" dirty="0" err="1">
                <a:solidFill>
                  <a:srgbClr val="FFFFFF"/>
                </a:solidFill>
              </a:rPr>
              <a:t>proszpektív</a:t>
            </a:r>
            <a:r>
              <a:rPr lang="hu-HU" sz="2000" b="1" dirty="0">
                <a:solidFill>
                  <a:srgbClr val="FFFFFF"/>
                </a:solidFill>
              </a:rPr>
              <a:t> tanulmány</a:t>
            </a:r>
            <a:r>
              <a:rPr lang="en-GB" sz="2000" b="1" dirty="0">
                <a:solidFill>
                  <a:srgbClr val="FFFFFF"/>
                </a:solidFill>
              </a:rPr>
              <a:t> 45,709 </a:t>
            </a:r>
            <a:r>
              <a:rPr lang="hu-HU" sz="2000" b="1" dirty="0">
                <a:solidFill>
                  <a:srgbClr val="FFFFFF"/>
                </a:solidFill>
              </a:rPr>
              <a:t>nővér, alkohol fogyasztás</a:t>
            </a:r>
            <a:endParaRPr lang="en-GB" sz="2000" b="1" dirty="0">
              <a:solidFill>
                <a:srgbClr val="FFFFFF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>
                <a:solidFill>
                  <a:srgbClr val="FFFFFF"/>
                </a:solidFill>
              </a:rPr>
              <a:t>         </a:t>
            </a:r>
          </a:p>
          <a:p>
            <a:pPr lvl="2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>
                <a:solidFill>
                  <a:srgbClr val="FFFFFF"/>
                </a:solidFill>
              </a:rPr>
              <a:t>    </a:t>
            </a:r>
            <a:r>
              <a:rPr lang="en-GB" sz="2000" b="1" dirty="0">
                <a:solidFill>
                  <a:srgbClr val="FFFF00"/>
                </a:solidFill>
              </a:rPr>
              <a:t> </a:t>
            </a:r>
            <a:r>
              <a:rPr lang="hu-HU" sz="2000" b="1" dirty="0">
                <a:solidFill>
                  <a:srgbClr val="FFFF00"/>
                </a:solidFill>
              </a:rPr>
              <a:t>-</a:t>
            </a:r>
            <a:r>
              <a:rPr lang="en-GB" sz="2000" b="1" dirty="0">
                <a:solidFill>
                  <a:srgbClr val="FFFFFF"/>
                </a:solidFill>
              </a:rPr>
              <a:t> </a:t>
            </a:r>
            <a:r>
              <a:rPr lang="en-GB" sz="2000" b="1" dirty="0">
                <a:solidFill>
                  <a:srgbClr val="00FF00"/>
                </a:solidFill>
              </a:rPr>
              <a:t>CV </a:t>
            </a:r>
            <a:r>
              <a:rPr lang="hu-HU" sz="2000" b="1" dirty="0">
                <a:solidFill>
                  <a:srgbClr val="00FF00"/>
                </a:solidFill>
              </a:rPr>
              <a:t>rizikó emelkedett az alacsony kockázatú</a:t>
            </a:r>
            <a:r>
              <a:rPr lang="hu-HU" sz="2000" b="1" dirty="0">
                <a:solidFill>
                  <a:srgbClr val="FFFFFF"/>
                </a:solidFill>
              </a:rPr>
              <a:t> fiatal nőkben </a:t>
            </a:r>
          </a:p>
          <a:p>
            <a:pPr lvl="2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srgbClr val="FFFFFF"/>
                </a:solidFill>
              </a:rPr>
              <a:t>        még alacsony alkohol bevitelnél is</a:t>
            </a:r>
            <a:endParaRPr lang="en-GB" sz="2000" b="1" dirty="0">
              <a:solidFill>
                <a:srgbClr val="FFFFFF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>
                <a:solidFill>
                  <a:srgbClr val="FFFFFF"/>
                </a:solidFill>
              </a:rPr>
              <a:t>      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>
                <a:solidFill>
                  <a:srgbClr val="FFFFFF"/>
                </a:solidFill>
              </a:rPr>
              <a:t>     </a:t>
            </a:r>
            <a:r>
              <a:rPr lang="hu-HU" sz="2000" b="1" dirty="0">
                <a:solidFill>
                  <a:srgbClr val="FFFF00"/>
                </a:solidFill>
              </a:rPr>
              <a:t>-</a:t>
            </a:r>
            <a:r>
              <a:rPr lang="en-GB" sz="2000" b="1" dirty="0">
                <a:solidFill>
                  <a:srgbClr val="FFFF00"/>
                </a:solidFill>
              </a:rPr>
              <a:t> </a:t>
            </a:r>
            <a:r>
              <a:rPr lang="hu-HU" sz="2000" b="1" dirty="0">
                <a:solidFill>
                  <a:srgbClr val="FFFFFF"/>
                </a:solidFill>
              </a:rPr>
              <a:t>kis CV rizikó </a:t>
            </a:r>
            <a:r>
              <a:rPr lang="hu-HU" sz="2000" b="1" dirty="0">
                <a:solidFill>
                  <a:srgbClr val="00FF00"/>
                </a:solidFill>
              </a:rPr>
              <a:t>csökkenés</a:t>
            </a:r>
            <a:r>
              <a:rPr lang="hu-HU" sz="2000" b="1" dirty="0">
                <a:solidFill>
                  <a:srgbClr val="FFFFFF"/>
                </a:solidFill>
              </a:rPr>
              <a:t> csak </a:t>
            </a:r>
            <a:r>
              <a:rPr lang="hu-HU" sz="2000" b="1" dirty="0">
                <a:solidFill>
                  <a:srgbClr val="00FF00"/>
                </a:solidFill>
              </a:rPr>
              <a:t>50 év</a:t>
            </a:r>
            <a:r>
              <a:rPr lang="hu-HU" sz="2000" b="1" dirty="0">
                <a:solidFill>
                  <a:srgbClr val="FFFFFF"/>
                </a:solidFill>
              </a:rPr>
              <a:t> felett</a:t>
            </a:r>
            <a:endParaRPr lang="en-GB" sz="2000" b="1" dirty="0">
              <a:solidFill>
                <a:srgbClr val="00FF00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000" b="1" dirty="0">
              <a:solidFill>
                <a:srgbClr val="00FF00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</a:t>
            </a:r>
            <a:r>
              <a:rPr lang="hu-H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en-GB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Fuchs , N </a:t>
            </a:r>
            <a:r>
              <a:rPr lang="en-GB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Engl</a:t>
            </a:r>
            <a:r>
              <a:rPr lang="en-GB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 Med (1995) 332: 1245</a:t>
            </a:r>
            <a:r>
              <a:rPr lang="en-GB" sz="2000" b="1" dirty="0">
                <a:solidFill>
                  <a:srgbClr val="FFFFFF"/>
                </a:solidFill>
              </a:rPr>
              <a:t> </a:t>
            </a:r>
            <a:endParaRPr lang="en-GB" sz="2000" b="1" i="1" dirty="0">
              <a:solidFill>
                <a:srgbClr val="FFFFFF"/>
              </a:solidFill>
            </a:endParaRPr>
          </a:p>
          <a:p>
            <a:pPr lvl="4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>
                <a:solidFill>
                  <a:srgbClr val="FFFFFF"/>
                </a:solidFill>
              </a:rPr>
              <a:t>        </a:t>
            </a:r>
            <a:r>
              <a:rPr lang="hu-HU" sz="2000" b="1" u="sng" dirty="0">
                <a:solidFill>
                  <a:srgbClr val="FFFF00"/>
                </a:solidFill>
              </a:rPr>
              <a:t>de,</a:t>
            </a:r>
            <a:r>
              <a:rPr lang="en-GB" sz="2000" b="1" i="1" dirty="0">
                <a:solidFill>
                  <a:srgbClr val="FFFF00"/>
                </a:solidFill>
              </a:rPr>
              <a:t> </a:t>
            </a:r>
            <a:endParaRPr lang="en-GB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>
                <a:solidFill>
                  <a:srgbClr val="FFFFFF"/>
                </a:solidFill>
              </a:rPr>
              <a:t>                             </a:t>
            </a:r>
            <a:endParaRPr lang="en-GB" sz="2000" b="1" u="sng" dirty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>
                <a:solidFill>
                  <a:srgbClr val="FFFFFF"/>
                </a:solidFill>
              </a:rPr>
              <a:t>           </a:t>
            </a:r>
            <a:r>
              <a:rPr lang="hu-HU" sz="2000" b="1" dirty="0">
                <a:solidFill>
                  <a:srgbClr val="FFFFFF"/>
                </a:solidFill>
              </a:rPr>
              <a:t>még fiatal (30 éves) nőknél is, ha a </a:t>
            </a:r>
            <a:r>
              <a:rPr lang="hu-HU" sz="2000" b="1" dirty="0">
                <a:solidFill>
                  <a:srgbClr val="00FF00"/>
                </a:solidFill>
              </a:rPr>
              <a:t>CV rizikó magas</a:t>
            </a:r>
            <a:r>
              <a:rPr lang="hu-HU" sz="2000" b="1" dirty="0">
                <a:solidFill>
                  <a:srgbClr val="FFFFFF"/>
                </a:solidFill>
              </a:rPr>
              <a:t> (pl. diabetes)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srgbClr val="FFFFFF"/>
                </a:solidFill>
              </a:rPr>
              <a:t>           26%-os rizikó </a:t>
            </a:r>
            <a:r>
              <a:rPr lang="hu-HU" sz="2000" b="1" dirty="0">
                <a:solidFill>
                  <a:srgbClr val="00FF00"/>
                </a:solidFill>
              </a:rPr>
              <a:t>csökkenés</a:t>
            </a:r>
            <a:r>
              <a:rPr lang="hu-HU" sz="2000" b="1" dirty="0">
                <a:solidFill>
                  <a:srgbClr val="FFFFFF"/>
                </a:solidFill>
              </a:rPr>
              <a:t> (0.1 – 4.9 g/nap)</a:t>
            </a:r>
            <a:endParaRPr lang="en-GB" sz="2000" b="1" dirty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i="1" dirty="0">
                <a:solidFill>
                  <a:srgbClr val="FFFFFF"/>
                </a:solidFill>
              </a:rPr>
              <a:t>                                                  </a:t>
            </a:r>
            <a:endParaRPr lang="hu-HU" sz="2000" i="1" dirty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</a:t>
            </a:r>
            <a:r>
              <a:rPr lang="en-GB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Salomon, Circulation (2000) 102: 494</a:t>
            </a:r>
            <a:endParaRPr lang="en-GB" sz="2000" i="1" dirty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i="1" dirty="0">
                <a:solidFill>
                  <a:srgbClr val="FFFFFF"/>
                </a:solidFill>
              </a:rPr>
              <a:t>                                       </a:t>
            </a:r>
            <a:endParaRPr lang="en-US" sz="200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-684213" y="-458788"/>
            <a:ext cx="10872788" cy="1628776"/>
          </a:xfrm>
        </p:spPr>
        <p:txBody>
          <a:bodyPr/>
          <a:lstStyle/>
          <a:p>
            <a:r>
              <a:rPr lang="hu-HU" altLang="hu-HU" sz="2400" smtClean="0">
                <a:solidFill>
                  <a:srgbClr val="FFFF00"/>
                </a:solidFill>
              </a:rPr>
              <a:t>Alkohol okozta </a:t>
            </a:r>
            <a:r>
              <a:rPr lang="en-US" altLang="hu-HU" sz="2400" smtClean="0">
                <a:solidFill>
                  <a:srgbClr val="FFFF00"/>
                </a:solidFill>
              </a:rPr>
              <a:t>CV </a:t>
            </a:r>
            <a:r>
              <a:rPr lang="hu-HU" altLang="hu-HU" sz="2400" smtClean="0">
                <a:solidFill>
                  <a:srgbClr val="FFFF00"/>
                </a:solidFill>
              </a:rPr>
              <a:t>rizikó változás nőben és férfiben eltérő</a:t>
            </a:r>
            <a:endParaRPr lang="en-US" altLang="hu-HU" sz="2400" smtClean="0">
              <a:solidFill>
                <a:srgbClr val="FFFF00"/>
              </a:solidFill>
            </a:endParaRPr>
          </a:p>
        </p:txBody>
      </p:sp>
      <p:pic>
        <p:nvPicPr>
          <p:cNvPr id="72707" name="Picture 3" descr="alcohol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00175"/>
            <a:ext cx="7200900" cy="54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124075" y="549275"/>
            <a:ext cx="4392613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600" b="0" i="1" smtClean="0">
                <a:solidFill>
                  <a:srgbClr val="FFFFFF"/>
                </a:solidFill>
              </a:rPr>
              <a:t>R.Kloner and S.Rezkalla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600" b="0" i="1" smtClean="0">
                <a:solidFill>
                  <a:srgbClr val="FFFFFF"/>
                </a:solidFill>
              </a:rPr>
              <a:t>To Drink or Not to Drink? That Is the Question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600" b="0" i="1" smtClean="0">
                <a:solidFill>
                  <a:srgbClr val="FFFFFF"/>
                </a:solidFill>
              </a:rPr>
              <a:t>Circulation (2007) 116:1306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1600" b="0" i="1" smtClean="0">
              <a:solidFill>
                <a:srgbClr val="FFFFFF"/>
              </a:solidFill>
            </a:endParaRPr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3995738" y="2708275"/>
            <a:ext cx="0" cy="649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5651500" y="2636838"/>
            <a:ext cx="0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3765550" y="2174875"/>
            <a:ext cx="450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b="0" smtClean="0">
                <a:solidFill>
                  <a:srgbClr val="000000"/>
                </a:solidFill>
                <a:cs typeface="Arial" pitchFamily="34" charset="0"/>
              </a:rPr>
              <a:t>♀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5435600" y="2133600"/>
            <a:ext cx="450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b="0" smtClean="0">
                <a:solidFill>
                  <a:srgbClr val="000000"/>
                </a:solidFill>
                <a:cs typeface="Arial" pitchFamily="34" charset="0"/>
              </a:rPr>
              <a:t>♂</a:t>
            </a:r>
          </a:p>
        </p:txBody>
      </p:sp>
    </p:spTree>
    <p:extLst>
      <p:ext uri="{BB962C8B-B14F-4D97-AF65-F5344CB8AC3E}">
        <p14:creationId xmlns:p14="http://schemas.microsoft.com/office/powerpoint/2010/main" val="20590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Text Box 2"/>
          <p:cNvSpPr txBox="1">
            <a:spLocks noChangeArrowheads="1"/>
          </p:cNvSpPr>
          <p:nvPr/>
        </p:nvSpPr>
        <p:spPr bwMode="auto">
          <a:xfrm>
            <a:off x="-271463" y="685800"/>
            <a:ext cx="9120188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3400" b="1">
                <a:solidFill>
                  <a:srgbClr val="FFFF00"/>
                </a:solidFill>
              </a:rPr>
              <a:t>Miokardiális infarktus után enyhe alkohol fogyasztás javította a túlélést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sz="3400" b="1">
              <a:solidFill>
                <a:srgbClr val="FFFF00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sz="3400" b="1">
              <a:solidFill>
                <a:srgbClr val="FFFF99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800" b="1">
                <a:solidFill>
                  <a:srgbClr val="FFFFFF"/>
                </a:solidFill>
              </a:rPr>
              <a:t>Nincs szignifikáns különbség a bor, a sör és az alkohol között</a:t>
            </a:r>
            <a:endParaRPr lang="en-GB" sz="2400" b="1">
              <a:solidFill>
                <a:srgbClr val="FFFFFF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sz="2400" b="1">
              <a:solidFill>
                <a:srgbClr val="FFFFFF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FFFFFF"/>
                </a:solidFill>
              </a:rPr>
              <a:t>                                         </a:t>
            </a:r>
            <a:endParaRPr lang="en-GB" sz="2400" b="1" i="1">
              <a:solidFill>
                <a:srgbClr val="FFFFFF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i="1">
                <a:solidFill>
                  <a:srgbClr val="FFFFFF"/>
                </a:solidFill>
              </a:rPr>
              <a:t>                          </a:t>
            </a:r>
            <a:r>
              <a:rPr lang="en-GB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Lorgeril, Circulation (2002) 106: 1465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Mukamal, JAMA (2001) 285: 1965</a:t>
            </a:r>
            <a:endParaRPr lang="en-GB" sz="2400" b="1" i="1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wine8 cop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658813"/>
            <a:ext cx="6107113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4925" y="317500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800" smtClean="0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 rot="-5400000">
            <a:off x="889794" y="1889919"/>
            <a:ext cx="1249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smtClean="0">
                <a:solidFill>
                  <a:srgbClr val="FFFFFF"/>
                </a:solidFill>
              </a:rPr>
              <a:t>túlélők </a:t>
            </a:r>
            <a:endParaRPr lang="en-US" altLang="hu-HU" sz="2400" smtClean="0">
              <a:solidFill>
                <a:srgbClr val="FFFFFF"/>
              </a:solidFill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800600" y="5105400"/>
            <a:ext cx="2093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600" smtClean="0">
                <a:solidFill>
                  <a:srgbClr val="FFFFFF"/>
                </a:solidFill>
              </a:rPr>
              <a:t>infarktus utáni évek</a:t>
            </a:r>
            <a:endParaRPr lang="en-US" altLang="hu-HU" sz="1600" smtClean="0">
              <a:solidFill>
                <a:srgbClr val="FFFFFF"/>
              </a:solidFill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502400" y="1752600"/>
            <a:ext cx="1952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600" u="sng" smtClean="0">
                <a:solidFill>
                  <a:srgbClr val="FFFFFF"/>
                </a:solidFill>
              </a:rPr>
              <a:t>&gt;</a:t>
            </a:r>
            <a:r>
              <a:rPr lang="en-US" altLang="hu-HU" sz="1600" smtClean="0">
                <a:solidFill>
                  <a:srgbClr val="FFFFFF"/>
                </a:solidFill>
              </a:rPr>
              <a:t>7 </a:t>
            </a:r>
            <a:r>
              <a:rPr lang="hu-HU" altLang="hu-HU" sz="1600" smtClean="0">
                <a:solidFill>
                  <a:srgbClr val="FFFFFF"/>
                </a:solidFill>
              </a:rPr>
              <a:t>„</a:t>
            </a:r>
            <a:r>
              <a:rPr lang="en-US" altLang="hu-HU" sz="1600" smtClean="0">
                <a:solidFill>
                  <a:srgbClr val="FFFFFF"/>
                </a:solidFill>
              </a:rPr>
              <a:t>drin</a:t>
            </a:r>
            <a:r>
              <a:rPr lang="hu-HU" altLang="hu-HU" sz="1600" smtClean="0">
                <a:solidFill>
                  <a:srgbClr val="FFFFFF"/>
                </a:solidFill>
              </a:rPr>
              <a:t>k” hetente</a:t>
            </a:r>
            <a:endParaRPr lang="en-US" altLang="hu-HU" sz="1600" smtClean="0">
              <a:solidFill>
                <a:srgbClr val="FFFFFF"/>
              </a:solidFill>
            </a:endParaRP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6502400" y="2819400"/>
            <a:ext cx="1952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600" u="sng" smtClean="0">
                <a:solidFill>
                  <a:srgbClr val="FFFFFF"/>
                </a:solidFill>
              </a:rPr>
              <a:t>&lt;</a:t>
            </a:r>
            <a:r>
              <a:rPr lang="en-US" altLang="hu-HU" sz="1600" smtClean="0">
                <a:solidFill>
                  <a:srgbClr val="FFFFFF"/>
                </a:solidFill>
              </a:rPr>
              <a:t>7 </a:t>
            </a:r>
            <a:r>
              <a:rPr lang="hu-HU" altLang="hu-HU" sz="1600" smtClean="0">
                <a:solidFill>
                  <a:srgbClr val="FFFFFF"/>
                </a:solidFill>
              </a:rPr>
              <a:t>„</a:t>
            </a:r>
            <a:r>
              <a:rPr lang="en-US" altLang="hu-HU" sz="1600" smtClean="0">
                <a:solidFill>
                  <a:srgbClr val="FFFFFF"/>
                </a:solidFill>
              </a:rPr>
              <a:t>drink</a:t>
            </a:r>
            <a:r>
              <a:rPr lang="hu-HU" altLang="hu-HU" sz="1600" smtClean="0">
                <a:solidFill>
                  <a:srgbClr val="FFFFFF"/>
                </a:solidFill>
              </a:rPr>
              <a:t>”</a:t>
            </a:r>
            <a:r>
              <a:rPr lang="en-US" altLang="hu-HU" sz="1600" smtClean="0">
                <a:solidFill>
                  <a:srgbClr val="FFFFFF"/>
                </a:solidFill>
              </a:rPr>
              <a:t> </a:t>
            </a:r>
            <a:r>
              <a:rPr lang="hu-HU" altLang="hu-HU" sz="1600" smtClean="0">
                <a:solidFill>
                  <a:srgbClr val="FFFFFF"/>
                </a:solidFill>
              </a:rPr>
              <a:t>hetente</a:t>
            </a:r>
            <a:endParaRPr lang="en-US" altLang="hu-HU" sz="1600" smtClean="0">
              <a:solidFill>
                <a:srgbClr val="FFFFFF"/>
              </a:solidFill>
            </a:endParaRP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6400800" y="3930650"/>
            <a:ext cx="2555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600" smtClean="0">
                <a:solidFill>
                  <a:srgbClr val="FFFFFF"/>
                </a:solidFill>
              </a:rPr>
              <a:t>alkoholt nem fogyasztók</a:t>
            </a:r>
            <a:endParaRPr lang="en-US" altLang="hu-HU" sz="1600" smtClean="0">
              <a:solidFill>
                <a:srgbClr val="FFFFFF"/>
              </a:solidFill>
            </a:endParaRP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4067175" y="6308725"/>
            <a:ext cx="4710113" cy="1312863"/>
          </a:xfrm>
          <a:prstGeom prst="rect">
            <a:avLst/>
          </a:prstGeom>
          <a:gradFill rotWithShape="1">
            <a:gsLst>
              <a:gs pos="0">
                <a:srgbClr val="001847"/>
              </a:gs>
              <a:gs pos="100000">
                <a:srgbClr val="0033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600" b="0" smtClean="0">
                <a:solidFill>
                  <a:srgbClr val="FFFFFF"/>
                </a:solidFill>
              </a:rPr>
              <a:t>    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600" b="0" smtClean="0">
                <a:solidFill>
                  <a:srgbClr val="FFFFFF"/>
                </a:solidFill>
              </a:rPr>
              <a:t>       </a:t>
            </a:r>
            <a:r>
              <a:rPr lang="de-DE" altLang="hu-HU" sz="1400" b="0" smtClean="0">
                <a:solidFill>
                  <a:srgbClr val="FFFFFF"/>
                </a:solidFill>
              </a:rPr>
              <a:t>Mukamal et al, JAMA 285 (2001): 1965</a:t>
            </a:r>
            <a:r>
              <a:rPr lang="hu-HU" altLang="hu-HU" sz="1400" b="0" smtClean="0">
                <a:solidFill>
                  <a:srgbClr val="FFFFFF"/>
                </a:solidFill>
              </a:rPr>
              <a:t>-</a:t>
            </a:r>
            <a:r>
              <a:rPr lang="de-DE" altLang="hu-HU" sz="1400" b="0" smtClean="0">
                <a:solidFill>
                  <a:srgbClr val="FFFFFF"/>
                </a:solidFill>
              </a:rPr>
              <a:t>1970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4800" b="0" smtClean="0">
                <a:solidFill>
                  <a:srgbClr val="000000"/>
                </a:solidFill>
              </a:rPr>
              <a:t>                                    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1676400" y="228600"/>
            <a:ext cx="534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3600" b="0" smtClean="0">
                <a:solidFill>
                  <a:srgbClr val="FFFF00"/>
                </a:solidFill>
              </a:rPr>
              <a:t>Túlélés szívinfarktus után</a:t>
            </a:r>
          </a:p>
        </p:txBody>
      </p:sp>
    </p:spTree>
    <p:extLst>
      <p:ext uri="{BB962C8B-B14F-4D97-AF65-F5344CB8AC3E}">
        <p14:creationId xmlns:p14="http://schemas.microsoft.com/office/powerpoint/2010/main" val="280288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208088" y="876300"/>
            <a:ext cx="70358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3600" smtClean="0">
                <a:solidFill>
                  <a:srgbClr val="FFFF00"/>
                </a:solidFill>
              </a:rPr>
              <a:t>Kardioprotektív hatás      mechanizmusa alkohol/bor: </a:t>
            </a:r>
            <a:endParaRPr lang="en-GB" altLang="hu-HU" sz="2800" smtClean="0">
              <a:solidFill>
                <a:srgbClr val="FFFF00"/>
              </a:solidFill>
            </a:endParaRPr>
          </a:p>
          <a:p>
            <a:pPr lvl="2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altLang="hu-HU" sz="3200" smtClean="0">
                <a:solidFill>
                  <a:srgbClr val="FFFFFF"/>
                </a:solidFill>
              </a:rPr>
              <a:t> </a:t>
            </a:r>
            <a:r>
              <a:rPr lang="en-GB" altLang="hu-HU" sz="2800" smtClean="0">
                <a:solidFill>
                  <a:srgbClr val="FFFFFF"/>
                </a:solidFill>
              </a:rPr>
              <a:t>antithromboti</a:t>
            </a:r>
            <a:r>
              <a:rPr lang="hu-HU" altLang="hu-HU" sz="2800" smtClean="0">
                <a:solidFill>
                  <a:srgbClr val="FFFFFF"/>
                </a:solidFill>
              </a:rPr>
              <a:t>kus hatás</a:t>
            </a:r>
            <a:endParaRPr lang="en-GB" altLang="hu-HU" sz="2800" smtClean="0">
              <a:solidFill>
                <a:srgbClr val="FFFFFF"/>
              </a:solidFill>
            </a:endParaRPr>
          </a:p>
          <a:p>
            <a:pPr lvl="2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altLang="hu-HU" sz="2800" smtClean="0">
                <a:solidFill>
                  <a:srgbClr val="FFFFFF"/>
                </a:solidFill>
              </a:rPr>
              <a:t> </a:t>
            </a:r>
            <a:r>
              <a:rPr lang="hu-HU" altLang="hu-HU" sz="2800" smtClean="0">
                <a:solidFill>
                  <a:srgbClr val="FFFFFF"/>
                </a:solidFill>
              </a:rPr>
              <a:t>szabadgyök csökkenés </a:t>
            </a:r>
            <a:r>
              <a:rPr lang="en-GB" altLang="hu-HU" sz="2800" smtClean="0">
                <a:solidFill>
                  <a:srgbClr val="FFFFFF"/>
                </a:solidFill>
              </a:rPr>
              <a:t>(ROS)</a:t>
            </a:r>
          </a:p>
          <a:p>
            <a:pPr lvl="2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altLang="hu-HU" sz="2800" smtClean="0">
                <a:solidFill>
                  <a:srgbClr val="FFFFFF"/>
                </a:solidFill>
              </a:rPr>
              <a:t> endothelial</a:t>
            </a:r>
            <a:r>
              <a:rPr lang="hu-HU" altLang="hu-HU" sz="2800" smtClean="0">
                <a:solidFill>
                  <a:srgbClr val="FFFFFF"/>
                </a:solidFill>
              </a:rPr>
              <a:t>is vazodilatáció</a:t>
            </a:r>
            <a:r>
              <a:rPr lang="en-GB" altLang="hu-HU" sz="2800" smtClean="0">
                <a:solidFill>
                  <a:srgbClr val="FFFFFF"/>
                </a:solidFill>
              </a:rPr>
              <a:t>/NO</a:t>
            </a:r>
          </a:p>
          <a:p>
            <a:pPr lvl="2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altLang="hu-HU" sz="2800" smtClean="0">
                <a:solidFill>
                  <a:srgbClr val="FFFFFF"/>
                </a:solidFill>
              </a:rPr>
              <a:t> antiproliferat</a:t>
            </a:r>
            <a:r>
              <a:rPr lang="hu-HU" altLang="hu-HU" sz="2800" smtClean="0">
                <a:solidFill>
                  <a:srgbClr val="FFFFFF"/>
                </a:solidFill>
              </a:rPr>
              <a:t>ív hatás</a:t>
            </a:r>
            <a:endParaRPr lang="en-GB" altLang="hu-HU" sz="2800" smtClean="0">
              <a:solidFill>
                <a:srgbClr val="FFFFFF"/>
              </a:solidFill>
            </a:endParaRPr>
          </a:p>
          <a:p>
            <a:pPr lvl="2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altLang="hu-HU" sz="2800" smtClean="0">
                <a:solidFill>
                  <a:srgbClr val="FFFFFF"/>
                </a:solidFill>
              </a:rPr>
              <a:t> s</a:t>
            </a:r>
            <a:r>
              <a:rPr lang="hu-HU" altLang="hu-HU" sz="2800" smtClean="0">
                <a:solidFill>
                  <a:srgbClr val="FFFFFF"/>
                </a:solidFill>
              </a:rPr>
              <a:t>zé</a:t>
            </a:r>
            <a:r>
              <a:rPr lang="en-GB" altLang="hu-HU" sz="2800" smtClean="0">
                <a:solidFill>
                  <a:srgbClr val="FFFFFF"/>
                </a:solidFill>
              </a:rPr>
              <a:t>rum lipid profil</a:t>
            </a:r>
          </a:p>
          <a:p>
            <a:pPr lvl="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2800" smtClean="0">
                <a:solidFill>
                  <a:srgbClr val="FFFFFF"/>
                </a:solidFill>
              </a:rPr>
              <a:t>  (ant</a:t>
            </a:r>
            <a:r>
              <a:rPr lang="hu-HU" altLang="hu-HU" sz="2800" smtClean="0">
                <a:solidFill>
                  <a:srgbClr val="FFFFFF"/>
                </a:solidFill>
              </a:rPr>
              <a:t>i-</a:t>
            </a:r>
            <a:r>
              <a:rPr lang="en-GB" altLang="hu-HU" sz="2800" smtClean="0">
                <a:solidFill>
                  <a:srgbClr val="FFFFFF"/>
                </a:solidFill>
              </a:rPr>
              <a:t>ANG II, </a:t>
            </a:r>
            <a:r>
              <a:rPr lang="hu-HU" altLang="hu-HU" sz="2800" smtClean="0">
                <a:solidFill>
                  <a:srgbClr val="FFFFFF"/>
                </a:solidFill>
              </a:rPr>
              <a:t>-</a:t>
            </a:r>
            <a:r>
              <a:rPr lang="en-GB" altLang="hu-HU" sz="2800" smtClean="0">
                <a:solidFill>
                  <a:srgbClr val="FFFFFF"/>
                </a:solidFill>
              </a:rPr>
              <a:t>PDGF)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b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179388" y="692150"/>
            <a:ext cx="8501062" cy="581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3200" b="1">
                <a:solidFill>
                  <a:srgbClr val="FFFF00"/>
                </a:solidFill>
              </a:rPr>
              <a:t>Trombocita aggregáció gátlás és </a:t>
            </a:r>
            <a:r>
              <a:rPr lang="en-GB" sz="3200" b="1">
                <a:solidFill>
                  <a:srgbClr val="FFFF0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>
                <a:solidFill>
                  <a:srgbClr val="FFFF00"/>
                </a:solidFill>
              </a:rPr>
              <a:t>eicosanoid s</a:t>
            </a:r>
            <a:r>
              <a:rPr lang="hu-HU" sz="3200" b="1">
                <a:solidFill>
                  <a:srgbClr val="FFFF00"/>
                </a:solidFill>
              </a:rPr>
              <a:t>zintézis</a:t>
            </a:r>
            <a:endParaRPr lang="en-GB" sz="3200" b="1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b="1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FFFFFF"/>
                </a:solidFill>
              </a:rPr>
              <a:t>      </a:t>
            </a:r>
            <a:r>
              <a:rPr lang="en-GB" sz="2400" b="1" u="sng">
                <a:solidFill>
                  <a:srgbClr val="FFFFFF"/>
                </a:solidFill>
              </a:rPr>
              <a:t>In vitro</a:t>
            </a:r>
            <a:r>
              <a:rPr lang="en-GB" sz="2400" b="1">
                <a:solidFill>
                  <a:srgbClr val="FFFFFF"/>
                </a:solidFill>
              </a:rPr>
              <a:t>: </a:t>
            </a:r>
            <a:r>
              <a:rPr lang="hu-HU" sz="2400" b="1">
                <a:solidFill>
                  <a:srgbClr val="FFFFFF"/>
                </a:solidFill>
              </a:rPr>
              <a:t>fenolok a vörösborban</a:t>
            </a:r>
            <a:endParaRPr lang="en-GB" sz="2400" b="1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FFFFFF"/>
                </a:solidFill>
              </a:rPr>
              <a:t>                    (trans-re</a:t>
            </a:r>
            <a:r>
              <a:rPr lang="hu-HU" sz="2400" b="1">
                <a:solidFill>
                  <a:srgbClr val="FFFFFF"/>
                </a:solidFill>
              </a:rPr>
              <a:t>s</a:t>
            </a:r>
            <a:r>
              <a:rPr lang="en-GB" sz="2400" b="1">
                <a:solidFill>
                  <a:srgbClr val="FFFFFF"/>
                </a:solidFill>
              </a:rPr>
              <a:t>veratrol, quercetin)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FFFFFF"/>
                </a:solidFill>
              </a:rPr>
              <a:t>                           </a:t>
            </a:r>
            <a:endParaRPr lang="en-GB" sz="2400" b="1" i="1">
              <a:solidFill>
                <a:srgbClr val="FFFFFF"/>
              </a:solidFill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i="1">
                <a:solidFill>
                  <a:srgbClr val="FFFFFF"/>
                </a:solidFill>
              </a:rPr>
              <a:t>        </a:t>
            </a:r>
            <a:r>
              <a:rPr lang="en-GB" sz="2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Pae-Asiak, Clin Chim Acta (1995) 235</a:t>
            </a:r>
            <a:r>
              <a:rPr lang="en-GB" sz="2400" i="1">
                <a:solidFill>
                  <a:srgbClr val="FFFFFF"/>
                </a:solidFill>
              </a:rPr>
              <a:t>: 207</a:t>
            </a: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b="1" i="1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b="1" i="1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FFFFFF"/>
                </a:solidFill>
              </a:rPr>
              <a:t>     </a:t>
            </a:r>
            <a:r>
              <a:rPr lang="en-GB" sz="2400" b="1" u="sng">
                <a:solidFill>
                  <a:srgbClr val="FFFFFF"/>
                </a:solidFill>
              </a:rPr>
              <a:t>In vivo</a:t>
            </a:r>
            <a:r>
              <a:rPr lang="en-GB" sz="2400" b="1">
                <a:solidFill>
                  <a:srgbClr val="FFFFFF"/>
                </a:solidFill>
              </a:rPr>
              <a:t>: f</a:t>
            </a:r>
            <a:r>
              <a:rPr lang="hu-HU" sz="2400" b="1">
                <a:solidFill>
                  <a:srgbClr val="FFFFFF"/>
                </a:solidFill>
              </a:rPr>
              <a:t>riss szőlőlében</a:t>
            </a:r>
            <a:r>
              <a:rPr lang="en-GB" sz="2400" b="1">
                <a:solidFill>
                  <a:srgbClr val="FFFFFF"/>
                </a:solidFill>
              </a:rPr>
              <a:t>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FFFFFF"/>
                </a:solidFill>
              </a:rPr>
              <a:t> 	        </a:t>
            </a:r>
            <a:r>
              <a:rPr lang="hu-HU" sz="2400" b="1">
                <a:solidFill>
                  <a:srgbClr val="FFFFFF"/>
                </a:solidFill>
              </a:rPr>
              <a:t>de</a:t>
            </a:r>
            <a:r>
              <a:rPr lang="en-GB" sz="2400" b="1">
                <a:solidFill>
                  <a:srgbClr val="FFFFFF"/>
                </a:solidFill>
              </a:rPr>
              <a:t> </a:t>
            </a:r>
            <a:r>
              <a:rPr lang="en-GB" sz="2400" b="1" u="sng">
                <a:solidFill>
                  <a:srgbClr val="FFFFFF"/>
                </a:solidFill>
              </a:rPr>
              <a:t>n</a:t>
            </a:r>
            <a:r>
              <a:rPr lang="hu-HU" sz="2400" b="1" u="sng">
                <a:solidFill>
                  <a:srgbClr val="FFFFFF"/>
                </a:solidFill>
              </a:rPr>
              <a:t>em</a:t>
            </a:r>
            <a:r>
              <a:rPr lang="en-GB" sz="2400" b="1">
                <a:solidFill>
                  <a:srgbClr val="FFFFFF"/>
                </a:solidFill>
              </a:rPr>
              <a:t> </a:t>
            </a:r>
            <a:r>
              <a:rPr lang="hu-HU" sz="2400" b="1">
                <a:solidFill>
                  <a:srgbClr val="FFFFFF"/>
                </a:solidFill>
              </a:rPr>
              <a:t>narancs és </a:t>
            </a:r>
            <a:r>
              <a:rPr lang="en-GB" sz="2400" b="1">
                <a:solidFill>
                  <a:srgbClr val="FFFFFF"/>
                </a:solidFill>
              </a:rPr>
              <a:t>grape fruit </a:t>
            </a:r>
            <a:r>
              <a:rPr lang="hu-HU" sz="2400" b="1">
                <a:solidFill>
                  <a:srgbClr val="FFFFFF"/>
                </a:solidFill>
              </a:rPr>
              <a:t>lében</a:t>
            </a:r>
            <a:endParaRPr lang="en-GB" sz="2400" b="1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FFFFFF"/>
                </a:solidFill>
              </a:rPr>
              <a:t>                            </a:t>
            </a:r>
            <a:endParaRPr lang="en-GB" sz="2400" i="1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Keevil, J Nutr (2000) 130: 53</a:t>
            </a:r>
            <a:endParaRPr lang="en-GB" sz="2400" i="1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i="1">
              <a:solidFill>
                <a:srgbClr val="FFFFFF"/>
              </a:solidFill>
            </a:endParaRPr>
          </a:p>
        </p:txBody>
      </p:sp>
      <p:sp>
        <p:nvSpPr>
          <p:cNvPr id="77827" name="Oval 3"/>
          <p:cNvSpPr>
            <a:spLocks noChangeArrowheads="1"/>
          </p:cNvSpPr>
          <p:nvPr/>
        </p:nvSpPr>
        <p:spPr bwMode="auto">
          <a:xfrm>
            <a:off x="1765300" y="2060575"/>
            <a:ext cx="1582738" cy="504825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5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52388" y="192088"/>
            <a:ext cx="9145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800" smtClean="0">
                <a:solidFill>
                  <a:srgbClr val="FFFF00"/>
                </a:solidFill>
              </a:rPr>
              <a:t>ADP</a:t>
            </a:r>
            <a:r>
              <a:rPr lang="hu-HU" altLang="hu-HU" sz="2800" smtClean="0">
                <a:solidFill>
                  <a:srgbClr val="FFFF00"/>
                </a:solidFill>
              </a:rPr>
              <a:t> indukálta trombocita aggregáció gátlása </a:t>
            </a:r>
            <a:r>
              <a:rPr lang="de-DE" altLang="hu-HU" sz="2800" smtClean="0">
                <a:solidFill>
                  <a:srgbClr val="FFFF00"/>
                </a:solidFill>
              </a:rPr>
              <a:t>in vitro</a:t>
            </a:r>
          </a:p>
        </p:txBody>
      </p:sp>
      <p:sp>
        <p:nvSpPr>
          <p:cNvPr id="78851" name="Line 3"/>
          <p:cNvSpPr>
            <a:spLocks noChangeShapeType="1"/>
          </p:cNvSpPr>
          <p:nvPr/>
        </p:nvSpPr>
        <p:spPr bwMode="auto">
          <a:xfrm flipV="1">
            <a:off x="3224213" y="4579938"/>
            <a:ext cx="379412" cy="3190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 flipV="1">
            <a:off x="3603625" y="3895725"/>
            <a:ext cx="673100" cy="684213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8853" name="Line 5"/>
          <p:cNvSpPr>
            <a:spLocks noChangeShapeType="1"/>
          </p:cNvSpPr>
          <p:nvPr/>
        </p:nvSpPr>
        <p:spPr bwMode="auto">
          <a:xfrm flipV="1">
            <a:off x="4276725" y="3298825"/>
            <a:ext cx="379413" cy="60325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8854" name="Freeform 6"/>
          <p:cNvSpPr>
            <a:spLocks/>
          </p:cNvSpPr>
          <p:nvPr/>
        </p:nvSpPr>
        <p:spPr bwMode="auto">
          <a:xfrm>
            <a:off x="3163888" y="4829175"/>
            <a:ext cx="134937" cy="153988"/>
          </a:xfrm>
          <a:custGeom>
            <a:avLst/>
            <a:gdLst>
              <a:gd name="T0" fmla="*/ 2147483647 w 96"/>
              <a:gd name="T1" fmla="*/ 0 h 97"/>
              <a:gd name="T2" fmla="*/ 2147483647 w 96"/>
              <a:gd name="T3" fmla="*/ 2147483647 h 97"/>
              <a:gd name="T4" fmla="*/ 0 w 96"/>
              <a:gd name="T5" fmla="*/ 2147483647 h 97"/>
              <a:gd name="T6" fmla="*/ 2147483647 w 96"/>
              <a:gd name="T7" fmla="*/ 0 h 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" h="97">
                <a:moveTo>
                  <a:pt x="47" y="0"/>
                </a:moveTo>
                <a:lnTo>
                  <a:pt x="95" y="96"/>
                </a:lnTo>
                <a:lnTo>
                  <a:pt x="0" y="96"/>
                </a:lnTo>
                <a:lnTo>
                  <a:pt x="47" y="0"/>
                </a:lnTo>
              </a:path>
            </a:pathLst>
          </a:custGeom>
          <a:solidFill>
            <a:srgbClr val="FF00FF"/>
          </a:solidFill>
          <a:ln w="12700" cap="rnd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8855" name="Freeform 7"/>
          <p:cNvSpPr>
            <a:spLocks/>
          </p:cNvSpPr>
          <p:nvPr/>
        </p:nvSpPr>
        <p:spPr bwMode="auto">
          <a:xfrm>
            <a:off x="3543300" y="4511675"/>
            <a:ext cx="134938" cy="152400"/>
          </a:xfrm>
          <a:custGeom>
            <a:avLst/>
            <a:gdLst>
              <a:gd name="T0" fmla="*/ 2147483647 w 96"/>
              <a:gd name="T1" fmla="*/ 0 h 96"/>
              <a:gd name="T2" fmla="*/ 2147483647 w 96"/>
              <a:gd name="T3" fmla="*/ 2147483647 h 96"/>
              <a:gd name="T4" fmla="*/ 0 w 96"/>
              <a:gd name="T5" fmla="*/ 2147483647 h 96"/>
              <a:gd name="T6" fmla="*/ 2147483647 w 96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" h="96">
                <a:moveTo>
                  <a:pt x="47" y="0"/>
                </a:moveTo>
                <a:lnTo>
                  <a:pt x="95" y="95"/>
                </a:lnTo>
                <a:lnTo>
                  <a:pt x="0" y="95"/>
                </a:lnTo>
                <a:lnTo>
                  <a:pt x="47" y="0"/>
                </a:lnTo>
              </a:path>
            </a:pathLst>
          </a:custGeom>
          <a:solidFill>
            <a:srgbClr val="FF00FF"/>
          </a:solidFill>
          <a:ln w="12700" cap="rnd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8856" name="Freeform 8"/>
          <p:cNvSpPr>
            <a:spLocks/>
          </p:cNvSpPr>
          <p:nvPr/>
        </p:nvSpPr>
        <p:spPr bwMode="auto">
          <a:xfrm>
            <a:off x="4214813" y="3825875"/>
            <a:ext cx="136525" cy="152400"/>
          </a:xfrm>
          <a:custGeom>
            <a:avLst/>
            <a:gdLst>
              <a:gd name="T0" fmla="*/ 2147483647 w 97"/>
              <a:gd name="T1" fmla="*/ 0 h 96"/>
              <a:gd name="T2" fmla="*/ 2147483647 w 97"/>
              <a:gd name="T3" fmla="*/ 2147483647 h 96"/>
              <a:gd name="T4" fmla="*/ 0 w 97"/>
              <a:gd name="T5" fmla="*/ 2147483647 h 96"/>
              <a:gd name="T6" fmla="*/ 2147483647 w 97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96">
                <a:moveTo>
                  <a:pt x="48" y="0"/>
                </a:moveTo>
                <a:lnTo>
                  <a:pt x="96" y="95"/>
                </a:lnTo>
                <a:lnTo>
                  <a:pt x="0" y="95"/>
                </a:lnTo>
                <a:lnTo>
                  <a:pt x="48" y="0"/>
                </a:lnTo>
              </a:path>
            </a:pathLst>
          </a:custGeom>
          <a:solidFill>
            <a:srgbClr val="FF00FF"/>
          </a:solidFill>
          <a:ln w="12700" cap="rnd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8857" name="Freeform 9"/>
          <p:cNvSpPr>
            <a:spLocks/>
          </p:cNvSpPr>
          <p:nvPr/>
        </p:nvSpPr>
        <p:spPr bwMode="auto">
          <a:xfrm>
            <a:off x="4594225" y="3222625"/>
            <a:ext cx="136525" cy="152400"/>
          </a:xfrm>
          <a:custGeom>
            <a:avLst/>
            <a:gdLst>
              <a:gd name="T0" fmla="*/ 2147483647 w 97"/>
              <a:gd name="T1" fmla="*/ 0 h 96"/>
              <a:gd name="T2" fmla="*/ 2147483647 w 97"/>
              <a:gd name="T3" fmla="*/ 2147483647 h 96"/>
              <a:gd name="T4" fmla="*/ 0 w 97"/>
              <a:gd name="T5" fmla="*/ 2147483647 h 96"/>
              <a:gd name="T6" fmla="*/ 2147483647 w 97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96">
                <a:moveTo>
                  <a:pt x="48" y="0"/>
                </a:moveTo>
                <a:lnTo>
                  <a:pt x="96" y="95"/>
                </a:lnTo>
                <a:lnTo>
                  <a:pt x="0" y="95"/>
                </a:lnTo>
                <a:lnTo>
                  <a:pt x="48" y="0"/>
                </a:lnTo>
              </a:path>
            </a:pathLst>
          </a:custGeom>
          <a:solidFill>
            <a:srgbClr val="FF00FF"/>
          </a:solidFill>
          <a:ln w="12700" cap="rnd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8858" name="Line 10"/>
          <p:cNvSpPr>
            <a:spLocks noChangeShapeType="1"/>
          </p:cNvSpPr>
          <p:nvPr/>
        </p:nvSpPr>
        <p:spPr bwMode="auto">
          <a:xfrm flipV="1">
            <a:off x="2173288" y="4899025"/>
            <a:ext cx="1050925" cy="401638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 flipV="1">
            <a:off x="3224213" y="4505325"/>
            <a:ext cx="379412" cy="40005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8860" name="Line 12"/>
          <p:cNvSpPr>
            <a:spLocks noChangeShapeType="1"/>
          </p:cNvSpPr>
          <p:nvPr/>
        </p:nvSpPr>
        <p:spPr bwMode="auto">
          <a:xfrm flipV="1">
            <a:off x="3603625" y="3494088"/>
            <a:ext cx="673100" cy="1004887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 flipV="1">
            <a:off x="4276725" y="2489200"/>
            <a:ext cx="379413" cy="1004888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8862" name="Line 14"/>
          <p:cNvSpPr>
            <a:spLocks noChangeShapeType="1"/>
          </p:cNvSpPr>
          <p:nvPr/>
        </p:nvSpPr>
        <p:spPr bwMode="auto">
          <a:xfrm flipV="1">
            <a:off x="4656138" y="1892300"/>
            <a:ext cx="354012" cy="60325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8863" name="Line 15"/>
          <p:cNvSpPr>
            <a:spLocks noChangeShapeType="1"/>
          </p:cNvSpPr>
          <p:nvPr/>
        </p:nvSpPr>
        <p:spPr bwMode="auto">
          <a:xfrm flipV="1">
            <a:off x="5010150" y="1371600"/>
            <a:ext cx="185738" cy="520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8864" name="Line 16"/>
          <p:cNvSpPr>
            <a:spLocks noChangeShapeType="1"/>
          </p:cNvSpPr>
          <p:nvPr/>
        </p:nvSpPr>
        <p:spPr bwMode="auto">
          <a:xfrm flipV="1">
            <a:off x="5200650" y="1289050"/>
            <a:ext cx="133350" cy="8255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3186113" y="4854575"/>
            <a:ext cx="92075" cy="104775"/>
          </a:xfrm>
          <a:prstGeom prst="rect">
            <a:avLst/>
          </a:prstGeom>
          <a:solidFill>
            <a:srgbClr val="00FF00"/>
          </a:solidFill>
          <a:ln w="127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3565525" y="4454525"/>
            <a:ext cx="92075" cy="103188"/>
          </a:xfrm>
          <a:prstGeom prst="rect">
            <a:avLst/>
          </a:prstGeom>
          <a:solidFill>
            <a:srgbClr val="00FF00"/>
          </a:solidFill>
          <a:ln w="127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78867" name="Rectangle 19"/>
          <p:cNvSpPr>
            <a:spLocks noChangeArrowheads="1"/>
          </p:cNvSpPr>
          <p:nvPr/>
        </p:nvSpPr>
        <p:spPr bwMode="auto">
          <a:xfrm>
            <a:off x="4237038" y="3449638"/>
            <a:ext cx="93662" cy="104775"/>
          </a:xfrm>
          <a:prstGeom prst="rect">
            <a:avLst/>
          </a:prstGeom>
          <a:solidFill>
            <a:srgbClr val="00FF00"/>
          </a:solidFill>
          <a:ln w="127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78868" name="Rectangle 20"/>
          <p:cNvSpPr>
            <a:spLocks noChangeArrowheads="1"/>
          </p:cNvSpPr>
          <p:nvPr/>
        </p:nvSpPr>
        <p:spPr bwMode="auto">
          <a:xfrm>
            <a:off x="4616450" y="2444750"/>
            <a:ext cx="93663" cy="104775"/>
          </a:xfrm>
          <a:prstGeom prst="rect">
            <a:avLst/>
          </a:prstGeom>
          <a:solidFill>
            <a:srgbClr val="00FF00"/>
          </a:solidFill>
          <a:ln w="127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4972050" y="1841500"/>
            <a:ext cx="92075" cy="104775"/>
          </a:xfrm>
          <a:prstGeom prst="rect">
            <a:avLst/>
          </a:prstGeom>
          <a:solidFill>
            <a:srgbClr val="00FF00"/>
          </a:solidFill>
          <a:ln w="127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78870" name="Rectangle 22"/>
          <p:cNvSpPr>
            <a:spLocks noChangeArrowheads="1"/>
          </p:cNvSpPr>
          <p:nvPr/>
        </p:nvSpPr>
        <p:spPr bwMode="auto">
          <a:xfrm>
            <a:off x="5156200" y="1320800"/>
            <a:ext cx="93663" cy="104775"/>
          </a:xfrm>
          <a:prstGeom prst="rect">
            <a:avLst/>
          </a:prstGeom>
          <a:solidFill>
            <a:srgbClr val="00FF00"/>
          </a:solidFill>
          <a:ln w="127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78871" name="Rectangle 23"/>
          <p:cNvSpPr>
            <a:spLocks noChangeArrowheads="1"/>
          </p:cNvSpPr>
          <p:nvPr/>
        </p:nvSpPr>
        <p:spPr bwMode="auto">
          <a:xfrm>
            <a:off x="5289550" y="1238250"/>
            <a:ext cx="92075" cy="104775"/>
          </a:xfrm>
          <a:prstGeom prst="rect">
            <a:avLst/>
          </a:prstGeom>
          <a:solidFill>
            <a:srgbClr val="00FF00"/>
          </a:solidFill>
          <a:ln w="127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78872" name="Rectangle 24"/>
          <p:cNvSpPr>
            <a:spLocks noChangeArrowheads="1"/>
          </p:cNvSpPr>
          <p:nvPr/>
        </p:nvSpPr>
        <p:spPr bwMode="auto">
          <a:xfrm>
            <a:off x="2566988" y="5770563"/>
            <a:ext cx="2516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000" b="0" smtClean="0">
                <a:solidFill>
                  <a:srgbClr val="FFFFFF"/>
                </a:solidFill>
              </a:rPr>
              <a:t>koncentráció</a:t>
            </a:r>
            <a:r>
              <a:rPr lang="de-DE" altLang="hu-HU" sz="2000" b="0" smtClean="0">
                <a:solidFill>
                  <a:srgbClr val="FFFFFF"/>
                </a:solidFill>
              </a:rPr>
              <a:t> [µmol/l]</a:t>
            </a:r>
          </a:p>
        </p:txBody>
      </p:sp>
      <p:sp>
        <p:nvSpPr>
          <p:cNvPr id="78873" name="Rectangle 25"/>
          <p:cNvSpPr>
            <a:spLocks noChangeArrowheads="1"/>
          </p:cNvSpPr>
          <p:nvPr/>
        </p:nvSpPr>
        <p:spPr bwMode="auto">
          <a:xfrm rot="-5400000">
            <a:off x="880269" y="3263106"/>
            <a:ext cx="1157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000" b="0" smtClean="0">
                <a:solidFill>
                  <a:srgbClr val="FFFFFF"/>
                </a:solidFill>
              </a:rPr>
              <a:t>% </a:t>
            </a:r>
            <a:r>
              <a:rPr lang="hu-HU" altLang="hu-HU" sz="2000" b="0" smtClean="0">
                <a:solidFill>
                  <a:srgbClr val="FFFFFF"/>
                </a:solidFill>
              </a:rPr>
              <a:t>gátlás</a:t>
            </a:r>
            <a:endParaRPr lang="de-DE" altLang="hu-HU" sz="2000" b="0" smtClean="0">
              <a:solidFill>
                <a:srgbClr val="FFFFFF"/>
              </a:solidFill>
            </a:endParaRPr>
          </a:p>
        </p:txBody>
      </p:sp>
      <p:sp>
        <p:nvSpPr>
          <p:cNvPr id="78874" name="Line 26"/>
          <p:cNvSpPr>
            <a:spLocks noChangeShapeType="1"/>
          </p:cNvSpPr>
          <p:nvPr/>
        </p:nvSpPr>
        <p:spPr bwMode="auto">
          <a:xfrm>
            <a:off x="2178050" y="5307013"/>
            <a:ext cx="3155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8875" name="Line 27"/>
          <p:cNvSpPr>
            <a:spLocks noChangeShapeType="1"/>
          </p:cNvSpPr>
          <p:nvPr/>
        </p:nvSpPr>
        <p:spPr bwMode="auto">
          <a:xfrm flipV="1">
            <a:off x="2178050" y="5202238"/>
            <a:ext cx="0" cy="1047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8876" name="Rectangle 28"/>
          <p:cNvSpPr>
            <a:spLocks noChangeArrowheads="1"/>
          </p:cNvSpPr>
          <p:nvPr/>
        </p:nvSpPr>
        <p:spPr bwMode="auto">
          <a:xfrm>
            <a:off x="1960563" y="5362575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000" b="0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8877" name="Line 29"/>
          <p:cNvSpPr>
            <a:spLocks noChangeShapeType="1"/>
          </p:cNvSpPr>
          <p:nvPr/>
        </p:nvSpPr>
        <p:spPr bwMode="auto">
          <a:xfrm flipV="1">
            <a:off x="3230563" y="5229225"/>
            <a:ext cx="0" cy="1047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8878" name="Rectangle 30"/>
          <p:cNvSpPr>
            <a:spLocks noChangeArrowheads="1"/>
          </p:cNvSpPr>
          <p:nvPr/>
        </p:nvSpPr>
        <p:spPr bwMode="auto">
          <a:xfrm>
            <a:off x="2940050" y="5381625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000" b="0" smtClean="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78879" name="Line 31"/>
          <p:cNvSpPr>
            <a:spLocks noChangeShapeType="1"/>
          </p:cNvSpPr>
          <p:nvPr/>
        </p:nvSpPr>
        <p:spPr bwMode="auto">
          <a:xfrm flipV="1">
            <a:off x="4284663" y="5229225"/>
            <a:ext cx="0" cy="1047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8880" name="Rectangle 32"/>
          <p:cNvSpPr>
            <a:spLocks noChangeArrowheads="1"/>
          </p:cNvSpPr>
          <p:nvPr/>
        </p:nvSpPr>
        <p:spPr bwMode="auto">
          <a:xfrm>
            <a:off x="3921125" y="5381625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000" b="0" smtClean="0">
                <a:solidFill>
                  <a:srgbClr val="FFFFFF"/>
                </a:solidFill>
              </a:rPr>
              <a:t>100</a:t>
            </a:r>
          </a:p>
        </p:txBody>
      </p:sp>
      <p:sp>
        <p:nvSpPr>
          <p:cNvPr id="78881" name="Line 33"/>
          <p:cNvSpPr>
            <a:spLocks noChangeShapeType="1"/>
          </p:cNvSpPr>
          <p:nvPr/>
        </p:nvSpPr>
        <p:spPr bwMode="auto">
          <a:xfrm flipV="1">
            <a:off x="5334000" y="5202238"/>
            <a:ext cx="0" cy="1047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8882" name="Rectangle 34"/>
          <p:cNvSpPr>
            <a:spLocks noChangeArrowheads="1"/>
          </p:cNvSpPr>
          <p:nvPr/>
        </p:nvSpPr>
        <p:spPr bwMode="auto">
          <a:xfrm>
            <a:off x="4902200" y="5381625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000" b="0" smtClean="0">
                <a:solidFill>
                  <a:srgbClr val="FFFFFF"/>
                </a:solidFill>
              </a:rPr>
              <a:t>1000</a:t>
            </a:r>
          </a:p>
        </p:txBody>
      </p:sp>
      <p:sp>
        <p:nvSpPr>
          <p:cNvPr id="78883" name="Line 35"/>
          <p:cNvSpPr>
            <a:spLocks noChangeShapeType="1"/>
          </p:cNvSpPr>
          <p:nvPr/>
        </p:nvSpPr>
        <p:spPr bwMode="auto">
          <a:xfrm flipV="1">
            <a:off x="2178050" y="1309688"/>
            <a:ext cx="0" cy="401796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8884" name="Line 36"/>
          <p:cNvSpPr>
            <a:spLocks noChangeShapeType="1"/>
          </p:cNvSpPr>
          <p:nvPr/>
        </p:nvSpPr>
        <p:spPr bwMode="auto">
          <a:xfrm>
            <a:off x="2178050" y="5307013"/>
            <a:ext cx="936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8885" name="Rectangle 37"/>
          <p:cNvSpPr>
            <a:spLocks noChangeArrowheads="1"/>
          </p:cNvSpPr>
          <p:nvPr/>
        </p:nvSpPr>
        <p:spPr bwMode="auto">
          <a:xfrm>
            <a:off x="1793875" y="507365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000" b="0" smtClean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8886" name="Line 38"/>
          <p:cNvSpPr>
            <a:spLocks noChangeShapeType="1"/>
          </p:cNvSpPr>
          <p:nvPr/>
        </p:nvSpPr>
        <p:spPr bwMode="auto">
          <a:xfrm>
            <a:off x="2178050" y="4532313"/>
            <a:ext cx="9366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8887" name="Rectangle 39"/>
          <p:cNvSpPr>
            <a:spLocks noChangeArrowheads="1"/>
          </p:cNvSpPr>
          <p:nvPr/>
        </p:nvSpPr>
        <p:spPr bwMode="auto">
          <a:xfrm>
            <a:off x="1652588" y="4271963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000" b="0" smtClean="0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78888" name="Line 40"/>
          <p:cNvSpPr>
            <a:spLocks noChangeShapeType="1"/>
          </p:cNvSpPr>
          <p:nvPr/>
        </p:nvSpPr>
        <p:spPr bwMode="auto">
          <a:xfrm>
            <a:off x="2178050" y="3729038"/>
            <a:ext cx="9366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8889" name="Rectangle 41"/>
          <p:cNvSpPr>
            <a:spLocks noChangeArrowheads="1"/>
          </p:cNvSpPr>
          <p:nvPr/>
        </p:nvSpPr>
        <p:spPr bwMode="auto">
          <a:xfrm>
            <a:off x="1652588" y="3470275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000" b="0" smtClean="0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78890" name="Line 42"/>
          <p:cNvSpPr>
            <a:spLocks noChangeShapeType="1"/>
          </p:cNvSpPr>
          <p:nvPr/>
        </p:nvSpPr>
        <p:spPr bwMode="auto">
          <a:xfrm>
            <a:off x="2178050" y="2924175"/>
            <a:ext cx="9366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8891" name="Rectangle 43"/>
          <p:cNvSpPr>
            <a:spLocks noChangeArrowheads="1"/>
          </p:cNvSpPr>
          <p:nvPr/>
        </p:nvSpPr>
        <p:spPr bwMode="auto">
          <a:xfrm>
            <a:off x="1652588" y="2663825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000" b="0" smtClean="0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78892" name="Line 44"/>
          <p:cNvSpPr>
            <a:spLocks noChangeShapeType="1"/>
          </p:cNvSpPr>
          <p:nvPr/>
        </p:nvSpPr>
        <p:spPr bwMode="auto">
          <a:xfrm>
            <a:off x="2178050" y="2120900"/>
            <a:ext cx="9366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8893" name="Rectangle 45"/>
          <p:cNvSpPr>
            <a:spLocks noChangeArrowheads="1"/>
          </p:cNvSpPr>
          <p:nvPr/>
        </p:nvSpPr>
        <p:spPr bwMode="auto">
          <a:xfrm>
            <a:off x="1652588" y="1862138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000" b="0" smtClean="0">
                <a:solidFill>
                  <a:srgbClr val="FFFFFF"/>
                </a:solidFill>
              </a:rPr>
              <a:t>80</a:t>
            </a:r>
          </a:p>
        </p:txBody>
      </p:sp>
      <p:sp>
        <p:nvSpPr>
          <p:cNvPr id="78894" name="Line 46"/>
          <p:cNvSpPr>
            <a:spLocks noChangeShapeType="1"/>
          </p:cNvSpPr>
          <p:nvPr/>
        </p:nvSpPr>
        <p:spPr bwMode="auto">
          <a:xfrm>
            <a:off x="2178050" y="1316038"/>
            <a:ext cx="9366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8895" name="Rectangle 47"/>
          <p:cNvSpPr>
            <a:spLocks noChangeArrowheads="1"/>
          </p:cNvSpPr>
          <p:nvPr/>
        </p:nvSpPr>
        <p:spPr bwMode="auto">
          <a:xfrm>
            <a:off x="1511300" y="1057275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000" b="0" smtClean="0">
                <a:solidFill>
                  <a:srgbClr val="FFFFFF"/>
                </a:solidFill>
              </a:rPr>
              <a:t>100</a:t>
            </a:r>
          </a:p>
        </p:txBody>
      </p:sp>
      <p:sp>
        <p:nvSpPr>
          <p:cNvPr id="78896" name="Rectangle 48"/>
          <p:cNvSpPr>
            <a:spLocks noChangeArrowheads="1"/>
          </p:cNvSpPr>
          <p:nvPr/>
        </p:nvSpPr>
        <p:spPr bwMode="auto">
          <a:xfrm>
            <a:off x="5937250" y="2401888"/>
            <a:ext cx="1893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000" b="0" i="1" smtClean="0">
                <a:solidFill>
                  <a:srgbClr val="FFFFFF"/>
                </a:solidFill>
              </a:rPr>
              <a:t>trans</a:t>
            </a:r>
            <a:r>
              <a:rPr lang="de-DE" altLang="hu-HU" sz="2000" b="0" smtClean="0">
                <a:solidFill>
                  <a:srgbClr val="FFFFFF"/>
                </a:solidFill>
              </a:rPr>
              <a:t>-Resveratrol</a:t>
            </a:r>
          </a:p>
        </p:txBody>
      </p:sp>
      <p:sp>
        <p:nvSpPr>
          <p:cNvPr id="78897" name="Rectangle 49"/>
          <p:cNvSpPr>
            <a:spLocks noChangeArrowheads="1"/>
          </p:cNvSpPr>
          <p:nvPr/>
        </p:nvSpPr>
        <p:spPr bwMode="auto">
          <a:xfrm>
            <a:off x="5657850" y="2522538"/>
            <a:ext cx="92075" cy="103187"/>
          </a:xfrm>
          <a:prstGeom prst="rect">
            <a:avLst/>
          </a:prstGeom>
          <a:solidFill>
            <a:srgbClr val="00FF00"/>
          </a:solidFill>
          <a:ln w="127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78898" name="Rectangle 50"/>
          <p:cNvSpPr>
            <a:spLocks noChangeArrowheads="1"/>
          </p:cNvSpPr>
          <p:nvPr/>
        </p:nvSpPr>
        <p:spPr bwMode="auto">
          <a:xfrm>
            <a:off x="5937250" y="2838450"/>
            <a:ext cx="2173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000" b="0" smtClean="0">
                <a:solidFill>
                  <a:srgbClr val="FFFFFF"/>
                </a:solidFill>
              </a:rPr>
              <a:t>Vörös bor fenolok</a:t>
            </a:r>
            <a:endParaRPr lang="de-DE" altLang="hu-HU" sz="2000" b="0" smtClean="0">
              <a:solidFill>
                <a:srgbClr val="FFFFFF"/>
              </a:solidFill>
            </a:endParaRPr>
          </a:p>
        </p:txBody>
      </p:sp>
      <p:sp>
        <p:nvSpPr>
          <p:cNvPr id="78899" name="Freeform 51"/>
          <p:cNvSpPr>
            <a:spLocks/>
          </p:cNvSpPr>
          <p:nvPr/>
        </p:nvSpPr>
        <p:spPr bwMode="auto">
          <a:xfrm>
            <a:off x="5635625" y="2932113"/>
            <a:ext cx="136525" cy="153987"/>
          </a:xfrm>
          <a:custGeom>
            <a:avLst/>
            <a:gdLst>
              <a:gd name="T0" fmla="*/ 2147483647 w 96"/>
              <a:gd name="T1" fmla="*/ 0 h 97"/>
              <a:gd name="T2" fmla="*/ 2147483647 w 96"/>
              <a:gd name="T3" fmla="*/ 2147483647 h 97"/>
              <a:gd name="T4" fmla="*/ 0 w 96"/>
              <a:gd name="T5" fmla="*/ 2147483647 h 97"/>
              <a:gd name="T6" fmla="*/ 2147483647 w 96"/>
              <a:gd name="T7" fmla="*/ 0 h 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" h="97">
                <a:moveTo>
                  <a:pt x="47" y="0"/>
                </a:moveTo>
                <a:lnTo>
                  <a:pt x="95" y="96"/>
                </a:lnTo>
                <a:lnTo>
                  <a:pt x="0" y="96"/>
                </a:lnTo>
                <a:lnTo>
                  <a:pt x="47" y="0"/>
                </a:lnTo>
              </a:path>
            </a:pathLst>
          </a:custGeom>
          <a:solidFill>
            <a:srgbClr val="FF00FF"/>
          </a:solidFill>
          <a:ln w="12700" cap="rnd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8900" name="Rectangle 52"/>
          <p:cNvSpPr>
            <a:spLocks noChangeArrowheads="1"/>
          </p:cNvSpPr>
          <p:nvPr/>
        </p:nvSpPr>
        <p:spPr bwMode="auto">
          <a:xfrm>
            <a:off x="2133600" y="5256213"/>
            <a:ext cx="93663" cy="104775"/>
          </a:xfrm>
          <a:prstGeom prst="rect">
            <a:avLst/>
          </a:prstGeom>
          <a:solidFill>
            <a:srgbClr val="00FF00"/>
          </a:solidFill>
          <a:ln w="1270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78901" name="Rectangle 53"/>
          <p:cNvSpPr>
            <a:spLocks noChangeArrowheads="1"/>
          </p:cNvSpPr>
          <p:nvPr/>
        </p:nvSpPr>
        <p:spPr bwMode="auto">
          <a:xfrm>
            <a:off x="3960813" y="6345238"/>
            <a:ext cx="543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000" b="0" i="1" smtClean="0">
                <a:solidFill>
                  <a:srgbClr val="FFFFFF"/>
                </a:solidFill>
              </a:rPr>
              <a:t>Pace-Asciak,Clin Chem Acta 1005;235:20</a:t>
            </a:r>
            <a:r>
              <a:rPr lang="hu-HU" altLang="hu-HU" sz="2000" b="0" i="1" smtClean="0">
                <a:solidFill>
                  <a:srgbClr val="FFFFFF"/>
                </a:solidFill>
              </a:rPr>
              <a:t>0</a:t>
            </a:r>
            <a:r>
              <a:rPr lang="de-DE" altLang="hu-HU" sz="2000" b="0" i="1" smtClean="0">
                <a:solidFill>
                  <a:srgbClr val="FFFFFF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7769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Line 2"/>
          <p:cNvSpPr>
            <a:spLocks noChangeShapeType="1"/>
          </p:cNvSpPr>
          <p:nvPr/>
        </p:nvSpPr>
        <p:spPr bwMode="auto">
          <a:xfrm>
            <a:off x="2365375" y="1625600"/>
            <a:ext cx="0" cy="3411538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875" name="Line 3"/>
          <p:cNvSpPr>
            <a:spLocks noChangeShapeType="1"/>
          </p:cNvSpPr>
          <p:nvPr/>
        </p:nvSpPr>
        <p:spPr bwMode="auto">
          <a:xfrm>
            <a:off x="2365375" y="5037138"/>
            <a:ext cx="9366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2365375" y="4646613"/>
            <a:ext cx="9366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>
            <a:off x="2365375" y="4291013"/>
            <a:ext cx="9366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>
            <a:off x="2365375" y="3900488"/>
            <a:ext cx="9366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2365375" y="3508375"/>
            <a:ext cx="9366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2365375" y="3152775"/>
            <a:ext cx="9366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>
            <a:off x="2365375" y="2762250"/>
            <a:ext cx="9366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2365375" y="2371725"/>
            <a:ext cx="9366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>
            <a:off x="2365375" y="2016125"/>
            <a:ext cx="9366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884" name="Line 12"/>
          <p:cNvSpPr>
            <a:spLocks noChangeShapeType="1"/>
          </p:cNvSpPr>
          <p:nvPr/>
        </p:nvSpPr>
        <p:spPr bwMode="auto">
          <a:xfrm>
            <a:off x="2365375" y="1625600"/>
            <a:ext cx="9366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885" name="Line 13"/>
          <p:cNvSpPr>
            <a:spLocks noChangeShapeType="1"/>
          </p:cNvSpPr>
          <p:nvPr/>
        </p:nvSpPr>
        <p:spPr bwMode="auto">
          <a:xfrm>
            <a:off x="2365375" y="5037138"/>
            <a:ext cx="3068638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886" name="Line 14"/>
          <p:cNvSpPr>
            <a:spLocks noChangeShapeType="1"/>
          </p:cNvSpPr>
          <p:nvPr/>
        </p:nvSpPr>
        <p:spPr bwMode="auto">
          <a:xfrm flipV="1">
            <a:off x="2365375" y="4924425"/>
            <a:ext cx="0" cy="106363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887" name="Line 15"/>
          <p:cNvSpPr>
            <a:spLocks noChangeShapeType="1"/>
          </p:cNvSpPr>
          <p:nvPr/>
        </p:nvSpPr>
        <p:spPr bwMode="auto">
          <a:xfrm flipV="1">
            <a:off x="2871788" y="4924425"/>
            <a:ext cx="0" cy="106363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888" name="Line 16"/>
          <p:cNvSpPr>
            <a:spLocks noChangeShapeType="1"/>
          </p:cNvSpPr>
          <p:nvPr/>
        </p:nvSpPr>
        <p:spPr bwMode="auto">
          <a:xfrm flipV="1">
            <a:off x="3378200" y="4924425"/>
            <a:ext cx="0" cy="106363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889" name="Line 17"/>
          <p:cNvSpPr>
            <a:spLocks noChangeShapeType="1"/>
          </p:cNvSpPr>
          <p:nvPr/>
        </p:nvSpPr>
        <p:spPr bwMode="auto">
          <a:xfrm flipV="1">
            <a:off x="3916363" y="4924425"/>
            <a:ext cx="0" cy="106363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890" name="Line 18"/>
          <p:cNvSpPr>
            <a:spLocks noChangeShapeType="1"/>
          </p:cNvSpPr>
          <p:nvPr/>
        </p:nvSpPr>
        <p:spPr bwMode="auto">
          <a:xfrm flipV="1">
            <a:off x="4422775" y="4924425"/>
            <a:ext cx="0" cy="106363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891" name="Line 19"/>
          <p:cNvSpPr>
            <a:spLocks noChangeShapeType="1"/>
          </p:cNvSpPr>
          <p:nvPr/>
        </p:nvSpPr>
        <p:spPr bwMode="auto">
          <a:xfrm flipV="1">
            <a:off x="4927600" y="4924425"/>
            <a:ext cx="0" cy="106363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892" name="Line 20"/>
          <p:cNvSpPr>
            <a:spLocks noChangeShapeType="1"/>
          </p:cNvSpPr>
          <p:nvPr/>
        </p:nvSpPr>
        <p:spPr bwMode="auto">
          <a:xfrm flipV="1">
            <a:off x="5434013" y="4924425"/>
            <a:ext cx="0" cy="106363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893" name="Line 21"/>
          <p:cNvSpPr>
            <a:spLocks noChangeShapeType="1"/>
          </p:cNvSpPr>
          <p:nvPr/>
        </p:nvSpPr>
        <p:spPr bwMode="auto">
          <a:xfrm>
            <a:off x="2871788" y="3900488"/>
            <a:ext cx="0" cy="354012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894" name="Line 22"/>
          <p:cNvSpPr>
            <a:spLocks noChangeShapeType="1"/>
          </p:cNvSpPr>
          <p:nvPr/>
        </p:nvSpPr>
        <p:spPr bwMode="auto">
          <a:xfrm>
            <a:off x="2776538" y="4254500"/>
            <a:ext cx="222250" cy="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895" name="Line 23"/>
          <p:cNvSpPr>
            <a:spLocks noChangeShapeType="1"/>
          </p:cNvSpPr>
          <p:nvPr/>
        </p:nvSpPr>
        <p:spPr bwMode="auto">
          <a:xfrm>
            <a:off x="3883025" y="4006850"/>
            <a:ext cx="0" cy="319088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896" name="Line 24"/>
          <p:cNvSpPr>
            <a:spLocks noChangeShapeType="1"/>
          </p:cNvSpPr>
          <p:nvPr/>
        </p:nvSpPr>
        <p:spPr bwMode="auto">
          <a:xfrm>
            <a:off x="3789363" y="4325938"/>
            <a:ext cx="220662" cy="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897" name="Line 25"/>
          <p:cNvSpPr>
            <a:spLocks noChangeShapeType="1"/>
          </p:cNvSpPr>
          <p:nvPr/>
        </p:nvSpPr>
        <p:spPr bwMode="auto">
          <a:xfrm>
            <a:off x="5434013" y="4184650"/>
            <a:ext cx="0" cy="319088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898" name="Line 26"/>
          <p:cNvSpPr>
            <a:spLocks noChangeShapeType="1"/>
          </p:cNvSpPr>
          <p:nvPr/>
        </p:nvSpPr>
        <p:spPr bwMode="auto">
          <a:xfrm>
            <a:off x="5340350" y="4503738"/>
            <a:ext cx="220663" cy="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899" name="Freeform 27"/>
          <p:cNvSpPr>
            <a:spLocks/>
          </p:cNvSpPr>
          <p:nvPr/>
        </p:nvSpPr>
        <p:spPr bwMode="auto">
          <a:xfrm>
            <a:off x="2871788" y="2584450"/>
            <a:ext cx="2563812" cy="1031875"/>
          </a:xfrm>
          <a:custGeom>
            <a:avLst/>
            <a:gdLst>
              <a:gd name="T0" fmla="*/ 0 w 1817"/>
              <a:gd name="T1" fmla="*/ 2147483647 h 650"/>
              <a:gd name="T2" fmla="*/ 2147483647 w 1817"/>
              <a:gd name="T3" fmla="*/ 2147483647 h 650"/>
              <a:gd name="T4" fmla="*/ 2147483647 w 1817"/>
              <a:gd name="T5" fmla="*/ 0 h 650"/>
              <a:gd name="T6" fmla="*/ 2147483647 w 1817"/>
              <a:gd name="T7" fmla="*/ 2147483647 h 650"/>
              <a:gd name="T8" fmla="*/ 2147483647 w 1817"/>
              <a:gd name="T9" fmla="*/ 2147483647 h 650"/>
              <a:gd name="T10" fmla="*/ 2147483647 w 1817"/>
              <a:gd name="T11" fmla="*/ 2147483647 h 6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17" h="650">
                <a:moveTo>
                  <a:pt x="0" y="649"/>
                </a:moveTo>
                <a:lnTo>
                  <a:pt x="359" y="112"/>
                </a:lnTo>
                <a:lnTo>
                  <a:pt x="717" y="0"/>
                </a:lnTo>
                <a:lnTo>
                  <a:pt x="1099" y="112"/>
                </a:lnTo>
                <a:lnTo>
                  <a:pt x="1457" y="157"/>
                </a:lnTo>
                <a:lnTo>
                  <a:pt x="1816" y="224"/>
                </a:lnTo>
              </a:path>
            </a:pathLst>
          </a:custGeom>
          <a:noFill/>
          <a:ln w="25400" cap="rnd" cmpd="sng">
            <a:solidFill>
              <a:srgbClr val="FF66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900" name="Line 28"/>
          <p:cNvSpPr>
            <a:spLocks noChangeShapeType="1"/>
          </p:cNvSpPr>
          <p:nvPr/>
        </p:nvSpPr>
        <p:spPr bwMode="auto">
          <a:xfrm flipV="1">
            <a:off x="2871788" y="3254375"/>
            <a:ext cx="0" cy="354013"/>
          </a:xfrm>
          <a:prstGeom prst="line">
            <a:avLst/>
          </a:prstGeom>
          <a:noFill/>
          <a:ln w="25400">
            <a:solidFill>
              <a:srgbClr val="FF66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901" name="Line 29"/>
          <p:cNvSpPr>
            <a:spLocks noChangeShapeType="1"/>
          </p:cNvSpPr>
          <p:nvPr/>
        </p:nvSpPr>
        <p:spPr bwMode="auto">
          <a:xfrm>
            <a:off x="2776538" y="3260725"/>
            <a:ext cx="222250" cy="0"/>
          </a:xfrm>
          <a:prstGeom prst="line">
            <a:avLst/>
          </a:prstGeom>
          <a:noFill/>
          <a:ln w="25400">
            <a:solidFill>
              <a:srgbClr val="FF66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902" name="Line 30"/>
          <p:cNvSpPr>
            <a:spLocks noChangeShapeType="1"/>
          </p:cNvSpPr>
          <p:nvPr/>
        </p:nvSpPr>
        <p:spPr bwMode="auto">
          <a:xfrm flipV="1">
            <a:off x="3378200" y="2371725"/>
            <a:ext cx="0" cy="390525"/>
          </a:xfrm>
          <a:prstGeom prst="line">
            <a:avLst/>
          </a:prstGeom>
          <a:noFill/>
          <a:ln w="25400">
            <a:solidFill>
              <a:srgbClr val="FF66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903" name="Line 31"/>
          <p:cNvSpPr>
            <a:spLocks noChangeShapeType="1"/>
          </p:cNvSpPr>
          <p:nvPr/>
        </p:nvSpPr>
        <p:spPr bwMode="auto">
          <a:xfrm>
            <a:off x="3282950" y="2371725"/>
            <a:ext cx="220663" cy="0"/>
          </a:xfrm>
          <a:prstGeom prst="line">
            <a:avLst/>
          </a:prstGeom>
          <a:noFill/>
          <a:ln w="25400">
            <a:solidFill>
              <a:srgbClr val="FF66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904" name="Line 32"/>
          <p:cNvSpPr>
            <a:spLocks noChangeShapeType="1"/>
          </p:cNvSpPr>
          <p:nvPr/>
        </p:nvSpPr>
        <p:spPr bwMode="auto">
          <a:xfrm flipV="1">
            <a:off x="3883025" y="2159000"/>
            <a:ext cx="0" cy="425450"/>
          </a:xfrm>
          <a:prstGeom prst="line">
            <a:avLst/>
          </a:prstGeom>
          <a:noFill/>
          <a:ln w="25400">
            <a:solidFill>
              <a:srgbClr val="FF66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905" name="Line 33"/>
          <p:cNvSpPr>
            <a:spLocks noChangeShapeType="1"/>
          </p:cNvSpPr>
          <p:nvPr/>
        </p:nvSpPr>
        <p:spPr bwMode="auto">
          <a:xfrm>
            <a:off x="3789363" y="2159000"/>
            <a:ext cx="220662" cy="0"/>
          </a:xfrm>
          <a:prstGeom prst="line">
            <a:avLst/>
          </a:prstGeom>
          <a:noFill/>
          <a:ln w="25400">
            <a:solidFill>
              <a:srgbClr val="FF66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906" name="Line 34"/>
          <p:cNvSpPr>
            <a:spLocks noChangeShapeType="1"/>
          </p:cNvSpPr>
          <p:nvPr/>
        </p:nvSpPr>
        <p:spPr bwMode="auto">
          <a:xfrm flipV="1">
            <a:off x="4422775" y="2371725"/>
            <a:ext cx="0" cy="390525"/>
          </a:xfrm>
          <a:prstGeom prst="line">
            <a:avLst/>
          </a:prstGeom>
          <a:noFill/>
          <a:ln w="25400">
            <a:solidFill>
              <a:srgbClr val="FF66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907" name="Line 35"/>
          <p:cNvSpPr>
            <a:spLocks noChangeShapeType="1"/>
          </p:cNvSpPr>
          <p:nvPr/>
        </p:nvSpPr>
        <p:spPr bwMode="auto">
          <a:xfrm>
            <a:off x="4325938" y="2371725"/>
            <a:ext cx="222250" cy="0"/>
          </a:xfrm>
          <a:prstGeom prst="line">
            <a:avLst/>
          </a:prstGeom>
          <a:noFill/>
          <a:ln w="25400">
            <a:solidFill>
              <a:srgbClr val="FF66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908" name="Line 36"/>
          <p:cNvSpPr>
            <a:spLocks noChangeShapeType="1"/>
          </p:cNvSpPr>
          <p:nvPr/>
        </p:nvSpPr>
        <p:spPr bwMode="auto">
          <a:xfrm flipV="1">
            <a:off x="4927600" y="2443163"/>
            <a:ext cx="0" cy="390525"/>
          </a:xfrm>
          <a:prstGeom prst="line">
            <a:avLst/>
          </a:prstGeom>
          <a:noFill/>
          <a:ln w="25400">
            <a:solidFill>
              <a:srgbClr val="FF66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909" name="Line 37"/>
          <p:cNvSpPr>
            <a:spLocks noChangeShapeType="1"/>
          </p:cNvSpPr>
          <p:nvPr/>
        </p:nvSpPr>
        <p:spPr bwMode="auto">
          <a:xfrm>
            <a:off x="4832350" y="2443163"/>
            <a:ext cx="222250" cy="0"/>
          </a:xfrm>
          <a:prstGeom prst="line">
            <a:avLst/>
          </a:prstGeom>
          <a:noFill/>
          <a:ln w="25400">
            <a:solidFill>
              <a:srgbClr val="FF66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910" name="Line 38"/>
          <p:cNvSpPr>
            <a:spLocks noChangeShapeType="1"/>
          </p:cNvSpPr>
          <p:nvPr/>
        </p:nvSpPr>
        <p:spPr bwMode="auto">
          <a:xfrm flipV="1">
            <a:off x="5434013" y="2549525"/>
            <a:ext cx="0" cy="390525"/>
          </a:xfrm>
          <a:prstGeom prst="line">
            <a:avLst/>
          </a:prstGeom>
          <a:noFill/>
          <a:ln w="25400">
            <a:solidFill>
              <a:srgbClr val="FF66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911" name="Line 39"/>
          <p:cNvSpPr>
            <a:spLocks noChangeShapeType="1"/>
          </p:cNvSpPr>
          <p:nvPr/>
        </p:nvSpPr>
        <p:spPr bwMode="auto">
          <a:xfrm>
            <a:off x="5340350" y="2549525"/>
            <a:ext cx="220663" cy="0"/>
          </a:xfrm>
          <a:prstGeom prst="line">
            <a:avLst/>
          </a:prstGeom>
          <a:noFill/>
          <a:ln w="25400">
            <a:solidFill>
              <a:srgbClr val="FF66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912" name="Freeform 40"/>
          <p:cNvSpPr>
            <a:spLocks/>
          </p:cNvSpPr>
          <p:nvPr/>
        </p:nvSpPr>
        <p:spPr bwMode="auto">
          <a:xfrm>
            <a:off x="2776538" y="3792538"/>
            <a:ext cx="190500" cy="215900"/>
          </a:xfrm>
          <a:custGeom>
            <a:avLst/>
            <a:gdLst>
              <a:gd name="T0" fmla="*/ 2147483647 w 135"/>
              <a:gd name="T1" fmla="*/ 0 h 136"/>
              <a:gd name="T2" fmla="*/ 2147483647 w 135"/>
              <a:gd name="T3" fmla="*/ 2147483647 h 136"/>
              <a:gd name="T4" fmla="*/ 2147483647 w 135"/>
              <a:gd name="T5" fmla="*/ 2147483647 h 136"/>
              <a:gd name="T6" fmla="*/ 0 w 135"/>
              <a:gd name="T7" fmla="*/ 2147483647 h 136"/>
              <a:gd name="T8" fmla="*/ 2147483647 w 135"/>
              <a:gd name="T9" fmla="*/ 0 h 1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5" h="136">
                <a:moveTo>
                  <a:pt x="67" y="0"/>
                </a:moveTo>
                <a:lnTo>
                  <a:pt x="134" y="68"/>
                </a:lnTo>
                <a:lnTo>
                  <a:pt x="67" y="135"/>
                </a:lnTo>
                <a:lnTo>
                  <a:pt x="0" y="68"/>
                </a:lnTo>
                <a:lnTo>
                  <a:pt x="67" y="0"/>
                </a:lnTo>
              </a:path>
            </a:pathLst>
          </a:custGeom>
          <a:solidFill>
            <a:srgbClr val="66FF33"/>
          </a:solidFill>
          <a:ln w="25400" cap="rnd" cmpd="sng">
            <a:solidFill>
              <a:srgbClr val="66FF33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913" name="Freeform 41"/>
          <p:cNvSpPr>
            <a:spLocks/>
          </p:cNvSpPr>
          <p:nvPr/>
        </p:nvSpPr>
        <p:spPr bwMode="auto">
          <a:xfrm>
            <a:off x="3789363" y="3900488"/>
            <a:ext cx="192087" cy="214312"/>
          </a:xfrm>
          <a:custGeom>
            <a:avLst/>
            <a:gdLst>
              <a:gd name="T0" fmla="*/ 2147483647 w 136"/>
              <a:gd name="T1" fmla="*/ 0 h 135"/>
              <a:gd name="T2" fmla="*/ 2147483647 w 136"/>
              <a:gd name="T3" fmla="*/ 2147483647 h 135"/>
              <a:gd name="T4" fmla="*/ 2147483647 w 136"/>
              <a:gd name="T5" fmla="*/ 2147483647 h 135"/>
              <a:gd name="T6" fmla="*/ 0 w 136"/>
              <a:gd name="T7" fmla="*/ 2147483647 h 135"/>
              <a:gd name="T8" fmla="*/ 2147483647 w 136"/>
              <a:gd name="T9" fmla="*/ 0 h 1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" h="135">
                <a:moveTo>
                  <a:pt x="67" y="0"/>
                </a:moveTo>
                <a:lnTo>
                  <a:pt x="135" y="67"/>
                </a:lnTo>
                <a:lnTo>
                  <a:pt x="67" y="134"/>
                </a:lnTo>
                <a:lnTo>
                  <a:pt x="0" y="67"/>
                </a:lnTo>
                <a:lnTo>
                  <a:pt x="67" y="0"/>
                </a:lnTo>
              </a:path>
            </a:pathLst>
          </a:custGeom>
          <a:solidFill>
            <a:srgbClr val="66FF33"/>
          </a:solidFill>
          <a:ln w="25400" cap="rnd" cmpd="sng">
            <a:solidFill>
              <a:srgbClr val="66FF33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914" name="Freeform 42"/>
          <p:cNvSpPr>
            <a:spLocks/>
          </p:cNvSpPr>
          <p:nvPr/>
        </p:nvSpPr>
        <p:spPr bwMode="auto">
          <a:xfrm>
            <a:off x="5340350" y="4076700"/>
            <a:ext cx="190500" cy="215900"/>
          </a:xfrm>
          <a:custGeom>
            <a:avLst/>
            <a:gdLst>
              <a:gd name="T0" fmla="*/ 2147483647 w 135"/>
              <a:gd name="T1" fmla="*/ 0 h 136"/>
              <a:gd name="T2" fmla="*/ 2147483647 w 135"/>
              <a:gd name="T3" fmla="*/ 2147483647 h 136"/>
              <a:gd name="T4" fmla="*/ 2147483647 w 135"/>
              <a:gd name="T5" fmla="*/ 2147483647 h 136"/>
              <a:gd name="T6" fmla="*/ 0 w 135"/>
              <a:gd name="T7" fmla="*/ 2147483647 h 136"/>
              <a:gd name="T8" fmla="*/ 2147483647 w 135"/>
              <a:gd name="T9" fmla="*/ 0 h 1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5" h="136">
                <a:moveTo>
                  <a:pt x="67" y="0"/>
                </a:moveTo>
                <a:lnTo>
                  <a:pt x="134" y="68"/>
                </a:lnTo>
                <a:lnTo>
                  <a:pt x="67" y="135"/>
                </a:lnTo>
                <a:lnTo>
                  <a:pt x="0" y="68"/>
                </a:lnTo>
                <a:lnTo>
                  <a:pt x="67" y="0"/>
                </a:lnTo>
              </a:path>
            </a:pathLst>
          </a:custGeom>
          <a:solidFill>
            <a:srgbClr val="66FF33"/>
          </a:solidFill>
          <a:ln w="25400" cap="rnd" cmpd="sng">
            <a:solidFill>
              <a:srgbClr val="66FF33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915" name="Rectangle 43"/>
          <p:cNvSpPr>
            <a:spLocks noChangeArrowheads="1"/>
          </p:cNvSpPr>
          <p:nvPr/>
        </p:nvSpPr>
        <p:spPr bwMode="auto">
          <a:xfrm>
            <a:off x="2787650" y="3521075"/>
            <a:ext cx="166688" cy="188913"/>
          </a:xfrm>
          <a:prstGeom prst="rect">
            <a:avLst/>
          </a:prstGeom>
          <a:solidFill>
            <a:srgbClr val="FF66FF"/>
          </a:solidFill>
          <a:ln w="25400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79916" name="Rectangle 44"/>
          <p:cNvSpPr>
            <a:spLocks noChangeArrowheads="1"/>
          </p:cNvSpPr>
          <p:nvPr/>
        </p:nvSpPr>
        <p:spPr bwMode="auto">
          <a:xfrm>
            <a:off x="3294063" y="2668588"/>
            <a:ext cx="166687" cy="187325"/>
          </a:xfrm>
          <a:prstGeom prst="rect">
            <a:avLst/>
          </a:prstGeom>
          <a:solidFill>
            <a:srgbClr val="FF66FF"/>
          </a:solidFill>
          <a:ln w="25400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79917" name="Rectangle 45"/>
          <p:cNvSpPr>
            <a:spLocks noChangeArrowheads="1"/>
          </p:cNvSpPr>
          <p:nvPr/>
        </p:nvSpPr>
        <p:spPr bwMode="auto">
          <a:xfrm>
            <a:off x="3800475" y="2490788"/>
            <a:ext cx="168275" cy="187325"/>
          </a:xfrm>
          <a:prstGeom prst="rect">
            <a:avLst/>
          </a:prstGeom>
          <a:solidFill>
            <a:srgbClr val="FF66FF"/>
          </a:solidFill>
          <a:ln w="25400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79918" name="Rectangle 46"/>
          <p:cNvSpPr>
            <a:spLocks noChangeArrowheads="1"/>
          </p:cNvSpPr>
          <p:nvPr/>
        </p:nvSpPr>
        <p:spPr bwMode="auto">
          <a:xfrm>
            <a:off x="4337050" y="2668588"/>
            <a:ext cx="168275" cy="187325"/>
          </a:xfrm>
          <a:prstGeom prst="rect">
            <a:avLst/>
          </a:prstGeom>
          <a:solidFill>
            <a:srgbClr val="FF66FF"/>
          </a:solidFill>
          <a:ln w="25400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79919" name="Rectangle 47"/>
          <p:cNvSpPr>
            <a:spLocks noChangeArrowheads="1"/>
          </p:cNvSpPr>
          <p:nvPr/>
        </p:nvSpPr>
        <p:spPr bwMode="auto">
          <a:xfrm>
            <a:off x="4845050" y="2740025"/>
            <a:ext cx="166688" cy="187325"/>
          </a:xfrm>
          <a:prstGeom prst="rect">
            <a:avLst/>
          </a:prstGeom>
          <a:solidFill>
            <a:srgbClr val="FF66FF"/>
          </a:solidFill>
          <a:ln w="25400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79920" name="Rectangle 48"/>
          <p:cNvSpPr>
            <a:spLocks noChangeArrowheads="1"/>
          </p:cNvSpPr>
          <p:nvPr/>
        </p:nvSpPr>
        <p:spPr bwMode="auto">
          <a:xfrm>
            <a:off x="5351463" y="2846388"/>
            <a:ext cx="166687" cy="187325"/>
          </a:xfrm>
          <a:prstGeom prst="rect">
            <a:avLst/>
          </a:prstGeom>
          <a:solidFill>
            <a:srgbClr val="FF66FF"/>
          </a:solidFill>
          <a:ln w="25400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79921" name="Rectangle 49"/>
          <p:cNvSpPr>
            <a:spLocks noChangeArrowheads="1"/>
          </p:cNvSpPr>
          <p:nvPr/>
        </p:nvSpPr>
        <p:spPr bwMode="auto">
          <a:xfrm>
            <a:off x="1765300" y="4487863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000" b="0" smtClean="0">
                <a:solidFill>
                  <a:srgbClr val="FFFFFF"/>
                </a:solidFill>
              </a:rPr>
              <a:t>420</a:t>
            </a:r>
          </a:p>
        </p:txBody>
      </p:sp>
      <p:sp>
        <p:nvSpPr>
          <p:cNvPr id="79922" name="Rectangle 50"/>
          <p:cNvSpPr>
            <a:spLocks noChangeArrowheads="1"/>
          </p:cNvSpPr>
          <p:nvPr/>
        </p:nvSpPr>
        <p:spPr bwMode="auto">
          <a:xfrm>
            <a:off x="1765300" y="4132263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000" b="0" smtClean="0">
                <a:solidFill>
                  <a:srgbClr val="FFFFFF"/>
                </a:solidFill>
              </a:rPr>
              <a:t>440</a:t>
            </a:r>
          </a:p>
        </p:txBody>
      </p:sp>
      <p:sp>
        <p:nvSpPr>
          <p:cNvPr id="79923" name="Rectangle 51"/>
          <p:cNvSpPr>
            <a:spLocks noChangeArrowheads="1"/>
          </p:cNvSpPr>
          <p:nvPr/>
        </p:nvSpPr>
        <p:spPr bwMode="auto">
          <a:xfrm>
            <a:off x="1765300" y="3741738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000" b="0" smtClean="0">
                <a:solidFill>
                  <a:srgbClr val="FFFFFF"/>
                </a:solidFill>
              </a:rPr>
              <a:t>460</a:t>
            </a:r>
          </a:p>
        </p:txBody>
      </p:sp>
      <p:sp>
        <p:nvSpPr>
          <p:cNvPr id="79924" name="Rectangle 52"/>
          <p:cNvSpPr>
            <a:spLocks noChangeArrowheads="1"/>
          </p:cNvSpPr>
          <p:nvPr/>
        </p:nvSpPr>
        <p:spPr bwMode="auto">
          <a:xfrm>
            <a:off x="1765300" y="3351213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000" b="0" smtClean="0">
                <a:solidFill>
                  <a:srgbClr val="FFFFFF"/>
                </a:solidFill>
              </a:rPr>
              <a:t>480</a:t>
            </a:r>
          </a:p>
        </p:txBody>
      </p:sp>
      <p:sp>
        <p:nvSpPr>
          <p:cNvPr id="79925" name="Rectangle 53"/>
          <p:cNvSpPr>
            <a:spLocks noChangeArrowheads="1"/>
          </p:cNvSpPr>
          <p:nvPr/>
        </p:nvSpPr>
        <p:spPr bwMode="auto">
          <a:xfrm>
            <a:off x="1765300" y="2995613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000" b="0" smtClean="0">
                <a:solidFill>
                  <a:srgbClr val="FFFFFF"/>
                </a:solidFill>
              </a:rPr>
              <a:t>500</a:t>
            </a:r>
          </a:p>
        </p:txBody>
      </p:sp>
      <p:sp>
        <p:nvSpPr>
          <p:cNvPr id="79926" name="Rectangle 54"/>
          <p:cNvSpPr>
            <a:spLocks noChangeArrowheads="1"/>
          </p:cNvSpPr>
          <p:nvPr/>
        </p:nvSpPr>
        <p:spPr bwMode="auto">
          <a:xfrm>
            <a:off x="1765300" y="2603500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000" b="0" smtClean="0">
                <a:solidFill>
                  <a:srgbClr val="FFFFFF"/>
                </a:solidFill>
              </a:rPr>
              <a:t>520</a:t>
            </a:r>
          </a:p>
        </p:txBody>
      </p:sp>
      <p:sp>
        <p:nvSpPr>
          <p:cNvPr id="79927" name="Rectangle 55"/>
          <p:cNvSpPr>
            <a:spLocks noChangeArrowheads="1"/>
          </p:cNvSpPr>
          <p:nvPr/>
        </p:nvSpPr>
        <p:spPr bwMode="auto">
          <a:xfrm>
            <a:off x="1765300" y="2212975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000" b="0" smtClean="0">
                <a:solidFill>
                  <a:srgbClr val="FFFFFF"/>
                </a:solidFill>
              </a:rPr>
              <a:t>540</a:t>
            </a:r>
          </a:p>
        </p:txBody>
      </p:sp>
      <p:sp>
        <p:nvSpPr>
          <p:cNvPr id="79928" name="Rectangle 56"/>
          <p:cNvSpPr>
            <a:spLocks noChangeArrowheads="1"/>
          </p:cNvSpPr>
          <p:nvPr/>
        </p:nvSpPr>
        <p:spPr bwMode="auto">
          <a:xfrm>
            <a:off x="1765300" y="1857375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000" b="0" smtClean="0">
                <a:solidFill>
                  <a:srgbClr val="FFFFFF"/>
                </a:solidFill>
              </a:rPr>
              <a:t>560</a:t>
            </a:r>
          </a:p>
        </p:txBody>
      </p:sp>
      <p:sp>
        <p:nvSpPr>
          <p:cNvPr id="79929" name="Rectangle 57"/>
          <p:cNvSpPr>
            <a:spLocks noChangeArrowheads="1"/>
          </p:cNvSpPr>
          <p:nvPr/>
        </p:nvSpPr>
        <p:spPr bwMode="auto">
          <a:xfrm>
            <a:off x="1765300" y="1466850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000" b="0" smtClean="0">
                <a:solidFill>
                  <a:srgbClr val="FFFFFF"/>
                </a:solidFill>
              </a:rPr>
              <a:t>580</a:t>
            </a:r>
          </a:p>
        </p:txBody>
      </p:sp>
      <p:sp>
        <p:nvSpPr>
          <p:cNvPr id="79930" name="Rectangle 58"/>
          <p:cNvSpPr>
            <a:spLocks noChangeArrowheads="1"/>
          </p:cNvSpPr>
          <p:nvPr/>
        </p:nvSpPr>
        <p:spPr bwMode="auto">
          <a:xfrm>
            <a:off x="2720975" y="516096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000" b="0" smtClean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9931" name="Rectangle 59"/>
          <p:cNvSpPr>
            <a:spLocks noChangeArrowheads="1"/>
          </p:cNvSpPr>
          <p:nvPr/>
        </p:nvSpPr>
        <p:spPr bwMode="auto">
          <a:xfrm>
            <a:off x="3130550" y="5160963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000" b="0" smtClean="0">
                <a:solidFill>
                  <a:srgbClr val="FFFFFF"/>
                </a:solidFill>
              </a:rPr>
              <a:t>50</a:t>
            </a:r>
          </a:p>
        </p:txBody>
      </p:sp>
      <p:sp>
        <p:nvSpPr>
          <p:cNvPr id="79932" name="Rectangle 60"/>
          <p:cNvSpPr>
            <a:spLocks noChangeArrowheads="1"/>
          </p:cNvSpPr>
          <p:nvPr/>
        </p:nvSpPr>
        <p:spPr bwMode="auto">
          <a:xfrm>
            <a:off x="3668713" y="516096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000" b="0" smtClean="0">
                <a:solidFill>
                  <a:srgbClr val="FFFFFF"/>
                </a:solidFill>
              </a:rPr>
              <a:t>100</a:t>
            </a:r>
          </a:p>
        </p:txBody>
      </p:sp>
      <p:sp>
        <p:nvSpPr>
          <p:cNvPr id="79933" name="Rectangle 61"/>
          <p:cNvSpPr>
            <a:spLocks noChangeArrowheads="1"/>
          </p:cNvSpPr>
          <p:nvPr/>
        </p:nvSpPr>
        <p:spPr bwMode="auto">
          <a:xfrm>
            <a:off x="4175125" y="5160963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000" b="0" smtClean="0">
                <a:solidFill>
                  <a:srgbClr val="FFFFFF"/>
                </a:solidFill>
              </a:rPr>
              <a:t>150</a:t>
            </a:r>
          </a:p>
        </p:txBody>
      </p:sp>
      <p:sp>
        <p:nvSpPr>
          <p:cNvPr id="79934" name="Rectangle 62"/>
          <p:cNvSpPr>
            <a:spLocks noChangeArrowheads="1"/>
          </p:cNvSpPr>
          <p:nvPr/>
        </p:nvSpPr>
        <p:spPr bwMode="auto">
          <a:xfrm>
            <a:off x="4681538" y="516096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000" b="0" smtClean="0">
                <a:solidFill>
                  <a:srgbClr val="FFFFFF"/>
                </a:solidFill>
              </a:rPr>
              <a:t>200</a:t>
            </a:r>
          </a:p>
        </p:txBody>
      </p:sp>
      <p:sp>
        <p:nvSpPr>
          <p:cNvPr id="79935" name="Rectangle 63"/>
          <p:cNvSpPr>
            <a:spLocks noChangeArrowheads="1"/>
          </p:cNvSpPr>
          <p:nvPr/>
        </p:nvSpPr>
        <p:spPr bwMode="auto">
          <a:xfrm>
            <a:off x="5187950" y="5160963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000" b="0" smtClean="0">
                <a:solidFill>
                  <a:srgbClr val="FFFFFF"/>
                </a:solidFill>
              </a:rPr>
              <a:t>250</a:t>
            </a:r>
          </a:p>
        </p:txBody>
      </p:sp>
      <p:sp>
        <p:nvSpPr>
          <p:cNvPr id="79936" name="Freeform 64"/>
          <p:cNvSpPr>
            <a:spLocks/>
          </p:cNvSpPr>
          <p:nvPr/>
        </p:nvSpPr>
        <p:spPr bwMode="auto">
          <a:xfrm>
            <a:off x="6064250" y="3240088"/>
            <a:ext cx="192088" cy="215900"/>
          </a:xfrm>
          <a:custGeom>
            <a:avLst/>
            <a:gdLst>
              <a:gd name="T0" fmla="*/ 2147483647 w 136"/>
              <a:gd name="T1" fmla="*/ 0 h 136"/>
              <a:gd name="T2" fmla="*/ 2147483647 w 136"/>
              <a:gd name="T3" fmla="*/ 2147483647 h 136"/>
              <a:gd name="T4" fmla="*/ 2147483647 w 136"/>
              <a:gd name="T5" fmla="*/ 2147483647 h 136"/>
              <a:gd name="T6" fmla="*/ 0 w 136"/>
              <a:gd name="T7" fmla="*/ 2147483647 h 136"/>
              <a:gd name="T8" fmla="*/ 2147483647 w 136"/>
              <a:gd name="T9" fmla="*/ 0 h 1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" h="136">
                <a:moveTo>
                  <a:pt x="67" y="0"/>
                </a:moveTo>
                <a:lnTo>
                  <a:pt x="135" y="67"/>
                </a:lnTo>
                <a:lnTo>
                  <a:pt x="67" y="135"/>
                </a:lnTo>
                <a:lnTo>
                  <a:pt x="0" y="67"/>
                </a:lnTo>
                <a:lnTo>
                  <a:pt x="67" y="0"/>
                </a:lnTo>
              </a:path>
            </a:pathLst>
          </a:custGeom>
          <a:solidFill>
            <a:srgbClr val="66FF33"/>
          </a:solidFill>
          <a:ln w="25400" cap="rnd" cmpd="sng">
            <a:solidFill>
              <a:srgbClr val="66FF33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937" name="Rectangle 65"/>
          <p:cNvSpPr>
            <a:spLocks noChangeArrowheads="1"/>
          </p:cNvSpPr>
          <p:nvPr/>
        </p:nvSpPr>
        <p:spPr bwMode="auto">
          <a:xfrm>
            <a:off x="6616700" y="3103563"/>
            <a:ext cx="1812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000" b="0" smtClean="0">
                <a:solidFill>
                  <a:srgbClr val="FFFFFF"/>
                </a:solidFill>
              </a:rPr>
              <a:t>Control (n=10)</a:t>
            </a:r>
          </a:p>
        </p:txBody>
      </p:sp>
      <p:sp>
        <p:nvSpPr>
          <p:cNvPr id="79938" name="Rectangle 66"/>
          <p:cNvSpPr>
            <a:spLocks noChangeArrowheads="1"/>
          </p:cNvSpPr>
          <p:nvPr/>
        </p:nvSpPr>
        <p:spPr bwMode="auto">
          <a:xfrm>
            <a:off x="6076950" y="3614738"/>
            <a:ext cx="166688" cy="187325"/>
          </a:xfrm>
          <a:prstGeom prst="rect">
            <a:avLst/>
          </a:prstGeom>
          <a:solidFill>
            <a:srgbClr val="FF66FF"/>
          </a:solidFill>
          <a:ln w="25400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79939" name="Rectangle 67"/>
          <p:cNvSpPr>
            <a:spLocks noChangeArrowheads="1"/>
          </p:cNvSpPr>
          <p:nvPr/>
        </p:nvSpPr>
        <p:spPr bwMode="auto">
          <a:xfrm>
            <a:off x="6616700" y="3463925"/>
            <a:ext cx="2054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000" b="0" smtClean="0">
                <a:solidFill>
                  <a:srgbClr val="FFFFFF"/>
                </a:solidFill>
              </a:rPr>
              <a:t>Red wine (n=10)</a:t>
            </a:r>
          </a:p>
        </p:txBody>
      </p:sp>
      <p:sp>
        <p:nvSpPr>
          <p:cNvPr id="79940" name="Rectangle 68"/>
          <p:cNvSpPr>
            <a:spLocks noChangeArrowheads="1"/>
          </p:cNvSpPr>
          <p:nvPr/>
        </p:nvSpPr>
        <p:spPr bwMode="auto">
          <a:xfrm rot="-5400000">
            <a:off x="-403224" y="2830512"/>
            <a:ext cx="3543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000" b="0" smtClean="0">
                <a:solidFill>
                  <a:srgbClr val="FFFFFF"/>
                </a:solidFill>
              </a:rPr>
              <a:t>Antioxidant Activity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000" b="0" smtClean="0">
                <a:solidFill>
                  <a:srgbClr val="FFFFFF"/>
                </a:solidFill>
              </a:rPr>
              <a:t>[µmol trolox equivalent / l]</a:t>
            </a:r>
          </a:p>
        </p:txBody>
      </p:sp>
      <p:sp>
        <p:nvSpPr>
          <p:cNvPr id="79941" name="Line 69"/>
          <p:cNvSpPr>
            <a:spLocks noChangeShapeType="1"/>
          </p:cNvSpPr>
          <p:nvPr/>
        </p:nvSpPr>
        <p:spPr bwMode="auto">
          <a:xfrm>
            <a:off x="2913063" y="3924300"/>
            <a:ext cx="896937" cy="76200"/>
          </a:xfrm>
          <a:prstGeom prst="line">
            <a:avLst/>
          </a:prstGeom>
          <a:noFill/>
          <a:ln w="50800">
            <a:solidFill>
              <a:srgbClr val="66FF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942" name="Line 70"/>
          <p:cNvSpPr>
            <a:spLocks noChangeShapeType="1"/>
          </p:cNvSpPr>
          <p:nvPr/>
        </p:nvSpPr>
        <p:spPr bwMode="auto">
          <a:xfrm>
            <a:off x="3979863" y="4010025"/>
            <a:ext cx="1387475" cy="161925"/>
          </a:xfrm>
          <a:prstGeom prst="line">
            <a:avLst/>
          </a:prstGeom>
          <a:noFill/>
          <a:ln w="50800">
            <a:solidFill>
              <a:srgbClr val="66FF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79943" name="Rectangle 71"/>
          <p:cNvSpPr>
            <a:spLocks noChangeArrowheads="1"/>
          </p:cNvSpPr>
          <p:nvPr/>
        </p:nvSpPr>
        <p:spPr bwMode="auto">
          <a:xfrm>
            <a:off x="3435350" y="5580063"/>
            <a:ext cx="139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000" b="0" smtClean="0">
                <a:solidFill>
                  <a:srgbClr val="FFFFFF"/>
                </a:solidFill>
              </a:rPr>
              <a:t>Time (min)</a:t>
            </a:r>
          </a:p>
        </p:txBody>
      </p:sp>
      <p:sp>
        <p:nvSpPr>
          <p:cNvPr id="79944" name="Rectangle 72"/>
          <p:cNvSpPr>
            <a:spLocks noChangeArrowheads="1"/>
          </p:cNvSpPr>
          <p:nvPr/>
        </p:nvSpPr>
        <p:spPr bwMode="auto">
          <a:xfrm>
            <a:off x="296863" y="233363"/>
            <a:ext cx="87741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800" smtClean="0">
                <a:solidFill>
                  <a:srgbClr val="FFFF66"/>
                </a:solidFill>
              </a:rPr>
              <a:t>Vörösbor hatása a szérum antioxidáns aktivitására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800" smtClean="0">
                <a:solidFill>
                  <a:srgbClr val="FFFF66"/>
                </a:solidFill>
              </a:rPr>
              <a:t> egészséges önkéntesekben</a:t>
            </a:r>
            <a:endParaRPr lang="en-US" altLang="hu-HU" sz="2800" smtClean="0">
              <a:solidFill>
                <a:srgbClr val="FFFF66"/>
              </a:solidFill>
            </a:endParaRPr>
          </a:p>
        </p:txBody>
      </p:sp>
      <p:sp>
        <p:nvSpPr>
          <p:cNvPr id="79945" name="Rectangle 73"/>
          <p:cNvSpPr>
            <a:spLocks noChangeArrowheads="1"/>
          </p:cNvSpPr>
          <p:nvPr/>
        </p:nvSpPr>
        <p:spPr bwMode="auto">
          <a:xfrm>
            <a:off x="3014663" y="1412875"/>
            <a:ext cx="551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800" smtClean="0">
                <a:solidFill>
                  <a:srgbClr val="33CC33"/>
                </a:solidFill>
              </a:rPr>
              <a:t>Standard meal alone or with 5.7 ml Bordeaux / kg</a:t>
            </a:r>
          </a:p>
        </p:txBody>
      </p:sp>
      <p:sp>
        <p:nvSpPr>
          <p:cNvPr id="644170" name="Rectangle 74"/>
          <p:cNvSpPr>
            <a:spLocks noChangeArrowheads="1"/>
          </p:cNvSpPr>
          <p:nvPr/>
        </p:nvSpPr>
        <p:spPr bwMode="auto">
          <a:xfrm>
            <a:off x="4968875" y="6056313"/>
            <a:ext cx="385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Maxwell, Lancet 1994; 344: 193)</a:t>
            </a:r>
          </a:p>
        </p:txBody>
      </p:sp>
    </p:spTree>
    <p:extLst>
      <p:ext uri="{BB962C8B-B14F-4D97-AF65-F5344CB8AC3E}">
        <p14:creationId xmlns:p14="http://schemas.microsoft.com/office/powerpoint/2010/main" val="409244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763713" y="530225"/>
            <a:ext cx="6804025" cy="58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3600" smtClean="0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2800" smtClean="0">
                <a:solidFill>
                  <a:srgbClr val="FFFFFF"/>
                </a:solidFill>
              </a:rPr>
              <a:t>    </a:t>
            </a:r>
            <a:endParaRPr lang="hu-HU" altLang="hu-HU" sz="280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800" smtClean="0">
                <a:solidFill>
                  <a:srgbClr val="FFFFFF"/>
                </a:solidFill>
              </a:rPr>
              <a:t>                    </a:t>
            </a:r>
            <a:r>
              <a:rPr lang="en-GB" altLang="hu-HU" sz="2800" smtClean="0">
                <a:solidFill>
                  <a:srgbClr val="FFFFFF"/>
                </a:solidFill>
              </a:rPr>
              <a:t>Kos</a:t>
            </a:r>
            <a:r>
              <a:rPr lang="hu-HU" altLang="hu-HU" sz="2800" smtClean="0">
                <a:solidFill>
                  <a:srgbClr val="FFFFFF"/>
                </a:solidFill>
              </a:rPr>
              <a:t>i Hippokratesz</a:t>
            </a:r>
            <a:r>
              <a:rPr lang="en-GB" altLang="hu-HU" sz="2800" smtClean="0">
                <a:solidFill>
                  <a:srgbClr val="FFFFFF"/>
                </a:solidFill>
              </a:rPr>
              <a:t> </a:t>
            </a:r>
            <a:endParaRPr lang="hu-HU" altLang="hu-HU" sz="280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800" smtClean="0">
                <a:solidFill>
                  <a:srgbClr val="FFFFFF"/>
                </a:solidFill>
              </a:rPr>
              <a:t>                       </a:t>
            </a:r>
            <a:r>
              <a:rPr lang="en-GB" altLang="hu-HU" sz="2800" smtClean="0">
                <a:solidFill>
                  <a:srgbClr val="FFFFFF"/>
                </a:solidFill>
              </a:rPr>
              <a:t>(439-377 </a:t>
            </a:r>
            <a:r>
              <a:rPr lang="hu-HU" altLang="hu-HU" sz="2800" smtClean="0">
                <a:solidFill>
                  <a:srgbClr val="FFFFFF"/>
                </a:solidFill>
              </a:rPr>
              <a:t>Kr.e.</a:t>
            </a:r>
            <a:r>
              <a:rPr lang="en-GB" altLang="hu-HU" sz="2800" smtClean="0">
                <a:solidFill>
                  <a:srgbClr val="FFFFFF"/>
                </a:solidFill>
              </a:rPr>
              <a:t>)</a:t>
            </a:r>
            <a:endParaRPr lang="hu-HU" altLang="hu-HU" sz="280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hu-HU" sz="2800" smtClean="0">
              <a:solidFill>
                <a:srgbClr val="FFFFFF"/>
              </a:solidFill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2800" smtClean="0">
                <a:solidFill>
                  <a:srgbClr val="FFFFFF"/>
                </a:solidFill>
              </a:rPr>
              <a:t>	</a:t>
            </a:r>
            <a:r>
              <a:rPr lang="hu-HU" altLang="hu-HU" sz="2800" smtClean="0">
                <a:solidFill>
                  <a:srgbClr val="FFFFFF"/>
                </a:solidFill>
              </a:rPr>
              <a:t>         </a:t>
            </a:r>
            <a:r>
              <a:rPr lang="hu-HU" altLang="hu-HU" sz="2800" smtClean="0">
                <a:solidFill>
                  <a:srgbClr val="00FF00"/>
                </a:solidFill>
              </a:rPr>
              <a:t>Bor:</a:t>
            </a:r>
            <a:r>
              <a:rPr lang="en-GB" altLang="hu-HU" sz="2800" smtClean="0">
                <a:solidFill>
                  <a:srgbClr val="00FF00"/>
                </a:solidFill>
              </a:rPr>
              <a:t>	</a:t>
            </a:r>
            <a:r>
              <a:rPr lang="hu-HU" altLang="hu-HU" sz="2800" smtClean="0">
                <a:solidFill>
                  <a:srgbClr val="00FF00"/>
                </a:solidFill>
              </a:rPr>
              <a:t>- Nyugtató</a:t>
            </a:r>
            <a:endParaRPr lang="en-GB" altLang="hu-HU" sz="2800" smtClean="0">
              <a:solidFill>
                <a:srgbClr val="00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2800" smtClean="0">
                <a:solidFill>
                  <a:srgbClr val="00FF00"/>
                </a:solidFill>
              </a:rPr>
              <a:t>			</a:t>
            </a:r>
            <a:r>
              <a:rPr lang="hu-HU" altLang="hu-HU" sz="2800" smtClean="0">
                <a:solidFill>
                  <a:srgbClr val="00FF00"/>
                </a:solidFill>
              </a:rPr>
              <a:t>- Fájdalomcsillapító</a:t>
            </a:r>
            <a:endParaRPr lang="en-GB" altLang="hu-HU" sz="2800" smtClean="0">
              <a:solidFill>
                <a:srgbClr val="00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2800" smtClean="0">
                <a:solidFill>
                  <a:srgbClr val="00FF00"/>
                </a:solidFill>
              </a:rPr>
              <a:t>			</a:t>
            </a:r>
            <a:r>
              <a:rPr lang="hu-HU" altLang="hu-HU" sz="2800" smtClean="0">
                <a:solidFill>
                  <a:srgbClr val="00FF00"/>
                </a:solidFill>
              </a:rPr>
              <a:t>- Vizelethajtó</a:t>
            </a:r>
            <a:endParaRPr lang="en-GB" altLang="hu-HU" sz="2800" smtClean="0">
              <a:solidFill>
                <a:srgbClr val="00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2800" smtClean="0">
                <a:solidFill>
                  <a:srgbClr val="00FF00"/>
                </a:solidFill>
              </a:rPr>
              <a:t>			</a:t>
            </a:r>
            <a:r>
              <a:rPr lang="hu-HU" altLang="hu-HU" sz="2800" smtClean="0">
                <a:solidFill>
                  <a:srgbClr val="00FF00"/>
                </a:solidFill>
              </a:rPr>
              <a:t>- Hasmenés ellenes</a:t>
            </a:r>
            <a:endParaRPr lang="en-GB" altLang="hu-HU" sz="2800" smtClean="0">
              <a:solidFill>
                <a:srgbClr val="00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2800" smtClean="0">
                <a:solidFill>
                  <a:srgbClr val="00FF00"/>
                </a:solidFill>
              </a:rPr>
              <a:t>			</a:t>
            </a:r>
            <a:r>
              <a:rPr lang="hu-HU" altLang="hu-HU" sz="2800" smtClean="0">
                <a:solidFill>
                  <a:srgbClr val="00FF00"/>
                </a:solidFill>
              </a:rPr>
              <a:t>- Seb gyógyító</a:t>
            </a:r>
            <a:endParaRPr lang="en-GB" altLang="hu-HU" sz="2800" smtClean="0">
              <a:solidFill>
                <a:srgbClr val="00FF00"/>
              </a:solidFill>
            </a:endParaRPr>
          </a:p>
          <a:p>
            <a:pPr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2800" smtClean="0">
                <a:solidFill>
                  <a:srgbClr val="FFFFFF"/>
                </a:solidFill>
              </a:rPr>
              <a:t>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2800" smtClean="0">
                <a:solidFill>
                  <a:srgbClr val="FFFFFF"/>
                </a:solidFill>
              </a:rPr>
              <a:t>                      </a:t>
            </a:r>
            <a:endParaRPr lang="en-US" altLang="hu-HU" sz="4800" b="0" smtClean="0">
              <a:solidFill>
                <a:srgbClr val="FFFFFF"/>
              </a:solidFill>
            </a:endParaRPr>
          </a:p>
        </p:txBody>
      </p:sp>
      <p:pic>
        <p:nvPicPr>
          <p:cNvPr id="25603" name="Picture 3" descr="hippokrate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60350"/>
            <a:ext cx="2066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95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Text Box 2"/>
          <p:cNvSpPr txBox="1">
            <a:spLocks noChangeArrowheads="1"/>
          </p:cNvSpPr>
          <p:nvPr/>
        </p:nvSpPr>
        <p:spPr bwMode="auto">
          <a:xfrm>
            <a:off x="468313" y="836613"/>
            <a:ext cx="7716837" cy="580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3600" b="1">
                <a:solidFill>
                  <a:srgbClr val="FFFF00"/>
                </a:solidFill>
              </a:rPr>
              <a:t>A bor hatása az endothel sejtekre</a:t>
            </a:r>
            <a:r>
              <a:rPr lang="en-GB" sz="3600" b="1">
                <a:solidFill>
                  <a:srgbClr val="FFFF0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b="1">
              <a:solidFill>
                <a:srgbClr val="FFFF00"/>
              </a:solidFill>
            </a:endParaRPr>
          </a:p>
          <a:p>
            <a:pPr lvl="2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GB" sz="2400" b="1">
                <a:solidFill>
                  <a:srgbClr val="FFFFFF"/>
                </a:solidFill>
              </a:rPr>
              <a:t> </a:t>
            </a:r>
            <a:r>
              <a:rPr lang="en-GB" sz="2400" b="1" i="1">
                <a:solidFill>
                  <a:srgbClr val="FFFFFF"/>
                </a:solidFill>
              </a:rPr>
              <a:t>NO </a:t>
            </a:r>
            <a:r>
              <a:rPr lang="hu-HU" sz="2400" b="1" i="1">
                <a:solidFill>
                  <a:srgbClr val="FFFFFF"/>
                </a:solidFill>
              </a:rPr>
              <a:t>képződés nő</a:t>
            </a:r>
            <a:endParaRPr lang="en-GB" sz="2400" b="1" i="1">
              <a:solidFill>
                <a:srgbClr val="FFFFFF"/>
              </a:solidFill>
            </a:endParaRPr>
          </a:p>
          <a:p>
            <a:pPr lvl="2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GB" sz="2400" b="1" i="1">
                <a:solidFill>
                  <a:srgbClr val="FFFFFF"/>
                </a:solidFill>
              </a:rPr>
              <a:t> </a:t>
            </a:r>
            <a:r>
              <a:rPr lang="hu-HU" sz="2400" b="1" i="1">
                <a:solidFill>
                  <a:srgbClr val="FFFFFF"/>
                </a:solidFill>
              </a:rPr>
              <a:t>nyíró feszültség indukálta vazodilatáció nő</a:t>
            </a:r>
            <a:endParaRPr lang="en-GB" sz="2400" b="1" i="1">
              <a:solidFill>
                <a:srgbClr val="FFFFFF"/>
              </a:solidFill>
            </a:endParaRPr>
          </a:p>
          <a:p>
            <a:pPr lvl="2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GB" sz="2400" b="1" i="1">
                <a:solidFill>
                  <a:srgbClr val="FFFFFF"/>
                </a:solidFill>
              </a:rPr>
              <a:t> </a:t>
            </a:r>
            <a:r>
              <a:rPr lang="hu-HU" sz="2400" b="1" i="1">
                <a:solidFill>
                  <a:srgbClr val="FFFFFF"/>
                </a:solidFill>
              </a:rPr>
              <a:t>mononukleáris sejtek adhéziója csökken</a:t>
            </a:r>
            <a:endParaRPr lang="en-GB" sz="2400" b="1" i="1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b="1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FFFFFF"/>
                </a:solidFill>
              </a:rPr>
              <a:t>          </a:t>
            </a:r>
            <a:r>
              <a:rPr lang="hu-HU" sz="2400" b="1">
                <a:solidFill>
                  <a:srgbClr val="FFFF00"/>
                </a:solidFill>
              </a:rPr>
              <a:t>a vörösbor fenolok növelik az endothelialis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400" b="1">
                <a:solidFill>
                  <a:srgbClr val="FFFF00"/>
                </a:solidFill>
              </a:rPr>
              <a:t>          NO szintáz</a:t>
            </a:r>
            <a:r>
              <a:rPr lang="en-GB" sz="2400" b="1">
                <a:solidFill>
                  <a:srgbClr val="FFFF00"/>
                </a:solidFill>
              </a:rPr>
              <a:t> (eNOS)</a:t>
            </a:r>
            <a:r>
              <a:rPr lang="hu-HU" sz="2400" b="1">
                <a:solidFill>
                  <a:srgbClr val="FFFF00"/>
                </a:solidFill>
              </a:rPr>
              <a:t> expresszióját és aktivitását</a:t>
            </a:r>
            <a:endParaRPr lang="en-GB" sz="2400" b="1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b="1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b="1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sz="2400" b="1" i="1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sz="2400" b="1" i="1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b="1" i="1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Leikert, Circulation (2002) 106: 1614</a:t>
            </a:r>
            <a:endParaRPr lang="en-US" sz="2000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96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Text Box 2"/>
          <p:cNvSpPr txBox="1">
            <a:spLocks noChangeArrowheads="1"/>
          </p:cNvSpPr>
          <p:nvPr/>
        </p:nvSpPr>
        <p:spPr bwMode="auto">
          <a:xfrm>
            <a:off x="-468313" y="582613"/>
            <a:ext cx="9359901" cy="690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>
                <a:solidFill>
                  <a:srgbClr val="FFFF00"/>
                </a:solidFill>
              </a:rPr>
              <a:t>            </a:t>
            </a:r>
            <a:r>
              <a:rPr lang="hu-HU" sz="2800" b="1" dirty="0">
                <a:solidFill>
                  <a:srgbClr val="FFFF00"/>
                </a:solidFill>
              </a:rPr>
              <a:t>   </a:t>
            </a:r>
            <a:r>
              <a:rPr lang="hu-HU" sz="3600" b="1" dirty="0">
                <a:solidFill>
                  <a:srgbClr val="FFFF00"/>
                </a:solidFill>
              </a:rPr>
              <a:t>Bor hatása az ér </a:t>
            </a:r>
            <a:r>
              <a:rPr lang="hu-HU" sz="3600" b="1" dirty="0" err="1">
                <a:solidFill>
                  <a:srgbClr val="FFFF00"/>
                </a:solidFill>
              </a:rPr>
              <a:t>endotheliumára</a:t>
            </a:r>
            <a:endParaRPr lang="en-GB" sz="3600" b="1" dirty="0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3200" b="1" dirty="0">
              <a:solidFill>
                <a:srgbClr val="FFFF00"/>
              </a:solidFill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>
                <a:solidFill>
                  <a:srgbClr val="000000"/>
                </a:solidFill>
              </a:rPr>
              <a:t>	</a:t>
            </a:r>
            <a:r>
              <a:rPr lang="hu-HU" sz="2800" b="1" dirty="0">
                <a:solidFill>
                  <a:srgbClr val="FFFF00"/>
                </a:solidFill>
              </a:rPr>
              <a:t>Izolált emberi szívkoszorú érben</a:t>
            </a:r>
            <a:endParaRPr lang="en-GB" sz="2800" b="1" dirty="0">
              <a:solidFill>
                <a:srgbClr val="FFFF00"/>
              </a:solidFill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>
                <a:solidFill>
                  <a:srgbClr val="00FF00"/>
                </a:solidFill>
              </a:rPr>
              <a:t>	</a:t>
            </a:r>
            <a:r>
              <a:rPr lang="hu-HU" sz="2800" b="1" dirty="0">
                <a:solidFill>
                  <a:srgbClr val="00FF00"/>
                </a:solidFill>
              </a:rPr>
              <a:t>vörös bor</a:t>
            </a:r>
            <a:r>
              <a:rPr lang="en-GB" sz="2800" b="1" dirty="0">
                <a:solidFill>
                  <a:srgbClr val="FFFFFF"/>
                </a:solidFill>
              </a:rPr>
              <a:t> (</a:t>
            </a:r>
            <a:r>
              <a:rPr lang="en-GB" sz="2800" b="1" dirty="0" err="1">
                <a:solidFill>
                  <a:srgbClr val="FFFFFF"/>
                </a:solidFill>
              </a:rPr>
              <a:t>Châteauneuf</a:t>
            </a:r>
            <a:r>
              <a:rPr lang="en-GB" sz="2800" b="1" dirty="0">
                <a:solidFill>
                  <a:srgbClr val="FFFFFF"/>
                </a:solidFill>
              </a:rPr>
              <a:t> du </a:t>
            </a:r>
            <a:r>
              <a:rPr lang="en-GB" sz="2800" b="1" dirty="0" err="1">
                <a:solidFill>
                  <a:srgbClr val="FFFFFF"/>
                </a:solidFill>
              </a:rPr>
              <a:t>Pape</a:t>
            </a:r>
            <a:r>
              <a:rPr lang="en-GB" sz="2800" b="1" dirty="0">
                <a:solidFill>
                  <a:srgbClr val="FFFFFF"/>
                </a:solidFill>
              </a:rPr>
              <a:t>), 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>
                <a:solidFill>
                  <a:srgbClr val="FFFFFF"/>
                </a:solidFill>
              </a:rPr>
              <a:t>         </a:t>
            </a:r>
            <a:r>
              <a:rPr lang="hu-HU" sz="2800" b="1" dirty="0">
                <a:solidFill>
                  <a:srgbClr val="FFFFFF"/>
                </a:solidFill>
              </a:rPr>
              <a:t>de nem a fehér bor</a:t>
            </a:r>
            <a:r>
              <a:rPr lang="en-GB" sz="2800" b="1" dirty="0">
                <a:solidFill>
                  <a:srgbClr val="FFFFFF"/>
                </a:solidFill>
              </a:rPr>
              <a:t> (Mosel Riesling) </a:t>
            </a:r>
            <a:r>
              <a:rPr lang="hu-HU" sz="2800" b="1" dirty="0">
                <a:solidFill>
                  <a:srgbClr val="FFFFFF"/>
                </a:solidFill>
              </a:rPr>
              <a:t>vagy </a:t>
            </a:r>
            <a:r>
              <a:rPr lang="en-GB" sz="2800" b="1" dirty="0">
                <a:solidFill>
                  <a:srgbClr val="FFFFFF"/>
                </a:solidFill>
              </a:rPr>
              <a:t>ethanol</a:t>
            </a:r>
          </a:p>
          <a:p>
            <a:pPr lvl="2" eaLnBrk="0" fontAlgn="base" hangingPunct="0">
              <a:lnSpc>
                <a:spcPct val="2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800" b="1" dirty="0">
                <a:solidFill>
                  <a:srgbClr val="FFFFFF"/>
                </a:solidFill>
              </a:rPr>
              <a:t>   - </a:t>
            </a:r>
            <a:r>
              <a:rPr lang="en-GB" sz="2800" b="1" dirty="0">
                <a:solidFill>
                  <a:srgbClr val="FFFFFF"/>
                </a:solidFill>
              </a:rPr>
              <a:t> </a:t>
            </a:r>
            <a:r>
              <a:rPr lang="en-GB" sz="2800" b="1" dirty="0" err="1">
                <a:solidFill>
                  <a:srgbClr val="FFFFFF"/>
                </a:solidFill>
              </a:rPr>
              <a:t>endothel</a:t>
            </a:r>
            <a:r>
              <a:rPr lang="hu-HU" sz="2800" b="1" dirty="0">
                <a:solidFill>
                  <a:srgbClr val="FFFFFF"/>
                </a:solidFill>
              </a:rPr>
              <a:t> sejt függő </a:t>
            </a:r>
            <a:r>
              <a:rPr lang="hu-HU" sz="2800" b="1" dirty="0">
                <a:solidFill>
                  <a:srgbClr val="00FF00"/>
                </a:solidFill>
              </a:rPr>
              <a:t>értágulat</a:t>
            </a:r>
            <a:r>
              <a:rPr lang="en-GB" sz="2800" b="1" dirty="0">
                <a:solidFill>
                  <a:srgbClr val="FFFFFF"/>
                </a:solidFill>
              </a:rPr>
              <a:t>,</a:t>
            </a:r>
          </a:p>
          <a:p>
            <a:pPr lvl="2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>
                <a:solidFill>
                  <a:srgbClr val="FFFFFF"/>
                </a:solidFill>
              </a:rPr>
              <a:t>                   </a:t>
            </a:r>
            <a:r>
              <a:rPr lang="hu-HU" sz="2800" b="1" dirty="0">
                <a:solidFill>
                  <a:srgbClr val="FFFFFF"/>
                </a:solidFill>
              </a:rPr>
              <a:t>a hatás</a:t>
            </a:r>
            <a:r>
              <a:rPr lang="en-GB" sz="2800" b="1" dirty="0">
                <a:solidFill>
                  <a:srgbClr val="FFFFFF"/>
                </a:solidFill>
              </a:rPr>
              <a:t> </a:t>
            </a:r>
            <a:r>
              <a:rPr lang="en-GB" sz="2800" b="1" dirty="0">
                <a:solidFill>
                  <a:srgbClr val="00FF00"/>
                </a:solidFill>
              </a:rPr>
              <a:t>NO</a:t>
            </a:r>
            <a:r>
              <a:rPr lang="hu-HU" sz="2800" b="1" dirty="0">
                <a:solidFill>
                  <a:srgbClr val="00FF00"/>
                </a:solidFill>
              </a:rPr>
              <a:t> függő</a:t>
            </a:r>
            <a:r>
              <a:rPr lang="en-GB" sz="2800" b="1" dirty="0">
                <a:solidFill>
                  <a:srgbClr val="00FF00"/>
                </a:solidFill>
              </a:rPr>
              <a:t> </a:t>
            </a:r>
          </a:p>
          <a:p>
            <a:pPr lvl="2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>
                <a:solidFill>
                  <a:srgbClr val="FFFFFF"/>
                </a:solidFill>
              </a:rPr>
              <a:t>                   (L-NMMA</a:t>
            </a:r>
            <a:r>
              <a:rPr lang="hu-HU" sz="2800" b="1" dirty="0">
                <a:solidFill>
                  <a:srgbClr val="FFFFFF"/>
                </a:solidFill>
              </a:rPr>
              <a:t> gátolja</a:t>
            </a:r>
            <a:r>
              <a:rPr lang="en-GB" sz="2800" b="1" dirty="0">
                <a:solidFill>
                  <a:srgbClr val="FFFFFF"/>
                </a:solidFill>
              </a:rPr>
              <a:t>)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sz="2800" b="1" dirty="0">
              <a:solidFill>
                <a:srgbClr val="FFFFFF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800" b="1" dirty="0">
              <a:solidFill>
                <a:srgbClr val="FFFFFF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>
                <a:solidFill>
                  <a:srgbClr val="FFFFFF"/>
                </a:solidFill>
              </a:rPr>
              <a:t>                          </a:t>
            </a:r>
            <a:r>
              <a:rPr lang="en-GB" sz="24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Flesch</a:t>
            </a:r>
            <a:r>
              <a:rPr lang="en-GB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Am J </a:t>
            </a:r>
            <a:r>
              <a:rPr lang="en-GB" sz="24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Physiol</a:t>
            </a:r>
            <a:r>
              <a:rPr lang="en-GB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(1998) </a:t>
            </a:r>
            <a:r>
              <a:rPr lang="en-GB" sz="2400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275</a:t>
            </a:r>
            <a:r>
              <a:rPr lang="en-GB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H1183</a:t>
            </a:r>
            <a:endParaRPr lang="en-GB" sz="2800" i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82947" name="Line 3"/>
          <p:cNvSpPr>
            <a:spLocks noChangeShapeType="1"/>
          </p:cNvSpPr>
          <p:nvPr/>
        </p:nvSpPr>
        <p:spPr bwMode="auto">
          <a:xfrm flipH="1">
            <a:off x="468313" y="2205038"/>
            <a:ext cx="56165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-900113" y="44450"/>
            <a:ext cx="982821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7145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lvl="3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FFFF00"/>
              </a:solidFill>
            </a:endParaRPr>
          </a:p>
          <a:p>
            <a:pPr lvl="3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800" smtClean="0">
                <a:solidFill>
                  <a:srgbClr val="FFFF00"/>
                </a:solidFill>
              </a:rPr>
              <a:t>Vörös és fehér bor hatása a phenilephrin kiváltotta h</a:t>
            </a:r>
            <a:r>
              <a:rPr lang="en-US" altLang="hu-HU" sz="2800" smtClean="0">
                <a:solidFill>
                  <a:srgbClr val="FFFF00"/>
                </a:solidFill>
              </a:rPr>
              <a:t>uman</a:t>
            </a:r>
            <a:r>
              <a:rPr lang="hu-HU" altLang="hu-HU" sz="2800" smtClean="0">
                <a:solidFill>
                  <a:srgbClr val="FFFF00"/>
                </a:solidFill>
              </a:rPr>
              <a:t> szívkoszorúér kontrakcióra</a:t>
            </a:r>
            <a:endParaRPr lang="en-US" altLang="hu-HU" sz="2800" smtClean="0">
              <a:solidFill>
                <a:srgbClr val="FFFF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FFFF00"/>
              </a:solidFill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2630488" y="63928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1800" b="0" smtClean="0">
              <a:solidFill>
                <a:srgbClr val="000000"/>
              </a:solidFill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6948488" y="5589588"/>
            <a:ext cx="7239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>
            <a:spAutoFit/>
          </a:bodyPr>
          <a:lstStyle>
            <a:lvl1pPr defTabSz="617538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617538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617538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617538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617538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617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617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617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617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800" b="0" smtClean="0">
                <a:solidFill>
                  <a:srgbClr val="FFFFFF"/>
                </a:solidFill>
              </a:rPr>
              <a:t>5 min</a:t>
            </a:r>
          </a:p>
        </p:txBody>
      </p:sp>
      <p:grpSp>
        <p:nvGrpSpPr>
          <p:cNvPr id="83973" name="Group 5"/>
          <p:cNvGrpSpPr>
            <a:grpSpLocks/>
          </p:cNvGrpSpPr>
          <p:nvPr/>
        </p:nvGrpSpPr>
        <p:grpSpPr bwMode="auto">
          <a:xfrm>
            <a:off x="7061200" y="5435600"/>
            <a:ext cx="420688" cy="98425"/>
            <a:chOff x="5292" y="3333"/>
            <a:chExt cx="298" cy="62"/>
          </a:xfrm>
        </p:grpSpPr>
        <p:sp>
          <p:nvSpPr>
            <p:cNvPr id="84006" name="Line 6"/>
            <p:cNvSpPr>
              <a:spLocks noChangeShapeType="1"/>
            </p:cNvSpPr>
            <p:nvPr/>
          </p:nvSpPr>
          <p:spPr bwMode="auto">
            <a:xfrm>
              <a:off x="5294" y="3367"/>
              <a:ext cx="296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84007" name="Line 7"/>
            <p:cNvSpPr>
              <a:spLocks noChangeShapeType="1"/>
            </p:cNvSpPr>
            <p:nvPr/>
          </p:nvSpPr>
          <p:spPr bwMode="auto">
            <a:xfrm>
              <a:off x="5292" y="3333"/>
              <a:ext cx="0" cy="6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84008" name="Line 8"/>
            <p:cNvSpPr>
              <a:spLocks noChangeShapeType="1"/>
            </p:cNvSpPr>
            <p:nvPr/>
          </p:nvSpPr>
          <p:spPr bwMode="auto">
            <a:xfrm>
              <a:off x="5590" y="3333"/>
              <a:ext cx="0" cy="6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83974" name="Group 9"/>
          <p:cNvGrpSpPr>
            <a:grpSpLocks/>
          </p:cNvGrpSpPr>
          <p:nvPr/>
        </p:nvGrpSpPr>
        <p:grpSpPr bwMode="auto">
          <a:xfrm>
            <a:off x="7596188" y="4797425"/>
            <a:ext cx="87312" cy="658813"/>
            <a:chOff x="5694" y="2942"/>
            <a:chExt cx="61" cy="415"/>
          </a:xfrm>
        </p:grpSpPr>
        <p:sp>
          <p:nvSpPr>
            <p:cNvPr id="84003" name="Line 10"/>
            <p:cNvSpPr>
              <a:spLocks noChangeShapeType="1"/>
            </p:cNvSpPr>
            <p:nvPr/>
          </p:nvSpPr>
          <p:spPr bwMode="auto">
            <a:xfrm flipV="1">
              <a:off x="5724" y="2942"/>
              <a:ext cx="0" cy="407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84004" name="Line 11"/>
            <p:cNvSpPr>
              <a:spLocks noChangeShapeType="1"/>
            </p:cNvSpPr>
            <p:nvPr/>
          </p:nvSpPr>
          <p:spPr bwMode="auto">
            <a:xfrm>
              <a:off x="5694" y="3357"/>
              <a:ext cx="61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84005" name="Line 12"/>
            <p:cNvSpPr>
              <a:spLocks noChangeShapeType="1"/>
            </p:cNvSpPr>
            <p:nvPr/>
          </p:nvSpPr>
          <p:spPr bwMode="auto">
            <a:xfrm>
              <a:off x="5694" y="2947"/>
              <a:ext cx="61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83975" name="Rectangle 13"/>
          <p:cNvSpPr>
            <a:spLocks noChangeArrowheads="1"/>
          </p:cNvSpPr>
          <p:nvPr/>
        </p:nvSpPr>
        <p:spPr bwMode="auto">
          <a:xfrm>
            <a:off x="7699375" y="4884738"/>
            <a:ext cx="14478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>
            <a:spAutoFit/>
          </a:bodyPr>
          <a:lstStyle>
            <a:lvl1pPr defTabSz="617538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617538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617538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617538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617538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617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617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617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617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800" b="0" smtClean="0">
                <a:solidFill>
                  <a:srgbClr val="FFFFFF"/>
                </a:solidFill>
              </a:rPr>
              <a:t>10 mNewton</a:t>
            </a:r>
          </a:p>
        </p:txBody>
      </p:sp>
      <p:grpSp>
        <p:nvGrpSpPr>
          <p:cNvPr id="83976" name="Group 14"/>
          <p:cNvGrpSpPr>
            <a:grpSpLocks/>
          </p:cNvGrpSpPr>
          <p:nvPr/>
        </p:nvGrpSpPr>
        <p:grpSpPr bwMode="auto">
          <a:xfrm>
            <a:off x="1963738" y="1468438"/>
            <a:ext cx="4870450" cy="4730750"/>
            <a:chOff x="1392" y="834"/>
            <a:chExt cx="3451" cy="2980"/>
          </a:xfrm>
        </p:grpSpPr>
        <p:sp>
          <p:nvSpPr>
            <p:cNvPr id="83977" name="Rectangle 15"/>
            <p:cNvSpPr>
              <a:spLocks noChangeArrowheads="1"/>
            </p:cNvSpPr>
            <p:nvPr/>
          </p:nvSpPr>
          <p:spPr bwMode="auto">
            <a:xfrm>
              <a:off x="2921" y="834"/>
              <a:ext cx="33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550" tIns="41275" rIns="82550" bIns="41275">
              <a:spAutoFit/>
            </a:bodyPr>
            <a:lstStyle>
              <a:lvl1pPr defTabSz="617538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defTabSz="617538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defTabSz="617538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defTabSz="617538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defTabSz="617538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hu-HU" sz="1800" b="0" smtClean="0">
                  <a:solidFill>
                    <a:srgbClr val="FFFFFF"/>
                  </a:solidFill>
                </a:rPr>
                <a:t>PE</a:t>
              </a:r>
            </a:p>
          </p:txBody>
        </p:sp>
        <p:sp>
          <p:nvSpPr>
            <p:cNvPr id="83978" name="Line 16"/>
            <p:cNvSpPr>
              <a:spLocks noChangeShapeType="1"/>
            </p:cNvSpPr>
            <p:nvPr/>
          </p:nvSpPr>
          <p:spPr bwMode="auto">
            <a:xfrm>
              <a:off x="3069" y="1079"/>
              <a:ext cx="0" cy="164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83979" name="Line 17"/>
            <p:cNvSpPr>
              <a:spLocks noChangeShapeType="1"/>
            </p:cNvSpPr>
            <p:nvPr/>
          </p:nvSpPr>
          <p:spPr bwMode="auto">
            <a:xfrm>
              <a:off x="3876" y="1079"/>
              <a:ext cx="0" cy="164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83980" name="Freeform 18"/>
            <p:cNvSpPr>
              <a:spLocks/>
            </p:cNvSpPr>
            <p:nvPr/>
          </p:nvSpPr>
          <p:spPr bwMode="auto">
            <a:xfrm>
              <a:off x="3021" y="2820"/>
              <a:ext cx="1669" cy="214"/>
            </a:xfrm>
            <a:custGeom>
              <a:avLst/>
              <a:gdLst>
                <a:gd name="T0" fmla="*/ 24 w 1669"/>
                <a:gd name="T1" fmla="*/ 207 h 214"/>
                <a:gd name="T2" fmla="*/ 51 w 1669"/>
                <a:gd name="T3" fmla="*/ 213 h 214"/>
                <a:gd name="T4" fmla="*/ 69 w 1669"/>
                <a:gd name="T5" fmla="*/ 189 h 214"/>
                <a:gd name="T6" fmla="*/ 87 w 1669"/>
                <a:gd name="T7" fmla="*/ 168 h 214"/>
                <a:gd name="T8" fmla="*/ 102 w 1669"/>
                <a:gd name="T9" fmla="*/ 141 h 214"/>
                <a:gd name="T10" fmla="*/ 117 w 1669"/>
                <a:gd name="T11" fmla="*/ 114 h 214"/>
                <a:gd name="T12" fmla="*/ 126 w 1669"/>
                <a:gd name="T13" fmla="*/ 87 h 214"/>
                <a:gd name="T14" fmla="*/ 135 w 1669"/>
                <a:gd name="T15" fmla="*/ 60 h 214"/>
                <a:gd name="T16" fmla="*/ 159 w 1669"/>
                <a:gd name="T17" fmla="*/ 39 h 214"/>
                <a:gd name="T18" fmla="*/ 186 w 1669"/>
                <a:gd name="T19" fmla="*/ 30 h 214"/>
                <a:gd name="T20" fmla="*/ 213 w 1669"/>
                <a:gd name="T21" fmla="*/ 27 h 214"/>
                <a:gd name="T22" fmla="*/ 240 w 1669"/>
                <a:gd name="T23" fmla="*/ 24 h 214"/>
                <a:gd name="T24" fmla="*/ 267 w 1669"/>
                <a:gd name="T25" fmla="*/ 21 h 214"/>
                <a:gd name="T26" fmla="*/ 324 w 1669"/>
                <a:gd name="T27" fmla="*/ 21 h 214"/>
                <a:gd name="T28" fmla="*/ 357 w 1669"/>
                <a:gd name="T29" fmla="*/ 21 h 214"/>
                <a:gd name="T30" fmla="*/ 405 w 1669"/>
                <a:gd name="T31" fmla="*/ 21 h 214"/>
                <a:gd name="T32" fmla="*/ 432 w 1669"/>
                <a:gd name="T33" fmla="*/ 21 h 214"/>
                <a:gd name="T34" fmla="*/ 492 w 1669"/>
                <a:gd name="T35" fmla="*/ 24 h 214"/>
                <a:gd name="T36" fmla="*/ 570 w 1669"/>
                <a:gd name="T37" fmla="*/ 27 h 214"/>
                <a:gd name="T38" fmla="*/ 597 w 1669"/>
                <a:gd name="T39" fmla="*/ 30 h 214"/>
                <a:gd name="T40" fmla="*/ 630 w 1669"/>
                <a:gd name="T41" fmla="*/ 33 h 214"/>
                <a:gd name="T42" fmla="*/ 657 w 1669"/>
                <a:gd name="T43" fmla="*/ 30 h 214"/>
                <a:gd name="T44" fmla="*/ 684 w 1669"/>
                <a:gd name="T45" fmla="*/ 18 h 214"/>
                <a:gd name="T46" fmla="*/ 711 w 1669"/>
                <a:gd name="T47" fmla="*/ 12 h 214"/>
                <a:gd name="T48" fmla="*/ 741 w 1669"/>
                <a:gd name="T49" fmla="*/ 9 h 214"/>
                <a:gd name="T50" fmla="*/ 795 w 1669"/>
                <a:gd name="T51" fmla="*/ 9 h 214"/>
                <a:gd name="T52" fmla="*/ 822 w 1669"/>
                <a:gd name="T53" fmla="*/ 9 h 214"/>
                <a:gd name="T54" fmla="*/ 849 w 1669"/>
                <a:gd name="T55" fmla="*/ 15 h 214"/>
                <a:gd name="T56" fmla="*/ 876 w 1669"/>
                <a:gd name="T57" fmla="*/ 21 h 214"/>
                <a:gd name="T58" fmla="*/ 924 w 1669"/>
                <a:gd name="T59" fmla="*/ 21 h 214"/>
                <a:gd name="T60" fmla="*/ 984 w 1669"/>
                <a:gd name="T61" fmla="*/ 15 h 214"/>
                <a:gd name="T62" fmla="*/ 1011 w 1669"/>
                <a:gd name="T63" fmla="*/ 12 h 214"/>
                <a:gd name="T64" fmla="*/ 1086 w 1669"/>
                <a:gd name="T65" fmla="*/ 6 h 214"/>
                <a:gd name="T66" fmla="*/ 1110 w 1669"/>
                <a:gd name="T67" fmla="*/ 9 h 214"/>
                <a:gd name="T68" fmla="*/ 1137 w 1669"/>
                <a:gd name="T69" fmla="*/ 6 h 214"/>
                <a:gd name="T70" fmla="*/ 1167 w 1669"/>
                <a:gd name="T71" fmla="*/ 6 h 214"/>
                <a:gd name="T72" fmla="*/ 1194 w 1669"/>
                <a:gd name="T73" fmla="*/ 15 h 214"/>
                <a:gd name="T74" fmla="*/ 1221 w 1669"/>
                <a:gd name="T75" fmla="*/ 24 h 214"/>
                <a:gd name="T76" fmla="*/ 1248 w 1669"/>
                <a:gd name="T77" fmla="*/ 27 h 214"/>
                <a:gd name="T78" fmla="*/ 1275 w 1669"/>
                <a:gd name="T79" fmla="*/ 27 h 214"/>
                <a:gd name="T80" fmla="*/ 1302 w 1669"/>
                <a:gd name="T81" fmla="*/ 18 h 214"/>
                <a:gd name="T82" fmla="*/ 1329 w 1669"/>
                <a:gd name="T83" fmla="*/ 15 h 214"/>
                <a:gd name="T84" fmla="*/ 1356 w 1669"/>
                <a:gd name="T85" fmla="*/ 12 h 214"/>
                <a:gd name="T86" fmla="*/ 1383 w 1669"/>
                <a:gd name="T87" fmla="*/ 12 h 214"/>
                <a:gd name="T88" fmla="*/ 1413 w 1669"/>
                <a:gd name="T89" fmla="*/ 12 h 214"/>
                <a:gd name="T90" fmla="*/ 1440 w 1669"/>
                <a:gd name="T91" fmla="*/ 12 h 214"/>
                <a:gd name="T92" fmla="*/ 1467 w 1669"/>
                <a:gd name="T93" fmla="*/ 0 h 214"/>
                <a:gd name="T94" fmla="*/ 1494 w 1669"/>
                <a:gd name="T95" fmla="*/ 0 h 214"/>
                <a:gd name="T96" fmla="*/ 1521 w 1669"/>
                <a:gd name="T97" fmla="*/ 6 h 214"/>
                <a:gd name="T98" fmla="*/ 1548 w 1669"/>
                <a:gd name="T99" fmla="*/ 9 h 214"/>
                <a:gd name="T100" fmla="*/ 1575 w 1669"/>
                <a:gd name="T101" fmla="*/ 3 h 214"/>
                <a:gd name="T102" fmla="*/ 1605 w 1669"/>
                <a:gd name="T103" fmla="*/ 3 h 214"/>
                <a:gd name="T104" fmla="*/ 1632 w 1669"/>
                <a:gd name="T105" fmla="*/ 3 h 214"/>
                <a:gd name="T106" fmla="*/ 1659 w 1669"/>
                <a:gd name="T107" fmla="*/ 3 h 2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69" h="214">
                  <a:moveTo>
                    <a:pt x="0" y="204"/>
                  </a:moveTo>
                  <a:lnTo>
                    <a:pt x="12" y="204"/>
                  </a:lnTo>
                  <a:lnTo>
                    <a:pt x="24" y="207"/>
                  </a:lnTo>
                  <a:lnTo>
                    <a:pt x="33" y="207"/>
                  </a:lnTo>
                  <a:lnTo>
                    <a:pt x="42" y="210"/>
                  </a:lnTo>
                  <a:lnTo>
                    <a:pt x="51" y="213"/>
                  </a:lnTo>
                  <a:lnTo>
                    <a:pt x="60" y="207"/>
                  </a:lnTo>
                  <a:lnTo>
                    <a:pt x="66" y="198"/>
                  </a:lnTo>
                  <a:lnTo>
                    <a:pt x="69" y="189"/>
                  </a:lnTo>
                  <a:lnTo>
                    <a:pt x="75" y="180"/>
                  </a:lnTo>
                  <a:lnTo>
                    <a:pt x="84" y="177"/>
                  </a:lnTo>
                  <a:lnTo>
                    <a:pt x="87" y="168"/>
                  </a:lnTo>
                  <a:lnTo>
                    <a:pt x="93" y="159"/>
                  </a:lnTo>
                  <a:lnTo>
                    <a:pt x="96" y="150"/>
                  </a:lnTo>
                  <a:lnTo>
                    <a:pt x="102" y="141"/>
                  </a:lnTo>
                  <a:lnTo>
                    <a:pt x="105" y="132"/>
                  </a:lnTo>
                  <a:lnTo>
                    <a:pt x="111" y="123"/>
                  </a:lnTo>
                  <a:lnTo>
                    <a:pt x="117" y="114"/>
                  </a:lnTo>
                  <a:lnTo>
                    <a:pt x="120" y="105"/>
                  </a:lnTo>
                  <a:lnTo>
                    <a:pt x="123" y="96"/>
                  </a:lnTo>
                  <a:lnTo>
                    <a:pt x="126" y="87"/>
                  </a:lnTo>
                  <a:lnTo>
                    <a:pt x="129" y="78"/>
                  </a:lnTo>
                  <a:lnTo>
                    <a:pt x="132" y="69"/>
                  </a:lnTo>
                  <a:lnTo>
                    <a:pt x="135" y="60"/>
                  </a:lnTo>
                  <a:lnTo>
                    <a:pt x="141" y="51"/>
                  </a:lnTo>
                  <a:lnTo>
                    <a:pt x="150" y="45"/>
                  </a:lnTo>
                  <a:lnTo>
                    <a:pt x="159" y="39"/>
                  </a:lnTo>
                  <a:lnTo>
                    <a:pt x="168" y="36"/>
                  </a:lnTo>
                  <a:lnTo>
                    <a:pt x="177" y="33"/>
                  </a:lnTo>
                  <a:lnTo>
                    <a:pt x="186" y="30"/>
                  </a:lnTo>
                  <a:lnTo>
                    <a:pt x="195" y="30"/>
                  </a:lnTo>
                  <a:lnTo>
                    <a:pt x="204" y="30"/>
                  </a:lnTo>
                  <a:lnTo>
                    <a:pt x="213" y="27"/>
                  </a:lnTo>
                  <a:lnTo>
                    <a:pt x="222" y="27"/>
                  </a:lnTo>
                  <a:lnTo>
                    <a:pt x="231" y="24"/>
                  </a:lnTo>
                  <a:lnTo>
                    <a:pt x="240" y="24"/>
                  </a:lnTo>
                  <a:lnTo>
                    <a:pt x="249" y="21"/>
                  </a:lnTo>
                  <a:lnTo>
                    <a:pt x="258" y="21"/>
                  </a:lnTo>
                  <a:lnTo>
                    <a:pt x="267" y="21"/>
                  </a:lnTo>
                  <a:lnTo>
                    <a:pt x="276" y="21"/>
                  </a:lnTo>
                  <a:lnTo>
                    <a:pt x="300" y="21"/>
                  </a:lnTo>
                  <a:lnTo>
                    <a:pt x="324" y="21"/>
                  </a:lnTo>
                  <a:lnTo>
                    <a:pt x="336" y="21"/>
                  </a:lnTo>
                  <a:lnTo>
                    <a:pt x="348" y="21"/>
                  </a:lnTo>
                  <a:lnTo>
                    <a:pt x="357" y="21"/>
                  </a:lnTo>
                  <a:lnTo>
                    <a:pt x="366" y="21"/>
                  </a:lnTo>
                  <a:lnTo>
                    <a:pt x="387" y="21"/>
                  </a:lnTo>
                  <a:lnTo>
                    <a:pt x="405" y="21"/>
                  </a:lnTo>
                  <a:lnTo>
                    <a:pt x="414" y="21"/>
                  </a:lnTo>
                  <a:lnTo>
                    <a:pt x="423" y="21"/>
                  </a:lnTo>
                  <a:lnTo>
                    <a:pt x="432" y="21"/>
                  </a:lnTo>
                  <a:lnTo>
                    <a:pt x="450" y="24"/>
                  </a:lnTo>
                  <a:lnTo>
                    <a:pt x="474" y="24"/>
                  </a:lnTo>
                  <a:lnTo>
                    <a:pt x="492" y="24"/>
                  </a:lnTo>
                  <a:lnTo>
                    <a:pt x="522" y="27"/>
                  </a:lnTo>
                  <a:lnTo>
                    <a:pt x="552" y="27"/>
                  </a:lnTo>
                  <a:lnTo>
                    <a:pt x="570" y="27"/>
                  </a:lnTo>
                  <a:lnTo>
                    <a:pt x="579" y="27"/>
                  </a:lnTo>
                  <a:lnTo>
                    <a:pt x="588" y="27"/>
                  </a:lnTo>
                  <a:lnTo>
                    <a:pt x="597" y="30"/>
                  </a:lnTo>
                  <a:lnTo>
                    <a:pt x="609" y="30"/>
                  </a:lnTo>
                  <a:lnTo>
                    <a:pt x="621" y="33"/>
                  </a:lnTo>
                  <a:lnTo>
                    <a:pt x="630" y="33"/>
                  </a:lnTo>
                  <a:lnTo>
                    <a:pt x="639" y="33"/>
                  </a:lnTo>
                  <a:lnTo>
                    <a:pt x="648" y="30"/>
                  </a:lnTo>
                  <a:lnTo>
                    <a:pt x="657" y="30"/>
                  </a:lnTo>
                  <a:lnTo>
                    <a:pt x="666" y="27"/>
                  </a:lnTo>
                  <a:lnTo>
                    <a:pt x="675" y="24"/>
                  </a:lnTo>
                  <a:lnTo>
                    <a:pt x="684" y="18"/>
                  </a:lnTo>
                  <a:lnTo>
                    <a:pt x="693" y="15"/>
                  </a:lnTo>
                  <a:lnTo>
                    <a:pt x="702" y="12"/>
                  </a:lnTo>
                  <a:lnTo>
                    <a:pt x="711" y="12"/>
                  </a:lnTo>
                  <a:lnTo>
                    <a:pt x="720" y="9"/>
                  </a:lnTo>
                  <a:lnTo>
                    <a:pt x="729" y="9"/>
                  </a:lnTo>
                  <a:lnTo>
                    <a:pt x="741" y="9"/>
                  </a:lnTo>
                  <a:lnTo>
                    <a:pt x="753" y="9"/>
                  </a:lnTo>
                  <a:lnTo>
                    <a:pt x="777" y="9"/>
                  </a:lnTo>
                  <a:lnTo>
                    <a:pt x="795" y="9"/>
                  </a:lnTo>
                  <a:lnTo>
                    <a:pt x="804" y="9"/>
                  </a:lnTo>
                  <a:lnTo>
                    <a:pt x="813" y="9"/>
                  </a:lnTo>
                  <a:lnTo>
                    <a:pt x="822" y="9"/>
                  </a:lnTo>
                  <a:lnTo>
                    <a:pt x="831" y="9"/>
                  </a:lnTo>
                  <a:lnTo>
                    <a:pt x="840" y="12"/>
                  </a:lnTo>
                  <a:lnTo>
                    <a:pt x="849" y="15"/>
                  </a:lnTo>
                  <a:lnTo>
                    <a:pt x="858" y="18"/>
                  </a:lnTo>
                  <a:lnTo>
                    <a:pt x="867" y="21"/>
                  </a:lnTo>
                  <a:lnTo>
                    <a:pt x="876" y="21"/>
                  </a:lnTo>
                  <a:lnTo>
                    <a:pt x="885" y="21"/>
                  </a:lnTo>
                  <a:lnTo>
                    <a:pt x="906" y="21"/>
                  </a:lnTo>
                  <a:lnTo>
                    <a:pt x="924" y="21"/>
                  </a:lnTo>
                  <a:lnTo>
                    <a:pt x="936" y="21"/>
                  </a:lnTo>
                  <a:lnTo>
                    <a:pt x="966" y="15"/>
                  </a:lnTo>
                  <a:lnTo>
                    <a:pt x="984" y="15"/>
                  </a:lnTo>
                  <a:lnTo>
                    <a:pt x="993" y="12"/>
                  </a:lnTo>
                  <a:lnTo>
                    <a:pt x="1002" y="12"/>
                  </a:lnTo>
                  <a:lnTo>
                    <a:pt x="1011" y="12"/>
                  </a:lnTo>
                  <a:lnTo>
                    <a:pt x="1020" y="12"/>
                  </a:lnTo>
                  <a:lnTo>
                    <a:pt x="1062" y="6"/>
                  </a:lnTo>
                  <a:lnTo>
                    <a:pt x="1086" y="6"/>
                  </a:lnTo>
                  <a:lnTo>
                    <a:pt x="1092" y="9"/>
                  </a:lnTo>
                  <a:lnTo>
                    <a:pt x="1101" y="9"/>
                  </a:lnTo>
                  <a:lnTo>
                    <a:pt x="1110" y="9"/>
                  </a:lnTo>
                  <a:lnTo>
                    <a:pt x="1119" y="9"/>
                  </a:lnTo>
                  <a:lnTo>
                    <a:pt x="1128" y="9"/>
                  </a:lnTo>
                  <a:lnTo>
                    <a:pt x="1137" y="6"/>
                  </a:lnTo>
                  <a:lnTo>
                    <a:pt x="1149" y="6"/>
                  </a:lnTo>
                  <a:lnTo>
                    <a:pt x="1158" y="6"/>
                  </a:lnTo>
                  <a:lnTo>
                    <a:pt x="1167" y="6"/>
                  </a:lnTo>
                  <a:lnTo>
                    <a:pt x="1176" y="6"/>
                  </a:lnTo>
                  <a:lnTo>
                    <a:pt x="1185" y="9"/>
                  </a:lnTo>
                  <a:lnTo>
                    <a:pt x="1194" y="15"/>
                  </a:lnTo>
                  <a:lnTo>
                    <a:pt x="1203" y="18"/>
                  </a:lnTo>
                  <a:lnTo>
                    <a:pt x="1212" y="21"/>
                  </a:lnTo>
                  <a:lnTo>
                    <a:pt x="1221" y="24"/>
                  </a:lnTo>
                  <a:lnTo>
                    <a:pt x="1230" y="24"/>
                  </a:lnTo>
                  <a:lnTo>
                    <a:pt x="1239" y="27"/>
                  </a:lnTo>
                  <a:lnTo>
                    <a:pt x="1248" y="27"/>
                  </a:lnTo>
                  <a:lnTo>
                    <a:pt x="1257" y="27"/>
                  </a:lnTo>
                  <a:lnTo>
                    <a:pt x="1266" y="27"/>
                  </a:lnTo>
                  <a:lnTo>
                    <a:pt x="1275" y="27"/>
                  </a:lnTo>
                  <a:lnTo>
                    <a:pt x="1284" y="24"/>
                  </a:lnTo>
                  <a:lnTo>
                    <a:pt x="1293" y="21"/>
                  </a:lnTo>
                  <a:lnTo>
                    <a:pt x="1302" y="18"/>
                  </a:lnTo>
                  <a:lnTo>
                    <a:pt x="1311" y="18"/>
                  </a:lnTo>
                  <a:lnTo>
                    <a:pt x="1320" y="15"/>
                  </a:lnTo>
                  <a:lnTo>
                    <a:pt x="1329" y="15"/>
                  </a:lnTo>
                  <a:lnTo>
                    <a:pt x="1338" y="15"/>
                  </a:lnTo>
                  <a:lnTo>
                    <a:pt x="1347" y="12"/>
                  </a:lnTo>
                  <a:lnTo>
                    <a:pt x="1356" y="12"/>
                  </a:lnTo>
                  <a:lnTo>
                    <a:pt x="1365" y="12"/>
                  </a:lnTo>
                  <a:lnTo>
                    <a:pt x="1374" y="12"/>
                  </a:lnTo>
                  <a:lnTo>
                    <a:pt x="1383" y="12"/>
                  </a:lnTo>
                  <a:lnTo>
                    <a:pt x="1395" y="12"/>
                  </a:lnTo>
                  <a:lnTo>
                    <a:pt x="1404" y="12"/>
                  </a:lnTo>
                  <a:lnTo>
                    <a:pt x="1413" y="12"/>
                  </a:lnTo>
                  <a:lnTo>
                    <a:pt x="1422" y="12"/>
                  </a:lnTo>
                  <a:lnTo>
                    <a:pt x="1431" y="12"/>
                  </a:lnTo>
                  <a:lnTo>
                    <a:pt x="1440" y="12"/>
                  </a:lnTo>
                  <a:lnTo>
                    <a:pt x="1449" y="9"/>
                  </a:lnTo>
                  <a:lnTo>
                    <a:pt x="1458" y="6"/>
                  </a:lnTo>
                  <a:lnTo>
                    <a:pt x="1467" y="0"/>
                  </a:lnTo>
                  <a:lnTo>
                    <a:pt x="1476" y="0"/>
                  </a:lnTo>
                  <a:lnTo>
                    <a:pt x="1485" y="0"/>
                  </a:lnTo>
                  <a:lnTo>
                    <a:pt x="1494" y="0"/>
                  </a:lnTo>
                  <a:lnTo>
                    <a:pt x="1503" y="0"/>
                  </a:lnTo>
                  <a:lnTo>
                    <a:pt x="1512" y="3"/>
                  </a:lnTo>
                  <a:lnTo>
                    <a:pt x="1521" y="6"/>
                  </a:lnTo>
                  <a:lnTo>
                    <a:pt x="1530" y="9"/>
                  </a:lnTo>
                  <a:lnTo>
                    <a:pt x="1539" y="9"/>
                  </a:lnTo>
                  <a:lnTo>
                    <a:pt x="1548" y="9"/>
                  </a:lnTo>
                  <a:lnTo>
                    <a:pt x="1557" y="6"/>
                  </a:lnTo>
                  <a:lnTo>
                    <a:pt x="1566" y="3"/>
                  </a:lnTo>
                  <a:lnTo>
                    <a:pt x="1575" y="3"/>
                  </a:lnTo>
                  <a:lnTo>
                    <a:pt x="1584" y="3"/>
                  </a:lnTo>
                  <a:lnTo>
                    <a:pt x="1593" y="3"/>
                  </a:lnTo>
                  <a:lnTo>
                    <a:pt x="1605" y="3"/>
                  </a:lnTo>
                  <a:lnTo>
                    <a:pt x="1614" y="3"/>
                  </a:lnTo>
                  <a:lnTo>
                    <a:pt x="1623" y="3"/>
                  </a:lnTo>
                  <a:lnTo>
                    <a:pt x="1632" y="3"/>
                  </a:lnTo>
                  <a:lnTo>
                    <a:pt x="1641" y="3"/>
                  </a:lnTo>
                  <a:lnTo>
                    <a:pt x="1650" y="3"/>
                  </a:lnTo>
                  <a:lnTo>
                    <a:pt x="1659" y="3"/>
                  </a:lnTo>
                  <a:lnTo>
                    <a:pt x="1668" y="3"/>
                  </a:lnTo>
                  <a:lnTo>
                    <a:pt x="1665" y="0"/>
                  </a:lnTo>
                </a:path>
              </a:pathLst>
            </a:custGeom>
            <a:noFill/>
            <a:ln w="50800" cap="rnd" cmpd="sng">
              <a:solidFill>
                <a:srgbClr val="66FF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83981" name="Freeform 19"/>
            <p:cNvSpPr>
              <a:spLocks/>
            </p:cNvSpPr>
            <p:nvPr/>
          </p:nvSpPr>
          <p:spPr bwMode="auto">
            <a:xfrm>
              <a:off x="2988" y="3510"/>
              <a:ext cx="1741" cy="304"/>
            </a:xfrm>
            <a:custGeom>
              <a:avLst/>
              <a:gdLst>
                <a:gd name="T0" fmla="*/ 21 w 1741"/>
                <a:gd name="T1" fmla="*/ 303 h 304"/>
                <a:gd name="T2" fmla="*/ 48 w 1741"/>
                <a:gd name="T3" fmla="*/ 303 h 304"/>
                <a:gd name="T4" fmla="*/ 75 w 1741"/>
                <a:gd name="T5" fmla="*/ 294 h 304"/>
                <a:gd name="T6" fmla="*/ 102 w 1741"/>
                <a:gd name="T7" fmla="*/ 288 h 304"/>
                <a:gd name="T8" fmla="*/ 126 w 1741"/>
                <a:gd name="T9" fmla="*/ 267 h 304"/>
                <a:gd name="T10" fmla="*/ 141 w 1741"/>
                <a:gd name="T11" fmla="*/ 243 h 304"/>
                <a:gd name="T12" fmla="*/ 144 w 1741"/>
                <a:gd name="T13" fmla="*/ 216 h 304"/>
                <a:gd name="T14" fmla="*/ 159 w 1741"/>
                <a:gd name="T15" fmla="*/ 189 h 304"/>
                <a:gd name="T16" fmla="*/ 174 w 1741"/>
                <a:gd name="T17" fmla="*/ 162 h 304"/>
                <a:gd name="T18" fmla="*/ 177 w 1741"/>
                <a:gd name="T19" fmla="*/ 135 h 304"/>
                <a:gd name="T20" fmla="*/ 183 w 1741"/>
                <a:gd name="T21" fmla="*/ 108 h 304"/>
                <a:gd name="T22" fmla="*/ 198 w 1741"/>
                <a:gd name="T23" fmla="*/ 81 h 304"/>
                <a:gd name="T24" fmla="*/ 225 w 1741"/>
                <a:gd name="T25" fmla="*/ 63 h 304"/>
                <a:gd name="T26" fmla="*/ 252 w 1741"/>
                <a:gd name="T27" fmla="*/ 48 h 304"/>
                <a:gd name="T28" fmla="*/ 279 w 1741"/>
                <a:gd name="T29" fmla="*/ 39 h 304"/>
                <a:gd name="T30" fmla="*/ 306 w 1741"/>
                <a:gd name="T31" fmla="*/ 33 h 304"/>
                <a:gd name="T32" fmla="*/ 336 w 1741"/>
                <a:gd name="T33" fmla="*/ 30 h 304"/>
                <a:gd name="T34" fmla="*/ 363 w 1741"/>
                <a:gd name="T35" fmla="*/ 30 h 304"/>
                <a:gd name="T36" fmla="*/ 396 w 1741"/>
                <a:gd name="T37" fmla="*/ 27 h 304"/>
                <a:gd name="T38" fmla="*/ 432 w 1741"/>
                <a:gd name="T39" fmla="*/ 24 h 304"/>
                <a:gd name="T40" fmla="*/ 486 w 1741"/>
                <a:gd name="T41" fmla="*/ 21 h 304"/>
                <a:gd name="T42" fmla="*/ 525 w 1741"/>
                <a:gd name="T43" fmla="*/ 18 h 304"/>
                <a:gd name="T44" fmla="*/ 564 w 1741"/>
                <a:gd name="T45" fmla="*/ 15 h 304"/>
                <a:gd name="T46" fmla="*/ 612 w 1741"/>
                <a:gd name="T47" fmla="*/ 15 h 304"/>
                <a:gd name="T48" fmla="*/ 642 w 1741"/>
                <a:gd name="T49" fmla="*/ 12 h 304"/>
                <a:gd name="T50" fmla="*/ 687 w 1741"/>
                <a:gd name="T51" fmla="*/ 9 h 304"/>
                <a:gd name="T52" fmla="*/ 714 w 1741"/>
                <a:gd name="T53" fmla="*/ 9 h 304"/>
                <a:gd name="T54" fmla="*/ 765 w 1741"/>
                <a:gd name="T55" fmla="*/ 9 h 304"/>
                <a:gd name="T56" fmla="*/ 792 w 1741"/>
                <a:gd name="T57" fmla="*/ 9 h 304"/>
                <a:gd name="T58" fmla="*/ 819 w 1741"/>
                <a:gd name="T59" fmla="*/ 12 h 304"/>
                <a:gd name="T60" fmla="*/ 846 w 1741"/>
                <a:gd name="T61" fmla="*/ 24 h 304"/>
                <a:gd name="T62" fmla="*/ 873 w 1741"/>
                <a:gd name="T63" fmla="*/ 30 h 304"/>
                <a:gd name="T64" fmla="*/ 897 w 1741"/>
                <a:gd name="T65" fmla="*/ 12 h 304"/>
                <a:gd name="T66" fmla="*/ 924 w 1741"/>
                <a:gd name="T67" fmla="*/ 6 h 304"/>
                <a:gd name="T68" fmla="*/ 951 w 1741"/>
                <a:gd name="T69" fmla="*/ 6 h 304"/>
                <a:gd name="T70" fmla="*/ 978 w 1741"/>
                <a:gd name="T71" fmla="*/ 6 h 304"/>
                <a:gd name="T72" fmla="*/ 1005 w 1741"/>
                <a:gd name="T73" fmla="*/ 6 h 304"/>
                <a:gd name="T74" fmla="*/ 1032 w 1741"/>
                <a:gd name="T75" fmla="*/ 9 h 304"/>
                <a:gd name="T76" fmla="*/ 1059 w 1741"/>
                <a:gd name="T77" fmla="*/ 9 h 304"/>
                <a:gd name="T78" fmla="*/ 1089 w 1741"/>
                <a:gd name="T79" fmla="*/ 12 h 304"/>
                <a:gd name="T80" fmla="*/ 1137 w 1741"/>
                <a:gd name="T81" fmla="*/ 12 h 304"/>
                <a:gd name="T82" fmla="*/ 1197 w 1741"/>
                <a:gd name="T83" fmla="*/ 12 h 304"/>
                <a:gd name="T84" fmla="*/ 1293 w 1741"/>
                <a:gd name="T85" fmla="*/ 6 h 304"/>
                <a:gd name="T86" fmla="*/ 1320 w 1741"/>
                <a:gd name="T87" fmla="*/ 6 h 304"/>
                <a:gd name="T88" fmla="*/ 1347 w 1741"/>
                <a:gd name="T89" fmla="*/ 9 h 304"/>
                <a:gd name="T90" fmla="*/ 1374 w 1741"/>
                <a:gd name="T91" fmla="*/ 12 h 304"/>
                <a:gd name="T92" fmla="*/ 1401 w 1741"/>
                <a:gd name="T93" fmla="*/ 21 h 304"/>
                <a:gd name="T94" fmla="*/ 1428 w 1741"/>
                <a:gd name="T95" fmla="*/ 21 h 304"/>
                <a:gd name="T96" fmla="*/ 1455 w 1741"/>
                <a:gd name="T97" fmla="*/ 15 h 304"/>
                <a:gd name="T98" fmla="*/ 1482 w 1741"/>
                <a:gd name="T99" fmla="*/ 6 h 304"/>
                <a:gd name="T100" fmla="*/ 1509 w 1741"/>
                <a:gd name="T101" fmla="*/ 0 h 304"/>
                <a:gd name="T102" fmla="*/ 1536 w 1741"/>
                <a:gd name="T103" fmla="*/ 0 h 304"/>
                <a:gd name="T104" fmla="*/ 1563 w 1741"/>
                <a:gd name="T105" fmla="*/ 3 h 304"/>
                <a:gd name="T106" fmla="*/ 1590 w 1741"/>
                <a:gd name="T107" fmla="*/ 6 h 304"/>
                <a:gd name="T108" fmla="*/ 1617 w 1741"/>
                <a:gd name="T109" fmla="*/ 6 h 304"/>
                <a:gd name="T110" fmla="*/ 1644 w 1741"/>
                <a:gd name="T111" fmla="*/ 6 h 304"/>
                <a:gd name="T112" fmla="*/ 1671 w 1741"/>
                <a:gd name="T113" fmla="*/ 9 h 304"/>
                <a:gd name="T114" fmla="*/ 1701 w 1741"/>
                <a:gd name="T115" fmla="*/ 12 h 304"/>
                <a:gd name="T116" fmla="*/ 1728 w 1741"/>
                <a:gd name="T117" fmla="*/ 9 h 3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41" h="304">
                  <a:moveTo>
                    <a:pt x="0" y="303"/>
                  </a:moveTo>
                  <a:lnTo>
                    <a:pt x="12" y="303"/>
                  </a:lnTo>
                  <a:lnTo>
                    <a:pt x="21" y="303"/>
                  </a:lnTo>
                  <a:lnTo>
                    <a:pt x="30" y="303"/>
                  </a:lnTo>
                  <a:lnTo>
                    <a:pt x="39" y="303"/>
                  </a:lnTo>
                  <a:lnTo>
                    <a:pt x="48" y="303"/>
                  </a:lnTo>
                  <a:lnTo>
                    <a:pt x="57" y="300"/>
                  </a:lnTo>
                  <a:lnTo>
                    <a:pt x="66" y="297"/>
                  </a:lnTo>
                  <a:lnTo>
                    <a:pt x="75" y="294"/>
                  </a:lnTo>
                  <a:lnTo>
                    <a:pt x="84" y="294"/>
                  </a:lnTo>
                  <a:lnTo>
                    <a:pt x="93" y="291"/>
                  </a:lnTo>
                  <a:lnTo>
                    <a:pt x="102" y="288"/>
                  </a:lnTo>
                  <a:lnTo>
                    <a:pt x="108" y="279"/>
                  </a:lnTo>
                  <a:lnTo>
                    <a:pt x="117" y="273"/>
                  </a:lnTo>
                  <a:lnTo>
                    <a:pt x="126" y="267"/>
                  </a:lnTo>
                  <a:lnTo>
                    <a:pt x="135" y="261"/>
                  </a:lnTo>
                  <a:lnTo>
                    <a:pt x="138" y="252"/>
                  </a:lnTo>
                  <a:lnTo>
                    <a:pt x="141" y="243"/>
                  </a:lnTo>
                  <a:lnTo>
                    <a:pt x="141" y="234"/>
                  </a:lnTo>
                  <a:lnTo>
                    <a:pt x="144" y="225"/>
                  </a:lnTo>
                  <a:lnTo>
                    <a:pt x="144" y="216"/>
                  </a:lnTo>
                  <a:lnTo>
                    <a:pt x="147" y="207"/>
                  </a:lnTo>
                  <a:lnTo>
                    <a:pt x="153" y="198"/>
                  </a:lnTo>
                  <a:lnTo>
                    <a:pt x="159" y="189"/>
                  </a:lnTo>
                  <a:lnTo>
                    <a:pt x="162" y="180"/>
                  </a:lnTo>
                  <a:lnTo>
                    <a:pt x="168" y="171"/>
                  </a:lnTo>
                  <a:lnTo>
                    <a:pt x="174" y="162"/>
                  </a:lnTo>
                  <a:lnTo>
                    <a:pt x="174" y="153"/>
                  </a:lnTo>
                  <a:lnTo>
                    <a:pt x="177" y="144"/>
                  </a:lnTo>
                  <a:lnTo>
                    <a:pt x="177" y="135"/>
                  </a:lnTo>
                  <a:lnTo>
                    <a:pt x="180" y="126"/>
                  </a:lnTo>
                  <a:lnTo>
                    <a:pt x="180" y="117"/>
                  </a:lnTo>
                  <a:lnTo>
                    <a:pt x="183" y="108"/>
                  </a:lnTo>
                  <a:lnTo>
                    <a:pt x="186" y="99"/>
                  </a:lnTo>
                  <a:lnTo>
                    <a:pt x="192" y="90"/>
                  </a:lnTo>
                  <a:lnTo>
                    <a:pt x="198" y="81"/>
                  </a:lnTo>
                  <a:lnTo>
                    <a:pt x="207" y="75"/>
                  </a:lnTo>
                  <a:lnTo>
                    <a:pt x="216" y="72"/>
                  </a:lnTo>
                  <a:lnTo>
                    <a:pt x="225" y="63"/>
                  </a:lnTo>
                  <a:lnTo>
                    <a:pt x="234" y="60"/>
                  </a:lnTo>
                  <a:lnTo>
                    <a:pt x="243" y="54"/>
                  </a:lnTo>
                  <a:lnTo>
                    <a:pt x="252" y="48"/>
                  </a:lnTo>
                  <a:lnTo>
                    <a:pt x="261" y="45"/>
                  </a:lnTo>
                  <a:lnTo>
                    <a:pt x="270" y="42"/>
                  </a:lnTo>
                  <a:lnTo>
                    <a:pt x="279" y="39"/>
                  </a:lnTo>
                  <a:lnTo>
                    <a:pt x="288" y="39"/>
                  </a:lnTo>
                  <a:lnTo>
                    <a:pt x="297" y="36"/>
                  </a:lnTo>
                  <a:lnTo>
                    <a:pt x="306" y="33"/>
                  </a:lnTo>
                  <a:lnTo>
                    <a:pt x="318" y="33"/>
                  </a:lnTo>
                  <a:lnTo>
                    <a:pt x="327" y="30"/>
                  </a:lnTo>
                  <a:lnTo>
                    <a:pt x="336" y="30"/>
                  </a:lnTo>
                  <a:lnTo>
                    <a:pt x="345" y="30"/>
                  </a:lnTo>
                  <a:lnTo>
                    <a:pt x="354" y="30"/>
                  </a:lnTo>
                  <a:lnTo>
                    <a:pt x="363" y="30"/>
                  </a:lnTo>
                  <a:lnTo>
                    <a:pt x="372" y="30"/>
                  </a:lnTo>
                  <a:lnTo>
                    <a:pt x="384" y="30"/>
                  </a:lnTo>
                  <a:lnTo>
                    <a:pt x="396" y="27"/>
                  </a:lnTo>
                  <a:lnTo>
                    <a:pt x="408" y="27"/>
                  </a:lnTo>
                  <a:lnTo>
                    <a:pt x="420" y="27"/>
                  </a:lnTo>
                  <a:lnTo>
                    <a:pt x="432" y="24"/>
                  </a:lnTo>
                  <a:lnTo>
                    <a:pt x="456" y="24"/>
                  </a:lnTo>
                  <a:lnTo>
                    <a:pt x="468" y="24"/>
                  </a:lnTo>
                  <a:lnTo>
                    <a:pt x="486" y="21"/>
                  </a:lnTo>
                  <a:lnTo>
                    <a:pt x="504" y="21"/>
                  </a:lnTo>
                  <a:lnTo>
                    <a:pt x="513" y="18"/>
                  </a:lnTo>
                  <a:lnTo>
                    <a:pt x="525" y="18"/>
                  </a:lnTo>
                  <a:lnTo>
                    <a:pt x="543" y="15"/>
                  </a:lnTo>
                  <a:lnTo>
                    <a:pt x="552" y="15"/>
                  </a:lnTo>
                  <a:lnTo>
                    <a:pt x="564" y="15"/>
                  </a:lnTo>
                  <a:lnTo>
                    <a:pt x="576" y="15"/>
                  </a:lnTo>
                  <a:lnTo>
                    <a:pt x="594" y="15"/>
                  </a:lnTo>
                  <a:lnTo>
                    <a:pt x="612" y="15"/>
                  </a:lnTo>
                  <a:lnTo>
                    <a:pt x="621" y="12"/>
                  </a:lnTo>
                  <a:lnTo>
                    <a:pt x="630" y="12"/>
                  </a:lnTo>
                  <a:lnTo>
                    <a:pt x="642" y="12"/>
                  </a:lnTo>
                  <a:lnTo>
                    <a:pt x="651" y="12"/>
                  </a:lnTo>
                  <a:lnTo>
                    <a:pt x="675" y="9"/>
                  </a:lnTo>
                  <a:lnTo>
                    <a:pt x="687" y="9"/>
                  </a:lnTo>
                  <a:lnTo>
                    <a:pt x="696" y="9"/>
                  </a:lnTo>
                  <a:lnTo>
                    <a:pt x="705" y="9"/>
                  </a:lnTo>
                  <a:lnTo>
                    <a:pt x="714" y="9"/>
                  </a:lnTo>
                  <a:lnTo>
                    <a:pt x="723" y="9"/>
                  </a:lnTo>
                  <a:lnTo>
                    <a:pt x="747" y="9"/>
                  </a:lnTo>
                  <a:lnTo>
                    <a:pt x="765" y="9"/>
                  </a:lnTo>
                  <a:lnTo>
                    <a:pt x="774" y="9"/>
                  </a:lnTo>
                  <a:lnTo>
                    <a:pt x="783" y="9"/>
                  </a:lnTo>
                  <a:lnTo>
                    <a:pt x="792" y="9"/>
                  </a:lnTo>
                  <a:lnTo>
                    <a:pt x="801" y="9"/>
                  </a:lnTo>
                  <a:lnTo>
                    <a:pt x="810" y="9"/>
                  </a:lnTo>
                  <a:lnTo>
                    <a:pt x="819" y="12"/>
                  </a:lnTo>
                  <a:lnTo>
                    <a:pt x="828" y="15"/>
                  </a:lnTo>
                  <a:lnTo>
                    <a:pt x="837" y="18"/>
                  </a:lnTo>
                  <a:lnTo>
                    <a:pt x="846" y="24"/>
                  </a:lnTo>
                  <a:lnTo>
                    <a:pt x="855" y="27"/>
                  </a:lnTo>
                  <a:lnTo>
                    <a:pt x="864" y="30"/>
                  </a:lnTo>
                  <a:lnTo>
                    <a:pt x="873" y="30"/>
                  </a:lnTo>
                  <a:lnTo>
                    <a:pt x="882" y="27"/>
                  </a:lnTo>
                  <a:lnTo>
                    <a:pt x="891" y="21"/>
                  </a:lnTo>
                  <a:lnTo>
                    <a:pt x="897" y="12"/>
                  </a:lnTo>
                  <a:lnTo>
                    <a:pt x="906" y="9"/>
                  </a:lnTo>
                  <a:lnTo>
                    <a:pt x="915" y="9"/>
                  </a:lnTo>
                  <a:lnTo>
                    <a:pt x="924" y="6"/>
                  </a:lnTo>
                  <a:lnTo>
                    <a:pt x="933" y="6"/>
                  </a:lnTo>
                  <a:lnTo>
                    <a:pt x="942" y="6"/>
                  </a:lnTo>
                  <a:lnTo>
                    <a:pt x="951" y="6"/>
                  </a:lnTo>
                  <a:lnTo>
                    <a:pt x="960" y="6"/>
                  </a:lnTo>
                  <a:lnTo>
                    <a:pt x="969" y="6"/>
                  </a:lnTo>
                  <a:lnTo>
                    <a:pt x="978" y="6"/>
                  </a:lnTo>
                  <a:lnTo>
                    <a:pt x="987" y="6"/>
                  </a:lnTo>
                  <a:lnTo>
                    <a:pt x="996" y="6"/>
                  </a:lnTo>
                  <a:lnTo>
                    <a:pt x="1005" y="6"/>
                  </a:lnTo>
                  <a:lnTo>
                    <a:pt x="1014" y="9"/>
                  </a:lnTo>
                  <a:lnTo>
                    <a:pt x="1023" y="9"/>
                  </a:lnTo>
                  <a:lnTo>
                    <a:pt x="1032" y="9"/>
                  </a:lnTo>
                  <a:lnTo>
                    <a:pt x="1041" y="9"/>
                  </a:lnTo>
                  <a:lnTo>
                    <a:pt x="1050" y="9"/>
                  </a:lnTo>
                  <a:lnTo>
                    <a:pt x="1059" y="9"/>
                  </a:lnTo>
                  <a:lnTo>
                    <a:pt x="1068" y="9"/>
                  </a:lnTo>
                  <a:lnTo>
                    <a:pt x="1077" y="9"/>
                  </a:lnTo>
                  <a:lnTo>
                    <a:pt x="1089" y="12"/>
                  </a:lnTo>
                  <a:lnTo>
                    <a:pt x="1101" y="12"/>
                  </a:lnTo>
                  <a:lnTo>
                    <a:pt x="1113" y="12"/>
                  </a:lnTo>
                  <a:lnTo>
                    <a:pt x="1137" y="12"/>
                  </a:lnTo>
                  <a:lnTo>
                    <a:pt x="1161" y="12"/>
                  </a:lnTo>
                  <a:lnTo>
                    <a:pt x="1179" y="12"/>
                  </a:lnTo>
                  <a:lnTo>
                    <a:pt x="1197" y="12"/>
                  </a:lnTo>
                  <a:lnTo>
                    <a:pt x="1221" y="12"/>
                  </a:lnTo>
                  <a:lnTo>
                    <a:pt x="1263" y="6"/>
                  </a:lnTo>
                  <a:lnTo>
                    <a:pt x="1293" y="6"/>
                  </a:lnTo>
                  <a:lnTo>
                    <a:pt x="1302" y="6"/>
                  </a:lnTo>
                  <a:lnTo>
                    <a:pt x="1311" y="6"/>
                  </a:lnTo>
                  <a:lnTo>
                    <a:pt x="1320" y="6"/>
                  </a:lnTo>
                  <a:lnTo>
                    <a:pt x="1329" y="6"/>
                  </a:lnTo>
                  <a:lnTo>
                    <a:pt x="1338" y="9"/>
                  </a:lnTo>
                  <a:lnTo>
                    <a:pt x="1347" y="9"/>
                  </a:lnTo>
                  <a:lnTo>
                    <a:pt x="1356" y="9"/>
                  </a:lnTo>
                  <a:lnTo>
                    <a:pt x="1365" y="9"/>
                  </a:lnTo>
                  <a:lnTo>
                    <a:pt x="1374" y="12"/>
                  </a:lnTo>
                  <a:lnTo>
                    <a:pt x="1383" y="15"/>
                  </a:lnTo>
                  <a:lnTo>
                    <a:pt x="1392" y="18"/>
                  </a:lnTo>
                  <a:lnTo>
                    <a:pt x="1401" y="21"/>
                  </a:lnTo>
                  <a:lnTo>
                    <a:pt x="1410" y="21"/>
                  </a:lnTo>
                  <a:lnTo>
                    <a:pt x="1419" y="21"/>
                  </a:lnTo>
                  <a:lnTo>
                    <a:pt x="1428" y="21"/>
                  </a:lnTo>
                  <a:lnTo>
                    <a:pt x="1437" y="21"/>
                  </a:lnTo>
                  <a:lnTo>
                    <a:pt x="1446" y="21"/>
                  </a:lnTo>
                  <a:lnTo>
                    <a:pt x="1455" y="15"/>
                  </a:lnTo>
                  <a:lnTo>
                    <a:pt x="1464" y="12"/>
                  </a:lnTo>
                  <a:lnTo>
                    <a:pt x="1473" y="9"/>
                  </a:lnTo>
                  <a:lnTo>
                    <a:pt x="1482" y="6"/>
                  </a:lnTo>
                  <a:lnTo>
                    <a:pt x="1491" y="3"/>
                  </a:lnTo>
                  <a:lnTo>
                    <a:pt x="1500" y="0"/>
                  </a:lnTo>
                  <a:lnTo>
                    <a:pt x="1509" y="0"/>
                  </a:lnTo>
                  <a:lnTo>
                    <a:pt x="1518" y="0"/>
                  </a:lnTo>
                  <a:lnTo>
                    <a:pt x="1527" y="0"/>
                  </a:lnTo>
                  <a:lnTo>
                    <a:pt x="1536" y="0"/>
                  </a:lnTo>
                  <a:lnTo>
                    <a:pt x="1545" y="3"/>
                  </a:lnTo>
                  <a:lnTo>
                    <a:pt x="1554" y="3"/>
                  </a:lnTo>
                  <a:lnTo>
                    <a:pt x="1563" y="3"/>
                  </a:lnTo>
                  <a:lnTo>
                    <a:pt x="1572" y="3"/>
                  </a:lnTo>
                  <a:lnTo>
                    <a:pt x="1581" y="6"/>
                  </a:lnTo>
                  <a:lnTo>
                    <a:pt x="1590" y="6"/>
                  </a:lnTo>
                  <a:lnTo>
                    <a:pt x="1599" y="6"/>
                  </a:lnTo>
                  <a:lnTo>
                    <a:pt x="1608" y="6"/>
                  </a:lnTo>
                  <a:lnTo>
                    <a:pt x="1617" y="6"/>
                  </a:lnTo>
                  <a:lnTo>
                    <a:pt x="1626" y="6"/>
                  </a:lnTo>
                  <a:lnTo>
                    <a:pt x="1635" y="6"/>
                  </a:lnTo>
                  <a:lnTo>
                    <a:pt x="1644" y="6"/>
                  </a:lnTo>
                  <a:lnTo>
                    <a:pt x="1653" y="9"/>
                  </a:lnTo>
                  <a:lnTo>
                    <a:pt x="1662" y="9"/>
                  </a:lnTo>
                  <a:lnTo>
                    <a:pt x="1671" y="9"/>
                  </a:lnTo>
                  <a:lnTo>
                    <a:pt x="1683" y="12"/>
                  </a:lnTo>
                  <a:lnTo>
                    <a:pt x="1692" y="12"/>
                  </a:lnTo>
                  <a:lnTo>
                    <a:pt x="1701" y="12"/>
                  </a:lnTo>
                  <a:lnTo>
                    <a:pt x="1710" y="12"/>
                  </a:lnTo>
                  <a:lnTo>
                    <a:pt x="1719" y="12"/>
                  </a:lnTo>
                  <a:lnTo>
                    <a:pt x="1728" y="9"/>
                  </a:lnTo>
                  <a:lnTo>
                    <a:pt x="1737" y="6"/>
                  </a:lnTo>
                  <a:lnTo>
                    <a:pt x="1740" y="6"/>
                  </a:lnTo>
                </a:path>
              </a:pathLst>
            </a:custGeom>
            <a:noFill/>
            <a:ln w="50800" cap="rnd" cmpd="sng">
              <a:solidFill>
                <a:srgbClr val="66FF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83982" name="Freeform 20"/>
            <p:cNvSpPr>
              <a:spLocks/>
            </p:cNvSpPr>
            <p:nvPr/>
          </p:nvSpPr>
          <p:spPr bwMode="auto">
            <a:xfrm>
              <a:off x="3018" y="2031"/>
              <a:ext cx="1825" cy="262"/>
            </a:xfrm>
            <a:custGeom>
              <a:avLst/>
              <a:gdLst>
                <a:gd name="T0" fmla="*/ 30 w 1825"/>
                <a:gd name="T1" fmla="*/ 255 h 262"/>
                <a:gd name="T2" fmla="*/ 63 w 1825"/>
                <a:gd name="T3" fmla="*/ 240 h 262"/>
                <a:gd name="T4" fmla="*/ 87 w 1825"/>
                <a:gd name="T5" fmla="*/ 207 h 262"/>
                <a:gd name="T6" fmla="*/ 102 w 1825"/>
                <a:gd name="T7" fmla="*/ 171 h 262"/>
                <a:gd name="T8" fmla="*/ 129 w 1825"/>
                <a:gd name="T9" fmla="*/ 138 h 262"/>
                <a:gd name="T10" fmla="*/ 162 w 1825"/>
                <a:gd name="T11" fmla="*/ 105 h 262"/>
                <a:gd name="T12" fmla="*/ 186 w 1825"/>
                <a:gd name="T13" fmla="*/ 72 h 262"/>
                <a:gd name="T14" fmla="*/ 216 w 1825"/>
                <a:gd name="T15" fmla="*/ 48 h 262"/>
                <a:gd name="T16" fmla="*/ 252 w 1825"/>
                <a:gd name="T17" fmla="*/ 33 h 262"/>
                <a:gd name="T18" fmla="*/ 288 w 1825"/>
                <a:gd name="T19" fmla="*/ 30 h 262"/>
                <a:gd name="T20" fmla="*/ 324 w 1825"/>
                <a:gd name="T21" fmla="*/ 24 h 262"/>
                <a:gd name="T22" fmla="*/ 360 w 1825"/>
                <a:gd name="T23" fmla="*/ 24 h 262"/>
                <a:gd name="T24" fmla="*/ 396 w 1825"/>
                <a:gd name="T25" fmla="*/ 24 h 262"/>
                <a:gd name="T26" fmla="*/ 507 w 1825"/>
                <a:gd name="T27" fmla="*/ 21 h 262"/>
                <a:gd name="T28" fmla="*/ 543 w 1825"/>
                <a:gd name="T29" fmla="*/ 18 h 262"/>
                <a:gd name="T30" fmla="*/ 585 w 1825"/>
                <a:gd name="T31" fmla="*/ 18 h 262"/>
                <a:gd name="T32" fmla="*/ 636 w 1825"/>
                <a:gd name="T33" fmla="*/ 21 h 262"/>
                <a:gd name="T34" fmla="*/ 672 w 1825"/>
                <a:gd name="T35" fmla="*/ 15 h 262"/>
                <a:gd name="T36" fmla="*/ 708 w 1825"/>
                <a:gd name="T37" fmla="*/ 12 h 262"/>
                <a:gd name="T38" fmla="*/ 744 w 1825"/>
                <a:gd name="T39" fmla="*/ 6 h 262"/>
                <a:gd name="T40" fmla="*/ 780 w 1825"/>
                <a:gd name="T41" fmla="*/ 6 h 262"/>
                <a:gd name="T42" fmla="*/ 816 w 1825"/>
                <a:gd name="T43" fmla="*/ 6 h 262"/>
                <a:gd name="T44" fmla="*/ 852 w 1825"/>
                <a:gd name="T45" fmla="*/ 15 h 262"/>
                <a:gd name="T46" fmla="*/ 888 w 1825"/>
                <a:gd name="T47" fmla="*/ 18 h 262"/>
                <a:gd name="T48" fmla="*/ 924 w 1825"/>
                <a:gd name="T49" fmla="*/ 15 h 262"/>
                <a:gd name="T50" fmla="*/ 972 w 1825"/>
                <a:gd name="T51" fmla="*/ 3 h 262"/>
                <a:gd name="T52" fmla="*/ 1023 w 1825"/>
                <a:gd name="T53" fmla="*/ 6 h 262"/>
                <a:gd name="T54" fmla="*/ 1062 w 1825"/>
                <a:gd name="T55" fmla="*/ 18 h 262"/>
                <a:gd name="T56" fmla="*/ 1098 w 1825"/>
                <a:gd name="T57" fmla="*/ 18 h 262"/>
                <a:gd name="T58" fmla="*/ 1134 w 1825"/>
                <a:gd name="T59" fmla="*/ 18 h 262"/>
                <a:gd name="T60" fmla="*/ 1161 w 1825"/>
                <a:gd name="T61" fmla="*/ 12 h 262"/>
                <a:gd name="T62" fmla="*/ 1197 w 1825"/>
                <a:gd name="T63" fmla="*/ 18 h 262"/>
                <a:gd name="T64" fmla="*/ 1233 w 1825"/>
                <a:gd name="T65" fmla="*/ 18 h 262"/>
                <a:gd name="T66" fmla="*/ 1269 w 1825"/>
                <a:gd name="T67" fmla="*/ 15 h 262"/>
                <a:gd name="T68" fmla="*/ 1305 w 1825"/>
                <a:gd name="T69" fmla="*/ 21 h 262"/>
                <a:gd name="T70" fmla="*/ 1341 w 1825"/>
                <a:gd name="T71" fmla="*/ 27 h 262"/>
                <a:gd name="T72" fmla="*/ 1377 w 1825"/>
                <a:gd name="T73" fmla="*/ 27 h 262"/>
                <a:gd name="T74" fmla="*/ 1413 w 1825"/>
                <a:gd name="T75" fmla="*/ 21 h 262"/>
                <a:gd name="T76" fmla="*/ 1449 w 1825"/>
                <a:gd name="T77" fmla="*/ 24 h 262"/>
                <a:gd name="T78" fmla="*/ 1485 w 1825"/>
                <a:gd name="T79" fmla="*/ 27 h 262"/>
                <a:gd name="T80" fmla="*/ 1521 w 1825"/>
                <a:gd name="T81" fmla="*/ 21 h 262"/>
                <a:gd name="T82" fmla="*/ 1557 w 1825"/>
                <a:gd name="T83" fmla="*/ 27 h 262"/>
                <a:gd name="T84" fmla="*/ 1596 w 1825"/>
                <a:gd name="T85" fmla="*/ 24 h 262"/>
                <a:gd name="T86" fmla="*/ 1644 w 1825"/>
                <a:gd name="T87" fmla="*/ 27 h 262"/>
                <a:gd name="T88" fmla="*/ 1683 w 1825"/>
                <a:gd name="T89" fmla="*/ 27 h 262"/>
                <a:gd name="T90" fmla="*/ 1719 w 1825"/>
                <a:gd name="T91" fmla="*/ 15 h 262"/>
                <a:gd name="T92" fmla="*/ 1758 w 1825"/>
                <a:gd name="T93" fmla="*/ 6 h 262"/>
                <a:gd name="T94" fmla="*/ 1806 w 1825"/>
                <a:gd name="T95" fmla="*/ 9 h 2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825" h="262">
                  <a:moveTo>
                    <a:pt x="0" y="261"/>
                  </a:moveTo>
                  <a:lnTo>
                    <a:pt x="12" y="258"/>
                  </a:lnTo>
                  <a:lnTo>
                    <a:pt x="21" y="255"/>
                  </a:lnTo>
                  <a:lnTo>
                    <a:pt x="30" y="255"/>
                  </a:lnTo>
                  <a:lnTo>
                    <a:pt x="39" y="255"/>
                  </a:lnTo>
                  <a:lnTo>
                    <a:pt x="48" y="255"/>
                  </a:lnTo>
                  <a:lnTo>
                    <a:pt x="54" y="246"/>
                  </a:lnTo>
                  <a:lnTo>
                    <a:pt x="63" y="240"/>
                  </a:lnTo>
                  <a:lnTo>
                    <a:pt x="72" y="234"/>
                  </a:lnTo>
                  <a:lnTo>
                    <a:pt x="75" y="225"/>
                  </a:lnTo>
                  <a:lnTo>
                    <a:pt x="81" y="216"/>
                  </a:lnTo>
                  <a:lnTo>
                    <a:pt x="87" y="207"/>
                  </a:lnTo>
                  <a:lnTo>
                    <a:pt x="90" y="198"/>
                  </a:lnTo>
                  <a:lnTo>
                    <a:pt x="96" y="189"/>
                  </a:lnTo>
                  <a:lnTo>
                    <a:pt x="99" y="180"/>
                  </a:lnTo>
                  <a:lnTo>
                    <a:pt x="102" y="171"/>
                  </a:lnTo>
                  <a:lnTo>
                    <a:pt x="108" y="162"/>
                  </a:lnTo>
                  <a:lnTo>
                    <a:pt x="114" y="153"/>
                  </a:lnTo>
                  <a:lnTo>
                    <a:pt x="123" y="147"/>
                  </a:lnTo>
                  <a:lnTo>
                    <a:pt x="129" y="138"/>
                  </a:lnTo>
                  <a:lnTo>
                    <a:pt x="138" y="129"/>
                  </a:lnTo>
                  <a:lnTo>
                    <a:pt x="147" y="120"/>
                  </a:lnTo>
                  <a:lnTo>
                    <a:pt x="153" y="111"/>
                  </a:lnTo>
                  <a:lnTo>
                    <a:pt x="162" y="105"/>
                  </a:lnTo>
                  <a:lnTo>
                    <a:pt x="165" y="96"/>
                  </a:lnTo>
                  <a:lnTo>
                    <a:pt x="171" y="87"/>
                  </a:lnTo>
                  <a:lnTo>
                    <a:pt x="177" y="78"/>
                  </a:lnTo>
                  <a:lnTo>
                    <a:pt x="186" y="72"/>
                  </a:lnTo>
                  <a:lnTo>
                    <a:pt x="192" y="63"/>
                  </a:lnTo>
                  <a:lnTo>
                    <a:pt x="201" y="60"/>
                  </a:lnTo>
                  <a:lnTo>
                    <a:pt x="207" y="51"/>
                  </a:lnTo>
                  <a:lnTo>
                    <a:pt x="216" y="48"/>
                  </a:lnTo>
                  <a:lnTo>
                    <a:pt x="225" y="42"/>
                  </a:lnTo>
                  <a:lnTo>
                    <a:pt x="234" y="39"/>
                  </a:lnTo>
                  <a:lnTo>
                    <a:pt x="243" y="36"/>
                  </a:lnTo>
                  <a:lnTo>
                    <a:pt x="252" y="33"/>
                  </a:lnTo>
                  <a:lnTo>
                    <a:pt x="261" y="33"/>
                  </a:lnTo>
                  <a:lnTo>
                    <a:pt x="270" y="33"/>
                  </a:lnTo>
                  <a:lnTo>
                    <a:pt x="279" y="33"/>
                  </a:lnTo>
                  <a:lnTo>
                    <a:pt x="288" y="30"/>
                  </a:lnTo>
                  <a:lnTo>
                    <a:pt x="297" y="30"/>
                  </a:lnTo>
                  <a:lnTo>
                    <a:pt x="306" y="27"/>
                  </a:lnTo>
                  <a:lnTo>
                    <a:pt x="315" y="27"/>
                  </a:lnTo>
                  <a:lnTo>
                    <a:pt x="324" y="24"/>
                  </a:lnTo>
                  <a:lnTo>
                    <a:pt x="333" y="24"/>
                  </a:lnTo>
                  <a:lnTo>
                    <a:pt x="342" y="24"/>
                  </a:lnTo>
                  <a:lnTo>
                    <a:pt x="351" y="24"/>
                  </a:lnTo>
                  <a:lnTo>
                    <a:pt x="360" y="24"/>
                  </a:lnTo>
                  <a:lnTo>
                    <a:pt x="369" y="24"/>
                  </a:lnTo>
                  <a:lnTo>
                    <a:pt x="378" y="24"/>
                  </a:lnTo>
                  <a:lnTo>
                    <a:pt x="387" y="24"/>
                  </a:lnTo>
                  <a:lnTo>
                    <a:pt x="396" y="24"/>
                  </a:lnTo>
                  <a:lnTo>
                    <a:pt x="426" y="24"/>
                  </a:lnTo>
                  <a:lnTo>
                    <a:pt x="462" y="21"/>
                  </a:lnTo>
                  <a:lnTo>
                    <a:pt x="498" y="21"/>
                  </a:lnTo>
                  <a:lnTo>
                    <a:pt x="507" y="21"/>
                  </a:lnTo>
                  <a:lnTo>
                    <a:pt x="516" y="18"/>
                  </a:lnTo>
                  <a:lnTo>
                    <a:pt x="525" y="18"/>
                  </a:lnTo>
                  <a:lnTo>
                    <a:pt x="534" y="18"/>
                  </a:lnTo>
                  <a:lnTo>
                    <a:pt x="543" y="18"/>
                  </a:lnTo>
                  <a:lnTo>
                    <a:pt x="552" y="18"/>
                  </a:lnTo>
                  <a:lnTo>
                    <a:pt x="561" y="18"/>
                  </a:lnTo>
                  <a:lnTo>
                    <a:pt x="573" y="18"/>
                  </a:lnTo>
                  <a:lnTo>
                    <a:pt x="585" y="18"/>
                  </a:lnTo>
                  <a:lnTo>
                    <a:pt x="603" y="21"/>
                  </a:lnTo>
                  <a:lnTo>
                    <a:pt x="615" y="21"/>
                  </a:lnTo>
                  <a:lnTo>
                    <a:pt x="627" y="21"/>
                  </a:lnTo>
                  <a:lnTo>
                    <a:pt x="636" y="21"/>
                  </a:lnTo>
                  <a:lnTo>
                    <a:pt x="645" y="21"/>
                  </a:lnTo>
                  <a:lnTo>
                    <a:pt x="654" y="21"/>
                  </a:lnTo>
                  <a:lnTo>
                    <a:pt x="663" y="18"/>
                  </a:lnTo>
                  <a:lnTo>
                    <a:pt x="672" y="15"/>
                  </a:lnTo>
                  <a:lnTo>
                    <a:pt x="681" y="15"/>
                  </a:lnTo>
                  <a:lnTo>
                    <a:pt x="690" y="12"/>
                  </a:lnTo>
                  <a:lnTo>
                    <a:pt x="699" y="12"/>
                  </a:lnTo>
                  <a:lnTo>
                    <a:pt x="708" y="12"/>
                  </a:lnTo>
                  <a:lnTo>
                    <a:pt x="717" y="9"/>
                  </a:lnTo>
                  <a:lnTo>
                    <a:pt x="726" y="9"/>
                  </a:lnTo>
                  <a:lnTo>
                    <a:pt x="735" y="9"/>
                  </a:lnTo>
                  <a:lnTo>
                    <a:pt x="744" y="6"/>
                  </a:lnTo>
                  <a:lnTo>
                    <a:pt x="753" y="6"/>
                  </a:lnTo>
                  <a:lnTo>
                    <a:pt x="762" y="6"/>
                  </a:lnTo>
                  <a:lnTo>
                    <a:pt x="771" y="6"/>
                  </a:lnTo>
                  <a:lnTo>
                    <a:pt x="780" y="6"/>
                  </a:lnTo>
                  <a:lnTo>
                    <a:pt x="789" y="3"/>
                  </a:lnTo>
                  <a:lnTo>
                    <a:pt x="798" y="3"/>
                  </a:lnTo>
                  <a:lnTo>
                    <a:pt x="807" y="3"/>
                  </a:lnTo>
                  <a:lnTo>
                    <a:pt x="816" y="6"/>
                  </a:lnTo>
                  <a:lnTo>
                    <a:pt x="825" y="9"/>
                  </a:lnTo>
                  <a:lnTo>
                    <a:pt x="834" y="12"/>
                  </a:lnTo>
                  <a:lnTo>
                    <a:pt x="843" y="15"/>
                  </a:lnTo>
                  <a:lnTo>
                    <a:pt x="852" y="15"/>
                  </a:lnTo>
                  <a:lnTo>
                    <a:pt x="861" y="18"/>
                  </a:lnTo>
                  <a:lnTo>
                    <a:pt x="870" y="18"/>
                  </a:lnTo>
                  <a:lnTo>
                    <a:pt x="879" y="18"/>
                  </a:lnTo>
                  <a:lnTo>
                    <a:pt x="888" y="18"/>
                  </a:lnTo>
                  <a:lnTo>
                    <a:pt x="897" y="18"/>
                  </a:lnTo>
                  <a:lnTo>
                    <a:pt x="906" y="18"/>
                  </a:lnTo>
                  <a:lnTo>
                    <a:pt x="915" y="15"/>
                  </a:lnTo>
                  <a:lnTo>
                    <a:pt x="924" y="15"/>
                  </a:lnTo>
                  <a:lnTo>
                    <a:pt x="933" y="12"/>
                  </a:lnTo>
                  <a:lnTo>
                    <a:pt x="942" y="12"/>
                  </a:lnTo>
                  <a:lnTo>
                    <a:pt x="954" y="6"/>
                  </a:lnTo>
                  <a:lnTo>
                    <a:pt x="972" y="3"/>
                  </a:lnTo>
                  <a:lnTo>
                    <a:pt x="981" y="0"/>
                  </a:lnTo>
                  <a:lnTo>
                    <a:pt x="1005" y="3"/>
                  </a:lnTo>
                  <a:lnTo>
                    <a:pt x="1014" y="3"/>
                  </a:lnTo>
                  <a:lnTo>
                    <a:pt x="1023" y="6"/>
                  </a:lnTo>
                  <a:lnTo>
                    <a:pt x="1032" y="12"/>
                  </a:lnTo>
                  <a:lnTo>
                    <a:pt x="1044" y="15"/>
                  </a:lnTo>
                  <a:lnTo>
                    <a:pt x="1053" y="18"/>
                  </a:lnTo>
                  <a:lnTo>
                    <a:pt x="1062" y="18"/>
                  </a:lnTo>
                  <a:lnTo>
                    <a:pt x="1071" y="18"/>
                  </a:lnTo>
                  <a:lnTo>
                    <a:pt x="1080" y="18"/>
                  </a:lnTo>
                  <a:lnTo>
                    <a:pt x="1089" y="18"/>
                  </a:lnTo>
                  <a:lnTo>
                    <a:pt x="1098" y="18"/>
                  </a:lnTo>
                  <a:lnTo>
                    <a:pt x="1107" y="18"/>
                  </a:lnTo>
                  <a:lnTo>
                    <a:pt x="1116" y="18"/>
                  </a:lnTo>
                  <a:lnTo>
                    <a:pt x="1125" y="18"/>
                  </a:lnTo>
                  <a:lnTo>
                    <a:pt x="1134" y="18"/>
                  </a:lnTo>
                  <a:lnTo>
                    <a:pt x="1146" y="18"/>
                  </a:lnTo>
                  <a:lnTo>
                    <a:pt x="1155" y="18"/>
                  </a:lnTo>
                  <a:lnTo>
                    <a:pt x="1152" y="12"/>
                  </a:lnTo>
                  <a:lnTo>
                    <a:pt x="1161" y="12"/>
                  </a:lnTo>
                  <a:lnTo>
                    <a:pt x="1170" y="15"/>
                  </a:lnTo>
                  <a:lnTo>
                    <a:pt x="1179" y="15"/>
                  </a:lnTo>
                  <a:lnTo>
                    <a:pt x="1188" y="18"/>
                  </a:lnTo>
                  <a:lnTo>
                    <a:pt x="1197" y="18"/>
                  </a:lnTo>
                  <a:lnTo>
                    <a:pt x="1206" y="18"/>
                  </a:lnTo>
                  <a:lnTo>
                    <a:pt x="1215" y="18"/>
                  </a:lnTo>
                  <a:lnTo>
                    <a:pt x="1224" y="18"/>
                  </a:lnTo>
                  <a:lnTo>
                    <a:pt x="1233" y="18"/>
                  </a:lnTo>
                  <a:lnTo>
                    <a:pt x="1242" y="18"/>
                  </a:lnTo>
                  <a:lnTo>
                    <a:pt x="1251" y="18"/>
                  </a:lnTo>
                  <a:lnTo>
                    <a:pt x="1260" y="15"/>
                  </a:lnTo>
                  <a:lnTo>
                    <a:pt x="1269" y="15"/>
                  </a:lnTo>
                  <a:lnTo>
                    <a:pt x="1278" y="15"/>
                  </a:lnTo>
                  <a:lnTo>
                    <a:pt x="1287" y="15"/>
                  </a:lnTo>
                  <a:lnTo>
                    <a:pt x="1296" y="18"/>
                  </a:lnTo>
                  <a:lnTo>
                    <a:pt x="1305" y="21"/>
                  </a:lnTo>
                  <a:lnTo>
                    <a:pt x="1314" y="24"/>
                  </a:lnTo>
                  <a:lnTo>
                    <a:pt x="1323" y="24"/>
                  </a:lnTo>
                  <a:lnTo>
                    <a:pt x="1332" y="24"/>
                  </a:lnTo>
                  <a:lnTo>
                    <a:pt x="1341" y="27"/>
                  </a:lnTo>
                  <a:lnTo>
                    <a:pt x="1350" y="27"/>
                  </a:lnTo>
                  <a:lnTo>
                    <a:pt x="1359" y="27"/>
                  </a:lnTo>
                  <a:lnTo>
                    <a:pt x="1368" y="27"/>
                  </a:lnTo>
                  <a:lnTo>
                    <a:pt x="1377" y="27"/>
                  </a:lnTo>
                  <a:lnTo>
                    <a:pt x="1386" y="27"/>
                  </a:lnTo>
                  <a:lnTo>
                    <a:pt x="1395" y="24"/>
                  </a:lnTo>
                  <a:lnTo>
                    <a:pt x="1404" y="21"/>
                  </a:lnTo>
                  <a:lnTo>
                    <a:pt x="1413" y="21"/>
                  </a:lnTo>
                  <a:lnTo>
                    <a:pt x="1422" y="21"/>
                  </a:lnTo>
                  <a:lnTo>
                    <a:pt x="1431" y="21"/>
                  </a:lnTo>
                  <a:lnTo>
                    <a:pt x="1440" y="24"/>
                  </a:lnTo>
                  <a:lnTo>
                    <a:pt x="1449" y="24"/>
                  </a:lnTo>
                  <a:lnTo>
                    <a:pt x="1458" y="24"/>
                  </a:lnTo>
                  <a:lnTo>
                    <a:pt x="1467" y="27"/>
                  </a:lnTo>
                  <a:lnTo>
                    <a:pt x="1476" y="27"/>
                  </a:lnTo>
                  <a:lnTo>
                    <a:pt x="1485" y="27"/>
                  </a:lnTo>
                  <a:lnTo>
                    <a:pt x="1494" y="24"/>
                  </a:lnTo>
                  <a:lnTo>
                    <a:pt x="1503" y="24"/>
                  </a:lnTo>
                  <a:lnTo>
                    <a:pt x="1512" y="21"/>
                  </a:lnTo>
                  <a:lnTo>
                    <a:pt x="1521" y="21"/>
                  </a:lnTo>
                  <a:lnTo>
                    <a:pt x="1530" y="21"/>
                  </a:lnTo>
                  <a:lnTo>
                    <a:pt x="1539" y="21"/>
                  </a:lnTo>
                  <a:lnTo>
                    <a:pt x="1548" y="24"/>
                  </a:lnTo>
                  <a:lnTo>
                    <a:pt x="1557" y="27"/>
                  </a:lnTo>
                  <a:lnTo>
                    <a:pt x="1566" y="30"/>
                  </a:lnTo>
                  <a:lnTo>
                    <a:pt x="1575" y="30"/>
                  </a:lnTo>
                  <a:lnTo>
                    <a:pt x="1584" y="27"/>
                  </a:lnTo>
                  <a:lnTo>
                    <a:pt x="1596" y="24"/>
                  </a:lnTo>
                  <a:lnTo>
                    <a:pt x="1605" y="24"/>
                  </a:lnTo>
                  <a:lnTo>
                    <a:pt x="1614" y="24"/>
                  </a:lnTo>
                  <a:lnTo>
                    <a:pt x="1635" y="24"/>
                  </a:lnTo>
                  <a:lnTo>
                    <a:pt x="1644" y="27"/>
                  </a:lnTo>
                  <a:lnTo>
                    <a:pt x="1653" y="27"/>
                  </a:lnTo>
                  <a:lnTo>
                    <a:pt x="1665" y="27"/>
                  </a:lnTo>
                  <a:lnTo>
                    <a:pt x="1674" y="27"/>
                  </a:lnTo>
                  <a:lnTo>
                    <a:pt x="1683" y="27"/>
                  </a:lnTo>
                  <a:lnTo>
                    <a:pt x="1692" y="24"/>
                  </a:lnTo>
                  <a:lnTo>
                    <a:pt x="1701" y="21"/>
                  </a:lnTo>
                  <a:lnTo>
                    <a:pt x="1710" y="18"/>
                  </a:lnTo>
                  <a:lnTo>
                    <a:pt x="1719" y="15"/>
                  </a:lnTo>
                  <a:lnTo>
                    <a:pt x="1728" y="12"/>
                  </a:lnTo>
                  <a:lnTo>
                    <a:pt x="1737" y="12"/>
                  </a:lnTo>
                  <a:lnTo>
                    <a:pt x="1746" y="9"/>
                  </a:lnTo>
                  <a:lnTo>
                    <a:pt x="1758" y="6"/>
                  </a:lnTo>
                  <a:lnTo>
                    <a:pt x="1767" y="3"/>
                  </a:lnTo>
                  <a:lnTo>
                    <a:pt x="1779" y="3"/>
                  </a:lnTo>
                  <a:lnTo>
                    <a:pt x="1797" y="6"/>
                  </a:lnTo>
                  <a:lnTo>
                    <a:pt x="1806" y="9"/>
                  </a:lnTo>
                  <a:lnTo>
                    <a:pt x="1815" y="12"/>
                  </a:lnTo>
                  <a:lnTo>
                    <a:pt x="1824" y="12"/>
                  </a:lnTo>
                  <a:lnTo>
                    <a:pt x="1824" y="9"/>
                  </a:lnTo>
                </a:path>
              </a:pathLst>
            </a:custGeom>
            <a:noFill/>
            <a:ln w="50800" cap="rnd" cmpd="sng">
              <a:solidFill>
                <a:srgbClr val="66FF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83983" name="Freeform 21"/>
            <p:cNvSpPr>
              <a:spLocks/>
            </p:cNvSpPr>
            <p:nvPr/>
          </p:nvSpPr>
          <p:spPr bwMode="auto">
            <a:xfrm>
              <a:off x="2982" y="1080"/>
              <a:ext cx="1843" cy="427"/>
            </a:xfrm>
            <a:custGeom>
              <a:avLst/>
              <a:gdLst>
                <a:gd name="T0" fmla="*/ 30 w 1843"/>
                <a:gd name="T1" fmla="*/ 414 h 427"/>
                <a:gd name="T2" fmla="*/ 66 w 1843"/>
                <a:gd name="T3" fmla="*/ 414 h 427"/>
                <a:gd name="T4" fmla="*/ 102 w 1843"/>
                <a:gd name="T5" fmla="*/ 408 h 427"/>
                <a:gd name="T6" fmla="*/ 135 w 1843"/>
                <a:gd name="T7" fmla="*/ 384 h 427"/>
                <a:gd name="T8" fmla="*/ 165 w 1843"/>
                <a:gd name="T9" fmla="*/ 351 h 427"/>
                <a:gd name="T10" fmla="*/ 192 w 1843"/>
                <a:gd name="T11" fmla="*/ 315 h 427"/>
                <a:gd name="T12" fmla="*/ 216 w 1843"/>
                <a:gd name="T13" fmla="*/ 279 h 427"/>
                <a:gd name="T14" fmla="*/ 234 w 1843"/>
                <a:gd name="T15" fmla="*/ 243 h 427"/>
                <a:gd name="T16" fmla="*/ 270 w 1843"/>
                <a:gd name="T17" fmla="*/ 222 h 427"/>
                <a:gd name="T18" fmla="*/ 306 w 1843"/>
                <a:gd name="T19" fmla="*/ 216 h 427"/>
                <a:gd name="T20" fmla="*/ 342 w 1843"/>
                <a:gd name="T21" fmla="*/ 213 h 427"/>
                <a:gd name="T22" fmla="*/ 378 w 1843"/>
                <a:gd name="T23" fmla="*/ 213 h 427"/>
                <a:gd name="T24" fmla="*/ 414 w 1843"/>
                <a:gd name="T25" fmla="*/ 219 h 427"/>
                <a:gd name="T26" fmla="*/ 450 w 1843"/>
                <a:gd name="T27" fmla="*/ 219 h 427"/>
                <a:gd name="T28" fmla="*/ 486 w 1843"/>
                <a:gd name="T29" fmla="*/ 219 h 427"/>
                <a:gd name="T30" fmla="*/ 522 w 1843"/>
                <a:gd name="T31" fmla="*/ 213 h 427"/>
                <a:gd name="T32" fmla="*/ 561 w 1843"/>
                <a:gd name="T33" fmla="*/ 207 h 427"/>
                <a:gd name="T34" fmla="*/ 597 w 1843"/>
                <a:gd name="T35" fmla="*/ 207 h 427"/>
                <a:gd name="T36" fmla="*/ 633 w 1843"/>
                <a:gd name="T37" fmla="*/ 210 h 427"/>
                <a:gd name="T38" fmla="*/ 690 w 1843"/>
                <a:gd name="T39" fmla="*/ 219 h 427"/>
                <a:gd name="T40" fmla="*/ 726 w 1843"/>
                <a:gd name="T41" fmla="*/ 219 h 427"/>
                <a:gd name="T42" fmla="*/ 762 w 1843"/>
                <a:gd name="T43" fmla="*/ 219 h 427"/>
                <a:gd name="T44" fmla="*/ 801 w 1843"/>
                <a:gd name="T45" fmla="*/ 213 h 427"/>
                <a:gd name="T46" fmla="*/ 837 w 1843"/>
                <a:gd name="T47" fmla="*/ 207 h 427"/>
                <a:gd name="T48" fmla="*/ 873 w 1843"/>
                <a:gd name="T49" fmla="*/ 204 h 427"/>
                <a:gd name="T50" fmla="*/ 906 w 1843"/>
                <a:gd name="T51" fmla="*/ 228 h 427"/>
                <a:gd name="T52" fmla="*/ 930 w 1843"/>
                <a:gd name="T53" fmla="*/ 258 h 427"/>
                <a:gd name="T54" fmla="*/ 954 w 1843"/>
                <a:gd name="T55" fmla="*/ 294 h 427"/>
                <a:gd name="T56" fmla="*/ 984 w 1843"/>
                <a:gd name="T57" fmla="*/ 324 h 427"/>
                <a:gd name="T58" fmla="*/ 1017 w 1843"/>
                <a:gd name="T59" fmla="*/ 342 h 427"/>
                <a:gd name="T60" fmla="*/ 1053 w 1843"/>
                <a:gd name="T61" fmla="*/ 348 h 427"/>
                <a:gd name="T62" fmla="*/ 1089 w 1843"/>
                <a:gd name="T63" fmla="*/ 351 h 427"/>
                <a:gd name="T64" fmla="*/ 1125 w 1843"/>
                <a:gd name="T65" fmla="*/ 351 h 427"/>
                <a:gd name="T66" fmla="*/ 1161 w 1843"/>
                <a:gd name="T67" fmla="*/ 351 h 427"/>
                <a:gd name="T68" fmla="*/ 1197 w 1843"/>
                <a:gd name="T69" fmla="*/ 345 h 427"/>
                <a:gd name="T70" fmla="*/ 1233 w 1843"/>
                <a:gd name="T71" fmla="*/ 333 h 427"/>
                <a:gd name="T72" fmla="*/ 1269 w 1843"/>
                <a:gd name="T73" fmla="*/ 327 h 427"/>
                <a:gd name="T74" fmla="*/ 1305 w 1843"/>
                <a:gd name="T75" fmla="*/ 324 h 427"/>
                <a:gd name="T76" fmla="*/ 1344 w 1843"/>
                <a:gd name="T77" fmla="*/ 303 h 427"/>
                <a:gd name="T78" fmla="*/ 1383 w 1843"/>
                <a:gd name="T79" fmla="*/ 273 h 427"/>
                <a:gd name="T80" fmla="*/ 1419 w 1843"/>
                <a:gd name="T81" fmla="*/ 240 h 427"/>
                <a:gd name="T82" fmla="*/ 1446 w 1843"/>
                <a:gd name="T83" fmla="*/ 210 h 427"/>
                <a:gd name="T84" fmla="*/ 1482 w 1843"/>
                <a:gd name="T85" fmla="*/ 174 h 427"/>
                <a:gd name="T86" fmla="*/ 1512 w 1843"/>
                <a:gd name="T87" fmla="*/ 144 h 427"/>
                <a:gd name="T88" fmla="*/ 1545 w 1843"/>
                <a:gd name="T89" fmla="*/ 111 h 427"/>
                <a:gd name="T90" fmla="*/ 1569 w 1843"/>
                <a:gd name="T91" fmla="*/ 75 h 427"/>
                <a:gd name="T92" fmla="*/ 1602 w 1843"/>
                <a:gd name="T93" fmla="*/ 45 h 427"/>
                <a:gd name="T94" fmla="*/ 1638 w 1843"/>
                <a:gd name="T95" fmla="*/ 24 h 427"/>
                <a:gd name="T96" fmla="*/ 1674 w 1843"/>
                <a:gd name="T97" fmla="*/ 15 h 427"/>
                <a:gd name="T98" fmla="*/ 1725 w 1843"/>
                <a:gd name="T99" fmla="*/ 12 h 427"/>
                <a:gd name="T100" fmla="*/ 1797 w 1843"/>
                <a:gd name="T101" fmla="*/ 0 h 427"/>
                <a:gd name="T102" fmla="*/ 1833 w 1843"/>
                <a:gd name="T103" fmla="*/ 0 h 4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43" h="427">
                  <a:moveTo>
                    <a:pt x="0" y="426"/>
                  </a:moveTo>
                  <a:lnTo>
                    <a:pt x="12" y="417"/>
                  </a:lnTo>
                  <a:lnTo>
                    <a:pt x="21" y="414"/>
                  </a:lnTo>
                  <a:lnTo>
                    <a:pt x="30" y="414"/>
                  </a:lnTo>
                  <a:lnTo>
                    <a:pt x="39" y="414"/>
                  </a:lnTo>
                  <a:lnTo>
                    <a:pt x="48" y="414"/>
                  </a:lnTo>
                  <a:lnTo>
                    <a:pt x="57" y="414"/>
                  </a:lnTo>
                  <a:lnTo>
                    <a:pt x="66" y="414"/>
                  </a:lnTo>
                  <a:lnTo>
                    <a:pt x="75" y="414"/>
                  </a:lnTo>
                  <a:lnTo>
                    <a:pt x="84" y="411"/>
                  </a:lnTo>
                  <a:lnTo>
                    <a:pt x="93" y="411"/>
                  </a:lnTo>
                  <a:lnTo>
                    <a:pt x="102" y="408"/>
                  </a:lnTo>
                  <a:lnTo>
                    <a:pt x="111" y="405"/>
                  </a:lnTo>
                  <a:lnTo>
                    <a:pt x="120" y="399"/>
                  </a:lnTo>
                  <a:lnTo>
                    <a:pt x="129" y="393"/>
                  </a:lnTo>
                  <a:lnTo>
                    <a:pt x="135" y="384"/>
                  </a:lnTo>
                  <a:lnTo>
                    <a:pt x="144" y="378"/>
                  </a:lnTo>
                  <a:lnTo>
                    <a:pt x="150" y="369"/>
                  </a:lnTo>
                  <a:lnTo>
                    <a:pt x="156" y="360"/>
                  </a:lnTo>
                  <a:lnTo>
                    <a:pt x="165" y="351"/>
                  </a:lnTo>
                  <a:lnTo>
                    <a:pt x="171" y="342"/>
                  </a:lnTo>
                  <a:lnTo>
                    <a:pt x="177" y="333"/>
                  </a:lnTo>
                  <a:lnTo>
                    <a:pt x="183" y="324"/>
                  </a:lnTo>
                  <a:lnTo>
                    <a:pt x="192" y="315"/>
                  </a:lnTo>
                  <a:lnTo>
                    <a:pt x="201" y="306"/>
                  </a:lnTo>
                  <a:lnTo>
                    <a:pt x="204" y="297"/>
                  </a:lnTo>
                  <a:lnTo>
                    <a:pt x="210" y="288"/>
                  </a:lnTo>
                  <a:lnTo>
                    <a:pt x="216" y="279"/>
                  </a:lnTo>
                  <a:lnTo>
                    <a:pt x="219" y="270"/>
                  </a:lnTo>
                  <a:lnTo>
                    <a:pt x="222" y="261"/>
                  </a:lnTo>
                  <a:lnTo>
                    <a:pt x="228" y="252"/>
                  </a:lnTo>
                  <a:lnTo>
                    <a:pt x="234" y="243"/>
                  </a:lnTo>
                  <a:lnTo>
                    <a:pt x="243" y="237"/>
                  </a:lnTo>
                  <a:lnTo>
                    <a:pt x="252" y="231"/>
                  </a:lnTo>
                  <a:lnTo>
                    <a:pt x="261" y="228"/>
                  </a:lnTo>
                  <a:lnTo>
                    <a:pt x="270" y="222"/>
                  </a:lnTo>
                  <a:lnTo>
                    <a:pt x="279" y="219"/>
                  </a:lnTo>
                  <a:lnTo>
                    <a:pt x="288" y="219"/>
                  </a:lnTo>
                  <a:lnTo>
                    <a:pt x="297" y="216"/>
                  </a:lnTo>
                  <a:lnTo>
                    <a:pt x="306" y="216"/>
                  </a:lnTo>
                  <a:lnTo>
                    <a:pt x="315" y="213"/>
                  </a:lnTo>
                  <a:lnTo>
                    <a:pt x="324" y="213"/>
                  </a:lnTo>
                  <a:lnTo>
                    <a:pt x="333" y="213"/>
                  </a:lnTo>
                  <a:lnTo>
                    <a:pt x="342" y="213"/>
                  </a:lnTo>
                  <a:lnTo>
                    <a:pt x="351" y="213"/>
                  </a:lnTo>
                  <a:lnTo>
                    <a:pt x="360" y="213"/>
                  </a:lnTo>
                  <a:lnTo>
                    <a:pt x="369" y="213"/>
                  </a:lnTo>
                  <a:lnTo>
                    <a:pt x="378" y="213"/>
                  </a:lnTo>
                  <a:lnTo>
                    <a:pt x="387" y="213"/>
                  </a:lnTo>
                  <a:lnTo>
                    <a:pt x="396" y="216"/>
                  </a:lnTo>
                  <a:lnTo>
                    <a:pt x="405" y="216"/>
                  </a:lnTo>
                  <a:lnTo>
                    <a:pt x="414" y="219"/>
                  </a:lnTo>
                  <a:lnTo>
                    <a:pt x="423" y="219"/>
                  </a:lnTo>
                  <a:lnTo>
                    <a:pt x="432" y="219"/>
                  </a:lnTo>
                  <a:lnTo>
                    <a:pt x="441" y="219"/>
                  </a:lnTo>
                  <a:lnTo>
                    <a:pt x="450" y="219"/>
                  </a:lnTo>
                  <a:lnTo>
                    <a:pt x="459" y="219"/>
                  </a:lnTo>
                  <a:lnTo>
                    <a:pt x="468" y="219"/>
                  </a:lnTo>
                  <a:lnTo>
                    <a:pt x="477" y="219"/>
                  </a:lnTo>
                  <a:lnTo>
                    <a:pt x="486" y="219"/>
                  </a:lnTo>
                  <a:lnTo>
                    <a:pt x="495" y="219"/>
                  </a:lnTo>
                  <a:lnTo>
                    <a:pt x="504" y="216"/>
                  </a:lnTo>
                  <a:lnTo>
                    <a:pt x="513" y="216"/>
                  </a:lnTo>
                  <a:lnTo>
                    <a:pt x="522" y="213"/>
                  </a:lnTo>
                  <a:lnTo>
                    <a:pt x="531" y="213"/>
                  </a:lnTo>
                  <a:lnTo>
                    <a:pt x="543" y="210"/>
                  </a:lnTo>
                  <a:lnTo>
                    <a:pt x="552" y="210"/>
                  </a:lnTo>
                  <a:lnTo>
                    <a:pt x="561" y="207"/>
                  </a:lnTo>
                  <a:lnTo>
                    <a:pt x="570" y="207"/>
                  </a:lnTo>
                  <a:lnTo>
                    <a:pt x="579" y="207"/>
                  </a:lnTo>
                  <a:lnTo>
                    <a:pt x="588" y="207"/>
                  </a:lnTo>
                  <a:lnTo>
                    <a:pt x="597" y="207"/>
                  </a:lnTo>
                  <a:lnTo>
                    <a:pt x="606" y="207"/>
                  </a:lnTo>
                  <a:lnTo>
                    <a:pt x="615" y="207"/>
                  </a:lnTo>
                  <a:lnTo>
                    <a:pt x="624" y="210"/>
                  </a:lnTo>
                  <a:lnTo>
                    <a:pt x="633" y="210"/>
                  </a:lnTo>
                  <a:lnTo>
                    <a:pt x="642" y="213"/>
                  </a:lnTo>
                  <a:lnTo>
                    <a:pt x="663" y="216"/>
                  </a:lnTo>
                  <a:lnTo>
                    <a:pt x="681" y="216"/>
                  </a:lnTo>
                  <a:lnTo>
                    <a:pt x="690" y="219"/>
                  </a:lnTo>
                  <a:lnTo>
                    <a:pt x="699" y="219"/>
                  </a:lnTo>
                  <a:lnTo>
                    <a:pt x="708" y="219"/>
                  </a:lnTo>
                  <a:lnTo>
                    <a:pt x="717" y="219"/>
                  </a:lnTo>
                  <a:lnTo>
                    <a:pt x="726" y="219"/>
                  </a:lnTo>
                  <a:lnTo>
                    <a:pt x="735" y="219"/>
                  </a:lnTo>
                  <a:lnTo>
                    <a:pt x="744" y="219"/>
                  </a:lnTo>
                  <a:lnTo>
                    <a:pt x="753" y="219"/>
                  </a:lnTo>
                  <a:lnTo>
                    <a:pt x="762" y="219"/>
                  </a:lnTo>
                  <a:lnTo>
                    <a:pt x="771" y="216"/>
                  </a:lnTo>
                  <a:lnTo>
                    <a:pt x="780" y="216"/>
                  </a:lnTo>
                  <a:lnTo>
                    <a:pt x="789" y="213"/>
                  </a:lnTo>
                  <a:lnTo>
                    <a:pt x="801" y="213"/>
                  </a:lnTo>
                  <a:lnTo>
                    <a:pt x="810" y="210"/>
                  </a:lnTo>
                  <a:lnTo>
                    <a:pt x="819" y="210"/>
                  </a:lnTo>
                  <a:lnTo>
                    <a:pt x="828" y="207"/>
                  </a:lnTo>
                  <a:lnTo>
                    <a:pt x="837" y="207"/>
                  </a:lnTo>
                  <a:lnTo>
                    <a:pt x="846" y="204"/>
                  </a:lnTo>
                  <a:lnTo>
                    <a:pt x="855" y="204"/>
                  </a:lnTo>
                  <a:lnTo>
                    <a:pt x="864" y="204"/>
                  </a:lnTo>
                  <a:lnTo>
                    <a:pt x="873" y="204"/>
                  </a:lnTo>
                  <a:lnTo>
                    <a:pt x="882" y="207"/>
                  </a:lnTo>
                  <a:lnTo>
                    <a:pt x="891" y="213"/>
                  </a:lnTo>
                  <a:lnTo>
                    <a:pt x="900" y="219"/>
                  </a:lnTo>
                  <a:lnTo>
                    <a:pt x="906" y="228"/>
                  </a:lnTo>
                  <a:lnTo>
                    <a:pt x="912" y="237"/>
                  </a:lnTo>
                  <a:lnTo>
                    <a:pt x="918" y="243"/>
                  </a:lnTo>
                  <a:lnTo>
                    <a:pt x="927" y="249"/>
                  </a:lnTo>
                  <a:lnTo>
                    <a:pt x="930" y="258"/>
                  </a:lnTo>
                  <a:lnTo>
                    <a:pt x="936" y="267"/>
                  </a:lnTo>
                  <a:lnTo>
                    <a:pt x="942" y="276"/>
                  </a:lnTo>
                  <a:lnTo>
                    <a:pt x="948" y="285"/>
                  </a:lnTo>
                  <a:lnTo>
                    <a:pt x="954" y="294"/>
                  </a:lnTo>
                  <a:lnTo>
                    <a:pt x="960" y="303"/>
                  </a:lnTo>
                  <a:lnTo>
                    <a:pt x="969" y="312"/>
                  </a:lnTo>
                  <a:lnTo>
                    <a:pt x="975" y="321"/>
                  </a:lnTo>
                  <a:lnTo>
                    <a:pt x="984" y="324"/>
                  </a:lnTo>
                  <a:lnTo>
                    <a:pt x="990" y="333"/>
                  </a:lnTo>
                  <a:lnTo>
                    <a:pt x="999" y="336"/>
                  </a:lnTo>
                  <a:lnTo>
                    <a:pt x="1008" y="339"/>
                  </a:lnTo>
                  <a:lnTo>
                    <a:pt x="1017" y="342"/>
                  </a:lnTo>
                  <a:lnTo>
                    <a:pt x="1026" y="345"/>
                  </a:lnTo>
                  <a:lnTo>
                    <a:pt x="1035" y="348"/>
                  </a:lnTo>
                  <a:lnTo>
                    <a:pt x="1044" y="348"/>
                  </a:lnTo>
                  <a:lnTo>
                    <a:pt x="1053" y="348"/>
                  </a:lnTo>
                  <a:lnTo>
                    <a:pt x="1062" y="348"/>
                  </a:lnTo>
                  <a:lnTo>
                    <a:pt x="1071" y="351"/>
                  </a:lnTo>
                  <a:lnTo>
                    <a:pt x="1080" y="351"/>
                  </a:lnTo>
                  <a:lnTo>
                    <a:pt x="1089" y="351"/>
                  </a:lnTo>
                  <a:lnTo>
                    <a:pt x="1098" y="351"/>
                  </a:lnTo>
                  <a:lnTo>
                    <a:pt x="1107" y="351"/>
                  </a:lnTo>
                  <a:lnTo>
                    <a:pt x="1116" y="351"/>
                  </a:lnTo>
                  <a:lnTo>
                    <a:pt x="1125" y="351"/>
                  </a:lnTo>
                  <a:lnTo>
                    <a:pt x="1134" y="351"/>
                  </a:lnTo>
                  <a:lnTo>
                    <a:pt x="1143" y="351"/>
                  </a:lnTo>
                  <a:lnTo>
                    <a:pt x="1152" y="351"/>
                  </a:lnTo>
                  <a:lnTo>
                    <a:pt x="1161" y="351"/>
                  </a:lnTo>
                  <a:lnTo>
                    <a:pt x="1170" y="351"/>
                  </a:lnTo>
                  <a:lnTo>
                    <a:pt x="1179" y="351"/>
                  </a:lnTo>
                  <a:lnTo>
                    <a:pt x="1188" y="348"/>
                  </a:lnTo>
                  <a:lnTo>
                    <a:pt x="1197" y="345"/>
                  </a:lnTo>
                  <a:lnTo>
                    <a:pt x="1206" y="342"/>
                  </a:lnTo>
                  <a:lnTo>
                    <a:pt x="1215" y="339"/>
                  </a:lnTo>
                  <a:lnTo>
                    <a:pt x="1224" y="336"/>
                  </a:lnTo>
                  <a:lnTo>
                    <a:pt x="1233" y="333"/>
                  </a:lnTo>
                  <a:lnTo>
                    <a:pt x="1242" y="333"/>
                  </a:lnTo>
                  <a:lnTo>
                    <a:pt x="1251" y="330"/>
                  </a:lnTo>
                  <a:lnTo>
                    <a:pt x="1260" y="327"/>
                  </a:lnTo>
                  <a:lnTo>
                    <a:pt x="1269" y="327"/>
                  </a:lnTo>
                  <a:lnTo>
                    <a:pt x="1278" y="327"/>
                  </a:lnTo>
                  <a:lnTo>
                    <a:pt x="1287" y="324"/>
                  </a:lnTo>
                  <a:lnTo>
                    <a:pt x="1296" y="324"/>
                  </a:lnTo>
                  <a:lnTo>
                    <a:pt x="1305" y="324"/>
                  </a:lnTo>
                  <a:lnTo>
                    <a:pt x="1317" y="318"/>
                  </a:lnTo>
                  <a:lnTo>
                    <a:pt x="1326" y="312"/>
                  </a:lnTo>
                  <a:lnTo>
                    <a:pt x="1335" y="309"/>
                  </a:lnTo>
                  <a:lnTo>
                    <a:pt x="1344" y="303"/>
                  </a:lnTo>
                  <a:lnTo>
                    <a:pt x="1353" y="297"/>
                  </a:lnTo>
                  <a:lnTo>
                    <a:pt x="1362" y="288"/>
                  </a:lnTo>
                  <a:lnTo>
                    <a:pt x="1371" y="282"/>
                  </a:lnTo>
                  <a:lnTo>
                    <a:pt x="1383" y="273"/>
                  </a:lnTo>
                  <a:lnTo>
                    <a:pt x="1392" y="264"/>
                  </a:lnTo>
                  <a:lnTo>
                    <a:pt x="1404" y="255"/>
                  </a:lnTo>
                  <a:lnTo>
                    <a:pt x="1410" y="246"/>
                  </a:lnTo>
                  <a:lnTo>
                    <a:pt x="1419" y="240"/>
                  </a:lnTo>
                  <a:lnTo>
                    <a:pt x="1422" y="231"/>
                  </a:lnTo>
                  <a:lnTo>
                    <a:pt x="1431" y="225"/>
                  </a:lnTo>
                  <a:lnTo>
                    <a:pt x="1437" y="216"/>
                  </a:lnTo>
                  <a:lnTo>
                    <a:pt x="1446" y="210"/>
                  </a:lnTo>
                  <a:lnTo>
                    <a:pt x="1455" y="201"/>
                  </a:lnTo>
                  <a:lnTo>
                    <a:pt x="1464" y="192"/>
                  </a:lnTo>
                  <a:lnTo>
                    <a:pt x="1473" y="183"/>
                  </a:lnTo>
                  <a:lnTo>
                    <a:pt x="1482" y="174"/>
                  </a:lnTo>
                  <a:lnTo>
                    <a:pt x="1488" y="165"/>
                  </a:lnTo>
                  <a:lnTo>
                    <a:pt x="1497" y="159"/>
                  </a:lnTo>
                  <a:lnTo>
                    <a:pt x="1506" y="153"/>
                  </a:lnTo>
                  <a:lnTo>
                    <a:pt x="1512" y="144"/>
                  </a:lnTo>
                  <a:lnTo>
                    <a:pt x="1521" y="138"/>
                  </a:lnTo>
                  <a:lnTo>
                    <a:pt x="1527" y="129"/>
                  </a:lnTo>
                  <a:lnTo>
                    <a:pt x="1536" y="120"/>
                  </a:lnTo>
                  <a:lnTo>
                    <a:pt x="1545" y="111"/>
                  </a:lnTo>
                  <a:lnTo>
                    <a:pt x="1551" y="102"/>
                  </a:lnTo>
                  <a:lnTo>
                    <a:pt x="1557" y="93"/>
                  </a:lnTo>
                  <a:lnTo>
                    <a:pt x="1563" y="84"/>
                  </a:lnTo>
                  <a:lnTo>
                    <a:pt x="1569" y="75"/>
                  </a:lnTo>
                  <a:lnTo>
                    <a:pt x="1578" y="69"/>
                  </a:lnTo>
                  <a:lnTo>
                    <a:pt x="1584" y="60"/>
                  </a:lnTo>
                  <a:lnTo>
                    <a:pt x="1593" y="54"/>
                  </a:lnTo>
                  <a:lnTo>
                    <a:pt x="1602" y="45"/>
                  </a:lnTo>
                  <a:lnTo>
                    <a:pt x="1611" y="39"/>
                  </a:lnTo>
                  <a:lnTo>
                    <a:pt x="1620" y="33"/>
                  </a:lnTo>
                  <a:lnTo>
                    <a:pt x="1629" y="27"/>
                  </a:lnTo>
                  <a:lnTo>
                    <a:pt x="1638" y="24"/>
                  </a:lnTo>
                  <a:lnTo>
                    <a:pt x="1647" y="21"/>
                  </a:lnTo>
                  <a:lnTo>
                    <a:pt x="1656" y="18"/>
                  </a:lnTo>
                  <a:lnTo>
                    <a:pt x="1665" y="15"/>
                  </a:lnTo>
                  <a:lnTo>
                    <a:pt x="1674" y="15"/>
                  </a:lnTo>
                  <a:lnTo>
                    <a:pt x="1683" y="15"/>
                  </a:lnTo>
                  <a:lnTo>
                    <a:pt x="1707" y="12"/>
                  </a:lnTo>
                  <a:lnTo>
                    <a:pt x="1716" y="12"/>
                  </a:lnTo>
                  <a:lnTo>
                    <a:pt x="1725" y="12"/>
                  </a:lnTo>
                  <a:lnTo>
                    <a:pt x="1755" y="6"/>
                  </a:lnTo>
                  <a:lnTo>
                    <a:pt x="1779" y="3"/>
                  </a:lnTo>
                  <a:lnTo>
                    <a:pt x="1788" y="3"/>
                  </a:lnTo>
                  <a:lnTo>
                    <a:pt x="1797" y="0"/>
                  </a:lnTo>
                  <a:lnTo>
                    <a:pt x="1806" y="0"/>
                  </a:lnTo>
                  <a:lnTo>
                    <a:pt x="1815" y="0"/>
                  </a:lnTo>
                  <a:lnTo>
                    <a:pt x="1824" y="0"/>
                  </a:lnTo>
                  <a:lnTo>
                    <a:pt x="1833" y="0"/>
                  </a:lnTo>
                  <a:lnTo>
                    <a:pt x="1842" y="0"/>
                  </a:lnTo>
                </a:path>
              </a:pathLst>
            </a:custGeom>
            <a:noFill/>
            <a:ln w="50800" cap="rnd" cmpd="sng">
              <a:solidFill>
                <a:srgbClr val="66FF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83984" name="Rectangle 22"/>
            <p:cNvSpPr>
              <a:spLocks noChangeArrowheads="1"/>
            </p:cNvSpPr>
            <p:nvPr/>
          </p:nvSpPr>
          <p:spPr bwMode="auto">
            <a:xfrm>
              <a:off x="3704" y="834"/>
              <a:ext cx="41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550" tIns="41275" rIns="82550" bIns="41275">
              <a:spAutoFit/>
            </a:bodyPr>
            <a:lstStyle>
              <a:lvl1pPr defTabSz="617538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defTabSz="617538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defTabSz="617538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defTabSz="617538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defTabSz="617538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hu-HU" sz="1800" b="0" smtClean="0">
                  <a:solidFill>
                    <a:srgbClr val="FFFFFF"/>
                  </a:solidFill>
                </a:rPr>
                <a:t>Cha</a:t>
              </a:r>
            </a:p>
          </p:txBody>
        </p:sp>
        <p:sp>
          <p:nvSpPr>
            <p:cNvPr id="83985" name="Rectangle 23"/>
            <p:cNvSpPr>
              <a:spLocks noChangeArrowheads="1"/>
            </p:cNvSpPr>
            <p:nvPr/>
          </p:nvSpPr>
          <p:spPr bwMode="auto">
            <a:xfrm>
              <a:off x="4063" y="834"/>
              <a:ext cx="75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550" tIns="41275" rIns="82550" bIns="41275">
              <a:spAutoFit/>
            </a:bodyPr>
            <a:lstStyle>
              <a:lvl1pPr defTabSz="617538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defTabSz="617538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defTabSz="617538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defTabSz="617538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defTabSz="617538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hu-HU" sz="1800" b="0" smtClean="0">
                  <a:solidFill>
                    <a:srgbClr val="FFFFFF"/>
                  </a:solidFill>
                </a:rPr>
                <a:t>L-NMMA</a:t>
              </a:r>
            </a:p>
          </p:txBody>
        </p:sp>
        <p:sp>
          <p:nvSpPr>
            <p:cNvPr id="83986" name="Line 24"/>
            <p:cNvSpPr>
              <a:spLocks noChangeShapeType="1"/>
            </p:cNvSpPr>
            <p:nvPr/>
          </p:nvSpPr>
          <p:spPr bwMode="auto">
            <a:xfrm>
              <a:off x="4221" y="1079"/>
              <a:ext cx="0" cy="164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83987" name="Rectangle 25"/>
            <p:cNvSpPr>
              <a:spLocks noChangeArrowheads="1"/>
            </p:cNvSpPr>
            <p:nvPr/>
          </p:nvSpPr>
          <p:spPr bwMode="auto">
            <a:xfrm>
              <a:off x="2921" y="1578"/>
              <a:ext cx="33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550" tIns="41275" rIns="82550" bIns="41275">
              <a:spAutoFit/>
            </a:bodyPr>
            <a:lstStyle>
              <a:lvl1pPr defTabSz="617538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defTabSz="617538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defTabSz="617538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defTabSz="617538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defTabSz="617538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hu-HU" sz="1800" b="0" smtClean="0">
                  <a:solidFill>
                    <a:srgbClr val="FFFFFF"/>
                  </a:solidFill>
                </a:rPr>
                <a:t>PE</a:t>
              </a:r>
            </a:p>
          </p:txBody>
        </p:sp>
        <p:sp>
          <p:nvSpPr>
            <p:cNvPr id="83988" name="Line 26"/>
            <p:cNvSpPr>
              <a:spLocks noChangeShapeType="1"/>
            </p:cNvSpPr>
            <p:nvPr/>
          </p:nvSpPr>
          <p:spPr bwMode="auto">
            <a:xfrm>
              <a:off x="3069" y="1823"/>
              <a:ext cx="0" cy="164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83989" name="Line 27"/>
            <p:cNvSpPr>
              <a:spLocks noChangeShapeType="1"/>
            </p:cNvSpPr>
            <p:nvPr/>
          </p:nvSpPr>
          <p:spPr bwMode="auto">
            <a:xfrm>
              <a:off x="3876" y="1823"/>
              <a:ext cx="0" cy="164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83990" name="Rectangle 28"/>
            <p:cNvSpPr>
              <a:spLocks noChangeArrowheads="1"/>
            </p:cNvSpPr>
            <p:nvPr/>
          </p:nvSpPr>
          <p:spPr bwMode="auto">
            <a:xfrm>
              <a:off x="3704" y="1578"/>
              <a:ext cx="104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550" tIns="41275" rIns="82550" bIns="41275">
              <a:spAutoFit/>
            </a:bodyPr>
            <a:lstStyle>
              <a:lvl1pPr defTabSz="617538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defTabSz="617538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defTabSz="617538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defTabSz="617538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defTabSz="617538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hu-HU" sz="1800" b="0" smtClean="0">
                  <a:solidFill>
                    <a:srgbClr val="FFFFFF"/>
                  </a:solidFill>
                </a:rPr>
                <a:t>Chateauneuf</a:t>
              </a:r>
            </a:p>
          </p:txBody>
        </p:sp>
        <p:sp>
          <p:nvSpPr>
            <p:cNvPr id="83991" name="Rectangle 29"/>
            <p:cNvSpPr>
              <a:spLocks noChangeArrowheads="1"/>
            </p:cNvSpPr>
            <p:nvPr/>
          </p:nvSpPr>
          <p:spPr bwMode="auto">
            <a:xfrm>
              <a:off x="2921" y="2370"/>
              <a:ext cx="33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550" tIns="41275" rIns="82550" bIns="41275">
              <a:spAutoFit/>
            </a:bodyPr>
            <a:lstStyle>
              <a:lvl1pPr defTabSz="617538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defTabSz="617538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defTabSz="617538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defTabSz="617538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defTabSz="617538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hu-HU" sz="1800" b="0" smtClean="0">
                  <a:solidFill>
                    <a:srgbClr val="FFFFFF"/>
                  </a:solidFill>
                </a:rPr>
                <a:t>PE</a:t>
              </a:r>
            </a:p>
          </p:txBody>
        </p:sp>
        <p:sp>
          <p:nvSpPr>
            <p:cNvPr id="83992" name="Line 30"/>
            <p:cNvSpPr>
              <a:spLocks noChangeShapeType="1"/>
            </p:cNvSpPr>
            <p:nvPr/>
          </p:nvSpPr>
          <p:spPr bwMode="auto">
            <a:xfrm>
              <a:off x="3069" y="2615"/>
              <a:ext cx="0" cy="164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83993" name="Line 31"/>
            <p:cNvSpPr>
              <a:spLocks noChangeShapeType="1"/>
            </p:cNvSpPr>
            <p:nvPr/>
          </p:nvSpPr>
          <p:spPr bwMode="auto">
            <a:xfrm>
              <a:off x="3876" y="2615"/>
              <a:ext cx="0" cy="164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83994" name="Rectangle 32"/>
            <p:cNvSpPr>
              <a:spLocks noChangeArrowheads="1"/>
            </p:cNvSpPr>
            <p:nvPr/>
          </p:nvSpPr>
          <p:spPr bwMode="auto">
            <a:xfrm>
              <a:off x="3704" y="2370"/>
              <a:ext cx="692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550" tIns="41275" rIns="82550" bIns="41275">
              <a:spAutoFit/>
            </a:bodyPr>
            <a:lstStyle>
              <a:lvl1pPr defTabSz="617538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defTabSz="617538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defTabSz="617538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defTabSz="617538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defTabSz="617538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hu-HU" sz="1800" b="0" smtClean="0">
                  <a:solidFill>
                    <a:srgbClr val="FFFFFF"/>
                  </a:solidFill>
                </a:rPr>
                <a:t>Riesling</a:t>
              </a:r>
            </a:p>
          </p:txBody>
        </p:sp>
        <p:sp>
          <p:nvSpPr>
            <p:cNvPr id="83995" name="Rectangle 33"/>
            <p:cNvSpPr>
              <a:spLocks noChangeArrowheads="1"/>
            </p:cNvSpPr>
            <p:nvPr/>
          </p:nvSpPr>
          <p:spPr bwMode="auto">
            <a:xfrm>
              <a:off x="2921" y="3054"/>
              <a:ext cx="33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550" tIns="41275" rIns="82550" bIns="41275">
              <a:spAutoFit/>
            </a:bodyPr>
            <a:lstStyle>
              <a:lvl1pPr defTabSz="617538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defTabSz="617538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defTabSz="617538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defTabSz="617538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defTabSz="617538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hu-HU" sz="1800" b="0" smtClean="0">
                  <a:solidFill>
                    <a:srgbClr val="FFFFFF"/>
                  </a:solidFill>
                </a:rPr>
                <a:t>PE</a:t>
              </a:r>
            </a:p>
          </p:txBody>
        </p:sp>
        <p:sp>
          <p:nvSpPr>
            <p:cNvPr id="83996" name="Line 34"/>
            <p:cNvSpPr>
              <a:spLocks noChangeShapeType="1"/>
            </p:cNvSpPr>
            <p:nvPr/>
          </p:nvSpPr>
          <p:spPr bwMode="auto">
            <a:xfrm>
              <a:off x="3069" y="3299"/>
              <a:ext cx="0" cy="164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83997" name="Line 35"/>
            <p:cNvSpPr>
              <a:spLocks noChangeShapeType="1"/>
            </p:cNvSpPr>
            <p:nvPr/>
          </p:nvSpPr>
          <p:spPr bwMode="auto">
            <a:xfrm>
              <a:off x="3876" y="3299"/>
              <a:ext cx="0" cy="164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83998" name="Rectangle 36"/>
            <p:cNvSpPr>
              <a:spLocks noChangeArrowheads="1"/>
            </p:cNvSpPr>
            <p:nvPr/>
          </p:nvSpPr>
          <p:spPr bwMode="auto">
            <a:xfrm>
              <a:off x="3776" y="3054"/>
              <a:ext cx="665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550" tIns="41275" rIns="82550" bIns="41275">
              <a:spAutoFit/>
            </a:bodyPr>
            <a:lstStyle>
              <a:lvl1pPr defTabSz="617538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defTabSz="617538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defTabSz="617538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defTabSz="617538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defTabSz="617538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defTabSz="6175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hu-HU" sz="1800" b="0" smtClean="0">
                  <a:solidFill>
                    <a:srgbClr val="FFFFFF"/>
                  </a:solidFill>
                </a:rPr>
                <a:t>Ethanol</a:t>
              </a:r>
            </a:p>
          </p:txBody>
        </p:sp>
        <p:sp>
          <p:nvSpPr>
            <p:cNvPr id="83999" name="Rectangle 37"/>
            <p:cNvSpPr>
              <a:spLocks noChangeArrowheads="1"/>
            </p:cNvSpPr>
            <p:nvPr/>
          </p:nvSpPr>
          <p:spPr bwMode="auto">
            <a:xfrm>
              <a:off x="1492" y="1129"/>
              <a:ext cx="116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hu-HU" sz="2000" b="0" smtClean="0">
                  <a:solidFill>
                    <a:srgbClr val="FFFFFF"/>
                  </a:solidFill>
                </a:rPr>
                <a:t>Chate</a:t>
              </a:r>
              <a:r>
                <a:rPr lang="hu-HU" altLang="hu-HU" sz="2000" b="0" smtClean="0">
                  <a:solidFill>
                    <a:srgbClr val="FFFFFF"/>
                  </a:solidFill>
                </a:rPr>
                <a:t>a</a:t>
              </a:r>
              <a:r>
                <a:rPr lang="en-US" altLang="hu-HU" sz="2000" b="0" smtClean="0">
                  <a:solidFill>
                    <a:srgbClr val="FFFFFF"/>
                  </a:solidFill>
                </a:rPr>
                <a:t>uneuf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hu-HU" sz="2000" b="0" smtClean="0">
                  <a:solidFill>
                    <a:srgbClr val="FFFFFF"/>
                  </a:solidFill>
                </a:rPr>
                <a:t>du Pape</a:t>
              </a:r>
            </a:p>
          </p:txBody>
        </p:sp>
        <p:sp>
          <p:nvSpPr>
            <p:cNvPr id="84000" name="Rectangle 38"/>
            <p:cNvSpPr>
              <a:spLocks noChangeArrowheads="1"/>
            </p:cNvSpPr>
            <p:nvPr/>
          </p:nvSpPr>
          <p:spPr bwMode="auto">
            <a:xfrm>
              <a:off x="1392" y="1837"/>
              <a:ext cx="136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hu-HU" sz="2000" b="0" smtClean="0">
                  <a:solidFill>
                    <a:srgbClr val="FFFFFF"/>
                  </a:solidFill>
                </a:rPr>
                <a:t>Chateauneuf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hu-HU" sz="2000" b="0" smtClean="0">
                  <a:solidFill>
                    <a:srgbClr val="FFFFFF"/>
                  </a:solidFill>
                </a:rPr>
                <a:t>du Pape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hu-HU" sz="2000" b="0" smtClean="0">
                  <a:solidFill>
                    <a:srgbClr val="FFFFFF"/>
                  </a:solidFill>
                </a:rPr>
                <a:t>(- Endothelium)</a:t>
              </a:r>
            </a:p>
          </p:txBody>
        </p:sp>
        <p:sp>
          <p:nvSpPr>
            <p:cNvPr id="84001" name="Rectangle 39"/>
            <p:cNvSpPr>
              <a:spLocks noChangeArrowheads="1"/>
            </p:cNvSpPr>
            <p:nvPr/>
          </p:nvSpPr>
          <p:spPr bwMode="auto">
            <a:xfrm>
              <a:off x="1685" y="2677"/>
              <a:ext cx="77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hu-HU" sz="2000" b="0" smtClean="0">
                  <a:solidFill>
                    <a:srgbClr val="FFFFFF"/>
                  </a:solidFill>
                </a:rPr>
                <a:t>Mosel-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hu-HU" sz="2000" b="0" smtClean="0">
                  <a:solidFill>
                    <a:srgbClr val="FFFFFF"/>
                  </a:solidFill>
                </a:rPr>
                <a:t>Riesling</a:t>
              </a:r>
            </a:p>
          </p:txBody>
        </p:sp>
        <p:sp>
          <p:nvSpPr>
            <p:cNvPr id="84002" name="Rectangle 40"/>
            <p:cNvSpPr>
              <a:spLocks noChangeArrowheads="1"/>
            </p:cNvSpPr>
            <p:nvPr/>
          </p:nvSpPr>
          <p:spPr bwMode="auto">
            <a:xfrm>
              <a:off x="1701" y="3529"/>
              <a:ext cx="74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hu-HU" sz="2000" b="0" smtClean="0">
                  <a:solidFill>
                    <a:srgbClr val="FFFFFF"/>
                  </a:solidFill>
                </a:rPr>
                <a:t>Ethanol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82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Text Box 2"/>
          <p:cNvSpPr txBox="1">
            <a:spLocks noChangeArrowheads="1"/>
          </p:cNvSpPr>
          <p:nvPr/>
        </p:nvSpPr>
        <p:spPr bwMode="auto">
          <a:xfrm>
            <a:off x="527050" y="871538"/>
            <a:ext cx="8940800" cy="606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3600" b="1">
                <a:solidFill>
                  <a:srgbClr val="FFFF00"/>
                </a:solidFill>
              </a:rPr>
              <a:t>Minden vörösbor egyforma hatású</a:t>
            </a:r>
            <a:r>
              <a:rPr lang="en-GB" sz="3600" b="1">
                <a:solidFill>
                  <a:srgbClr val="FFFF00"/>
                </a:solidFill>
              </a:rPr>
              <a:t>?</a:t>
            </a:r>
            <a:endParaRPr lang="hu-HU" sz="3600" b="1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sz="3600" b="1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800" b="1">
                <a:solidFill>
                  <a:srgbClr val="00FF00"/>
                </a:solidFill>
              </a:rPr>
              <a:t>A tölgyfa hordóban érlelt (ba</a:t>
            </a:r>
            <a:r>
              <a:rPr lang="en-GB" sz="2800" b="1">
                <a:solidFill>
                  <a:srgbClr val="00FF00"/>
                </a:solidFill>
              </a:rPr>
              <a:t>rrique</a:t>
            </a:r>
            <a:r>
              <a:rPr lang="hu-HU" sz="2800" b="1">
                <a:solidFill>
                  <a:srgbClr val="00FF00"/>
                </a:solidFill>
              </a:rPr>
              <a:t>)</a:t>
            </a:r>
            <a:r>
              <a:rPr lang="en-GB" sz="2800" b="1">
                <a:solidFill>
                  <a:srgbClr val="00FF00"/>
                </a:solidFill>
              </a:rPr>
              <a:t> </a:t>
            </a:r>
            <a:r>
              <a:rPr lang="hu-HU" sz="2800" b="1">
                <a:solidFill>
                  <a:srgbClr val="00FF00"/>
                </a:solidFill>
              </a:rPr>
              <a:t>borok hatékonyabbak</a:t>
            </a:r>
            <a:r>
              <a:rPr lang="en-GB" sz="2800" b="1">
                <a:solidFill>
                  <a:srgbClr val="00FF00"/>
                </a:solidFill>
              </a:rPr>
              <a:t> </a:t>
            </a:r>
            <a:r>
              <a:rPr lang="hu-HU" sz="2800" b="1">
                <a:solidFill>
                  <a:srgbClr val="00FF00"/>
                </a:solidFill>
              </a:rPr>
              <a:t>és fenol tartalmú anyagokat nagyobb mennyiségben tartalmaznak</a:t>
            </a:r>
            <a:endParaRPr lang="en-GB" sz="2800" b="1">
              <a:solidFill>
                <a:srgbClr val="00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sz="2000" b="1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sz="2000" b="1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sz="2000" b="1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sz="2000" b="1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sz="2000" b="1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000" b="1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>
                <a:solidFill>
                  <a:srgbClr val="FFFFFF"/>
                </a:solidFill>
              </a:rPr>
              <a:t>                                  </a:t>
            </a:r>
            <a:endParaRPr lang="hu-HU" sz="2000" b="1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sz="2000" b="1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sz="2000" b="1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000" b="1" i="1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i="1">
                <a:solidFill>
                  <a:srgbClr val="FFFFFF"/>
                </a:solidFill>
              </a:rPr>
              <a:t>                                          </a:t>
            </a:r>
            <a:r>
              <a:rPr lang="hu-HU" sz="2000" b="1" i="1">
                <a:solidFill>
                  <a:srgbClr val="FFFFFF"/>
                </a:solidFill>
              </a:rPr>
              <a:t>                   </a:t>
            </a:r>
            <a:r>
              <a:rPr lang="en-GB" sz="16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Rosenkranz, FASEB J (2002) 16: 1958</a:t>
            </a:r>
            <a:endParaRPr lang="en-GB" sz="1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5" t="33246" r="2751" b="33269"/>
          <a:stretch>
            <a:fillRect/>
          </a:stretch>
        </p:blipFill>
        <p:spPr bwMode="auto">
          <a:xfrm>
            <a:off x="250825" y="1125538"/>
            <a:ext cx="4751388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6156325" y="6583363"/>
            <a:ext cx="27765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1200" b="0" smtClean="0">
                <a:solidFill>
                  <a:srgbClr val="FFFFFF"/>
                </a:solidFill>
              </a:rPr>
              <a:t>http://en.wikipedia.org/wiki/Resveratrol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5200650" y="58245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0" smtClean="0">
              <a:solidFill>
                <a:srgbClr val="000000"/>
              </a:solidFill>
            </a:endParaRPr>
          </a:p>
        </p:txBody>
      </p:sp>
      <p:sp>
        <p:nvSpPr>
          <p:cNvPr id="86021" name="Text Box 6"/>
          <p:cNvSpPr txBox="1">
            <a:spLocks noChangeArrowheads="1"/>
          </p:cNvSpPr>
          <p:nvPr/>
        </p:nvSpPr>
        <p:spPr bwMode="auto">
          <a:xfrm>
            <a:off x="179388" y="5734050"/>
            <a:ext cx="896461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900" smtClean="0">
                <a:solidFill>
                  <a:srgbClr val="FFFFFF"/>
                </a:solidFill>
              </a:rPr>
              <a:t>„</a:t>
            </a:r>
            <a:r>
              <a:rPr lang="de-DE" altLang="hu-HU" sz="1900" smtClean="0">
                <a:solidFill>
                  <a:srgbClr val="FFFFFF"/>
                </a:solidFill>
              </a:rPr>
              <a:t>plausible candidates</a:t>
            </a:r>
            <a:r>
              <a:rPr lang="hu-HU" altLang="hu-HU" sz="1900" smtClean="0">
                <a:solidFill>
                  <a:srgbClr val="FFFFFF"/>
                </a:solidFill>
              </a:rPr>
              <a:t> </a:t>
            </a:r>
            <a:r>
              <a:rPr lang="de-DE" altLang="hu-HU" sz="1900" smtClean="0">
                <a:solidFill>
                  <a:srgbClr val="FFFFFF"/>
                </a:solidFill>
              </a:rPr>
              <a:t>for French paradox</a:t>
            </a:r>
            <a:r>
              <a:rPr lang="hu-HU" altLang="hu-HU" sz="1900" smtClean="0">
                <a:solidFill>
                  <a:srgbClr val="FFFFFF"/>
                </a:solidFill>
              </a:rPr>
              <a:t>”  </a:t>
            </a:r>
            <a:r>
              <a:rPr lang="de-DE" altLang="hu-HU" sz="1900" smtClean="0">
                <a:solidFill>
                  <a:srgbClr val="FFFFFF"/>
                </a:solidFill>
              </a:rPr>
              <a:t>(Corder, Nature(2006) 444:566</a:t>
            </a:r>
          </a:p>
        </p:txBody>
      </p:sp>
      <p:pic>
        <p:nvPicPr>
          <p:cNvPr id="86022" name="Picture 7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"/>
          <a:stretch>
            <a:fillRect/>
          </a:stretch>
        </p:blipFill>
        <p:spPr bwMode="auto">
          <a:xfrm>
            <a:off x="5292725" y="1484313"/>
            <a:ext cx="349250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3" name="Text Box 8"/>
          <p:cNvSpPr txBox="1">
            <a:spLocks noChangeArrowheads="1"/>
          </p:cNvSpPr>
          <p:nvPr/>
        </p:nvSpPr>
        <p:spPr bwMode="auto">
          <a:xfrm>
            <a:off x="5364163" y="3752850"/>
            <a:ext cx="3635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000" b="0" i="1" smtClean="0">
                <a:solidFill>
                  <a:srgbClr val="FFFFFF"/>
                </a:solidFill>
              </a:rPr>
              <a:t>Chek, Nature (2006) 444:11</a:t>
            </a:r>
            <a:endParaRPr lang="hu-HU" altLang="hu-HU" sz="2000" b="0" i="1" smtClean="0">
              <a:solidFill>
                <a:srgbClr val="FFFFFF"/>
              </a:solidFill>
            </a:endParaRPr>
          </a:p>
        </p:txBody>
      </p:sp>
      <p:sp>
        <p:nvSpPr>
          <p:cNvPr id="86024" name="Text Box 9"/>
          <p:cNvSpPr txBox="1">
            <a:spLocks noChangeArrowheads="1"/>
          </p:cNvSpPr>
          <p:nvPr/>
        </p:nvSpPr>
        <p:spPr bwMode="auto">
          <a:xfrm>
            <a:off x="2051050" y="188913"/>
            <a:ext cx="5292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800" smtClean="0">
                <a:solidFill>
                  <a:srgbClr val="00FF00"/>
                </a:solidFill>
              </a:rPr>
              <a:t>Tabletta vagy bor fogyasztás?</a:t>
            </a:r>
          </a:p>
        </p:txBody>
      </p:sp>
    </p:spTree>
    <p:extLst>
      <p:ext uri="{BB962C8B-B14F-4D97-AF65-F5344CB8AC3E}">
        <p14:creationId xmlns:p14="http://schemas.microsoft.com/office/powerpoint/2010/main" val="95971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338138" y="66675"/>
            <a:ext cx="85518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800" smtClean="0">
                <a:solidFill>
                  <a:srgbClr val="FFFF00"/>
                </a:solidFill>
              </a:rPr>
              <a:t>A vörös és a fehér bor polifenol tartalma</a:t>
            </a:r>
            <a:endParaRPr lang="de-DE" altLang="hu-HU" sz="2800" smtClean="0">
              <a:solidFill>
                <a:srgbClr val="FFFF00"/>
              </a:solidFill>
            </a:endParaRPr>
          </a:p>
        </p:txBody>
      </p:sp>
      <p:sp>
        <p:nvSpPr>
          <p:cNvPr id="87043" name="Line 3"/>
          <p:cNvSpPr>
            <a:spLocks noChangeShapeType="1"/>
          </p:cNvSpPr>
          <p:nvPr/>
        </p:nvSpPr>
        <p:spPr bwMode="auto">
          <a:xfrm>
            <a:off x="238125" y="1190625"/>
            <a:ext cx="8669338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800" b="1" smtClean="0">
              <a:solidFill>
                <a:srgbClr val="000000"/>
              </a:solidFill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6119813" y="1431925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smtClean="0">
                <a:solidFill>
                  <a:srgbClr val="FFFF00"/>
                </a:solidFill>
              </a:rPr>
              <a:t>Fehér bor</a:t>
            </a:r>
            <a:endParaRPr lang="de-DE" altLang="hu-HU" sz="2400" smtClean="0">
              <a:solidFill>
                <a:srgbClr val="FFFF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1600" smtClean="0">
                <a:solidFill>
                  <a:srgbClr val="FFFFFF"/>
                </a:solidFill>
              </a:rPr>
              <a:t>(Riesling Kabinett)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1441450" y="2128838"/>
            <a:ext cx="704215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000" smtClean="0">
                <a:solidFill>
                  <a:srgbClr val="FFFFFF"/>
                </a:solidFill>
              </a:rPr>
              <a:t>cis-Piceid			 5,1			 0,0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000" i="1" smtClean="0">
                <a:solidFill>
                  <a:srgbClr val="FFFFFF"/>
                </a:solidFill>
              </a:rPr>
              <a:t>trans</a:t>
            </a:r>
            <a:r>
              <a:rPr lang="de-DE" altLang="hu-HU" sz="2000" smtClean="0">
                <a:solidFill>
                  <a:srgbClr val="FFFFFF"/>
                </a:solidFill>
              </a:rPr>
              <a:t>-Resveratrol		 1,6			 0,0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000" smtClean="0">
                <a:solidFill>
                  <a:srgbClr val="FFFFFF"/>
                </a:solidFill>
              </a:rPr>
              <a:t>Quercetin			 0,0			 0,0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000" smtClean="0">
                <a:solidFill>
                  <a:srgbClr val="FFFF00"/>
                </a:solidFill>
              </a:rPr>
              <a:t>Catechin			37,3			 5,2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000" smtClean="0">
                <a:solidFill>
                  <a:srgbClr val="FFFF00"/>
                </a:solidFill>
              </a:rPr>
              <a:t>Epicatechin			12,0			 1,6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000" smtClean="0">
                <a:solidFill>
                  <a:srgbClr val="FFFF00"/>
                </a:solidFill>
              </a:rPr>
              <a:t>Procyanidin B2		 9,7			 0,0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000" smtClean="0">
                <a:solidFill>
                  <a:srgbClr val="FFFF00"/>
                </a:solidFill>
              </a:rPr>
              <a:t>Gallic Acid			44,9			 0,9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000" smtClean="0">
                <a:solidFill>
                  <a:srgbClr val="FFFFFF"/>
                </a:solidFill>
              </a:rPr>
              <a:t>Cafteric Acid		24,8			37,9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000" smtClean="0">
                <a:solidFill>
                  <a:srgbClr val="FFFFFF"/>
                </a:solidFill>
              </a:rPr>
              <a:t>Coffee Acid			 7,0			16,7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2000" smtClean="0">
                <a:solidFill>
                  <a:srgbClr val="FFFFFF"/>
                </a:solidFill>
              </a:rPr>
              <a:t>p-Coumaric Acid		23,5			 6,8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hu-HU" sz="2000" smtClean="0">
              <a:solidFill>
                <a:srgbClr val="FFFFFF"/>
              </a:solidFill>
            </a:endParaRP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000" smtClean="0">
                <a:solidFill>
                  <a:srgbClr val="00FF00"/>
                </a:solidFill>
              </a:rPr>
              <a:t>Össz polifenol</a:t>
            </a:r>
            <a:r>
              <a:rPr lang="hu-HU" altLang="hu-HU" sz="2000" smtClean="0">
                <a:solidFill>
                  <a:srgbClr val="FFFFFF"/>
                </a:solidFill>
              </a:rPr>
              <a:t> </a:t>
            </a:r>
            <a:r>
              <a:rPr lang="de-DE" altLang="hu-HU" sz="2000" smtClean="0">
                <a:solidFill>
                  <a:srgbClr val="00FF00"/>
                </a:solidFill>
              </a:rPr>
              <a:t>	</a:t>
            </a:r>
            <a:r>
              <a:rPr lang="hu-HU" altLang="hu-HU" sz="2000" smtClean="0">
                <a:solidFill>
                  <a:srgbClr val="00FF00"/>
                </a:solidFill>
              </a:rPr>
              <a:t>           </a:t>
            </a:r>
            <a:r>
              <a:rPr lang="de-DE" altLang="hu-HU" sz="2000" smtClean="0">
                <a:solidFill>
                  <a:srgbClr val="00FF00"/>
                </a:solidFill>
              </a:rPr>
              <a:t>2113</a:t>
            </a:r>
            <a:r>
              <a:rPr lang="de-DE" altLang="hu-HU" sz="2000" smtClean="0">
                <a:solidFill>
                  <a:srgbClr val="FFFFFF"/>
                </a:solidFill>
              </a:rPr>
              <a:t>			</a:t>
            </a:r>
            <a:r>
              <a:rPr lang="de-DE" altLang="hu-HU" sz="2000" smtClean="0">
                <a:solidFill>
                  <a:srgbClr val="00FF00"/>
                </a:solidFill>
              </a:rPr>
              <a:t>350 </a:t>
            </a:r>
            <a:r>
              <a:rPr lang="de-DE" altLang="hu-HU" sz="2000" smtClean="0">
                <a:solidFill>
                  <a:srgbClr val="FFFF00"/>
                </a:solidFill>
              </a:rPr>
              <a:t>    </a:t>
            </a:r>
            <a:r>
              <a:rPr lang="de-DE" altLang="hu-HU" sz="2000" smtClean="0">
                <a:solidFill>
                  <a:srgbClr val="00FF00"/>
                </a:solidFill>
              </a:rPr>
              <a:t>[mg/l]</a:t>
            </a:r>
            <a:r>
              <a:rPr lang="de-DE" altLang="hu-HU" sz="2000" smtClean="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3594100" y="1420813"/>
            <a:ext cx="2417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smtClean="0">
                <a:solidFill>
                  <a:srgbClr val="FFFF00"/>
                </a:solidFill>
              </a:rPr>
              <a:t>Vörös bor</a:t>
            </a:r>
            <a:endParaRPr lang="de-DE" altLang="hu-HU" sz="2400" smtClean="0">
              <a:solidFill>
                <a:srgbClr val="FFFF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hu-HU" sz="1600" smtClean="0">
                <a:solidFill>
                  <a:srgbClr val="FFFFFF"/>
                </a:solidFill>
              </a:rPr>
              <a:t>(Chateauneuf-du-Pape)</a:t>
            </a:r>
          </a:p>
        </p:txBody>
      </p:sp>
    </p:spTree>
    <p:extLst>
      <p:ext uri="{BB962C8B-B14F-4D97-AF65-F5344CB8AC3E}">
        <p14:creationId xmlns:p14="http://schemas.microsoft.com/office/powerpoint/2010/main" val="16931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44000" cy="62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39" name="Téglalap 4"/>
          <p:cNvSpPr>
            <a:spLocks noChangeArrowheads="1"/>
          </p:cNvSpPr>
          <p:nvPr/>
        </p:nvSpPr>
        <p:spPr bwMode="auto">
          <a:xfrm>
            <a:off x="4572000" y="6581775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200" smtClean="0">
                <a:solidFill>
                  <a:srgbClr val="FFFFFF"/>
                </a:solidFill>
              </a:rPr>
              <a:t>Heart Fail Rev (2011) 16:425–435</a:t>
            </a:r>
          </a:p>
        </p:txBody>
      </p:sp>
      <p:sp>
        <p:nvSpPr>
          <p:cNvPr id="91140" name="Ellipszis 7"/>
          <p:cNvSpPr>
            <a:spLocks noChangeArrowheads="1"/>
          </p:cNvSpPr>
          <p:nvPr/>
        </p:nvSpPr>
        <p:spPr bwMode="auto">
          <a:xfrm>
            <a:off x="5795963" y="2636838"/>
            <a:ext cx="1728787" cy="62706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91141" name="Ellipszis 8"/>
          <p:cNvSpPr>
            <a:spLocks noChangeArrowheads="1"/>
          </p:cNvSpPr>
          <p:nvPr/>
        </p:nvSpPr>
        <p:spPr bwMode="auto">
          <a:xfrm>
            <a:off x="5940425" y="1557338"/>
            <a:ext cx="1584325" cy="482600"/>
          </a:xfrm>
          <a:prstGeom prst="ellips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91142" name="Ellipszis 9"/>
          <p:cNvSpPr>
            <a:spLocks noChangeArrowheads="1"/>
          </p:cNvSpPr>
          <p:nvPr/>
        </p:nvSpPr>
        <p:spPr bwMode="auto">
          <a:xfrm>
            <a:off x="2627313" y="2730500"/>
            <a:ext cx="2089150" cy="627063"/>
          </a:xfrm>
          <a:prstGeom prst="ellips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91143" name="Ellipszis 12"/>
          <p:cNvSpPr>
            <a:spLocks noChangeArrowheads="1"/>
          </p:cNvSpPr>
          <p:nvPr/>
        </p:nvSpPr>
        <p:spPr bwMode="auto">
          <a:xfrm>
            <a:off x="5940425" y="3905250"/>
            <a:ext cx="1944688" cy="625475"/>
          </a:xfrm>
          <a:prstGeom prst="ellips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  <p:sp>
        <p:nvSpPr>
          <p:cNvPr id="91144" name="Ellipszis 13"/>
          <p:cNvSpPr>
            <a:spLocks noChangeArrowheads="1"/>
          </p:cNvSpPr>
          <p:nvPr/>
        </p:nvSpPr>
        <p:spPr bwMode="auto">
          <a:xfrm>
            <a:off x="7740650" y="2565400"/>
            <a:ext cx="1403350" cy="935038"/>
          </a:xfrm>
          <a:prstGeom prst="ellips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179388" y="333375"/>
            <a:ext cx="88566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mtClean="0">
                <a:solidFill>
                  <a:srgbClr val="FFFF00"/>
                </a:solidFill>
              </a:rPr>
              <a:t>Idősebbek alkohol fogyasztása Medicare  (biztosítói) kiadások</a:t>
            </a:r>
            <a:endParaRPr lang="hu-HU" altLang="hu-HU" b="0" smtClean="0">
              <a:solidFill>
                <a:srgbClr val="FFFF00"/>
              </a:solidFill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5181600" y="6292850"/>
            <a:ext cx="4000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600" b="0" smtClean="0">
                <a:solidFill>
                  <a:srgbClr val="FFFF00"/>
                </a:solidFill>
              </a:rPr>
              <a:t>Health Care Finance Rev, 2006, 27: 49-61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409575" y="1700213"/>
            <a:ext cx="8497888" cy="3048000"/>
          </a:xfrm>
          <a:prstGeom prst="rect">
            <a:avLst/>
          </a:prstGeom>
          <a:gradFill rotWithShape="1">
            <a:gsLst>
              <a:gs pos="0">
                <a:srgbClr val="00005E"/>
              </a:gs>
              <a:gs pos="50000">
                <a:srgbClr val="000089"/>
              </a:gs>
              <a:gs pos="100000">
                <a:srgbClr val="0000A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smtClean="0">
                <a:solidFill>
                  <a:srgbClr val="FFFF00"/>
                </a:solidFill>
              </a:rPr>
              <a:t>Résztvevők:</a:t>
            </a:r>
            <a:r>
              <a:rPr lang="hu-HU" altLang="hu-HU" sz="2400" b="0" smtClean="0">
                <a:solidFill>
                  <a:srgbClr val="FFFF00"/>
                </a:solidFill>
              </a:rPr>
              <a:t> 4392 amerikai (Cardiovascular Health Study)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smtClean="0">
                <a:solidFill>
                  <a:srgbClr val="FFFF00"/>
                </a:solidFill>
              </a:rPr>
              <a:t>Populációs, követéses tanulmány</a:t>
            </a:r>
            <a:r>
              <a:rPr lang="hu-HU" altLang="hu-HU" sz="2400" b="0" smtClean="0">
                <a:solidFill>
                  <a:srgbClr val="FFFF00"/>
                </a:solidFill>
              </a:rPr>
              <a:t> (65 </a:t>
            </a:r>
            <a:r>
              <a:rPr lang="hu-HU" altLang="hu-HU" sz="2400" b="0" smtClean="0">
                <a:solidFill>
                  <a:srgbClr val="FFFF00"/>
                </a:solidFill>
                <a:cs typeface="Arial" pitchFamily="34" charset="0"/>
              </a:rPr>
              <a:t>≤ </a:t>
            </a:r>
            <a:r>
              <a:rPr lang="hu-HU" altLang="hu-HU" sz="2400" b="0" smtClean="0">
                <a:solidFill>
                  <a:srgbClr val="FFFF00"/>
                </a:solidFill>
              </a:rPr>
              <a:t>évesek)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0" smtClean="0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smtClean="0">
                <a:solidFill>
                  <a:srgbClr val="00FF00"/>
                </a:solidFill>
              </a:rPr>
              <a:t>Teljes kiadás ~ 2000 USD alacsonyabb volt azoknál, akik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smtClean="0">
                <a:solidFill>
                  <a:srgbClr val="00FF00"/>
                </a:solidFill>
              </a:rPr>
              <a:t>hetente 1-6 „italt” fogyasztottak összehasonlítva az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smtClean="0">
                <a:solidFill>
                  <a:srgbClr val="00FF00"/>
                </a:solidFill>
              </a:rPr>
              <a:t>egyáltalán nem ivókkal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smtClean="0">
              <a:solidFill>
                <a:srgbClr val="00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b="0" smtClean="0">
                <a:solidFill>
                  <a:srgbClr val="FFFF00"/>
                </a:solidFill>
              </a:rPr>
              <a:t>A korábbi alkoholisták eü. költségei voltak a legmagasabbak</a:t>
            </a:r>
          </a:p>
        </p:txBody>
      </p:sp>
    </p:spTree>
    <p:extLst>
      <p:ext uri="{BB962C8B-B14F-4D97-AF65-F5344CB8AC3E}">
        <p14:creationId xmlns:p14="http://schemas.microsoft.com/office/powerpoint/2010/main" val="415449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3"/>
          <p:cNvSpPr txBox="1">
            <a:spLocks noChangeArrowheads="1"/>
          </p:cNvSpPr>
          <p:nvPr/>
        </p:nvSpPr>
        <p:spPr bwMode="auto">
          <a:xfrm>
            <a:off x="395288" y="692150"/>
            <a:ext cx="8302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400" smtClean="0">
                <a:solidFill>
                  <a:srgbClr val="66FF33"/>
                </a:solidFill>
              </a:rPr>
              <a:t>Eubulos</a:t>
            </a:r>
            <a:r>
              <a:rPr lang="hu-HU" altLang="hu-HU" sz="2400" smtClean="0">
                <a:solidFill>
                  <a:srgbClr val="66FF33"/>
                </a:solidFill>
              </a:rPr>
              <a:t> költő</a:t>
            </a:r>
            <a:r>
              <a:rPr lang="hu-HU" altLang="hu-HU" sz="2400" b="0" smtClean="0">
                <a:solidFill>
                  <a:srgbClr val="66FF33"/>
                </a:solidFill>
              </a:rPr>
              <a:t> (4.sz. BC) 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400" smtClean="0">
                <a:solidFill>
                  <a:srgbClr val="66FF33"/>
                </a:solidFill>
              </a:rPr>
              <a:t>“Semele”</a:t>
            </a:r>
            <a:r>
              <a:rPr lang="hu-HU" altLang="hu-HU" sz="2400" smtClean="0">
                <a:solidFill>
                  <a:srgbClr val="66FF33"/>
                </a:solidFill>
              </a:rPr>
              <a:t> </a:t>
            </a:r>
            <a:r>
              <a:rPr lang="en-US" altLang="hu-HU" sz="2400" b="0" smtClean="0">
                <a:solidFill>
                  <a:srgbClr val="66FF33"/>
                </a:solidFill>
              </a:rPr>
              <a:t>(Dionysos</a:t>
            </a:r>
            <a:r>
              <a:rPr lang="hu-HU" altLang="hu-HU" sz="2400" b="0" smtClean="0">
                <a:solidFill>
                  <a:srgbClr val="66FF33"/>
                </a:solidFill>
              </a:rPr>
              <a:t> anyja</a:t>
            </a:r>
            <a:r>
              <a:rPr lang="en-US" altLang="hu-HU" sz="2400" b="0" smtClean="0">
                <a:solidFill>
                  <a:srgbClr val="66FF33"/>
                </a:solidFill>
              </a:rPr>
              <a:t>)</a:t>
            </a:r>
          </a:p>
        </p:txBody>
      </p:sp>
      <p:sp>
        <p:nvSpPr>
          <p:cNvPr id="101379" name="Text Box 6"/>
          <p:cNvSpPr txBox="1">
            <a:spLocks noChangeArrowheads="1"/>
          </p:cNvSpPr>
          <p:nvPr/>
        </p:nvSpPr>
        <p:spPr bwMode="auto">
          <a:xfrm>
            <a:off x="684213" y="1762125"/>
            <a:ext cx="7899400" cy="3046413"/>
          </a:xfrm>
          <a:prstGeom prst="rect">
            <a:avLst/>
          </a:prstGeom>
          <a:gradFill rotWithShape="1">
            <a:gsLst>
              <a:gs pos="0">
                <a:srgbClr val="00005E"/>
              </a:gs>
              <a:gs pos="50000">
                <a:srgbClr val="000089"/>
              </a:gs>
              <a:gs pos="100000">
                <a:srgbClr val="0000A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000" smtClean="0">
                <a:solidFill>
                  <a:srgbClr val="FFFF00"/>
                </a:solidFill>
              </a:rPr>
              <a:t>„</a:t>
            </a:r>
            <a:r>
              <a:rPr lang="hu-HU" altLang="hu-HU" sz="2400" smtClean="0">
                <a:solidFill>
                  <a:srgbClr val="FFFF00"/>
                </a:solidFill>
              </a:rPr>
              <a:t>A bölcseknek  három korsó italt keverek: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smtClean="0">
                <a:solidFill>
                  <a:srgbClr val="66FF33"/>
                </a:solidFill>
              </a:rPr>
              <a:t>Az elsőt a jó egészségnek</a:t>
            </a:r>
            <a:r>
              <a:rPr lang="hu-HU" altLang="hu-HU" sz="2400" smtClean="0">
                <a:solidFill>
                  <a:srgbClr val="FFFF00"/>
                </a:solidFill>
              </a:rPr>
              <a:t>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smtClean="0">
                <a:solidFill>
                  <a:srgbClr val="FFFF00"/>
                </a:solidFill>
              </a:rPr>
              <a:t>A másodikat a szerelemnek és boldogságnak,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smtClean="0">
                <a:solidFill>
                  <a:srgbClr val="FFFF00"/>
                </a:solidFill>
              </a:rPr>
              <a:t>A harmadikat az alvásnak.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smtClean="0">
                <a:solidFill>
                  <a:srgbClr val="FFFF00"/>
                </a:solidFill>
              </a:rPr>
              <a:t>A negyediket már nem magunknak, az dühössé tesz,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smtClean="0">
                <a:solidFill>
                  <a:srgbClr val="FFFF00"/>
                </a:solidFill>
              </a:rPr>
              <a:t>Az ötödik kiabáláshoz vezet,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smtClean="0">
                <a:solidFill>
                  <a:srgbClr val="FFFF00"/>
                </a:solidFill>
              </a:rPr>
              <a:t>A hatodik megrészegít,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smtClean="0">
                <a:solidFill>
                  <a:srgbClr val="FFFF00"/>
                </a:solidFill>
              </a:rPr>
              <a:t>A hetedik elvakít ………”</a:t>
            </a:r>
          </a:p>
        </p:txBody>
      </p:sp>
    </p:spTree>
    <p:extLst>
      <p:ext uri="{BB962C8B-B14F-4D97-AF65-F5344CB8AC3E}">
        <p14:creationId xmlns:p14="http://schemas.microsoft.com/office/powerpoint/2010/main" val="268908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3"/>
          <p:cNvSpPr txBox="1">
            <a:spLocks noChangeArrowheads="1"/>
          </p:cNvSpPr>
          <p:nvPr/>
        </p:nvSpPr>
        <p:spPr bwMode="auto">
          <a:xfrm>
            <a:off x="1763713" y="0"/>
            <a:ext cx="5830887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hu-HU" sz="4000" smtClean="0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hu-HU" sz="2800" smtClean="0">
              <a:solidFill>
                <a:srgbClr val="FFFF00"/>
              </a:solidFill>
            </a:endParaRPr>
          </a:p>
          <a:p>
            <a:pPr eaLnBrk="0" fontAlgn="base" hangingPunct="0">
              <a:spcAft>
                <a:spcPct val="0"/>
              </a:spcAft>
            </a:pPr>
            <a:endParaRPr lang="hu-HU" altLang="hu-HU" sz="4400" b="0" smtClean="0">
              <a:solidFill>
                <a:srgbClr val="000000"/>
              </a:solidFill>
            </a:endParaRPr>
          </a:p>
        </p:txBody>
      </p:sp>
      <p:sp>
        <p:nvSpPr>
          <p:cNvPr id="102403" name="Rectangle 4"/>
          <p:cNvSpPr>
            <a:spLocks noChangeArrowheads="1"/>
          </p:cNvSpPr>
          <p:nvPr/>
        </p:nvSpPr>
        <p:spPr bwMode="auto">
          <a:xfrm>
            <a:off x="827088" y="893763"/>
            <a:ext cx="784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800" smtClean="0">
                <a:solidFill>
                  <a:srgbClr val="FFFF00"/>
                </a:solidFill>
              </a:rPr>
              <a:t>Mark Twain (1835-1910):</a:t>
            </a:r>
          </a:p>
        </p:txBody>
      </p:sp>
      <p:sp>
        <p:nvSpPr>
          <p:cNvPr id="102404" name="Text Box 5"/>
          <p:cNvSpPr txBox="1">
            <a:spLocks noChangeArrowheads="1"/>
          </p:cNvSpPr>
          <p:nvPr/>
        </p:nvSpPr>
        <p:spPr bwMode="auto">
          <a:xfrm>
            <a:off x="2195513" y="1844675"/>
            <a:ext cx="5399087" cy="1816100"/>
          </a:xfrm>
          <a:prstGeom prst="rect">
            <a:avLst/>
          </a:prstGeom>
          <a:gradFill rotWithShape="1">
            <a:gsLst>
              <a:gs pos="0">
                <a:srgbClr val="00005E"/>
              </a:gs>
              <a:gs pos="50000">
                <a:srgbClr val="000089"/>
              </a:gs>
              <a:gs pos="100000">
                <a:srgbClr val="0000A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800" smtClean="0">
                <a:solidFill>
                  <a:srgbClr val="00FF00"/>
                </a:solidFill>
              </a:rPr>
              <a:t>„Amikor az ivás borzalmas következményeiről olvastam, elhatároztam, hogy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800" smtClean="0">
                <a:solidFill>
                  <a:srgbClr val="00FF00"/>
                </a:solidFill>
              </a:rPr>
              <a:t>abbahagyom az olvasást!”</a:t>
            </a:r>
            <a:endParaRPr lang="hu-HU" altLang="hu-HU" sz="28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3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26" descr="s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404813"/>
            <a:ext cx="471963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1027"/>
          <p:cNvSpPr txBox="1">
            <a:spLocks noChangeArrowheads="1"/>
          </p:cNvSpPr>
          <p:nvPr/>
        </p:nvSpPr>
        <p:spPr bwMode="auto">
          <a:xfrm>
            <a:off x="107950" y="260350"/>
            <a:ext cx="3962400" cy="6208713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100AC"/>
              </a:gs>
              <a:gs pos="100000">
                <a:srgbClr val="0400C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smtClean="0">
                <a:solidFill>
                  <a:srgbClr val="FFFFFF"/>
                </a:solidFill>
              </a:rPr>
              <a:t>Új Testamentum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smtClean="0">
                <a:solidFill>
                  <a:srgbClr val="FFFFFF"/>
                </a:solidFill>
              </a:rPr>
              <a:t>Az irgalmas Szamaritánus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smtClean="0">
                <a:solidFill>
                  <a:srgbClr val="00CC99"/>
                </a:solidFill>
              </a:rPr>
              <a:t>„</a:t>
            </a:r>
            <a:r>
              <a:rPr lang="hu-HU" altLang="hu-HU" sz="2400" smtClean="0">
                <a:solidFill>
                  <a:srgbClr val="00FF00"/>
                </a:solidFill>
              </a:rPr>
              <a:t>Egy ember megy vala alá Jeruzsálemből Jerikóba, és rablók kezébe esék, akik azt kifosztván és megsebesítvén, elmenének, ott hagyák félholtan. … Egy samaritánus pedig az úton menvén … bekötözé annak sebeit, olajat és bort töltvén azokba.”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smtClean="0">
              <a:solidFill>
                <a:srgbClr val="00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400" smtClean="0">
              <a:solidFill>
                <a:srgbClr val="00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800" smtClean="0">
                <a:solidFill>
                  <a:srgbClr val="FFFFFF"/>
                </a:solidFill>
              </a:rPr>
              <a:t>Lu</a:t>
            </a:r>
            <a:r>
              <a:rPr lang="hu-HU" altLang="hu-HU" sz="1800" smtClean="0">
                <a:solidFill>
                  <a:srgbClr val="FFFFFF"/>
                </a:solidFill>
              </a:rPr>
              <a:t>kács evangéliuma</a:t>
            </a:r>
            <a:r>
              <a:rPr lang="en-US" altLang="hu-HU" sz="1800" smtClean="0">
                <a:solidFill>
                  <a:srgbClr val="FFFFFF"/>
                </a:solidFill>
              </a:rPr>
              <a:t>; 10: 30-37 </a:t>
            </a:r>
          </a:p>
        </p:txBody>
      </p:sp>
      <p:sp>
        <p:nvSpPr>
          <p:cNvPr id="26628" name="Text Box 1028"/>
          <p:cNvSpPr txBox="1">
            <a:spLocks noChangeArrowheads="1"/>
          </p:cNvSpPr>
          <p:nvPr/>
        </p:nvSpPr>
        <p:spPr bwMode="auto">
          <a:xfrm>
            <a:off x="7450138" y="6435725"/>
            <a:ext cx="1370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600" smtClean="0">
                <a:solidFill>
                  <a:srgbClr val="FFFFFF"/>
                </a:solidFill>
              </a:rPr>
              <a:t>V. van Gogh</a:t>
            </a:r>
          </a:p>
        </p:txBody>
      </p:sp>
    </p:spTree>
    <p:extLst>
      <p:ext uri="{BB962C8B-B14F-4D97-AF65-F5344CB8AC3E}">
        <p14:creationId xmlns:p14="http://schemas.microsoft.com/office/powerpoint/2010/main" val="15501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717925" y="3068638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4400" b="0" smtClean="0">
              <a:solidFill>
                <a:srgbClr val="000000"/>
              </a:solidFill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295400" y="2840038"/>
            <a:ext cx="6324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4400" b="0" smtClean="0">
              <a:solidFill>
                <a:srgbClr val="000000"/>
              </a:solidFill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88913" y="381000"/>
            <a:ext cx="8991600" cy="651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600" smtClean="0">
                <a:solidFill>
                  <a:srgbClr val="66FF33"/>
                </a:solidFill>
              </a:rPr>
              <a:t>Mikor igyak, mikor ne?</a:t>
            </a:r>
            <a:r>
              <a:rPr lang="hu-HU" altLang="hu-HU" sz="2600" b="0" smtClean="0">
                <a:solidFill>
                  <a:srgbClr val="FFFF00"/>
                </a:solidFill>
              </a:rPr>
              <a:t>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b="0" smtClean="0">
                <a:solidFill>
                  <a:srgbClr val="FFFF00"/>
                </a:solidFill>
              </a:rPr>
              <a:t>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smtClean="0">
                <a:solidFill>
                  <a:srgbClr val="FFFF00"/>
                </a:solidFill>
              </a:rPr>
              <a:t>„Az ivásnak egy törvénye van: bármikor, bárhol, bárhogyan. Komoly idő, komoly ember és komoly nép számára ennyi elég. Ma, sajnos ezzel a törvénnyel a legnagyobb visszaélések történnek. Hallottam, hogy valaki nyáron alkonyatkor a lugasban szentgyörgyhegyit ivott, és közben újságot olvasott. Ha nem szavahihető ember mondta volna, azt hinném, hogy hazudott.</a:t>
            </a:r>
            <a:r>
              <a:rPr lang="hu-HU" altLang="hu-HU" sz="2400" smtClean="0">
                <a:solidFill>
                  <a:srgbClr val="FFFFFF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800" b="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800" b="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800" b="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200" b="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600" b="0" smtClean="0">
                <a:solidFill>
                  <a:srgbClr val="FFFF00"/>
                </a:solidFill>
              </a:rPr>
              <a:t>                                         (Hamvas Béla: A bor filozófiája, Editio M, 2000, Szentendre, 78-79 old.)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1600" b="0" smtClean="0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800" b="0" smtClean="0">
                <a:solidFill>
                  <a:srgbClr val="FFFFFF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2169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8175" y="620713"/>
            <a:ext cx="5184775" cy="936625"/>
          </a:xfrm>
          <a:solidFill>
            <a:srgbClr val="000099"/>
          </a:solidFill>
        </p:spPr>
        <p:txBody>
          <a:bodyPr/>
          <a:lstStyle/>
          <a:p>
            <a:r>
              <a:rPr lang="hu-HU" altLang="hu-HU" smtClean="0">
                <a:solidFill>
                  <a:srgbClr val="00FF00"/>
                </a:solidFill>
              </a:rPr>
              <a:t>Mikor igyak, mikor ne?</a:t>
            </a:r>
            <a:endParaRPr lang="hu-HU" altLang="hu-HU" sz="2400" b="0" smtClean="0">
              <a:solidFill>
                <a:srgbClr val="FFFF00"/>
              </a:solidFill>
            </a:endParaRPr>
          </a:p>
        </p:txBody>
      </p:sp>
      <p:sp>
        <p:nvSpPr>
          <p:cNvPr id="105475" name="Text Box 5"/>
          <p:cNvSpPr txBox="1">
            <a:spLocks noChangeArrowheads="1"/>
          </p:cNvSpPr>
          <p:nvPr/>
        </p:nvSpPr>
        <p:spPr bwMode="auto">
          <a:xfrm>
            <a:off x="468313" y="1720850"/>
            <a:ext cx="8391525" cy="2136775"/>
          </a:xfrm>
          <a:prstGeom prst="rect">
            <a:avLst/>
          </a:prstGeom>
          <a:gradFill rotWithShape="1">
            <a:gsLst>
              <a:gs pos="0">
                <a:srgbClr val="00005E"/>
              </a:gs>
              <a:gs pos="50000">
                <a:srgbClr val="000089"/>
              </a:gs>
              <a:gs pos="100000">
                <a:srgbClr val="0000A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800" smtClean="0">
                <a:solidFill>
                  <a:srgbClr val="FFFF00"/>
                </a:solidFill>
              </a:rPr>
              <a:t>„</a:t>
            </a:r>
            <a:r>
              <a:rPr lang="hu-HU" altLang="hu-HU" sz="2600" smtClean="0">
                <a:solidFill>
                  <a:srgbClr val="FFFF00"/>
                </a:solidFill>
              </a:rPr>
              <a:t>Van még néhány ilyen kirívó eset…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600" smtClean="0">
                <a:solidFill>
                  <a:srgbClr val="FFFF00"/>
                </a:solidFill>
              </a:rPr>
              <a:t>Az egyik faluban azt mesélték, hogy a jegyző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600" smtClean="0">
                <a:solidFill>
                  <a:srgbClr val="FFFF00"/>
                </a:solidFill>
              </a:rPr>
              <a:t>kolbászos lecsóhoz ó-pannonhalmit ivott.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600" smtClean="0">
                <a:solidFill>
                  <a:srgbClr val="FFFF00"/>
                </a:solidFill>
              </a:rPr>
              <a:t>Ha ez igaz, akkor a jegyző gyengeelméjű volt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600" smtClean="0">
                <a:solidFill>
                  <a:srgbClr val="FFFF00"/>
                </a:solidFill>
              </a:rPr>
              <a:t>vagy ateista.  Nekem az a gyanúm, hogy az</a:t>
            </a:r>
            <a:r>
              <a:rPr lang="hu-HU" altLang="hu-HU" sz="2800" smtClean="0">
                <a:solidFill>
                  <a:srgbClr val="FFFF00"/>
                </a:solidFill>
              </a:rPr>
              <a:t> utóbbi.”</a:t>
            </a:r>
          </a:p>
        </p:txBody>
      </p:sp>
      <p:sp>
        <p:nvSpPr>
          <p:cNvPr id="105476" name="Text Box 6"/>
          <p:cNvSpPr txBox="1">
            <a:spLocks noChangeArrowheads="1"/>
          </p:cNvSpPr>
          <p:nvPr/>
        </p:nvSpPr>
        <p:spPr bwMode="auto">
          <a:xfrm>
            <a:off x="2555875" y="6376988"/>
            <a:ext cx="66119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600" b="0" smtClean="0">
                <a:solidFill>
                  <a:srgbClr val="FFFF00"/>
                </a:solidFill>
              </a:rPr>
              <a:t>(Hamvas Béla: A bor filozófiája, Editio M, 2000, Szentendre, 78-79 old.)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1600" b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2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3717925" y="3068638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4400" b="0" smtClean="0">
              <a:solidFill>
                <a:srgbClr val="000000"/>
              </a:solidFill>
            </a:endParaRP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1295400" y="2840038"/>
            <a:ext cx="6324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4400" b="0" smtClean="0">
              <a:solidFill>
                <a:srgbClr val="000000"/>
              </a:solidFill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17475" y="260350"/>
            <a:ext cx="8918575" cy="6402388"/>
          </a:xfrm>
          <a:prstGeom prst="rect">
            <a:avLst/>
          </a:prstGeom>
          <a:gradFill rotWithShape="1">
            <a:gsLst>
              <a:gs pos="0">
                <a:srgbClr val="00005E"/>
              </a:gs>
              <a:gs pos="50000">
                <a:srgbClr val="000089"/>
              </a:gs>
              <a:gs pos="100000">
                <a:srgbClr val="0000A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200" smtClean="0">
                <a:solidFill>
                  <a:srgbClr val="00FF00"/>
                </a:solidFill>
              </a:rPr>
              <a:t>„Ha megöregszem, pincét akarok, ezt már szilárdan elhatároztam. Semmi mást nem akarok az élettől.</a:t>
            </a:r>
            <a:r>
              <a:rPr lang="hu-HU" altLang="hu-HU" sz="2200" smtClean="0">
                <a:solidFill>
                  <a:srgbClr val="FFFFFF"/>
                </a:solidFill>
              </a:rPr>
              <a:t> A pince helyét is kinéztem, nem messze otthonomtól: gyalog járok majd ki, s vigyázok, hogy a környékbeliek, bortermelők, gyümölcskertek tulajdonosai, vincellérek ne tudjanak meg semmit városi múltamról. Ha megsegít a vaksi sors, hetvenéves koromra tisztességes emberek a maguk világából való tisztességes embernek tartanak majd, tehát bortermelőnek, valakinek, aki tudja, hol kell meghalni. </a:t>
            </a:r>
            <a:r>
              <a:rPr lang="hu-HU" altLang="hu-HU" sz="2200" smtClean="0">
                <a:solidFill>
                  <a:srgbClr val="00FF00"/>
                </a:solidFill>
              </a:rPr>
              <a:t>Mert nincs szebb halál, mint egy diófa alatt, a borospince előtt, ősszel, közvetlenül szüret után, mikor az újbor már szunnyad és erjed a hordókban, a diót leverték a fáról, s a napnak szelíd ereje van még, mint az öreg ember szerelmének.</a:t>
            </a:r>
            <a:r>
              <a:rPr lang="hu-HU" altLang="hu-HU" sz="2200" smtClean="0">
                <a:solidFill>
                  <a:srgbClr val="FFFFFF"/>
                </a:solidFill>
              </a:rPr>
              <a:t> Itt ülök majd egy padon, háttal pincémnek, ahol boraim pihennek, a kecskelábú asztalnak könyökölve. A mélyben a csepeli tájat látom, a messzeségben hazám lapályait. </a:t>
            </a:r>
            <a:r>
              <a:rPr lang="hu-HU" altLang="hu-HU" sz="2200" smtClean="0">
                <a:solidFill>
                  <a:srgbClr val="00FF00"/>
                </a:solidFill>
              </a:rPr>
              <a:t>Könyvet csak ezeréveset olvasok már ebben az időben, s óbort iszom hozzá, ötéves somlóit. Így várom a halált.”</a:t>
            </a:r>
            <a:endParaRPr lang="hu-HU" altLang="hu-HU" sz="2200" b="0" smtClean="0">
              <a:solidFill>
                <a:srgbClr val="00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000" b="0" smtClean="0">
                <a:solidFill>
                  <a:srgbClr val="FFFFFF"/>
                </a:solidFill>
              </a:rPr>
              <a:t>			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600" b="0" smtClean="0">
                <a:solidFill>
                  <a:srgbClr val="FFFFFF"/>
                </a:solidFill>
              </a:rPr>
              <a:t>                                                                             </a:t>
            </a:r>
            <a:r>
              <a:rPr lang="hu-HU" altLang="hu-HU" sz="1600" b="0" smtClean="0">
                <a:solidFill>
                  <a:srgbClr val="FFFF00"/>
                </a:solidFill>
              </a:rPr>
              <a:t>Márai Sándor: Magyar Borok, Természet Világa</a:t>
            </a:r>
          </a:p>
        </p:txBody>
      </p:sp>
    </p:spTree>
    <p:extLst>
      <p:ext uri="{BB962C8B-B14F-4D97-AF65-F5344CB8AC3E}">
        <p14:creationId xmlns:p14="http://schemas.microsoft.com/office/powerpoint/2010/main" val="20161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3717925" y="3068638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4400" b="0" smtClean="0">
              <a:solidFill>
                <a:srgbClr val="000000"/>
              </a:solidFill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1295400" y="2840038"/>
            <a:ext cx="6324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4400" b="0" smtClean="0">
              <a:solidFill>
                <a:srgbClr val="000000"/>
              </a:solidFill>
            </a:endParaRP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323850" y="541338"/>
            <a:ext cx="8383588" cy="3259137"/>
          </a:xfrm>
          <a:prstGeom prst="rect">
            <a:avLst/>
          </a:prstGeom>
          <a:gradFill rotWithShape="1">
            <a:gsLst>
              <a:gs pos="0">
                <a:srgbClr val="00005E"/>
              </a:gs>
              <a:gs pos="50000">
                <a:srgbClr val="000089"/>
              </a:gs>
              <a:gs pos="100000">
                <a:srgbClr val="0000A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mtClean="0">
                <a:solidFill>
                  <a:srgbClr val="00FF00"/>
                </a:solidFill>
              </a:rPr>
              <a:t>„Bort! Megint csak azt mondom,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mtClean="0">
                <a:solidFill>
                  <a:srgbClr val="00FF00"/>
                </a:solidFill>
              </a:rPr>
              <a:t>hogy bort igyatok!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mtClean="0">
                <a:solidFill>
                  <a:srgbClr val="00FF00"/>
                </a:solidFill>
              </a:rPr>
              <a:t>Aztán majd kedvet kaptok a csókolózásra,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mtClean="0">
                <a:solidFill>
                  <a:srgbClr val="00FF00"/>
                </a:solidFill>
              </a:rPr>
              <a:t>a nevetésre és újság helyett reggel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mtClean="0">
                <a:solidFill>
                  <a:srgbClr val="00FF00"/>
                </a:solidFill>
              </a:rPr>
              <a:t>költőket fogtok olvasni”</a:t>
            </a:r>
            <a:r>
              <a:rPr lang="hu-HU" altLang="hu-HU" sz="2400" b="0" smtClean="0">
                <a:solidFill>
                  <a:srgbClr val="FFFFFF"/>
                </a:solidFill>
              </a:rPr>
              <a:t>	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0" smtClean="0">
              <a:solidFill>
                <a:srgbClr val="FFFFFF"/>
              </a:solidFill>
            </a:endParaRP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152400" y="4114800"/>
            <a:ext cx="8991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000" b="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000" b="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000" b="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000" b="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000" b="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000" b="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000" b="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000" b="0" smtClean="0">
                <a:solidFill>
                  <a:srgbClr val="FFFFFF"/>
                </a:solidFill>
              </a:rPr>
              <a:t>                                        </a:t>
            </a:r>
            <a:r>
              <a:rPr lang="hu-HU" altLang="hu-HU" sz="1800" b="0" smtClean="0">
                <a:solidFill>
                  <a:srgbClr val="FFFF00"/>
                </a:solidFill>
              </a:rPr>
              <a:t>Hamvas Béla: A bor filozófiája, Editio M, 2000, Szentendre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000" b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33" y="565584"/>
            <a:ext cx="4104456" cy="574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4644008" y="548680"/>
            <a:ext cx="43204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1400" b="1" dirty="0">
                <a:solidFill>
                  <a:srgbClr val="0000CC"/>
                </a:solidFill>
              </a:rPr>
              <a:t>Díjai, </a:t>
            </a:r>
            <a:r>
              <a:rPr lang="hu-HU" sz="1400" b="1" dirty="0" smtClean="0">
                <a:solidFill>
                  <a:srgbClr val="0000CC"/>
                </a:solidFill>
              </a:rPr>
              <a:t>elismerései</a:t>
            </a:r>
          </a:p>
          <a:p>
            <a:pPr>
              <a:buFont typeface="Arial"/>
              <a:buChar char="•"/>
            </a:pPr>
            <a:r>
              <a:rPr lang="hu-HU" sz="1200" dirty="0" smtClean="0">
                <a:solidFill>
                  <a:srgbClr val="0000CC"/>
                </a:solidFill>
              </a:rPr>
              <a:t>Magyar </a:t>
            </a:r>
            <a:r>
              <a:rPr lang="hu-HU" sz="1200" dirty="0">
                <a:solidFill>
                  <a:srgbClr val="0000CC"/>
                </a:solidFill>
              </a:rPr>
              <a:t>fair play díj, művészet-tudomány trófea (2018)</a:t>
            </a:r>
            <a:r>
              <a:rPr lang="hu-HU" sz="1200" baseline="30000" dirty="0">
                <a:solidFill>
                  <a:srgbClr val="0000CC"/>
                </a:solidFill>
                <a:hlinkClick r:id="rId3"/>
              </a:rPr>
              <a:t>[1]</a:t>
            </a:r>
            <a:endParaRPr lang="hu-HU" sz="1200" dirty="0">
              <a:solidFill>
                <a:srgbClr val="0000CC"/>
              </a:solidFill>
            </a:endParaRPr>
          </a:p>
          <a:p>
            <a:pPr>
              <a:buFont typeface="Arial"/>
              <a:buChar char="•"/>
            </a:pPr>
            <a:r>
              <a:rPr lang="hu-HU" sz="1200" dirty="0">
                <a:solidFill>
                  <a:srgbClr val="0000CC"/>
                </a:solidFill>
              </a:rPr>
              <a:t>Magyar Gazdaságért Díj - 2014. december 17.</a:t>
            </a:r>
          </a:p>
          <a:p>
            <a:pPr>
              <a:buFont typeface="Arial"/>
              <a:buChar char="•"/>
            </a:pPr>
            <a:r>
              <a:rPr lang="hu-HU" sz="1200" dirty="0">
                <a:solidFill>
                  <a:srgbClr val="0000CC"/>
                </a:solidFill>
              </a:rPr>
              <a:t>Pro Urbe Budapest Díj - 2014. november 17.</a:t>
            </a:r>
          </a:p>
          <a:p>
            <a:pPr>
              <a:buFont typeface="Arial"/>
              <a:buChar char="•"/>
            </a:pPr>
            <a:r>
              <a:rPr lang="hu-HU" sz="1200" dirty="0">
                <a:solidFill>
                  <a:srgbClr val="0000CC"/>
                </a:solidFill>
              </a:rPr>
              <a:t>II. Kerületért Emlékérem - 2014. június 21.</a:t>
            </a:r>
          </a:p>
          <a:p>
            <a:pPr>
              <a:buFont typeface="Arial"/>
              <a:buChar char="•"/>
            </a:pPr>
            <a:r>
              <a:rPr lang="hu-HU" sz="1200" dirty="0">
                <a:solidFill>
                  <a:srgbClr val="0000CC"/>
                </a:solidFill>
              </a:rPr>
              <a:t>Szent István Érdemrend és Díj - 2013. augusztus 16.</a:t>
            </a:r>
          </a:p>
          <a:p>
            <a:pPr>
              <a:buFont typeface="Arial"/>
              <a:buChar char="•"/>
            </a:pPr>
            <a:r>
              <a:rPr lang="hu-HU" sz="1200" dirty="0">
                <a:solidFill>
                  <a:srgbClr val="0000CC"/>
                </a:solidFill>
              </a:rPr>
              <a:t>Lónyay Menyhért-díj - 2013. május 25.</a:t>
            </a:r>
          </a:p>
          <a:p>
            <a:pPr>
              <a:buFont typeface="Arial"/>
              <a:buChar char="•"/>
            </a:pPr>
            <a:r>
              <a:rPr lang="hu-HU" sz="1200" dirty="0">
                <a:solidFill>
                  <a:srgbClr val="0000CC"/>
                </a:solidFill>
              </a:rPr>
              <a:t>Magyar Érdemrend középkeresztje (polgári tagozat) - 2012. augusztus 20.</a:t>
            </a:r>
          </a:p>
          <a:p>
            <a:pPr>
              <a:buFont typeface="Arial"/>
              <a:buChar char="•"/>
            </a:pPr>
            <a:r>
              <a:rPr lang="hu-HU" sz="1200" dirty="0">
                <a:solidFill>
                  <a:srgbClr val="0000CC"/>
                </a:solidFill>
              </a:rPr>
              <a:t>A Nyugat-magyarországi Egyetem címzetes egyetemi tanára cím - 2011. július 1.</a:t>
            </a:r>
          </a:p>
          <a:p>
            <a:pPr>
              <a:buFont typeface="Arial"/>
              <a:buChar char="•"/>
            </a:pPr>
            <a:r>
              <a:rPr lang="hu-HU" sz="1200" dirty="0">
                <a:solidFill>
                  <a:srgbClr val="0000CC"/>
                </a:solidFill>
              </a:rPr>
              <a:t>Aranyérem a Magyar Művészeti Akadémiától - 2011. június 22.</a:t>
            </a:r>
          </a:p>
          <a:p>
            <a:pPr>
              <a:buFont typeface="Arial"/>
              <a:buChar char="•"/>
            </a:pPr>
            <a:r>
              <a:rPr lang="hu-HU" sz="1200" dirty="0">
                <a:solidFill>
                  <a:srgbClr val="0000CC"/>
                </a:solidFill>
              </a:rPr>
              <a:t>Az Év Embere - CTP - 2010. november 3.</a:t>
            </a:r>
          </a:p>
          <a:p>
            <a:pPr>
              <a:buFont typeface="Arial"/>
              <a:buChar char="•"/>
            </a:pPr>
            <a:r>
              <a:rPr lang="hu-HU" sz="1200" dirty="0">
                <a:solidFill>
                  <a:srgbClr val="0000CC"/>
                </a:solidFill>
              </a:rPr>
              <a:t>Antall József-emlékdíj a Szép magyar ének című könyvért - 2010. június 3.</a:t>
            </a:r>
          </a:p>
          <a:p>
            <a:pPr>
              <a:buFont typeface="Arial"/>
              <a:buChar char="•"/>
            </a:pPr>
            <a:r>
              <a:rPr lang="hu-HU" sz="1200" dirty="0">
                <a:solidFill>
                  <a:srgbClr val="0000CC"/>
                </a:solidFill>
              </a:rPr>
              <a:t>Oklevél a Szép magyar ének című könyvért - 2010. június 3.</a:t>
            </a:r>
          </a:p>
          <a:p>
            <a:pPr>
              <a:buFont typeface="Arial"/>
              <a:buChar char="•"/>
            </a:pPr>
            <a:r>
              <a:rPr lang="hu-HU" sz="1200" dirty="0">
                <a:solidFill>
                  <a:srgbClr val="0000CC"/>
                </a:solidFill>
              </a:rPr>
              <a:t>Vitézi Rend Ezüst Nemzetvédelmi Keresztje, Vitézi Ékítménnyel Kitüntetés - 2010. február 3.</a:t>
            </a:r>
          </a:p>
          <a:p>
            <a:pPr>
              <a:buFont typeface="Arial"/>
              <a:buChar char="•"/>
            </a:pPr>
            <a:r>
              <a:rPr lang="hu-HU" sz="1200" dirty="0">
                <a:solidFill>
                  <a:srgbClr val="0000CC"/>
                </a:solidFill>
              </a:rPr>
              <a:t>Teleki Pál érdemérem - 2009. december 9.</a:t>
            </a:r>
          </a:p>
          <a:p>
            <a:pPr>
              <a:buFont typeface="Arial"/>
              <a:buChar char="•"/>
            </a:pPr>
            <a:r>
              <a:rPr lang="hu-HU" sz="1200" dirty="0">
                <a:solidFill>
                  <a:srgbClr val="0000CC"/>
                </a:solidFill>
              </a:rPr>
              <a:t>Szent István-díj a Béres család részére - 2009. augusztus 16.</a:t>
            </a:r>
          </a:p>
          <a:p>
            <a:pPr>
              <a:buFont typeface="Arial"/>
              <a:buChar char="•"/>
            </a:pPr>
            <a:r>
              <a:rPr lang="hu-HU" sz="1200" dirty="0">
                <a:solidFill>
                  <a:srgbClr val="0000CC"/>
                </a:solidFill>
              </a:rPr>
              <a:t>Példakép Díj - 2007. január 1.</a:t>
            </a:r>
          </a:p>
          <a:p>
            <a:pPr>
              <a:buFont typeface="Arial"/>
              <a:buChar char="•"/>
            </a:pPr>
            <a:r>
              <a:rPr lang="hu-HU" sz="1200" dirty="0" err="1">
                <a:solidFill>
                  <a:srgbClr val="0000CC"/>
                </a:solidFill>
              </a:rPr>
              <a:t>Wittner</a:t>
            </a:r>
            <a:r>
              <a:rPr lang="hu-HU" sz="1200" dirty="0">
                <a:solidFill>
                  <a:srgbClr val="0000CC"/>
                </a:solidFill>
              </a:rPr>
              <a:t> Mária Emlékzászló - Diploma a Hazáért - 2006. március 21.</a:t>
            </a:r>
          </a:p>
          <a:p>
            <a:pPr>
              <a:buFont typeface="Arial"/>
              <a:buChar char="•"/>
            </a:pPr>
            <a:r>
              <a:rPr lang="hu-HU" sz="1200" dirty="0">
                <a:solidFill>
                  <a:srgbClr val="0000CC"/>
                </a:solidFill>
              </a:rPr>
              <a:t>Hűség a Hazához Érdemrend Nagykeresztje - 2005. október 9.</a:t>
            </a:r>
          </a:p>
          <a:p>
            <a:pPr>
              <a:buFont typeface="Arial"/>
              <a:buChar char="•"/>
            </a:pPr>
            <a:r>
              <a:rPr lang="hu-HU" sz="1200" dirty="0">
                <a:solidFill>
                  <a:srgbClr val="0000CC"/>
                </a:solidFill>
              </a:rPr>
              <a:t>Természetgyógyászatért Díj - 2005. május 9.</a:t>
            </a:r>
          </a:p>
          <a:p>
            <a:pPr>
              <a:buFont typeface="Arial"/>
              <a:buChar char="•"/>
            </a:pPr>
            <a:r>
              <a:rPr lang="hu-HU" sz="1200" dirty="0">
                <a:solidFill>
                  <a:srgbClr val="0000CC"/>
                </a:solidFill>
              </a:rPr>
              <a:t>XXVIII. Nyári Olimpiai Játékokon résztvevő Magyar Csapat, a Magyar Olimpiai Bizottság elismerése - 2004. december 4.</a:t>
            </a:r>
          </a:p>
          <a:p>
            <a:pPr>
              <a:buFont typeface="Arial"/>
              <a:buChar char="•"/>
            </a:pPr>
            <a:r>
              <a:rPr lang="hu-HU" sz="1200" dirty="0">
                <a:solidFill>
                  <a:srgbClr val="0000CC"/>
                </a:solidFill>
              </a:rPr>
              <a:t>Az Eötvös Loránd Tudományegyetem Természettudományi Karának szenátora - 2004. október 27.</a:t>
            </a:r>
          </a:p>
          <a:p>
            <a:pPr>
              <a:buFont typeface="Arial"/>
              <a:buChar char="•"/>
            </a:pPr>
            <a:r>
              <a:rPr lang="hu-HU" sz="1200" dirty="0">
                <a:solidFill>
                  <a:srgbClr val="0000CC"/>
                </a:solidFill>
              </a:rPr>
              <a:t>Tab városért emlékplakett - 2003. március 15</a:t>
            </a:r>
            <a:r>
              <a:rPr lang="hu-HU" sz="1200" dirty="0"/>
              <a:t>.</a:t>
            </a:r>
          </a:p>
        </p:txBody>
      </p:sp>
      <p:sp>
        <p:nvSpPr>
          <p:cNvPr id="5" name="Téglalap 4"/>
          <p:cNvSpPr/>
          <p:nvPr/>
        </p:nvSpPr>
        <p:spPr>
          <a:xfrm>
            <a:off x="611560" y="6239053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00CC"/>
                </a:solidFill>
              </a:rPr>
              <a:t>Ifj. Béres József </a:t>
            </a:r>
            <a:r>
              <a:rPr lang="hu-HU" b="1" dirty="0" smtClean="0">
                <a:solidFill>
                  <a:srgbClr val="0000CC"/>
                </a:solidFill>
              </a:rPr>
              <a:t>vegyész</a:t>
            </a:r>
          </a:p>
          <a:p>
            <a:pPr algn="ctr"/>
            <a:r>
              <a:rPr lang="hu-HU" dirty="0" smtClean="0">
                <a:solidFill>
                  <a:srgbClr val="0000CC"/>
                </a:solidFill>
              </a:rPr>
              <a:t>a </a:t>
            </a:r>
            <a:r>
              <a:rPr lang="hu-HU" dirty="0">
                <a:solidFill>
                  <a:srgbClr val="0000CC"/>
                </a:solidFill>
              </a:rPr>
              <a:t>kémiai tudomány </a:t>
            </a:r>
            <a:r>
              <a:rPr lang="hu-HU" dirty="0" smtClean="0">
                <a:solidFill>
                  <a:srgbClr val="0000CC"/>
                </a:solidFill>
              </a:rPr>
              <a:t>kandidátusa</a:t>
            </a:r>
            <a:endParaRPr lang="hu-HU" dirty="0">
              <a:solidFill>
                <a:srgbClr val="0000CC"/>
              </a:solidFill>
              <a:effectLst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0801" y="44624"/>
            <a:ext cx="861565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algn="ctr"/>
            <a:r>
              <a:rPr lang="hu-HU" sz="2600" b="1" dirty="0">
                <a:solidFill>
                  <a:srgbClr val="0000CC"/>
                </a:solidFill>
                <a:latin typeface="Calibri"/>
                <a:ea typeface="Times New Roman"/>
                <a:cs typeface="Times New Roman"/>
              </a:rPr>
              <a:t>Cseppektől a borászatig, múlt, jelen és jövő</a:t>
            </a:r>
          </a:p>
        </p:txBody>
      </p:sp>
    </p:spTree>
    <p:extLst>
      <p:ext uri="{BB962C8B-B14F-4D97-AF65-F5344CB8AC3E}">
        <p14:creationId xmlns:p14="http://schemas.microsoft.com/office/powerpoint/2010/main" val="36048644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899592" y="978401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0000CC"/>
                </a:solidFill>
              </a:rPr>
              <a:t>„Test és lélek? Termékeink a test egészségét szolgálják, daloskönyvem a lélek egészségét táplálja. A mi családunkban szoktunk énekelni. Magunk között vagy barátokkal, jókedvünkben vagy ünnepekkor. Van abban erő és szeretet, valahogy tényleg benne van a boldogság, bárki kipróbálhatja! Jó volna, ha minél többen és többek énekelnénk!” – vallja Béres József, a Béres Gyógyszergyár elnöke. </a:t>
            </a:r>
          </a:p>
        </p:txBody>
      </p:sp>
      <p:sp>
        <p:nvSpPr>
          <p:cNvPr id="5" name="Téglalap 4"/>
          <p:cNvSpPr/>
          <p:nvPr/>
        </p:nvSpPr>
        <p:spPr>
          <a:xfrm>
            <a:off x="899592" y="4298320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rgbClr val="0000CC"/>
                </a:solidFill>
              </a:rPr>
              <a:t>Béres József </a:t>
            </a:r>
            <a:r>
              <a:rPr lang="hu-HU" sz="2000" b="1" i="1" dirty="0">
                <a:solidFill>
                  <a:srgbClr val="0000CC"/>
                </a:solidFill>
              </a:rPr>
              <a:t>Szép magyar ének</a:t>
            </a:r>
            <a:r>
              <a:rPr lang="hu-HU" sz="2000" dirty="0">
                <a:solidFill>
                  <a:srgbClr val="0000CC"/>
                </a:solidFill>
              </a:rPr>
              <a:t> című könyve egy egyedülálló gyűjtemény gyermekdalokból, népdalokból, népies és zeneszerzői dalokból, illetve egyházi énekekből. A daloskönyv 580 oldalon 430 éneket tartalmaz kottával, magyarul és angolul. Különlegessége, hogy az énekeket nagyon sok érdekes és hasznos információval, magyarázattal látta el a szerző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059832" y="436602"/>
            <a:ext cx="24465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b="1" dirty="0" smtClean="0">
                <a:solidFill>
                  <a:srgbClr val="0000CC"/>
                </a:solidFill>
              </a:rPr>
              <a:t>Az üzletember</a:t>
            </a:r>
            <a:endParaRPr lang="hu-HU" sz="2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108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2758"/>
            <a:ext cx="2520280" cy="291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687" y="548680"/>
            <a:ext cx="4032448" cy="267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17914"/>
            <a:ext cx="3305001" cy="267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2" y="3501008"/>
            <a:ext cx="4004289" cy="267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746986" y="6309320"/>
            <a:ext cx="212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00CC"/>
                </a:solidFill>
              </a:rPr>
              <a:t>A család képekben</a:t>
            </a:r>
            <a:endParaRPr lang="hu-H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529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105" y="600076"/>
            <a:ext cx="2137434" cy="291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5" descr="http://www.uni-miskolc.hu/uni/news/mertarchivum/mert-kulonszam3/kepek/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0075"/>
            <a:ext cx="2157225" cy="291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14" y="600074"/>
            <a:ext cx="4380351" cy="291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803060"/>
            <a:ext cx="2981936" cy="198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97433"/>
            <a:ext cx="302709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040"/>
            <a:ext cx="2981937" cy="198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3419872" y="5949280"/>
            <a:ext cx="2770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2400" dirty="0">
                <a:solidFill>
                  <a:srgbClr val="0000CC"/>
                </a:solidFill>
              </a:rPr>
              <a:t>A család képekben</a:t>
            </a:r>
          </a:p>
        </p:txBody>
      </p:sp>
    </p:spTree>
    <p:extLst>
      <p:ext uri="{BB962C8B-B14F-4D97-AF65-F5344CB8AC3E}">
        <p14:creationId xmlns:p14="http://schemas.microsoft.com/office/powerpoint/2010/main" val="20552529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252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200150" y="1219200"/>
            <a:ext cx="812482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hu-HU" altLang="hu-HU" sz="2800" smtClean="0">
                <a:solidFill>
                  <a:srgbClr val="FFFFFF"/>
                </a:solidFill>
              </a:rPr>
              <a:t>              </a:t>
            </a:r>
            <a:r>
              <a:rPr lang="en-GB" altLang="hu-HU" sz="2800" smtClean="0">
                <a:solidFill>
                  <a:srgbClr val="00FF00"/>
                </a:solidFill>
              </a:rPr>
              <a:t>J. Caesar</a:t>
            </a:r>
            <a:r>
              <a:rPr lang="en-GB" altLang="hu-HU" sz="2800" smtClean="0">
                <a:solidFill>
                  <a:srgbClr val="FFFFFF"/>
                </a:solidFill>
              </a:rPr>
              <a:t> (100-44 </a:t>
            </a:r>
            <a:r>
              <a:rPr lang="hu-HU" altLang="hu-HU" sz="2800" smtClean="0">
                <a:solidFill>
                  <a:srgbClr val="FFFFFF"/>
                </a:solidFill>
              </a:rPr>
              <a:t>Kr.e.</a:t>
            </a:r>
            <a:r>
              <a:rPr lang="en-GB" altLang="hu-HU" sz="2800" smtClean="0">
                <a:solidFill>
                  <a:srgbClr val="FFFFFF"/>
                </a:solidFill>
              </a:rPr>
              <a:t>)</a:t>
            </a:r>
            <a:r>
              <a:rPr lang="hu-HU" altLang="hu-HU" sz="2800" smtClean="0">
                <a:solidFill>
                  <a:srgbClr val="FFFFFF"/>
                </a:solidFill>
              </a:rPr>
              <a:t>:</a:t>
            </a:r>
            <a:endParaRPr lang="en-GB" altLang="hu-HU" sz="280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2800" smtClean="0">
                <a:solidFill>
                  <a:srgbClr val="FFFFFF"/>
                </a:solidFill>
              </a:rPr>
              <a:t>	</a:t>
            </a:r>
            <a:r>
              <a:rPr lang="hu-HU" altLang="hu-HU" sz="2800" smtClean="0">
                <a:solidFill>
                  <a:srgbClr val="FFFFFF"/>
                </a:solidFill>
              </a:rPr>
              <a:t>     Katonáknak </a:t>
            </a:r>
            <a:r>
              <a:rPr lang="en-GB" altLang="hu-HU" sz="2800" smtClean="0">
                <a:solidFill>
                  <a:srgbClr val="FFFFFF"/>
                </a:solidFill>
              </a:rPr>
              <a:t>–</a:t>
            </a:r>
            <a:r>
              <a:rPr lang="hu-HU" altLang="hu-HU" sz="2800" smtClean="0">
                <a:solidFill>
                  <a:srgbClr val="FFFFFF"/>
                </a:solidFill>
              </a:rPr>
              <a:t> </a:t>
            </a:r>
            <a:r>
              <a:rPr lang="hu-HU" altLang="hu-HU" sz="2800" smtClean="0">
                <a:solidFill>
                  <a:srgbClr val="00FF00"/>
                </a:solidFill>
              </a:rPr>
              <a:t>bor a gyomor és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800" smtClean="0">
                <a:solidFill>
                  <a:srgbClr val="00FF00"/>
                </a:solidFill>
              </a:rPr>
              <a:t>              bélfertőzések megelőzésére</a:t>
            </a:r>
          </a:p>
          <a:p>
            <a:pPr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800" smtClean="0">
              <a:solidFill>
                <a:srgbClr val="00FF00"/>
              </a:solidFill>
            </a:endParaRPr>
          </a:p>
          <a:p>
            <a:pPr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800" smtClean="0">
              <a:solidFill>
                <a:srgbClr val="FFFFFF"/>
              </a:solidFill>
            </a:endParaRPr>
          </a:p>
          <a:p>
            <a:pPr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2800" smtClean="0">
                <a:solidFill>
                  <a:srgbClr val="00FF00"/>
                </a:solidFill>
              </a:rPr>
              <a:t>Claudius Galenus,</a:t>
            </a:r>
            <a:r>
              <a:rPr lang="en-GB" altLang="hu-HU" sz="2800" smtClean="0">
                <a:solidFill>
                  <a:srgbClr val="FFFFFF"/>
                </a:solidFill>
              </a:rPr>
              <a:t> </a:t>
            </a:r>
            <a:r>
              <a:rPr lang="en-GB" altLang="hu-HU" sz="2800" b="0" smtClean="0">
                <a:solidFill>
                  <a:srgbClr val="FFFFFF"/>
                </a:solidFill>
              </a:rPr>
              <a:t>Pergamon (130-200 </a:t>
            </a:r>
            <a:r>
              <a:rPr lang="hu-HU" altLang="hu-HU" sz="2800" b="0" smtClean="0">
                <a:solidFill>
                  <a:srgbClr val="FFFFFF"/>
                </a:solidFill>
              </a:rPr>
              <a:t>Kr.u.</a:t>
            </a:r>
            <a:r>
              <a:rPr lang="en-GB" altLang="hu-HU" sz="2800" b="0" smtClean="0">
                <a:solidFill>
                  <a:srgbClr val="FFFFFF"/>
                </a:solidFill>
              </a:rPr>
              <a:t>)</a:t>
            </a:r>
            <a:r>
              <a:rPr lang="hu-HU" altLang="hu-HU" sz="2800" b="0" smtClean="0">
                <a:solidFill>
                  <a:srgbClr val="FFFFFF"/>
                </a:solidFill>
              </a:rPr>
              <a:t>:</a:t>
            </a:r>
            <a:endParaRPr lang="en-GB" altLang="hu-HU" sz="2800" b="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800" smtClean="0">
                <a:solidFill>
                  <a:srgbClr val="FFFFFF"/>
                </a:solidFill>
              </a:rPr>
              <a:t>   Vörösbor</a:t>
            </a:r>
            <a:r>
              <a:rPr lang="en-GB" altLang="hu-HU" sz="2800" smtClean="0">
                <a:solidFill>
                  <a:srgbClr val="FFFFFF"/>
                </a:solidFill>
              </a:rPr>
              <a:t> </a:t>
            </a:r>
            <a:r>
              <a:rPr lang="hu-HU" altLang="hu-HU" sz="2800" smtClean="0">
                <a:solidFill>
                  <a:srgbClr val="FFFFFF"/>
                </a:solidFill>
              </a:rPr>
              <a:t> -</a:t>
            </a:r>
            <a:r>
              <a:rPr lang="en-GB" altLang="hu-HU" sz="2800" smtClean="0">
                <a:solidFill>
                  <a:srgbClr val="FFFFFF"/>
                </a:solidFill>
              </a:rPr>
              <a:t> </a:t>
            </a:r>
            <a:r>
              <a:rPr lang="hu-HU" altLang="hu-HU" sz="2800" smtClean="0">
                <a:solidFill>
                  <a:srgbClr val="FFFFFF"/>
                </a:solidFill>
              </a:rPr>
              <a:t>  </a:t>
            </a:r>
            <a:r>
              <a:rPr lang="en-GB" altLang="hu-HU" sz="2800" smtClean="0">
                <a:solidFill>
                  <a:srgbClr val="FFFFFF"/>
                </a:solidFill>
              </a:rPr>
              <a:t>G</a:t>
            </a:r>
            <a:r>
              <a:rPr lang="hu-HU" altLang="hu-HU" sz="2800" smtClean="0">
                <a:solidFill>
                  <a:srgbClr val="FFFFFF"/>
                </a:solidFill>
              </a:rPr>
              <a:t>yomor, bélbetegségek ellen</a:t>
            </a:r>
            <a:endParaRPr lang="en-GB" altLang="hu-HU" sz="280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hu-HU" sz="2800" smtClean="0">
                <a:solidFill>
                  <a:srgbClr val="FFFFFF"/>
                </a:solidFill>
              </a:rPr>
              <a:t>   </a:t>
            </a:r>
            <a:r>
              <a:rPr lang="hu-HU" altLang="hu-HU" sz="2800" smtClean="0">
                <a:solidFill>
                  <a:srgbClr val="FFFFFF"/>
                </a:solidFill>
              </a:rPr>
              <a:t>                       </a:t>
            </a:r>
            <a:r>
              <a:rPr lang="en-GB" altLang="hu-HU" sz="2800" b="0" smtClean="0">
                <a:solidFill>
                  <a:srgbClr val="FFFFFF"/>
                </a:solidFill>
              </a:rPr>
              <a:t>Adstring</a:t>
            </a:r>
            <a:r>
              <a:rPr lang="hu-HU" altLang="hu-HU" sz="2800" b="0" smtClean="0">
                <a:solidFill>
                  <a:srgbClr val="FFFFFF"/>
                </a:solidFill>
              </a:rPr>
              <a:t>ens</a:t>
            </a:r>
            <a:r>
              <a:rPr lang="en-GB" altLang="hu-HU" sz="2800" b="0" smtClean="0">
                <a:solidFill>
                  <a:srgbClr val="FFFFFF"/>
                </a:solidFill>
              </a:rPr>
              <a:t> (tannin </a:t>
            </a:r>
            <a:r>
              <a:rPr lang="hu-HU" altLang="hu-HU" sz="2800" b="0" smtClean="0">
                <a:solidFill>
                  <a:srgbClr val="FFFFFF"/>
                </a:solidFill>
              </a:rPr>
              <a:t>gazdag</a:t>
            </a:r>
            <a:r>
              <a:rPr lang="en-GB" altLang="hu-HU" sz="2800" b="0" smtClean="0">
                <a:solidFill>
                  <a:srgbClr val="FFFFFF"/>
                </a:solidFill>
              </a:rPr>
              <a:t>) </a:t>
            </a:r>
            <a:endParaRPr lang="hu-HU" altLang="hu-HU" sz="2800" b="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800" b="0" smtClean="0">
                <a:solidFill>
                  <a:srgbClr val="FFFFFF"/>
                </a:solidFill>
              </a:rPr>
              <a:t>                     </a:t>
            </a:r>
            <a:r>
              <a:rPr lang="hu-HU" altLang="hu-HU" sz="2800" smtClean="0">
                <a:solidFill>
                  <a:srgbClr val="FFFFFF"/>
                </a:solidFill>
              </a:rPr>
              <a:t> -   Belső vérzések</a:t>
            </a:r>
            <a:endParaRPr lang="en-GB" altLang="hu-HU" sz="280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4800" b="0" smtClean="0">
              <a:solidFill>
                <a:srgbClr val="FFFFFF"/>
              </a:solidFill>
            </a:endParaRP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20224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10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717925" y="3068638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4400" b="0" smtClean="0">
              <a:solidFill>
                <a:srgbClr val="000000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295400" y="2840038"/>
            <a:ext cx="6324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4400" b="0" smtClean="0">
              <a:solidFill>
                <a:srgbClr val="000000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68313" y="836613"/>
            <a:ext cx="4752975" cy="4894262"/>
          </a:xfrm>
          <a:prstGeom prst="rect">
            <a:avLst/>
          </a:prstGeom>
          <a:gradFill rotWithShape="1">
            <a:gsLst>
              <a:gs pos="0">
                <a:srgbClr val="00005E"/>
              </a:gs>
              <a:gs pos="50000">
                <a:srgbClr val="000089"/>
              </a:gs>
              <a:gs pos="100000">
                <a:srgbClr val="0000A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smtClean="0">
                <a:solidFill>
                  <a:srgbClr val="00FF00"/>
                </a:solidFill>
              </a:rPr>
              <a:t>Zrínyi Miklós (1508-1566):</a:t>
            </a:r>
            <a:endParaRPr lang="hu-HU" altLang="hu-HU" sz="240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smtClean="0">
                <a:solidFill>
                  <a:srgbClr val="00FF00"/>
                </a:solidFill>
              </a:rPr>
              <a:t>„Ha az ellenségnek van innepe, vagy már öröme vagyon, az melyben részegeskedik és gondatlan: akkor vagyon ideje, hogy rá menj.”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b="0" smtClean="0">
                <a:solidFill>
                  <a:srgbClr val="FFFF00"/>
                </a:solidFill>
              </a:rPr>
              <a:t>Ezt a módszert a KGST tárgyalásokon</a:t>
            </a:r>
            <a:r>
              <a:rPr lang="hu-HU" altLang="hu-HU" sz="2400" smtClean="0">
                <a:solidFill>
                  <a:srgbClr val="000000"/>
                </a:solidFill>
              </a:rPr>
              <a:t> </a:t>
            </a:r>
            <a:r>
              <a:rPr lang="hu-HU" altLang="hu-HU" sz="2400" b="0" smtClean="0">
                <a:solidFill>
                  <a:srgbClr val="FFFF00"/>
                </a:solidFill>
              </a:rPr>
              <a:t>a magyar külkereskedők ismét sikerrel alkalmazták!</a:t>
            </a:r>
            <a:endParaRPr lang="hu-HU" altLang="hu-HU" sz="2400" b="0" smtClean="0">
              <a:solidFill>
                <a:srgbClr val="FFFFFF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696200" y="152400"/>
            <a:ext cx="12398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200" b="0" smtClean="0">
                <a:solidFill>
                  <a:srgbClr val="FFFFFF"/>
                </a:solidFill>
              </a:rPr>
              <a:t>Politika, erkölcs</a:t>
            </a:r>
          </a:p>
        </p:txBody>
      </p:sp>
      <p:pic>
        <p:nvPicPr>
          <p:cNvPr id="28678" name="Picture 6" descr="zriny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692150"/>
            <a:ext cx="264318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26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23850" y="908050"/>
            <a:ext cx="8459788" cy="4349750"/>
          </a:xfrm>
          <a:prstGeom prst="rect">
            <a:avLst/>
          </a:prstGeom>
          <a:gradFill rotWithShape="1">
            <a:gsLst>
              <a:gs pos="0">
                <a:srgbClr val="070158"/>
              </a:gs>
              <a:gs pos="100000">
                <a:srgbClr val="1003B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mtClean="0">
                <a:solidFill>
                  <a:srgbClr val="FFFF99"/>
                </a:solidFill>
              </a:rPr>
              <a:t>    </a:t>
            </a:r>
            <a:r>
              <a:rPr lang="en-GB" altLang="hu-HU" sz="2400" smtClean="0">
                <a:solidFill>
                  <a:srgbClr val="FFFFFF"/>
                </a:solidFill>
              </a:rPr>
              <a:t>      </a:t>
            </a:r>
            <a:r>
              <a:rPr lang="en-GB" altLang="hu-HU" sz="2800" smtClean="0">
                <a:solidFill>
                  <a:srgbClr val="00FF00"/>
                </a:solidFill>
              </a:rPr>
              <a:t>Paracelsus</a:t>
            </a:r>
            <a:r>
              <a:rPr lang="hu-HU" altLang="hu-HU" sz="2800" smtClean="0">
                <a:solidFill>
                  <a:srgbClr val="00FF00"/>
                </a:solidFill>
              </a:rPr>
              <a:t>:</a:t>
            </a:r>
            <a:endParaRPr lang="en-GB" altLang="hu-HU" sz="2800" smtClean="0">
              <a:solidFill>
                <a:srgbClr val="00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2800" smtClean="0">
                <a:solidFill>
                  <a:srgbClr val="FFFFFF"/>
                </a:solidFill>
              </a:rPr>
              <a:t>	    (Philippus Aurelius Theophastus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2800" smtClean="0">
                <a:solidFill>
                  <a:srgbClr val="FFFFFF"/>
                </a:solidFill>
              </a:rPr>
              <a:t>              Bombastus von Hohenhain; 1493-1541)</a:t>
            </a:r>
          </a:p>
          <a:p>
            <a:pPr eaLnBrk="0" fontAlgn="base" hangingPunct="0">
              <a:lnSpc>
                <a:spcPct val="2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2800" smtClean="0">
                <a:solidFill>
                  <a:srgbClr val="FFFFFF"/>
                </a:solidFill>
              </a:rPr>
              <a:t>	</a:t>
            </a:r>
            <a:r>
              <a:rPr lang="en-GB" altLang="hu-HU" sz="2800" smtClean="0">
                <a:solidFill>
                  <a:srgbClr val="00FF00"/>
                </a:solidFill>
              </a:rPr>
              <a:t>”Weingeist” (Spiritus)</a:t>
            </a:r>
            <a:r>
              <a:rPr lang="en-GB" altLang="hu-HU" sz="2800" smtClean="0">
                <a:solidFill>
                  <a:srgbClr val="FFFFFF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2800" smtClean="0">
                <a:solidFill>
                  <a:srgbClr val="FFFFFF"/>
                </a:solidFill>
              </a:rPr>
              <a:t>	</a:t>
            </a:r>
            <a:r>
              <a:rPr lang="hu-HU" altLang="hu-HU" sz="2800" smtClean="0">
                <a:solidFill>
                  <a:srgbClr val="FFFFFF"/>
                </a:solidFill>
              </a:rPr>
              <a:t>     a bor </a:t>
            </a:r>
            <a:r>
              <a:rPr lang="en-GB" altLang="hu-HU" sz="2800" smtClean="0">
                <a:solidFill>
                  <a:srgbClr val="FFFFFF"/>
                </a:solidFill>
              </a:rPr>
              <a:t>a</a:t>
            </a:r>
            <a:r>
              <a:rPr lang="hu-HU" altLang="hu-HU" sz="2800" smtClean="0">
                <a:solidFill>
                  <a:srgbClr val="FFFFFF"/>
                </a:solidFill>
              </a:rPr>
              <a:t>ktív összetevője</a:t>
            </a:r>
            <a:r>
              <a:rPr lang="en-GB" altLang="hu-HU" sz="2800" smtClean="0">
                <a:solidFill>
                  <a:srgbClr val="FFFFFF"/>
                </a:solidFill>
              </a:rPr>
              <a:t> (= al</a:t>
            </a:r>
            <a:r>
              <a:rPr lang="hu-HU" altLang="hu-HU" sz="2800" smtClean="0">
                <a:solidFill>
                  <a:srgbClr val="FFFFFF"/>
                </a:solidFill>
              </a:rPr>
              <a:t>k</a:t>
            </a:r>
            <a:r>
              <a:rPr lang="en-GB" altLang="hu-HU" sz="2800" smtClean="0">
                <a:solidFill>
                  <a:srgbClr val="FFFFFF"/>
                </a:solidFill>
              </a:rPr>
              <a:t>ohol)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hu-HU" sz="2800" smtClean="0">
                <a:solidFill>
                  <a:srgbClr val="FFFFFF"/>
                </a:solidFill>
              </a:rPr>
              <a:t>              </a:t>
            </a:r>
            <a:r>
              <a:rPr lang="hu-HU" altLang="hu-HU" sz="2800" smtClean="0">
                <a:solidFill>
                  <a:srgbClr val="FFFFFF"/>
                </a:solidFill>
              </a:rPr>
              <a:t>a bor hatása: </a:t>
            </a:r>
            <a:r>
              <a:rPr lang="hu-HU" altLang="hu-HU" sz="2800" smtClean="0">
                <a:solidFill>
                  <a:srgbClr val="00FF00"/>
                </a:solidFill>
              </a:rPr>
              <a:t>„</a:t>
            </a:r>
            <a:r>
              <a:rPr lang="en-GB" altLang="hu-HU" sz="2800" smtClean="0">
                <a:solidFill>
                  <a:srgbClr val="00FF00"/>
                </a:solidFill>
              </a:rPr>
              <a:t>dosis facit venenum</a:t>
            </a:r>
            <a:r>
              <a:rPr lang="hu-HU" altLang="hu-HU" sz="2800" smtClean="0">
                <a:solidFill>
                  <a:srgbClr val="00FF00"/>
                </a:solidFill>
              </a:rPr>
              <a:t>”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800" smtClean="0">
                <a:solidFill>
                  <a:srgbClr val="FFFFFF"/>
                </a:solidFill>
              </a:rPr>
              <a:t>	    (= a dózis teszi a mérget)</a:t>
            </a:r>
            <a:endParaRPr lang="en-GB" altLang="hu-HU" sz="280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800" b="0" smtClean="0">
              <a:solidFill>
                <a:srgbClr val="FFFFFF"/>
              </a:solidFill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848600" y="228600"/>
            <a:ext cx="952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200" b="0" smtClean="0">
                <a:solidFill>
                  <a:srgbClr val="FFFFFF"/>
                </a:solidFill>
              </a:rPr>
              <a:t>Történelem</a:t>
            </a:r>
          </a:p>
        </p:txBody>
      </p:sp>
    </p:spTree>
    <p:extLst>
      <p:ext uri="{BB962C8B-B14F-4D97-AF65-F5344CB8AC3E}">
        <p14:creationId xmlns:p14="http://schemas.microsoft.com/office/powerpoint/2010/main" val="13580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3948</TotalTime>
  <Words>3437</Words>
  <Application>Microsoft Office PowerPoint</Application>
  <PresentationFormat>Diavetítés a képernyőre (4:3 oldalarány)</PresentationFormat>
  <Paragraphs>815</Paragraphs>
  <Slides>68</Slides>
  <Notes>62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68</vt:i4>
      </vt:variant>
    </vt:vector>
  </HeadingPairs>
  <TitlesOfParts>
    <vt:vector size="70" baseType="lpstr">
      <vt:lpstr>2_Office-téma</vt:lpstr>
      <vt:lpstr>Standarddesign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Alkohol fogyasztás és a kardiovaszkuláris halálozás hipertóniás férfiakban – Physicians’ health study</vt:lpstr>
      <vt:lpstr>Alkohol fogyasztás és az összhalálozás  </vt:lpstr>
      <vt:lpstr>PowerPoint bemutató</vt:lpstr>
      <vt:lpstr>LIFE study:  alkohol fogyasztás egészségügyi következménye</vt:lpstr>
      <vt:lpstr>LIFE study:   balkamrai hipertrófia csökkenés (ECG)   kezelés (Losartan or Atenolol) és az alkohol fogyasztás hatása</vt:lpstr>
      <vt:lpstr>PowerPoint bemutató</vt:lpstr>
      <vt:lpstr>PowerPoint bemutató</vt:lpstr>
      <vt:lpstr>PowerPoint bemutató</vt:lpstr>
      <vt:lpstr>PowerPoint bemutató</vt:lpstr>
      <vt:lpstr>Alkohol (1-2 ital/nap)  - csökkenti az osteoporosis rizikót !   </vt:lpstr>
      <vt:lpstr>Mérsékelt alkohol fogyasztás – kisebb kognitív károsodás</vt:lpstr>
      <vt:lpstr>Wein wirkt stärkend auf den Geisteszustand den er vorfindet – er macht die Dummen dümmer und die Klugen klüger   (wine reinforces the state of mind which is present – it makes the stupid one even more stupid but the intelligent one also more intelligent)   (a bor megerősíti az agy eredeti állapotát – a butát még butábbá teszi, de az intelligens még intelligensebb lesz)</vt:lpstr>
      <vt:lpstr>PowerPoint bemutató</vt:lpstr>
      <vt:lpstr>Krónikus vese betegség –  hagyományos és új kardiovaszkuláris rizikó faktorok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Alkohol okozta CV rizikó változás nőben és férfiben eltérő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Mikor igyak, mikor ne?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Rosivall László</dc:creator>
  <cp:lastModifiedBy>Lipták Judit</cp:lastModifiedBy>
  <cp:revision>141</cp:revision>
  <dcterms:created xsi:type="dcterms:W3CDTF">2018-09-12T14:28:24Z</dcterms:created>
  <dcterms:modified xsi:type="dcterms:W3CDTF">2018-10-29T13:21:26Z</dcterms:modified>
</cp:coreProperties>
</file>