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437" r:id="rId4"/>
    <p:sldId id="310" r:id="rId5"/>
    <p:sldId id="430" r:id="rId6"/>
    <p:sldId id="426" r:id="rId7"/>
    <p:sldId id="428" r:id="rId8"/>
    <p:sldId id="429" r:id="rId9"/>
    <p:sldId id="431" r:id="rId10"/>
    <p:sldId id="434" r:id="rId11"/>
    <p:sldId id="432" r:id="rId12"/>
    <p:sldId id="433" r:id="rId13"/>
    <p:sldId id="427" r:id="rId14"/>
    <p:sldId id="421" r:id="rId15"/>
    <p:sldId id="435" r:id="rId16"/>
    <p:sldId id="412" r:id="rId17"/>
    <p:sldId id="413" r:id="rId18"/>
    <p:sldId id="436" r:id="rId19"/>
    <p:sldId id="423" r:id="rId20"/>
    <p:sldId id="424" r:id="rId21"/>
    <p:sldId id="425" r:id="rId22"/>
    <p:sldId id="415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0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F191F-7990-4221-A8E9-B5C002C903F0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B3D48-F7EF-4C54-9B14-ED0C60078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21AEC4-8785-4157-84B3-7F884ACEBD18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709613"/>
            <a:ext cx="4545012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0700"/>
            <a:ext cx="497205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B3D48-F7EF-4C54-9B14-ED0C6007884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8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8B4A-0846-4106-87D0-953CACA6CD6B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C77B-97B6-494A-BF8A-87A6CB29A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725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6CCF-8629-4F85-91F7-0916F805B2E4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D913-CF80-42E2-BF60-08FD43BC0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1683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1578-827E-4AF9-8051-03826CDE59FF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345E-C84D-4EFA-909A-D9C00341C3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9784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altLang="hu-HU" sz="3200" smtClean="0">
              <a:solidFill>
                <a:srgbClr val="FFFF66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hu-HU" altLang="hu-HU" sz="3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1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21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8270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0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3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060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070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163-6247-4986-AF45-83A1B02E1970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C61E-A87E-410F-B3ED-D9E9226619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3390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49191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09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022636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A9EE-13C0-4640-B7FF-1C086D8497CC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B434-6952-4A50-8234-BE239D01EE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359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1332-4BB8-417B-BFE7-EB598B3D5F84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6AA2-223B-44B2-96EE-B9E6012419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798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A277-AD09-4EA0-B43A-B474F2CFF487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B5B5-B21C-496F-B961-3898350D76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57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1EC0-6192-4752-82B8-411C79094554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CF9C-33AF-4C51-9AE4-3B13DED023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800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DAF-900E-4336-A8CE-4828DA9EA56D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8EAB8-F0B8-4EF6-B33D-3FE047DA5C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54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3561-EAD1-486F-95D1-3B2D9B9AC36A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5537B-0F52-4756-B96B-E0990FC2B2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185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9B28-14F4-490B-A542-459FDC835270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B97AA-9950-4CBC-909F-2ABBB75602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782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0E1D08A-2053-4D20-BC7B-2C5E06712FEB}" type="datetimeFigureOut">
              <a:rPr lang="hu-HU"/>
              <a:pPr>
                <a:defRPr/>
              </a:pPr>
              <a:t>2018.11.07.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65AEA-3341-4E6B-BCDD-A5B0E9FEBFB7}" type="slidenum">
              <a:rPr lang="hu-HU" altLang="hu-H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870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Klicken Sie, um das Format des Titel-Masters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Klicken Sie, um die Textformatierung des Masters zu bearbeiten.</a:t>
            </a:r>
          </a:p>
          <a:p>
            <a:pPr lvl="1"/>
            <a:r>
              <a:rPr lang="de-DE" altLang="hu-HU" smtClean="0"/>
              <a:t>Zweite Ebene</a:t>
            </a:r>
          </a:p>
          <a:p>
            <a:pPr lvl="2"/>
            <a:r>
              <a:rPr lang="de-DE" altLang="hu-HU" smtClean="0"/>
              <a:t>Dritte Ebene</a:t>
            </a:r>
          </a:p>
          <a:p>
            <a:pPr lvl="3"/>
            <a:r>
              <a:rPr lang="de-DE" altLang="hu-HU" smtClean="0"/>
              <a:t>Vierte Ebene</a:t>
            </a:r>
          </a:p>
          <a:p>
            <a:pPr lvl="4"/>
            <a:r>
              <a:rPr lang="de-DE" altLang="hu-HU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3783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6" descr="so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49" y="4292642"/>
            <a:ext cx="880058" cy="87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03" y="4373796"/>
            <a:ext cx="715025" cy="7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2"/>
          <p:cNvSpPr txBox="1">
            <a:spLocks noChangeArrowheads="1"/>
          </p:cNvSpPr>
          <p:nvPr/>
        </p:nvSpPr>
        <p:spPr bwMode="auto">
          <a:xfrm>
            <a:off x="4473575" y="6969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4566" name="Text Box 4"/>
          <p:cNvSpPr txBox="1">
            <a:spLocks noChangeArrowheads="1"/>
          </p:cNvSpPr>
          <p:nvPr/>
        </p:nvSpPr>
        <p:spPr bwMode="auto">
          <a:xfrm>
            <a:off x="755576" y="5223148"/>
            <a:ext cx="76406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Semmelweis Egyetem, Kórélettani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Elméleti és Transzlációs Orvostudományi Doktori Iskola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Nemzetközi </a:t>
            </a:r>
            <a:r>
              <a:rPr lang="hu-HU" altLang="hu-HU" sz="22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és Képző Központ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Teheráni Orvostudományi Egyetem</a:t>
            </a:r>
            <a:endParaRPr lang="hu-HU" altLang="hu-HU" sz="22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35496" y="344850"/>
            <a:ext cx="9036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Tudomány és Művészet Kórélettan V </a:t>
            </a: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(VI)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2018/2019 I. félév</a:t>
            </a:r>
          </a:p>
        </p:txBody>
      </p:sp>
      <p:pic>
        <p:nvPicPr>
          <p:cNvPr id="1945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2380">
            <a:off x="571226" y="246243"/>
            <a:ext cx="795663" cy="9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82">
            <a:off x="7655612" y="182270"/>
            <a:ext cx="830474" cy="9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16" y="4437112"/>
            <a:ext cx="683950" cy="6828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547664" y="2052629"/>
            <a:ext cx="5760640" cy="1016331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b="1" dirty="0">
                <a:solidFill>
                  <a:srgbClr val="0000CC"/>
                </a:solidFill>
                <a:ea typeface="Times New Roman"/>
                <a:cs typeface="Times New Roman"/>
              </a:rPr>
              <a:t>Kerítés vagy nem kerítés?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kern="0" dirty="0" smtClean="0">
                <a:solidFill>
                  <a:srgbClr val="0000CC"/>
                </a:solidFill>
              </a:rPr>
              <a:t>Prof. Dr. </a:t>
            </a:r>
            <a:r>
              <a:rPr lang="hu-HU" sz="2800" kern="0" dirty="0" err="1" smtClean="0">
                <a:solidFill>
                  <a:srgbClr val="0000CC"/>
                </a:solidFill>
              </a:rPr>
              <a:t>Rosivall</a:t>
            </a:r>
            <a:r>
              <a:rPr lang="hu-HU" sz="2800" kern="0" dirty="0" smtClean="0">
                <a:solidFill>
                  <a:srgbClr val="0000CC"/>
                </a:solidFill>
              </a:rPr>
              <a:t> László</a:t>
            </a:r>
            <a:endParaRPr lang="hu-HU" sz="2800" kern="0" dirty="0">
              <a:solidFill>
                <a:srgbClr val="0000CC"/>
              </a:solidFill>
            </a:endParaRPr>
          </a:p>
        </p:txBody>
      </p:sp>
      <p:sp>
        <p:nvSpPr>
          <p:cNvPr id="2" name="AutoShape 2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155575" y="-1012825"/>
            <a:ext cx="2381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5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307975" y="-860425"/>
            <a:ext cx="2381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7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460375" y="-708025"/>
            <a:ext cx="2381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11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13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16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18" descr="http://kovacsneagi.qwqw.hu/tarhely/kovacsneagi/kepek/mozgok/www_tvn_hu_628935bdfcf2bc52c4721b709b8412f4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40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707659"/>
            <a:ext cx="4191000" cy="276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1560" y="85180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9" y="667570"/>
            <a:ext cx="3817653" cy="280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0" y="3674641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93" y="3716037"/>
            <a:ext cx="2701804" cy="270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674641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94" y="1835017"/>
            <a:ext cx="2153346" cy="16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24" y="707659"/>
            <a:ext cx="2190416" cy="123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835696" y="6368554"/>
            <a:ext cx="1610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Vasfüggöny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156176" y="6368554"/>
            <a:ext cx="1361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Berlini fal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843808" y="116632"/>
            <a:ext cx="3815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dirty="0" smtClean="0">
                <a:solidFill>
                  <a:prstClr val="black"/>
                </a:solidFill>
              </a:rPr>
              <a:t>Védelmi, politikai kerítések</a:t>
            </a:r>
            <a:endParaRPr lang="hu-HU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932040" y="3676962"/>
            <a:ext cx="3982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000" dirty="0" smtClean="0">
                <a:solidFill>
                  <a:prstClr val="black"/>
                </a:solidFill>
                <a:ea typeface="Times New Roman"/>
                <a:cs typeface="Times New Roman"/>
              </a:rPr>
              <a:t>Észak-Írország </a:t>
            </a:r>
            <a:r>
              <a:rPr lang="hu-HU" sz="2000" dirty="0">
                <a:solidFill>
                  <a:prstClr val="black"/>
                </a:solidFill>
                <a:ea typeface="Times New Roman"/>
                <a:cs typeface="Times New Roman"/>
              </a:rPr>
              <a:t>- "Békevonal"</a:t>
            </a:r>
            <a:endParaRPr lang="hu-HU" sz="2000" b="1" dirty="0" smtClean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6" y="836712"/>
            <a:ext cx="4298565" cy="285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55576" y="3645024"/>
            <a:ext cx="3755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prstClr val="black"/>
                </a:solidFill>
              </a:rPr>
              <a:t>Magyar-szerb határ: új vasfüggöny</a:t>
            </a:r>
            <a:endParaRPr lang="hu-HU" sz="2000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14962" y="6084004"/>
            <a:ext cx="21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India és Banglades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29" y="836712"/>
            <a:ext cx="3819350" cy="285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2063"/>
            <a:ext cx="2936868" cy="18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5448" y="6082263"/>
            <a:ext cx="25404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 smtClean="0">
                <a:solidFill>
                  <a:prstClr val="black"/>
                </a:solidFill>
                <a:cs typeface="Arial" charset="0"/>
              </a:rPr>
              <a:t>Gáza - Egyiptom határsáv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044" y="4277012"/>
            <a:ext cx="2757491" cy="18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746919" y="6082263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USA-Mexikó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553" y="4282063"/>
            <a:ext cx="2802666" cy="183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902982" y="260648"/>
            <a:ext cx="3541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Új, vagy ma is élő kerítések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812925"/>
            <a:ext cx="237172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317625" y="1857916"/>
            <a:ext cx="1440238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3491880" y="5013176"/>
            <a:ext cx="136815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3025517" y="5570076"/>
            <a:ext cx="349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Ki van belül / ki van kívül?!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572000" y="2206605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Ki van bezárva?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210735" y="4067780"/>
            <a:ext cx="1089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Ki van </a:t>
            </a:r>
            <a:r>
              <a:rPr lang="hu-HU" b="1" dirty="0" smtClean="0">
                <a:solidFill>
                  <a:srgbClr val="FF0000"/>
                </a:solidFill>
              </a:rPr>
              <a:t>kizárva</a:t>
            </a:r>
            <a:r>
              <a:rPr lang="hu-HU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491880" y="2204864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?</a:t>
            </a:r>
            <a:endParaRPr lang="hu-HU" sz="3600" b="1" dirty="0">
              <a:solidFill>
                <a:srgbClr val="FF0000"/>
              </a:solidFill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 flipH="1">
            <a:off x="3386138" y="1844824"/>
            <a:ext cx="6818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H="1">
            <a:off x="5004048" y="5013176"/>
            <a:ext cx="8640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/>
          <p:cNvSpPr txBox="1"/>
          <p:nvPr/>
        </p:nvSpPr>
        <p:spPr>
          <a:xfrm>
            <a:off x="2483768" y="745540"/>
            <a:ext cx="4125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CC"/>
                </a:solidFill>
              </a:rPr>
              <a:t>Kerítés veszélyes is lehet?!</a:t>
            </a:r>
            <a:endParaRPr lang="hu-HU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02553" y="1187460"/>
            <a:ext cx="552907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  Soha </a:t>
            </a: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ne rombolj le kerítést addig,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míg ki nem deríted,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miért emelték.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Do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n`t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ever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take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a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fence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down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until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you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know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why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it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was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put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up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3" name="AutoShape 2" descr="Robert Frost aláírása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775512" y="4233862"/>
            <a:ext cx="16647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2060"/>
                </a:solidFill>
              </a:rPr>
              <a:t>Robert Frost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amerikai költő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1874-1963</a:t>
            </a:r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307677"/>
            <a:ext cx="45720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Wass Albert: Kerítések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>
                <a:solidFill>
                  <a:srgbClr val="002060"/>
                </a:solidFill>
              </a:rPr>
              <a:t>Az ösvényre kerítést fontak,</a:t>
            </a:r>
          </a:p>
          <a:p>
            <a:r>
              <a:rPr lang="hu-HU" sz="2400" dirty="0">
                <a:solidFill>
                  <a:srgbClr val="002060"/>
                </a:solidFill>
              </a:rPr>
              <a:t>hogy ott legény ne járjon át.</a:t>
            </a:r>
          </a:p>
          <a:p>
            <a:r>
              <a:rPr lang="hu-HU" sz="2400" dirty="0">
                <a:solidFill>
                  <a:srgbClr val="002060"/>
                </a:solidFill>
              </a:rPr>
              <a:t>Azt hitték, elriasztják ezzel,</a:t>
            </a:r>
          </a:p>
          <a:p>
            <a:r>
              <a:rPr lang="hu-HU" sz="2400" dirty="0">
                <a:solidFill>
                  <a:srgbClr val="002060"/>
                </a:solidFill>
              </a:rPr>
              <a:t>az ostobák</a:t>
            </a:r>
            <a:r>
              <a:rPr lang="hu-HU" sz="2400" dirty="0" smtClean="0">
                <a:solidFill>
                  <a:srgbClr val="002060"/>
                </a:solidFill>
              </a:rPr>
              <a:t>.</a:t>
            </a:r>
            <a:endParaRPr lang="hu-HU" sz="2400" dirty="0">
              <a:solidFill>
                <a:srgbClr val="002060"/>
              </a:solidFill>
            </a:endParaRP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>
                <a:solidFill>
                  <a:srgbClr val="002060"/>
                </a:solidFill>
              </a:rPr>
              <a:t>Ma mindenki kerítést épít,</a:t>
            </a:r>
          </a:p>
          <a:p>
            <a:r>
              <a:rPr lang="hu-HU" sz="2400" dirty="0">
                <a:solidFill>
                  <a:srgbClr val="002060"/>
                </a:solidFill>
              </a:rPr>
              <a:t>álomból, csókból, hazugságból,</a:t>
            </a:r>
          </a:p>
          <a:p>
            <a:r>
              <a:rPr lang="hu-HU" sz="2400" dirty="0">
                <a:solidFill>
                  <a:srgbClr val="002060"/>
                </a:solidFill>
              </a:rPr>
              <a:t>az útra, melyen az Idő</a:t>
            </a:r>
          </a:p>
          <a:p>
            <a:r>
              <a:rPr lang="hu-HU" sz="2400" dirty="0">
                <a:solidFill>
                  <a:srgbClr val="002060"/>
                </a:solidFill>
              </a:rPr>
              <a:t>kacagva fut ki a világból.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>
                <a:solidFill>
                  <a:srgbClr val="002060"/>
                </a:solidFill>
              </a:rPr>
              <a:t>Az </a:t>
            </a:r>
            <a:r>
              <a:rPr lang="hu-HU" sz="2400" dirty="0" err="1">
                <a:solidFill>
                  <a:srgbClr val="002060"/>
                </a:solidFill>
              </a:rPr>
              <a:t>útacskákról</a:t>
            </a:r>
            <a:r>
              <a:rPr lang="hu-HU" sz="2400" dirty="0">
                <a:solidFill>
                  <a:srgbClr val="002060"/>
                </a:solidFill>
              </a:rPr>
              <a:t> innen-onnan</a:t>
            </a:r>
          </a:p>
          <a:p>
            <a:r>
              <a:rPr lang="hu-HU" sz="2400" dirty="0">
                <a:solidFill>
                  <a:srgbClr val="002060"/>
                </a:solidFill>
              </a:rPr>
              <a:t>sok-sok kis kerítés kinő:</a:t>
            </a:r>
          </a:p>
          <a:p>
            <a:r>
              <a:rPr lang="hu-HU" sz="2400" dirty="0">
                <a:solidFill>
                  <a:srgbClr val="002060"/>
                </a:solidFill>
              </a:rPr>
              <a:t>nagyot kacag és </a:t>
            </a:r>
            <a:r>
              <a:rPr lang="hu-HU" sz="2400" dirty="0" err="1">
                <a:solidFill>
                  <a:srgbClr val="002060"/>
                </a:solidFill>
              </a:rPr>
              <a:t>átallépi</a:t>
            </a:r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>
                <a:solidFill>
                  <a:srgbClr val="002060"/>
                </a:solidFill>
              </a:rPr>
              <a:t>a betyár Idő.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32095"/>
            <a:ext cx="3698340" cy="49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6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75018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19914" y="528930"/>
            <a:ext cx="2360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CC"/>
                </a:solidFill>
              </a:rPr>
              <a:t>Nagy kérdések</a:t>
            </a:r>
            <a:endParaRPr lang="hu-HU" sz="2800" b="1" dirty="0">
              <a:solidFill>
                <a:srgbClr val="0000CC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43608" y="1249010"/>
            <a:ext cx="712932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Mi építünk-e / építettünk-e kerítést magunk   </a:t>
            </a:r>
          </a:p>
          <a:p>
            <a:pPr>
              <a:spcAft>
                <a:spcPts val="600"/>
              </a:spcAft>
            </a:pPr>
            <a:r>
              <a:rPr lang="hu-HU" sz="2400" dirty="0">
                <a:solidFill>
                  <a:srgbClr val="0000CC"/>
                </a:solidFill>
              </a:rPr>
              <a:t> </a:t>
            </a:r>
            <a:r>
              <a:rPr lang="hu-HU" sz="2400" dirty="0" smtClean="0">
                <a:solidFill>
                  <a:srgbClr val="0000CC"/>
                </a:solidFill>
              </a:rPr>
              <a:t>    körül, családunk, szeretteink körül?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Ha mindenki kerítést épít védekezésül, akkor </a:t>
            </a:r>
          </a:p>
          <a:p>
            <a:pPr>
              <a:spcAft>
                <a:spcPts val="600"/>
              </a:spcAft>
            </a:pPr>
            <a:r>
              <a:rPr lang="hu-HU" sz="2400" dirty="0">
                <a:solidFill>
                  <a:srgbClr val="0000CC"/>
                </a:solidFill>
              </a:rPr>
              <a:t> </a:t>
            </a:r>
            <a:r>
              <a:rPr lang="hu-HU" sz="2400" dirty="0" smtClean="0">
                <a:solidFill>
                  <a:srgbClr val="0000CC"/>
                </a:solidFill>
              </a:rPr>
              <a:t>    egyre több és magasabb kerítés lesz!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Lesz-e visszaút, lesz-e kerítés leszerelés?!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Eljöhet-e újra a kerítés nélküli települések kora?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Lesz-e újra szabad átjárás a szomszédokhoz?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Lesz-e újra bizalom és hit egymásban!?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Rövidül-e majd az út lélektől lélekig?!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Valóban az idő megoldja, kacagva átlép majd rajta?!</a:t>
            </a:r>
            <a:endParaRPr lang="hu-HU" sz="2400" dirty="0">
              <a:solidFill>
                <a:srgbClr val="0000CC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77" y="367663"/>
            <a:ext cx="1618687" cy="162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4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54868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51720" y="707217"/>
            <a:ext cx="5041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800" b="1" dirty="0" smtClean="0">
                <a:solidFill>
                  <a:srgbClr val="0000CC"/>
                </a:solidFill>
              </a:rPr>
              <a:t>A kerítések bennünk kezdődnek!</a:t>
            </a:r>
            <a:endParaRPr lang="hu-HU" sz="2800" b="1" dirty="0">
              <a:solidFill>
                <a:srgbClr val="0000CC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191343" cy="409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843808" y="5517232"/>
            <a:ext cx="3411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2400" dirty="0">
                <a:solidFill>
                  <a:srgbClr val="0000CC"/>
                </a:solidFill>
              </a:rPr>
              <a:t>Lakatot lakatra mi zárunk!</a:t>
            </a:r>
          </a:p>
        </p:txBody>
      </p:sp>
    </p:spTree>
    <p:extLst>
      <p:ext uri="{BB962C8B-B14F-4D97-AF65-F5344CB8AC3E}">
        <p14:creationId xmlns:p14="http://schemas.microsoft.com/office/powerpoint/2010/main" val="28154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76470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algn="ctr"/>
            <a:r>
              <a:rPr lang="hu-HU" sz="2800" b="1" dirty="0">
                <a:solidFill>
                  <a:srgbClr val="0000CC"/>
                </a:solidFill>
                <a:ea typeface="Times New Roman"/>
                <a:cs typeface="Segoe UI"/>
              </a:rPr>
              <a:t>Wekerle az emberléptékű lakótelep titkai </a:t>
            </a:r>
            <a:endParaRPr lang="hu-HU" sz="2800" dirty="0" smtClean="0">
              <a:solidFill>
                <a:srgbClr val="0000CC"/>
              </a:solidFill>
              <a:ea typeface="Times New Roman"/>
              <a:cs typeface="Segoe UI"/>
            </a:endParaRPr>
          </a:p>
          <a:p>
            <a:pPr lvl="0" indent="266700" algn="ctr"/>
            <a:r>
              <a:rPr lang="hu-HU" sz="2800" dirty="0" smtClean="0">
                <a:solidFill>
                  <a:srgbClr val="0000CC"/>
                </a:solidFill>
                <a:ea typeface="Times New Roman"/>
                <a:cs typeface="Segoe UI"/>
              </a:rPr>
              <a:t>Nagy </a:t>
            </a:r>
            <a:r>
              <a:rPr lang="hu-HU" sz="2800" dirty="0">
                <a:solidFill>
                  <a:srgbClr val="0000CC"/>
                </a:solidFill>
                <a:ea typeface="Times New Roman"/>
                <a:cs typeface="Segoe UI"/>
              </a:rPr>
              <a:t>Gergely </a:t>
            </a:r>
            <a:r>
              <a:rPr lang="hu-HU" sz="2800" dirty="0" smtClean="0">
                <a:solidFill>
                  <a:srgbClr val="0000CC"/>
                </a:solidFill>
                <a:ea typeface="Times New Roman"/>
                <a:cs typeface="Segoe UI"/>
              </a:rPr>
              <a:t>építész</a:t>
            </a:r>
            <a:endParaRPr lang="hu-HU" sz="2800" b="1" dirty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2005683"/>
            <a:ext cx="8676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Volt-e, van- e, lesz-e kerítés az emberléptékű lakótelepen?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Ami 110 éve emberléptékű volt, az ma is annak számít?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Mennyire változik az emberlépték, a méretek, a formák, a színek?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Mennyire állandó az élettér igényünk?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65" y="3993687"/>
            <a:ext cx="2060188" cy="154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03" y="3977480"/>
            <a:ext cx="2336793" cy="155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0920"/>
            <a:ext cx="1668137" cy="156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13" y="3970919"/>
            <a:ext cx="2344744" cy="156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9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2" y="1556792"/>
            <a:ext cx="347272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355976" y="1086991"/>
            <a:ext cx="41044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Az </a:t>
            </a:r>
            <a:r>
              <a:rPr lang="hu-HU" dirty="0">
                <a:solidFill>
                  <a:srgbClr val="0000CC"/>
                </a:solidFill>
              </a:rPr>
              <a:t>építészeti értékek </a:t>
            </a:r>
            <a:r>
              <a:rPr lang="hu-HU" dirty="0" smtClean="0">
                <a:solidFill>
                  <a:srgbClr val="0000CC"/>
                </a:solidFill>
              </a:rPr>
              <a:t>megóvása </a:t>
            </a:r>
            <a:r>
              <a:rPr lang="hu-HU" dirty="0">
                <a:solidFill>
                  <a:srgbClr val="0000CC"/>
                </a:solidFill>
              </a:rPr>
              <a:t>és értéknövelő </a:t>
            </a:r>
            <a:r>
              <a:rPr lang="hu-HU" dirty="0" smtClean="0">
                <a:solidFill>
                  <a:srgbClr val="0000CC"/>
                </a:solidFill>
              </a:rPr>
              <a:t>megújítása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Műemlék </a:t>
            </a:r>
            <a:r>
              <a:rPr lang="hu-HU" dirty="0">
                <a:solidFill>
                  <a:srgbClr val="0000CC"/>
                </a:solidFill>
              </a:rPr>
              <a:t>és helyi védettségű </a:t>
            </a:r>
            <a:r>
              <a:rPr lang="hu-HU" dirty="0" smtClean="0">
                <a:solidFill>
                  <a:srgbClr val="0000CC"/>
                </a:solidFill>
              </a:rPr>
              <a:t>épületek </a:t>
            </a:r>
            <a:r>
              <a:rPr lang="hu-HU" dirty="0">
                <a:solidFill>
                  <a:srgbClr val="0000CC"/>
                </a:solidFill>
              </a:rPr>
              <a:t>komplex felújításának </a:t>
            </a:r>
            <a:r>
              <a:rPr lang="hu-HU" dirty="0" smtClean="0">
                <a:solidFill>
                  <a:srgbClr val="0000CC"/>
                </a:solidFill>
              </a:rPr>
              <a:t>tervezője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Alapos, </a:t>
            </a:r>
            <a:r>
              <a:rPr lang="hu-HU" dirty="0">
                <a:solidFill>
                  <a:srgbClr val="0000CC"/>
                </a:solidFill>
              </a:rPr>
              <a:t>szakmai </a:t>
            </a:r>
            <a:r>
              <a:rPr lang="hu-HU" dirty="0" smtClean="0">
                <a:solidFill>
                  <a:srgbClr val="0000CC"/>
                </a:solidFill>
              </a:rPr>
              <a:t>elkötelezettség, </a:t>
            </a:r>
            <a:r>
              <a:rPr lang="hu-HU" dirty="0">
                <a:solidFill>
                  <a:srgbClr val="0000CC"/>
                </a:solidFill>
              </a:rPr>
              <a:t>a feladat minden részletére és összefüggésére kiterjedő. értékes </a:t>
            </a:r>
            <a:r>
              <a:rPr lang="hu-HU" dirty="0" smtClean="0">
                <a:solidFill>
                  <a:srgbClr val="0000CC"/>
                </a:solidFill>
              </a:rPr>
              <a:t>kutatások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 </a:t>
            </a:r>
            <a:r>
              <a:rPr lang="hu-HU" dirty="0">
                <a:solidFill>
                  <a:srgbClr val="0000CC"/>
                </a:solidFill>
              </a:rPr>
              <a:t>XIX. századi európai </a:t>
            </a:r>
            <a:r>
              <a:rPr lang="hu-HU" dirty="0" smtClean="0">
                <a:solidFill>
                  <a:srgbClr val="0000CC"/>
                </a:solidFill>
              </a:rPr>
              <a:t>kertvárosok:  </a:t>
            </a:r>
            <a:r>
              <a:rPr lang="hu-HU" dirty="0">
                <a:solidFill>
                  <a:srgbClr val="0000CC"/>
                </a:solidFill>
              </a:rPr>
              <a:t>Kós Károly és építész társai által tervezett kispesti Wekerle-telep </a:t>
            </a:r>
            <a:r>
              <a:rPr lang="hu-HU" dirty="0" smtClean="0">
                <a:solidFill>
                  <a:srgbClr val="0000CC"/>
                </a:solidFill>
              </a:rPr>
              <a:t>–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E</a:t>
            </a:r>
            <a:r>
              <a:rPr lang="hu-HU" dirty="0" smtClean="0">
                <a:solidFill>
                  <a:srgbClr val="0000CC"/>
                </a:solidFill>
              </a:rPr>
              <a:t>gyetemi oktatás, folyamatos publikálás, 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Aktív szakmai közélet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ICOMOS </a:t>
            </a:r>
            <a:r>
              <a:rPr lang="hu-HU" dirty="0">
                <a:solidFill>
                  <a:srgbClr val="0000CC"/>
                </a:solidFill>
              </a:rPr>
              <a:t>Magyar Nemzeti Bizottságának 2006-tól elnöke.</a:t>
            </a:r>
          </a:p>
        </p:txBody>
      </p:sp>
      <p:sp>
        <p:nvSpPr>
          <p:cNvPr id="3" name="Téglalap 2"/>
          <p:cNvSpPr/>
          <p:nvPr/>
        </p:nvSpPr>
        <p:spPr>
          <a:xfrm>
            <a:off x="899592" y="43776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0000CC"/>
                </a:solidFill>
              </a:rPr>
              <a:t>Kós Károly-díj </a:t>
            </a:r>
            <a:r>
              <a:rPr lang="hu-HU" sz="2400" b="1" dirty="0" smtClean="0">
                <a:solidFill>
                  <a:srgbClr val="0000CC"/>
                </a:solidFill>
              </a:rPr>
              <a:t>2009</a:t>
            </a:r>
          </a:p>
          <a:p>
            <a:pPr algn="ctr"/>
            <a:r>
              <a:rPr lang="hu-HU" sz="2400" dirty="0" smtClean="0">
                <a:solidFill>
                  <a:srgbClr val="0000CC"/>
                </a:solidFill>
              </a:rPr>
              <a:t>Átadja Varga István fejlesztési miniszter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55576" y="4077360"/>
            <a:ext cx="36004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hu-HU" sz="2000" b="1" dirty="0">
                <a:solidFill>
                  <a:srgbClr val="0000CC"/>
                </a:solidFill>
              </a:rPr>
              <a:t>DR. NAGY </a:t>
            </a:r>
            <a:r>
              <a:rPr lang="hu-HU" sz="2000" b="1" dirty="0" smtClean="0">
                <a:solidFill>
                  <a:srgbClr val="0000CC"/>
                </a:solidFill>
              </a:rPr>
              <a:t>GERGELY</a:t>
            </a:r>
            <a:endParaRPr lang="hu-HU" sz="2000" dirty="0">
              <a:solidFill>
                <a:srgbClr val="0000CC"/>
              </a:solidFill>
            </a:endParaRPr>
          </a:p>
          <a:p>
            <a:pPr lvl="0"/>
            <a:r>
              <a:rPr lang="hu-HU" sz="2000" dirty="0" smtClean="0">
                <a:solidFill>
                  <a:srgbClr val="0000CC"/>
                </a:solidFill>
              </a:rPr>
              <a:t>Budapesti </a:t>
            </a:r>
            <a:r>
              <a:rPr lang="hu-HU" sz="2000" dirty="0">
                <a:solidFill>
                  <a:srgbClr val="0000CC"/>
                </a:solidFill>
              </a:rPr>
              <a:t>Műszaki és Gazdaságtudományi Egyetem Építészmérnöki Kar, </a:t>
            </a:r>
            <a:r>
              <a:rPr lang="hu-HU" sz="2000" dirty="0" err="1" smtClean="0">
                <a:solidFill>
                  <a:srgbClr val="0000CC"/>
                </a:solidFill>
              </a:rPr>
              <a:t>Lakóépülettervezési</a:t>
            </a:r>
            <a:r>
              <a:rPr lang="hu-HU" sz="2000" dirty="0" smtClean="0">
                <a:solidFill>
                  <a:srgbClr val="0000CC"/>
                </a:solidFill>
              </a:rPr>
              <a:t> Tanszék </a:t>
            </a:r>
            <a:r>
              <a:rPr lang="hu-HU" sz="2000" dirty="0">
                <a:solidFill>
                  <a:srgbClr val="0000CC"/>
                </a:solidFill>
              </a:rPr>
              <a:t>címzetes egyetemi docens</a:t>
            </a:r>
          </a:p>
        </p:txBody>
      </p:sp>
    </p:spTree>
    <p:extLst>
      <p:ext uri="{BB962C8B-B14F-4D97-AF65-F5344CB8AC3E}">
        <p14:creationId xmlns:p14="http://schemas.microsoft.com/office/powerpoint/2010/main" val="17455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55576" y="1653768"/>
            <a:ext cx="2735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rgbClr val="0000CC"/>
                </a:solidFill>
              </a:rPr>
              <a:t>Magyar Érdemrend lovagkeresztje</a:t>
            </a:r>
            <a:r>
              <a:rPr lang="hu-HU" sz="2000" dirty="0">
                <a:solidFill>
                  <a:srgbClr val="0000CC"/>
                </a:solidFill>
              </a:rPr>
              <a:t> </a:t>
            </a:r>
            <a:r>
              <a:rPr lang="hu-HU" sz="2000" dirty="0" smtClean="0">
                <a:solidFill>
                  <a:srgbClr val="0000CC"/>
                </a:solidFill>
              </a:rPr>
              <a:t>kitüntetés, 2016</a:t>
            </a:r>
          </a:p>
          <a:p>
            <a:pPr algn="ctr"/>
            <a:r>
              <a:rPr lang="hu-HU" sz="2000" dirty="0">
                <a:solidFill>
                  <a:srgbClr val="002060"/>
                </a:solidFill>
              </a:rPr>
              <a:t/>
            </a:r>
            <a:br>
              <a:rPr lang="hu-HU" sz="2000" dirty="0">
                <a:solidFill>
                  <a:srgbClr val="002060"/>
                </a:solidFill>
              </a:rPr>
            </a:b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6" name="AutoShape 2" descr="https://tervlap.hu/uploads/large/4689_263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41274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7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79712" y="1643896"/>
            <a:ext cx="60172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66"/>
                </a:solidFill>
              </a:rPr>
              <a:t>      Gyermek/fiatalkori emlékek</a:t>
            </a: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Magyar vidék: sváb, tót, stb.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Erdély: </a:t>
            </a:r>
            <a:r>
              <a:rPr lang="hu-HU" sz="2400" dirty="0" err="1" smtClean="0">
                <a:solidFill>
                  <a:srgbClr val="000066"/>
                </a:solidFill>
              </a:rPr>
              <a:t>székelykapu</a:t>
            </a:r>
            <a:endParaRPr lang="hu-HU" sz="2400" dirty="0" smtClean="0">
              <a:solidFill>
                <a:srgbClr val="000066"/>
              </a:solidFill>
            </a:endParaRP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Norvégiai, amerikai és német tapasztalatok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3" name="AutoShape 2" descr="Képtalálat a következőre: „székelykapu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9" y="3924179"/>
            <a:ext cx="2320735" cy="18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29" y="3946506"/>
            <a:ext cx="2385403" cy="17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87" y="3924178"/>
            <a:ext cx="2718558" cy="18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2016224" cy="120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1" y="332656"/>
            <a:ext cx="1817905" cy="120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3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75018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sp>
        <p:nvSpPr>
          <p:cNvPr id="3" name="AutoShape 2" descr="http://static1.architectforum.hu/files2012/cache/n29224-lead-le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1" y="981766"/>
            <a:ext cx="7587725" cy="330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9552" y="4725144"/>
            <a:ext cx="8091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0000CC"/>
                </a:solidFill>
              </a:rPr>
              <a:t>Nagy Gergely</a:t>
            </a:r>
            <a:r>
              <a:rPr lang="hu-HU" sz="2400" dirty="0">
                <a:solidFill>
                  <a:srgbClr val="0000CC"/>
                </a:solidFill>
              </a:rPr>
              <a:t> </a:t>
            </a:r>
            <a:r>
              <a:rPr lang="hu-HU" sz="2400" dirty="0" smtClean="0">
                <a:solidFill>
                  <a:srgbClr val="0000CC"/>
                </a:solidFill>
              </a:rPr>
              <a:t>építészmérnököt</a:t>
            </a:r>
            <a:r>
              <a:rPr lang="hu-HU" sz="2400" b="1" dirty="0" smtClean="0">
                <a:solidFill>
                  <a:srgbClr val="0000CC"/>
                </a:solidFill>
              </a:rPr>
              <a:t> </a:t>
            </a:r>
            <a:r>
              <a:rPr lang="hu-HU" sz="2400" b="1" dirty="0" err="1" smtClean="0">
                <a:solidFill>
                  <a:srgbClr val="0000CC"/>
                </a:solidFill>
              </a:rPr>
              <a:t>Forster</a:t>
            </a:r>
            <a:r>
              <a:rPr lang="hu-HU" sz="2400" b="1" dirty="0" smtClean="0">
                <a:solidFill>
                  <a:srgbClr val="0000CC"/>
                </a:solidFill>
              </a:rPr>
              <a:t> </a:t>
            </a:r>
            <a:r>
              <a:rPr lang="hu-HU" sz="2400" b="1" dirty="0">
                <a:solidFill>
                  <a:srgbClr val="0000CC"/>
                </a:solidFill>
              </a:rPr>
              <a:t>Gyula-díjjal</a:t>
            </a:r>
            <a:r>
              <a:rPr lang="hu-HU" sz="2400" dirty="0">
                <a:solidFill>
                  <a:srgbClr val="0000CC"/>
                </a:solidFill>
              </a:rPr>
              <a:t>, </a:t>
            </a:r>
            <a:endParaRPr lang="hu-HU" sz="2400" dirty="0" smtClean="0">
              <a:solidFill>
                <a:srgbClr val="0000CC"/>
              </a:solidFill>
            </a:endParaRPr>
          </a:p>
          <a:p>
            <a:pPr algn="ctr"/>
            <a:r>
              <a:rPr lang="hu-HU" sz="2400" dirty="0" smtClean="0">
                <a:solidFill>
                  <a:srgbClr val="0000CC"/>
                </a:solidFill>
              </a:rPr>
              <a:t>a </a:t>
            </a:r>
            <a:r>
              <a:rPr lang="hu-HU" sz="2400" dirty="0">
                <a:solidFill>
                  <a:srgbClr val="0000CC"/>
                </a:solidFill>
              </a:rPr>
              <a:t>régészeti örökségvédelem területén végzett munkájáért </a:t>
            </a:r>
            <a:r>
              <a:rPr lang="hu-HU" sz="2400" dirty="0" smtClean="0">
                <a:solidFill>
                  <a:srgbClr val="0000CC"/>
                </a:solidFill>
              </a:rPr>
              <a:t>tüntették </a:t>
            </a:r>
            <a:r>
              <a:rPr lang="hu-HU" sz="2400" dirty="0">
                <a:solidFill>
                  <a:srgbClr val="0000CC"/>
                </a:solidFill>
              </a:rPr>
              <a:t>ki </a:t>
            </a:r>
            <a:r>
              <a:rPr lang="hu-HU" sz="2400" dirty="0" smtClean="0">
                <a:solidFill>
                  <a:srgbClr val="0000CC"/>
                </a:solidFill>
              </a:rPr>
              <a:t>a </a:t>
            </a:r>
            <a:r>
              <a:rPr lang="hu-HU" sz="2400" dirty="0">
                <a:solidFill>
                  <a:srgbClr val="0000CC"/>
                </a:solidFill>
              </a:rPr>
              <a:t>műemléki világnapon a Pesti </a:t>
            </a:r>
            <a:r>
              <a:rPr lang="hu-HU" sz="2400" dirty="0" smtClean="0">
                <a:solidFill>
                  <a:srgbClr val="0000CC"/>
                </a:solidFill>
              </a:rPr>
              <a:t>Vigadóban, 2017.</a:t>
            </a:r>
            <a:endParaRPr lang="hu-HU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75018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9632" y="1539949"/>
            <a:ext cx="67527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err="1" smtClean="0">
                <a:solidFill>
                  <a:srgbClr val="0000CC"/>
                </a:solidFill>
              </a:rPr>
              <a:t>Fejérdy</a:t>
            </a:r>
            <a:r>
              <a:rPr lang="hu-HU" sz="2800" dirty="0" smtClean="0">
                <a:solidFill>
                  <a:srgbClr val="0000CC"/>
                </a:solidFill>
              </a:rPr>
              <a:t>  Tamás után </a:t>
            </a:r>
            <a:r>
              <a:rPr lang="hu-HU" sz="2800" b="1" dirty="0" smtClean="0">
                <a:solidFill>
                  <a:srgbClr val="0000CC"/>
                </a:solidFill>
              </a:rPr>
              <a:t>ismét az ICOMOS elnöke</a:t>
            </a:r>
          </a:p>
          <a:p>
            <a:pPr algn="ctr"/>
            <a:endParaRPr lang="hu-HU" sz="2800" dirty="0">
              <a:solidFill>
                <a:srgbClr val="0000CC"/>
              </a:solidFill>
            </a:endParaRPr>
          </a:p>
          <a:p>
            <a:r>
              <a:rPr lang="hu-HU" sz="2800" dirty="0" smtClean="0">
                <a:solidFill>
                  <a:srgbClr val="0000CC"/>
                </a:solidFill>
              </a:rPr>
              <a:t>             „a rejtőzködő közéleti ember”</a:t>
            </a:r>
            <a:endParaRPr lang="hu-H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750183"/>
            <a:ext cx="7704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r>
              <a:rPr lang="hu-HU" sz="2800" b="1" dirty="0">
                <a:solidFill>
                  <a:srgbClr val="0000CC"/>
                </a:solidFill>
                <a:ea typeface="Times New Roman"/>
                <a:cs typeface="Times New Roman"/>
              </a:rPr>
              <a:t>Kerítés vagy nem kerítés?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  <a:p>
            <a:pPr indent="266700" algn="ctr"/>
            <a:r>
              <a:rPr lang="hu-HU" sz="2800" dirty="0" smtClean="0">
                <a:solidFill>
                  <a:srgbClr val="0000CC"/>
                </a:solidFill>
                <a:ea typeface="Times New Roman"/>
                <a:cs typeface="Times New Roman"/>
              </a:rPr>
              <a:t>(</a:t>
            </a:r>
            <a:r>
              <a:rPr lang="hu-HU" sz="2800" dirty="0" err="1" smtClean="0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sz="2800" dirty="0" smtClean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László</a:t>
            </a:r>
            <a:r>
              <a:rPr lang="hu-HU" sz="2800" dirty="0" smtClean="0">
                <a:solidFill>
                  <a:srgbClr val="0000CC"/>
                </a:solidFill>
                <a:ea typeface="Times New Roman"/>
                <a:cs typeface="Times New Roman"/>
              </a:rPr>
              <a:t>)</a:t>
            </a:r>
          </a:p>
          <a:p>
            <a:pPr indent="266700" algn="ctr"/>
            <a:endParaRPr lang="hu-HU" sz="2800" dirty="0">
              <a:ea typeface="Calibri"/>
              <a:cs typeface="Times New Roman"/>
            </a:endParaRPr>
          </a:p>
          <a:p>
            <a:pPr indent="266700" algn="ctr"/>
            <a:r>
              <a:rPr lang="hu-HU" sz="2800" b="1" dirty="0">
                <a:solidFill>
                  <a:srgbClr val="0000CC"/>
                </a:solidFill>
                <a:ea typeface="Times New Roman"/>
                <a:cs typeface="Segoe UI"/>
              </a:rPr>
              <a:t>Wekerle az emberléptékű lakótelep titkai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Segoe UI"/>
            </a:endParaRPr>
          </a:p>
          <a:p>
            <a:pPr indent="266700" algn="ctr"/>
            <a:r>
              <a:rPr lang="hu-HU" sz="2800" dirty="0" smtClean="0">
                <a:solidFill>
                  <a:srgbClr val="0000CC"/>
                </a:solidFill>
                <a:ea typeface="Times New Roman"/>
                <a:cs typeface="Segoe UI"/>
              </a:rPr>
              <a:t>(</a:t>
            </a:r>
            <a:r>
              <a:rPr lang="hu-HU" sz="2800" dirty="0">
                <a:solidFill>
                  <a:srgbClr val="0000CC"/>
                </a:solidFill>
                <a:ea typeface="Times New Roman"/>
                <a:cs typeface="Segoe UI"/>
              </a:rPr>
              <a:t>Nagy Gergely építész</a:t>
            </a:r>
            <a:r>
              <a:rPr lang="hu-HU" sz="2800" dirty="0" smtClean="0">
                <a:solidFill>
                  <a:srgbClr val="0000CC"/>
                </a:solidFill>
                <a:ea typeface="Times New Roman"/>
                <a:cs typeface="Segoe UI"/>
              </a:rPr>
              <a:t>)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7"/>
            <a:ext cx="2421875" cy="30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419872" y="260648"/>
            <a:ext cx="5544616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</a:rPr>
              <a:t>Hetedik </a:t>
            </a:r>
            <a:r>
              <a:rPr lang="hu-HU" sz="2000" b="1" dirty="0" smtClean="0">
                <a:solidFill>
                  <a:prstClr val="black"/>
                </a:solidFill>
              </a:rPr>
              <a:t>ecloga</a:t>
            </a:r>
            <a:endParaRPr lang="hu-HU" sz="2000" b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b="1" dirty="0" smtClean="0">
                <a:solidFill>
                  <a:prstClr val="black"/>
                </a:solidFill>
              </a:rPr>
              <a:t>Radnóti Miklós</a:t>
            </a:r>
            <a:endParaRPr lang="hu-HU" sz="2000" b="1" dirty="0">
              <a:solidFill>
                <a:prstClr val="black"/>
              </a:solidFill>
            </a:endParaRPr>
          </a:p>
          <a:p>
            <a:r>
              <a:rPr lang="hu-HU" sz="2000" dirty="0" smtClean="0">
                <a:solidFill>
                  <a:prstClr val="black"/>
                </a:solidFill>
              </a:rPr>
              <a:t>„Látod-e</a:t>
            </a:r>
            <a:r>
              <a:rPr lang="hu-HU" sz="2000" dirty="0">
                <a:solidFill>
                  <a:prstClr val="black"/>
                </a:solidFill>
              </a:rPr>
              <a:t>, esteledik s a szögesdróttal beszegett, vad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b="1" dirty="0" err="1">
                <a:solidFill>
                  <a:prstClr val="black"/>
                </a:solidFill>
              </a:rPr>
              <a:t>tölgykerités</a:t>
            </a:r>
            <a:r>
              <a:rPr lang="hu-HU" sz="2000" dirty="0">
                <a:solidFill>
                  <a:prstClr val="black"/>
                </a:solidFill>
              </a:rPr>
              <a:t>, barakk oly lebegő, felszívja az este.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Rabságunk keretét elereszti a </a:t>
            </a:r>
            <a:r>
              <a:rPr lang="hu-HU" sz="2000" dirty="0" err="1">
                <a:solidFill>
                  <a:prstClr val="black"/>
                </a:solidFill>
              </a:rPr>
              <a:t>lassu</a:t>
            </a:r>
            <a:r>
              <a:rPr lang="hu-HU" sz="2000" dirty="0">
                <a:solidFill>
                  <a:prstClr val="black"/>
                </a:solidFill>
              </a:rPr>
              <a:t> tekintet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és csak az ész, csak az ész, az tudja, a drót feszülését</a:t>
            </a:r>
            <a:r>
              <a:rPr lang="hu-HU" sz="2000" dirty="0" smtClean="0">
                <a:solidFill>
                  <a:prstClr val="black"/>
                </a:solidFill>
              </a:rPr>
              <a:t>.”</a:t>
            </a:r>
          </a:p>
          <a:p>
            <a:r>
              <a:rPr lang="hu-HU" dirty="0" smtClean="0">
                <a:solidFill>
                  <a:prstClr val="black"/>
                </a:solidFill>
              </a:rPr>
              <a:t>                                           </a:t>
            </a:r>
            <a:r>
              <a:rPr lang="hu-HU" sz="1600" dirty="0" err="1" smtClean="0">
                <a:solidFill>
                  <a:prstClr val="black"/>
                </a:solidFill>
              </a:rPr>
              <a:t>Lager</a:t>
            </a:r>
            <a:r>
              <a:rPr lang="hu-HU" sz="1600" dirty="0" smtClean="0">
                <a:solidFill>
                  <a:prstClr val="black"/>
                </a:solidFill>
              </a:rPr>
              <a:t> </a:t>
            </a:r>
            <a:r>
              <a:rPr lang="hu-HU" sz="1600" dirty="0" err="1">
                <a:solidFill>
                  <a:prstClr val="black"/>
                </a:solidFill>
              </a:rPr>
              <a:t>Heidenau</a:t>
            </a:r>
            <a:r>
              <a:rPr lang="hu-HU" sz="1600" dirty="0">
                <a:solidFill>
                  <a:prstClr val="black"/>
                </a:solidFill>
              </a:rPr>
              <a:t>, </a:t>
            </a:r>
            <a:r>
              <a:rPr lang="hu-HU" sz="1600" dirty="0" err="1">
                <a:solidFill>
                  <a:prstClr val="black"/>
                </a:solidFill>
              </a:rPr>
              <a:t>Žagubica</a:t>
            </a:r>
            <a:r>
              <a:rPr lang="hu-HU" sz="1600" dirty="0">
                <a:solidFill>
                  <a:prstClr val="black"/>
                </a:solidFill>
              </a:rPr>
              <a:t> </a:t>
            </a:r>
            <a:endParaRPr lang="hu-HU" sz="1600" dirty="0" smtClean="0">
              <a:solidFill>
                <a:prstClr val="black"/>
              </a:solidFill>
            </a:endParaRPr>
          </a:p>
          <a:p>
            <a:r>
              <a:rPr lang="hu-HU" sz="1600" dirty="0" smtClean="0">
                <a:solidFill>
                  <a:prstClr val="black"/>
                </a:solidFill>
              </a:rPr>
              <a:t>                                                 fölött </a:t>
            </a:r>
            <a:r>
              <a:rPr lang="hu-HU" sz="1600" dirty="0">
                <a:solidFill>
                  <a:prstClr val="black"/>
                </a:solidFill>
              </a:rPr>
              <a:t>a </a:t>
            </a:r>
            <a:r>
              <a:rPr lang="hu-HU" sz="1600" dirty="0" smtClean="0">
                <a:solidFill>
                  <a:prstClr val="black"/>
                </a:solidFill>
              </a:rPr>
              <a:t>hegyekben, 1944</a:t>
            </a:r>
            <a:r>
              <a:rPr lang="hu-HU" sz="1600" dirty="0">
                <a:solidFill>
                  <a:prstClr val="black"/>
                </a:solidFill>
              </a:rPr>
              <a:t>. </a:t>
            </a:r>
            <a:r>
              <a:rPr lang="hu-HU" sz="1600" dirty="0" err="1" smtClean="0">
                <a:solidFill>
                  <a:prstClr val="black"/>
                </a:solidFill>
              </a:rPr>
              <a:t>julius</a:t>
            </a:r>
            <a:r>
              <a:rPr lang="hu-HU" sz="1600" dirty="0" smtClean="0">
                <a:solidFill>
                  <a:prstClr val="black"/>
                </a:solidFill>
              </a:rPr>
              <a:t> </a:t>
            </a:r>
            <a:endParaRPr lang="hu-HU" sz="1600" dirty="0">
              <a:solidFill>
                <a:prstClr val="black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83568" y="2708920"/>
            <a:ext cx="45365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</a:rPr>
              <a:t>Pilinszky János</a:t>
            </a:r>
          </a:p>
          <a:p>
            <a:r>
              <a:rPr lang="hu-HU" sz="2000" b="1" dirty="0">
                <a:solidFill>
                  <a:prstClr val="black"/>
                </a:solidFill>
              </a:rPr>
              <a:t>Apokrif </a:t>
            </a:r>
            <a:r>
              <a:rPr lang="hu-HU" sz="2000" dirty="0">
                <a:solidFill>
                  <a:prstClr val="black"/>
                </a:solidFill>
              </a:rPr>
              <a:t/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Mert elhagyatnak akkor </a:t>
            </a:r>
            <a:r>
              <a:rPr lang="hu-HU" sz="2000" dirty="0" smtClean="0">
                <a:solidFill>
                  <a:prstClr val="black"/>
                </a:solidFill>
              </a:rPr>
              <a:t>mindenek</a:t>
            </a:r>
          </a:p>
          <a:p>
            <a:r>
              <a:rPr lang="hu-HU" sz="2000" dirty="0" smtClean="0">
                <a:solidFill>
                  <a:prstClr val="black"/>
                </a:solidFill>
              </a:rPr>
              <a:t>……………………………………………………... </a:t>
            </a:r>
          </a:p>
          <a:p>
            <a:r>
              <a:rPr lang="hu-HU" sz="2000" dirty="0">
                <a:solidFill>
                  <a:prstClr val="black"/>
                </a:solidFill>
              </a:rPr>
              <a:t>Sehol se vagy. Mily üres a világ. 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Egy kerti szék, egy </a:t>
            </a:r>
            <a:r>
              <a:rPr lang="hu-HU" sz="2000" dirty="0" err="1">
                <a:solidFill>
                  <a:prstClr val="black"/>
                </a:solidFill>
              </a:rPr>
              <a:t>kinnfeledt</a:t>
            </a:r>
            <a:r>
              <a:rPr lang="hu-HU" sz="2000" dirty="0">
                <a:solidFill>
                  <a:prstClr val="black"/>
                </a:solidFill>
              </a:rPr>
              <a:t> nyugágy. 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Éles kövek közt árnyékom csörömpöl. 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Fáradt vagyok. Kimeredek a földből. </a:t>
            </a:r>
            <a:endParaRPr lang="hu-HU" sz="2000" dirty="0" smtClean="0">
              <a:solidFill>
                <a:prstClr val="black"/>
              </a:solidFill>
            </a:endParaRPr>
          </a:p>
          <a:p>
            <a:r>
              <a:rPr lang="hu-HU" sz="2000" dirty="0" smtClean="0">
                <a:solidFill>
                  <a:prstClr val="black"/>
                </a:solidFill>
              </a:rPr>
              <a:t>…………………………………………………………….</a:t>
            </a:r>
            <a:endParaRPr lang="hu-HU" sz="2000" dirty="0">
              <a:solidFill>
                <a:prstClr val="black"/>
              </a:solidFill>
            </a:endParaRPr>
          </a:p>
          <a:p>
            <a:r>
              <a:rPr lang="hu-HU" sz="2000" dirty="0" smtClean="0">
                <a:solidFill>
                  <a:prstClr val="black"/>
                </a:solidFill>
              </a:rPr>
              <a:t>Látja </a:t>
            </a:r>
            <a:r>
              <a:rPr lang="hu-HU" sz="2000" dirty="0">
                <a:solidFill>
                  <a:prstClr val="black"/>
                </a:solidFill>
              </a:rPr>
              <a:t>Isten, hogy állok a napon. 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Látja árnyam kövön és </a:t>
            </a:r>
            <a:r>
              <a:rPr lang="hu-HU" sz="2000" b="1" dirty="0" err="1">
                <a:solidFill>
                  <a:prstClr val="black"/>
                </a:solidFill>
              </a:rPr>
              <a:t>keritésen</a:t>
            </a:r>
            <a:r>
              <a:rPr lang="hu-HU" sz="2000" dirty="0">
                <a:solidFill>
                  <a:prstClr val="black"/>
                </a:solidFill>
              </a:rPr>
              <a:t>. 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 err="1">
                <a:solidFill>
                  <a:prstClr val="black"/>
                </a:solidFill>
              </a:rPr>
              <a:t>Lélekzet</a:t>
            </a:r>
            <a:r>
              <a:rPr lang="hu-HU" sz="2000" dirty="0">
                <a:solidFill>
                  <a:prstClr val="black"/>
                </a:solidFill>
              </a:rPr>
              <a:t> nélkül látja állani 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árnyékomat a levegőtlen présben.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35445"/>
            <a:ext cx="1440160" cy="189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5211"/>
            <a:ext cx="1168192" cy="180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2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584804" y="620688"/>
            <a:ext cx="1612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66"/>
                </a:solidFill>
              </a:rPr>
              <a:t>Tartalom:</a:t>
            </a:r>
            <a:endParaRPr lang="hu-HU" sz="2800" b="1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152756" y="1359932"/>
            <a:ext cx="28675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2400" dirty="0" smtClean="0">
                <a:solidFill>
                  <a:srgbClr val="000066"/>
                </a:solidFill>
              </a:rPr>
              <a:t>Kerítés felfedezése</a:t>
            </a:r>
          </a:p>
          <a:p>
            <a:pPr marL="342900" indent="-342900">
              <a:buAutoNum type="arabicPeriod"/>
            </a:pPr>
            <a:r>
              <a:rPr lang="hu-HU" sz="2400" dirty="0" smtClean="0">
                <a:solidFill>
                  <a:srgbClr val="000066"/>
                </a:solidFill>
              </a:rPr>
              <a:t>Kerítés célja</a:t>
            </a:r>
          </a:p>
          <a:p>
            <a:pPr marL="342900" indent="-342900">
              <a:buAutoNum type="arabicPeriod"/>
            </a:pPr>
            <a:r>
              <a:rPr lang="hu-HU" sz="2400" dirty="0" smtClean="0">
                <a:solidFill>
                  <a:srgbClr val="000066"/>
                </a:solidFill>
              </a:rPr>
              <a:t>Kerítés haszna</a:t>
            </a:r>
          </a:p>
          <a:p>
            <a:pPr marL="342900" indent="-342900">
              <a:buAutoNum type="arabicPeriod"/>
            </a:pPr>
            <a:r>
              <a:rPr lang="hu-HU" sz="2400" dirty="0" smtClean="0">
                <a:solidFill>
                  <a:srgbClr val="000066"/>
                </a:solidFill>
              </a:rPr>
              <a:t>Kerítés veszélye</a:t>
            </a:r>
            <a:endParaRPr lang="hu-HU" sz="2400" dirty="0">
              <a:solidFill>
                <a:srgbClr val="00006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60" y="963514"/>
            <a:ext cx="1997735" cy="138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1547664" y="2334806"/>
            <a:ext cx="1185330" cy="4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0" y="3356992"/>
            <a:ext cx="8676456" cy="293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3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339752" y="764704"/>
            <a:ext cx="480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Ki, hol és miért állított / állít kerítést?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79712" y="1412776"/>
            <a:ext cx="567561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00CC"/>
                </a:solidFill>
              </a:rPr>
              <a:t>- </a:t>
            </a:r>
            <a:r>
              <a:rPr lang="hu-HU" sz="2000" b="1" dirty="0" smtClean="0">
                <a:solidFill>
                  <a:srgbClr val="0000CC"/>
                </a:solidFill>
              </a:rPr>
              <a:t>Bárki </a:t>
            </a:r>
            <a:r>
              <a:rPr lang="hu-HU" sz="2000" dirty="0" smtClean="0">
                <a:solidFill>
                  <a:srgbClr val="0000CC"/>
                </a:solidFill>
              </a:rPr>
              <a:t>és </a:t>
            </a:r>
            <a:r>
              <a:rPr lang="hu-HU" sz="2000" b="1" dirty="0" smtClean="0">
                <a:solidFill>
                  <a:srgbClr val="0000CC"/>
                </a:solidFill>
              </a:rPr>
              <a:t>bárhol</a:t>
            </a:r>
            <a:r>
              <a:rPr lang="hu-HU" sz="2000" dirty="0" smtClean="0">
                <a:solidFill>
                  <a:srgbClr val="0000CC"/>
                </a:solidFill>
              </a:rPr>
              <a:t>, mint napi </a:t>
            </a:r>
            <a:r>
              <a:rPr lang="hu-HU" sz="2000" b="1" dirty="0" smtClean="0">
                <a:solidFill>
                  <a:srgbClr val="0000CC"/>
                </a:solidFill>
              </a:rPr>
              <a:t>szükségletet</a:t>
            </a:r>
          </a:p>
          <a:p>
            <a:r>
              <a:rPr lang="hu-HU" sz="2000" b="1" dirty="0" smtClean="0">
                <a:solidFill>
                  <a:srgbClr val="0000CC"/>
                </a:solidFill>
              </a:rPr>
              <a:t>- Családban</a:t>
            </a:r>
            <a:r>
              <a:rPr lang="hu-HU" sz="2000" dirty="0" smtClean="0">
                <a:solidFill>
                  <a:srgbClr val="0000CC"/>
                </a:solidFill>
              </a:rPr>
              <a:t>: a tulajdon vagy a család védelmére</a:t>
            </a:r>
          </a:p>
          <a:p>
            <a:r>
              <a:rPr lang="hu-HU" sz="2000" dirty="0">
                <a:solidFill>
                  <a:srgbClr val="0000CC"/>
                </a:solidFill>
              </a:rPr>
              <a:t> </a:t>
            </a:r>
            <a:r>
              <a:rPr lang="hu-HU" sz="2000" dirty="0" smtClean="0">
                <a:solidFill>
                  <a:srgbClr val="0000CC"/>
                </a:solidFill>
              </a:rPr>
              <a:t>            vadállatok, ellenség ellen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0000CC"/>
                </a:solidFill>
              </a:rPr>
              <a:t> </a:t>
            </a:r>
            <a:r>
              <a:rPr lang="hu-HU" sz="2000" dirty="0" smtClean="0">
                <a:solidFill>
                  <a:srgbClr val="0000CC"/>
                </a:solidFill>
              </a:rPr>
              <a:t>            gyerekek, háziasított állatok elkóborlása ellen</a:t>
            </a:r>
          </a:p>
          <a:p>
            <a:r>
              <a:rPr lang="hu-HU" sz="2000" dirty="0" smtClean="0">
                <a:solidFill>
                  <a:srgbClr val="0000CC"/>
                </a:solidFill>
              </a:rPr>
              <a:t>- </a:t>
            </a:r>
            <a:r>
              <a:rPr lang="hu-HU" sz="2000" b="1" dirty="0" smtClean="0">
                <a:solidFill>
                  <a:srgbClr val="0000CC"/>
                </a:solidFill>
              </a:rPr>
              <a:t>Közösségben</a:t>
            </a:r>
            <a:r>
              <a:rPr lang="hu-HU" sz="2000" dirty="0" smtClean="0">
                <a:solidFill>
                  <a:srgbClr val="0000CC"/>
                </a:solidFill>
              </a:rPr>
              <a:t>: </a:t>
            </a:r>
            <a:r>
              <a:rPr lang="hu-HU" sz="2000" dirty="0">
                <a:solidFill>
                  <a:srgbClr val="0000CC"/>
                </a:solidFill>
              </a:rPr>
              <a:t>a tulajdon vagy a </a:t>
            </a:r>
            <a:r>
              <a:rPr lang="hu-HU" sz="2000" dirty="0" smtClean="0">
                <a:solidFill>
                  <a:srgbClr val="0000CC"/>
                </a:solidFill>
              </a:rPr>
              <a:t>közösség védelmére</a:t>
            </a:r>
            <a:endParaRPr lang="hu-HU" sz="2000" dirty="0">
              <a:solidFill>
                <a:srgbClr val="0000CC"/>
              </a:solidFill>
            </a:endParaRPr>
          </a:p>
          <a:p>
            <a:r>
              <a:rPr lang="hu-HU" sz="2000" dirty="0">
                <a:solidFill>
                  <a:srgbClr val="0000CC"/>
                </a:solidFill>
              </a:rPr>
              <a:t>             állatok, ellenség ellen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0000CC"/>
                </a:solidFill>
              </a:rPr>
              <a:t>             gyerekek, háziasított állatok elkóborlása ellen</a:t>
            </a:r>
          </a:p>
          <a:p>
            <a:r>
              <a:rPr lang="hu-HU" sz="2000" dirty="0" smtClean="0">
                <a:solidFill>
                  <a:srgbClr val="0000CC"/>
                </a:solidFill>
              </a:rPr>
              <a:t>- </a:t>
            </a:r>
            <a:r>
              <a:rPr lang="hu-HU" sz="2000" b="1" dirty="0">
                <a:solidFill>
                  <a:srgbClr val="0000CC"/>
                </a:solidFill>
              </a:rPr>
              <a:t>T</a:t>
            </a:r>
            <a:r>
              <a:rPr lang="hu-HU" sz="2000" b="1" dirty="0" smtClean="0">
                <a:solidFill>
                  <a:srgbClr val="0000CC"/>
                </a:solidFill>
              </a:rPr>
              <a:t>elepülésen</a:t>
            </a:r>
            <a:r>
              <a:rPr lang="hu-HU" sz="2000" dirty="0" smtClean="0">
                <a:solidFill>
                  <a:srgbClr val="0000CC"/>
                </a:solidFill>
              </a:rPr>
              <a:t>: </a:t>
            </a:r>
            <a:r>
              <a:rPr lang="hu-HU" sz="2000" dirty="0">
                <a:solidFill>
                  <a:srgbClr val="0000CC"/>
                </a:solidFill>
              </a:rPr>
              <a:t>a tulajdon vagy a </a:t>
            </a:r>
            <a:r>
              <a:rPr lang="hu-HU" sz="2000" dirty="0" smtClean="0">
                <a:solidFill>
                  <a:srgbClr val="0000CC"/>
                </a:solidFill>
              </a:rPr>
              <a:t> közösség védelmére</a:t>
            </a:r>
            <a:endParaRPr lang="hu-HU" sz="2000" dirty="0">
              <a:solidFill>
                <a:srgbClr val="0000CC"/>
              </a:solidFill>
            </a:endParaRPr>
          </a:p>
          <a:p>
            <a:r>
              <a:rPr lang="hu-HU" sz="2000" dirty="0">
                <a:solidFill>
                  <a:srgbClr val="0000CC"/>
                </a:solidFill>
              </a:rPr>
              <a:t>             </a:t>
            </a:r>
            <a:r>
              <a:rPr lang="hu-HU" sz="2000" dirty="0" smtClean="0">
                <a:solidFill>
                  <a:srgbClr val="0000CC"/>
                </a:solidFill>
              </a:rPr>
              <a:t>vadállatok</a:t>
            </a:r>
            <a:r>
              <a:rPr lang="hu-HU" sz="2000" dirty="0">
                <a:solidFill>
                  <a:srgbClr val="0000CC"/>
                </a:solidFill>
              </a:rPr>
              <a:t>, ellenség ellen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0000CC"/>
                </a:solidFill>
              </a:rPr>
              <a:t>             gyerekek, háziasított állatok elkóborlása </a:t>
            </a:r>
            <a:r>
              <a:rPr lang="hu-HU" sz="2000" dirty="0" smtClean="0">
                <a:solidFill>
                  <a:srgbClr val="0000CC"/>
                </a:solidFill>
              </a:rPr>
              <a:t>ellen</a:t>
            </a:r>
          </a:p>
          <a:p>
            <a:pPr>
              <a:spcAft>
                <a:spcPts val="600"/>
              </a:spcAft>
            </a:pPr>
            <a:r>
              <a:rPr lang="hu-HU" sz="2000" b="1" dirty="0" smtClean="0">
                <a:solidFill>
                  <a:srgbClr val="0000CC"/>
                </a:solidFill>
              </a:rPr>
              <a:t>- Országok, birodalmak </a:t>
            </a:r>
            <a:r>
              <a:rPr lang="hu-HU" sz="2000" dirty="0" smtClean="0">
                <a:solidFill>
                  <a:srgbClr val="0000CC"/>
                </a:solidFill>
              </a:rPr>
              <a:t>védelmére a vélt 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00CC"/>
                </a:solidFill>
              </a:rPr>
              <a:t>             és valós ellenség ellen</a:t>
            </a:r>
            <a:endParaRPr lang="hu-HU" sz="2000" dirty="0">
              <a:solidFill>
                <a:srgbClr val="0000CC"/>
              </a:solidFill>
            </a:endParaRPr>
          </a:p>
          <a:p>
            <a:endParaRPr lang="hu-HU" sz="2000" dirty="0" smtClean="0">
              <a:solidFill>
                <a:srgbClr val="0000CC"/>
              </a:solidFill>
            </a:endParaRPr>
          </a:p>
          <a:p>
            <a:endParaRPr lang="hu-HU" dirty="0" smtClean="0">
              <a:solidFill>
                <a:srgbClr val="0000CC"/>
              </a:solidFill>
            </a:endParaRPr>
          </a:p>
          <a:p>
            <a:endParaRPr lang="hu-HU" dirty="0">
              <a:solidFill>
                <a:srgbClr val="0000CC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706"/>
            <a:ext cx="172819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33" y="5013177"/>
            <a:ext cx="2016981" cy="152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4" y="4594398"/>
            <a:ext cx="1572508" cy="197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1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07444" y="404664"/>
            <a:ext cx="3708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Miből lehet kerítést építeni?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15816" y="1154361"/>
            <a:ext cx="3600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Növények: vessző, nád, fa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Víz, csatorna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Tűz, parázs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Föld, sár, agyag,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Kő, tégla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Vas, acél, műanyag, üveg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Elektromosság, lézersugár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Taposóakna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Magunk körül szóval, tettel, szemmel, ölbe font karral, stb.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Mások </a:t>
            </a:r>
            <a:r>
              <a:rPr lang="hu-HU" sz="2000" dirty="0">
                <a:solidFill>
                  <a:srgbClr val="0000CC"/>
                </a:solidFill>
              </a:rPr>
              <a:t>körül szóval, tettel, szemmel, ölbe font karral, stb.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hu-HU" sz="2000" dirty="0">
              <a:solidFill>
                <a:srgbClr val="0000CC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000" dirty="0">
              <a:solidFill>
                <a:srgbClr val="0000CC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07" y="3984535"/>
            <a:ext cx="1918865" cy="213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959765" y="6093296"/>
            <a:ext cx="1500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Schaár Erzsébet</a:t>
            </a:r>
          </a:p>
          <a:p>
            <a:r>
              <a:rPr lang="hu-HU" sz="1400" dirty="0" smtClean="0"/>
              <a:t>Kékszakállú vára</a:t>
            </a:r>
            <a:endParaRPr lang="hu-HU" sz="1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4" y="476672"/>
            <a:ext cx="2177012" cy="15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0" y="3668660"/>
            <a:ext cx="1730775" cy="244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99592" y="6093296"/>
            <a:ext cx="13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Lézer</a:t>
            </a:r>
            <a:r>
              <a:rPr lang="hu-HU" dirty="0" smtClean="0"/>
              <a:t> kerítés</a:t>
            </a:r>
            <a:endParaRPr lang="hu-HU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05" y="404664"/>
            <a:ext cx="1966967" cy="17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1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75018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98" y="557900"/>
            <a:ext cx="2862526" cy="33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59" y="4025274"/>
            <a:ext cx="2716094" cy="271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09" y="620296"/>
            <a:ext cx="4779587" cy="318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09" y="4043667"/>
            <a:ext cx="4797038" cy="26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411760" y="159023"/>
            <a:ext cx="4548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Kerítés nélküli házak, ősi kerítések</a:t>
            </a:r>
            <a:endParaRPr lang="hu-H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75018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hu-HU" sz="2800" dirty="0">
                <a:solidFill>
                  <a:srgbClr val="0000CC"/>
                </a:solidFill>
                <a:ea typeface="Times New Roman"/>
                <a:cs typeface="Times New Roman"/>
              </a:rPr>
              <a:t> </a:t>
            </a:r>
            <a:endParaRPr lang="hu-HU" sz="2800" b="1" dirty="0" smtClean="0">
              <a:solidFill>
                <a:srgbClr val="0000CC"/>
              </a:solidFill>
              <a:ea typeface="Times New Roman"/>
              <a:cs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610089" cy="345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5" y="332656"/>
            <a:ext cx="496855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971600" y="4771018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66"/>
                </a:solidFill>
              </a:rPr>
              <a:t>Hadrianus fala</a:t>
            </a:r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smtClean="0">
                <a:solidFill>
                  <a:srgbClr val="000066"/>
                </a:solidFill>
              </a:rPr>
              <a:t>az </a:t>
            </a:r>
            <a:r>
              <a:rPr lang="hu-HU" dirty="0">
                <a:solidFill>
                  <a:srgbClr val="000066"/>
                </a:solidFill>
              </a:rPr>
              <a:t>Egyesült </a:t>
            </a:r>
            <a:r>
              <a:rPr lang="hu-HU" dirty="0" smtClean="0">
                <a:solidFill>
                  <a:srgbClr val="000066"/>
                </a:solidFill>
              </a:rPr>
              <a:t>Királyságban,  Észak-Angliában található</a:t>
            </a:r>
            <a:r>
              <a:rPr lang="hu-HU" dirty="0">
                <a:solidFill>
                  <a:srgbClr val="000066"/>
                </a:solidFill>
              </a:rPr>
              <a:t>: az egyik tengerparttól a másikig húzódó </a:t>
            </a:r>
            <a:r>
              <a:rPr lang="hu-HU" dirty="0" smtClean="0">
                <a:solidFill>
                  <a:srgbClr val="000066"/>
                </a:solidFill>
              </a:rPr>
              <a:t>kőfal, </a:t>
            </a:r>
            <a:r>
              <a:rPr lang="hu-HU" dirty="0">
                <a:solidFill>
                  <a:srgbClr val="000066"/>
                </a:solidFill>
              </a:rPr>
              <a:t>melyet a római </a:t>
            </a:r>
            <a:r>
              <a:rPr lang="hu-HU" dirty="0" smtClean="0">
                <a:solidFill>
                  <a:srgbClr val="000066"/>
                </a:solidFill>
              </a:rPr>
              <a:t>korban  Britannia provincia határára építettek</a:t>
            </a:r>
            <a:r>
              <a:rPr lang="hu-HU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4" name="Téglalap 3"/>
          <p:cNvSpPr/>
          <p:nvPr/>
        </p:nvSpPr>
        <p:spPr>
          <a:xfrm>
            <a:off x="5526360" y="284455"/>
            <a:ext cx="29340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66"/>
                </a:solidFill>
                <a:ea typeface="Calibri"/>
                <a:cs typeface="Times New Roman"/>
              </a:rPr>
              <a:t>A </a:t>
            </a:r>
            <a:r>
              <a:rPr lang="hu-HU" b="1" dirty="0" smtClean="0">
                <a:solidFill>
                  <a:srgbClr val="000066"/>
                </a:solidFill>
                <a:ea typeface="Calibri"/>
                <a:cs typeface="Times New Roman"/>
              </a:rPr>
              <a:t>Kínai Nagy Falat </a:t>
            </a:r>
            <a:r>
              <a:rPr lang="hu-HU" dirty="0" err="1">
                <a:solidFill>
                  <a:srgbClr val="000066"/>
                </a:solidFill>
                <a:ea typeface="Calibri"/>
                <a:cs typeface="Times New Roman"/>
              </a:rPr>
              <a:t>Csin</a:t>
            </a:r>
            <a:r>
              <a:rPr lang="hu-HU" dirty="0">
                <a:solidFill>
                  <a:srgbClr val="000066"/>
                </a:solidFill>
                <a:ea typeface="Calibri"/>
                <a:cs typeface="Times New Roman"/>
              </a:rPr>
              <a:t> </a:t>
            </a:r>
            <a:r>
              <a:rPr lang="hu-HU" dirty="0" err="1">
                <a:solidFill>
                  <a:srgbClr val="000066"/>
                </a:solidFill>
                <a:ea typeface="Calibri"/>
                <a:cs typeface="Times New Roman"/>
              </a:rPr>
              <a:t>Si</a:t>
            </a:r>
            <a:r>
              <a:rPr lang="hu-HU" dirty="0">
                <a:solidFill>
                  <a:srgbClr val="000066"/>
                </a:solidFill>
                <a:ea typeface="Calibri"/>
                <a:cs typeface="Times New Roman"/>
              </a:rPr>
              <a:t> </a:t>
            </a:r>
            <a:r>
              <a:rPr lang="hu-HU" dirty="0" err="1">
                <a:solidFill>
                  <a:srgbClr val="000066"/>
                </a:solidFill>
                <a:ea typeface="Calibri"/>
                <a:cs typeface="Times New Roman"/>
              </a:rPr>
              <a:t>Huang-ti</a:t>
            </a:r>
            <a:r>
              <a:rPr lang="hu-HU" dirty="0">
                <a:solidFill>
                  <a:srgbClr val="000066"/>
                </a:solidFill>
                <a:ea typeface="Calibri"/>
                <a:cs typeface="Times New Roman"/>
              </a:rPr>
              <a:t> kezdte el építeni i. e. 7. században; több mint 21 ezer kilométer </a:t>
            </a:r>
            <a:r>
              <a:rPr lang="hu-HU" dirty="0" smtClean="0">
                <a:solidFill>
                  <a:srgbClr val="000066"/>
                </a:solidFill>
                <a:ea typeface="Calibri"/>
                <a:cs typeface="Times New Roman"/>
              </a:rPr>
              <a:t>hosszú több tízezer őrtoronnyal</a:t>
            </a:r>
            <a:endParaRPr lang="hu-H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6818</TotalTime>
  <Words>768</Words>
  <Application>Microsoft Office PowerPoint</Application>
  <PresentationFormat>Diavetítés a képernyőre (4:3 oldalarány)</PresentationFormat>
  <Paragraphs>150</Paragraphs>
  <Slides>21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2_Office-téma</vt:lpstr>
      <vt:lpstr>Standarddesign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Lipták Judit</cp:lastModifiedBy>
  <cp:revision>190</cp:revision>
  <dcterms:created xsi:type="dcterms:W3CDTF">2018-09-12T14:28:24Z</dcterms:created>
  <dcterms:modified xsi:type="dcterms:W3CDTF">2018-11-07T15:10:03Z</dcterms:modified>
</cp:coreProperties>
</file>