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</p:sldMasterIdLst>
  <p:notesMasterIdLst>
    <p:notesMasterId r:id="rId14"/>
  </p:notesMasterIdLst>
  <p:sldIdLst>
    <p:sldId id="257" r:id="rId3"/>
    <p:sldId id="310" r:id="rId4"/>
    <p:sldId id="449" r:id="rId5"/>
    <p:sldId id="444" r:id="rId6"/>
    <p:sldId id="445" r:id="rId7"/>
    <p:sldId id="446" r:id="rId8"/>
    <p:sldId id="450" r:id="rId9"/>
    <p:sldId id="451" r:id="rId10"/>
    <p:sldId id="439" r:id="rId11"/>
    <p:sldId id="440" r:id="rId12"/>
    <p:sldId id="442" r:id="rId1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34" y="-10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F191F-7990-4221-A8E9-B5C002C903F0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4B3D48-F7EF-4C54-9B14-ED0C60078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681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B021AEC4-8785-4157-84B3-7F884ACEBD18}" type="slidenum">
              <a:rPr lang="hu-HU" altLang="hu-HU">
                <a:solidFill>
                  <a:srgbClr val="000000"/>
                </a:solidFill>
                <a:latin typeface="Times New Roman" pitchFamily="18" charset="0"/>
              </a:rPr>
              <a:pPr>
                <a:spcBef>
                  <a:spcPct val="0"/>
                </a:spcBef>
              </a:pPr>
              <a:t>1</a:t>
            </a:fld>
            <a:endParaRPr lang="hu-HU" altLang="hu-H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9188" y="709613"/>
            <a:ext cx="4545012" cy="34099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150" y="4330700"/>
            <a:ext cx="4972050" cy="4121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hu-H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78B4A-0846-4106-87D0-953CACA6CD6B}" type="datetimeFigureOut">
              <a:rPr lang="hu-HU"/>
              <a:pPr>
                <a:defRPr/>
              </a:pPr>
              <a:t>2018.11.20.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CAC77B-97B6-494A-BF8A-87A6CB29A542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57256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36CCF-8629-4F85-91F7-0916F805B2E4}" type="datetimeFigureOut">
              <a:rPr lang="hu-HU"/>
              <a:pPr>
                <a:defRPr/>
              </a:pPr>
              <a:t>2018.11.20.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8D913-CF80-42E2-BF60-08FD43BC0590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416830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51578-827E-4AF9-8051-03826CDE59FF}" type="datetimeFigureOut">
              <a:rPr lang="hu-HU"/>
              <a:pPr>
                <a:defRPr/>
              </a:pPr>
              <a:t>2018.11.20.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FD345E-C84D-4EFA-909A-D9C00341C3D4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79784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B5721-F74C-4357-B835-7FD5E787E66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2018.11.20.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FDBA8-C7A4-49C6-B1D6-8E20FD6DE0A9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79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B5721-F74C-4357-B835-7FD5E787E66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2018.11.20.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FDBA8-C7A4-49C6-B1D6-8E20FD6DE0A9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985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B5721-F74C-4357-B835-7FD5E787E66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2018.11.20.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FDBA8-C7A4-49C6-B1D6-8E20FD6DE0A9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461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B5721-F74C-4357-B835-7FD5E787E66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2018.11.20.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FDBA8-C7A4-49C6-B1D6-8E20FD6DE0A9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4885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B5721-F74C-4357-B835-7FD5E787E66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2018.11.20.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FDBA8-C7A4-49C6-B1D6-8E20FD6DE0A9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1960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B5721-F74C-4357-B835-7FD5E787E66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2018.11.20.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FDBA8-C7A4-49C6-B1D6-8E20FD6DE0A9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4875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B5721-F74C-4357-B835-7FD5E787E66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2018.11.20.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FDBA8-C7A4-49C6-B1D6-8E20FD6DE0A9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7983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B5721-F74C-4357-B835-7FD5E787E66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2018.11.20.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FDBA8-C7A4-49C6-B1D6-8E20FD6DE0A9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053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54163-6247-4986-AF45-83A1B02E1970}" type="datetimeFigureOut">
              <a:rPr lang="hu-HU"/>
              <a:pPr>
                <a:defRPr/>
              </a:pPr>
              <a:t>2018.11.20.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43C61E-A87E-410F-B3ED-D9E92266190A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1933904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B5721-F74C-4357-B835-7FD5E787E66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2018.11.20.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FDBA8-C7A4-49C6-B1D6-8E20FD6DE0A9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245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B5721-F74C-4357-B835-7FD5E787E66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2018.11.20.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FDBA8-C7A4-49C6-B1D6-8E20FD6DE0A9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501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B5721-F74C-4357-B835-7FD5E787E66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2018.11.20.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FDBA8-C7A4-49C6-B1D6-8E20FD6DE0A9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85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1A9EE-13C0-4640-B7FF-1C086D8497CC}" type="datetimeFigureOut">
              <a:rPr lang="hu-HU"/>
              <a:pPr>
                <a:defRPr/>
              </a:pPr>
              <a:t>2018.11.20.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C2B434-6952-4A50-8234-BE239D01EE0E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863599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41332-4BB8-417B-BFE7-EB598B3D5F84}" type="datetimeFigureOut">
              <a:rPr lang="hu-HU"/>
              <a:pPr>
                <a:defRPr/>
              </a:pPr>
              <a:t>2018.11.20.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766AA2-223B-44B2-96EE-B9E6012419E7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87986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4A277-AD09-4EA0-B43A-B474F2CFF487}" type="datetimeFigureOut">
              <a:rPr lang="hu-HU"/>
              <a:pPr>
                <a:defRPr/>
              </a:pPr>
              <a:t>2018.11.20.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93B5B5-B21C-496F-B961-3898350D76FB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75720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21EC0-6192-4752-82B8-411C79094554}" type="datetimeFigureOut">
              <a:rPr lang="hu-HU"/>
              <a:pPr>
                <a:defRPr/>
              </a:pPr>
              <a:t>2018.11.20.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67CF9C-33AF-4C51-9AE4-3B13DED02315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548005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BDDAF-900E-4336-A8CE-4828DA9EA56D}" type="datetimeFigureOut">
              <a:rPr lang="hu-HU"/>
              <a:pPr>
                <a:defRPr/>
              </a:pPr>
              <a:t>2018.11.20.</a:t>
            </a:fld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98EAB8-F0B8-4EF6-B33D-3FE047DA5CD4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475454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63561-EAD1-486F-95D1-3B2D9B9AC36A}" type="datetimeFigureOut">
              <a:rPr lang="hu-HU"/>
              <a:pPr>
                <a:defRPr/>
              </a:pPr>
              <a:t>2018.11.20.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5537B-0F52-4756-B96B-E0990FC2B299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61855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F9B28-14F4-490B-A542-459FDC835270}" type="datetimeFigureOut">
              <a:rPr lang="hu-HU"/>
              <a:pPr>
                <a:defRPr/>
              </a:pPr>
              <a:t>2018.11.20.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6B97AA-9950-4CBC-909F-2ABBB7560254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387820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0E1D08A-2053-4D20-BC7B-2C5E06712FEB}" type="datetimeFigureOut">
              <a:rPr lang="hu-HU"/>
              <a:pPr>
                <a:defRPr/>
              </a:pPr>
              <a:t>2018.11.20.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D365AEA-3341-4E6B-BCDD-A5B0E9FEBFB7}" type="slidenum">
              <a:rPr lang="hu-HU" altLang="hu-H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887087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B5721-F74C-4357-B835-7FD5E787E66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2018.11.20.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FDBA8-C7A4-49C6-B1D6-8E20FD6DE0A9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09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m2.mtmt.hu/gui2/?mode=browse&amp;params=publication;3158162" TargetMode="External"/><Relationship Id="rId13" Type="http://schemas.openxmlformats.org/officeDocument/2006/relationships/hyperlink" Target="https://m2.mtmt.hu/gui2/?mode=browse&amp;params=publication;3158155" TargetMode="External"/><Relationship Id="rId18" Type="http://schemas.openxmlformats.org/officeDocument/2006/relationships/hyperlink" Target="https://m2.mtmt.hu/gui2/?mode=browse&amp;params=publication;3158148" TargetMode="External"/><Relationship Id="rId26" Type="http://schemas.openxmlformats.org/officeDocument/2006/relationships/hyperlink" Target="https://m2.mtmt.hu/gui2/?mode=browse&amp;params=publication;2920838" TargetMode="External"/><Relationship Id="rId3" Type="http://schemas.openxmlformats.org/officeDocument/2006/relationships/hyperlink" Target="https://m2.mtmt.hu/gui2/?mode=browse&amp;params=publication;3330255" TargetMode="External"/><Relationship Id="rId21" Type="http://schemas.openxmlformats.org/officeDocument/2006/relationships/hyperlink" Target="http://real-j.mtak.hu/6263/79/TV_halozatkutatas.pdf#page=85" TargetMode="External"/><Relationship Id="rId7" Type="http://schemas.openxmlformats.org/officeDocument/2006/relationships/hyperlink" Target="https://m2.mtmt.hu/gui2/?mode=browse&amp;params=publication;3158165" TargetMode="External"/><Relationship Id="rId12" Type="http://schemas.openxmlformats.org/officeDocument/2006/relationships/hyperlink" Target="https://m2.mtmt.hu/gui2/?mode=browse&amp;params=publication;3158157" TargetMode="External"/><Relationship Id="rId17" Type="http://schemas.openxmlformats.org/officeDocument/2006/relationships/hyperlink" Target="https://m2.mtmt.hu/gui2/?mode=browse&amp;params=publication;3158149" TargetMode="External"/><Relationship Id="rId25" Type="http://schemas.openxmlformats.org/officeDocument/2006/relationships/hyperlink" Target="https://m2.mtmt.hu/gui2/?mode=browse&amp;params=publication;2920844" TargetMode="External"/><Relationship Id="rId2" Type="http://schemas.openxmlformats.org/officeDocument/2006/relationships/hyperlink" Target="https://m2.mtmt.hu/gui2/?type=authors&amp;mode=browse&amp;sel=10047685" TargetMode="External"/><Relationship Id="rId16" Type="http://schemas.openxmlformats.org/officeDocument/2006/relationships/hyperlink" Target="https://m2.mtmt.hu/gui2/?mode=browse&amp;params=publication;3158151" TargetMode="External"/><Relationship Id="rId20" Type="http://schemas.openxmlformats.org/officeDocument/2006/relationships/hyperlink" Target="https://m2.mtmt.hu/gui2/?mode=browse&amp;params=publication;300526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link.oszk.hu/libriurl.php?LN=hu&amp;DB=OSZK&amp;SRY=an&amp;SRE=3706382" TargetMode="External"/><Relationship Id="rId11" Type="http://schemas.openxmlformats.org/officeDocument/2006/relationships/hyperlink" Target="https://m2.mtmt.hu/gui2/?mode=browse&amp;params=publication;3158159" TargetMode="External"/><Relationship Id="rId24" Type="http://schemas.openxmlformats.org/officeDocument/2006/relationships/hyperlink" Target="https://m2.mtmt.hu/gui2/?mode=browse&amp;params=publication;2920848" TargetMode="External"/><Relationship Id="rId5" Type="http://schemas.openxmlformats.org/officeDocument/2006/relationships/hyperlink" Target="https://www.worldcat.org/search?q=isbn:9789632799346" TargetMode="External"/><Relationship Id="rId15" Type="http://schemas.openxmlformats.org/officeDocument/2006/relationships/hyperlink" Target="https://m2.mtmt.hu/gui2/?mode=browse&amp;params=publication;3158152" TargetMode="External"/><Relationship Id="rId23" Type="http://schemas.openxmlformats.org/officeDocument/2006/relationships/hyperlink" Target="https://m2.mtmt.hu/gui2/?mode=browse&amp;params=publication;2920960" TargetMode="External"/><Relationship Id="rId10" Type="http://schemas.openxmlformats.org/officeDocument/2006/relationships/hyperlink" Target="https://m2.mtmt.hu/gui2/?mode=browse&amp;params=publication;3158160" TargetMode="External"/><Relationship Id="rId19" Type="http://schemas.openxmlformats.org/officeDocument/2006/relationships/hyperlink" Target="https://m2.mtmt.hu/gui2/?mode=browse&amp;params=publication;3088680" TargetMode="External"/><Relationship Id="rId4" Type="http://schemas.openxmlformats.org/officeDocument/2006/relationships/hyperlink" Target="https://m2.mtmt.hu/gui2/?mode=browse&amp;params=publication;3330232" TargetMode="External"/><Relationship Id="rId9" Type="http://schemas.openxmlformats.org/officeDocument/2006/relationships/hyperlink" Target="https://m2.mtmt.hu/gui2/?mode=browse&amp;params=publication;3158161" TargetMode="External"/><Relationship Id="rId14" Type="http://schemas.openxmlformats.org/officeDocument/2006/relationships/hyperlink" Target="https://m2.mtmt.hu/gui2/?mode=browse&amp;params=publication;3158153" TargetMode="External"/><Relationship Id="rId22" Type="http://schemas.openxmlformats.org/officeDocument/2006/relationships/hyperlink" Target="http://www.matarka.hu/egy-kozlemeny-oldala.php?MatarkaID=2251547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3" name="Picture 6" descr="so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949" y="4292642"/>
            <a:ext cx="880058" cy="878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47" name="Picture 12" descr="AO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103" y="4373796"/>
            <a:ext cx="715025" cy="715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65" name="Text Box 2"/>
          <p:cNvSpPr txBox="1">
            <a:spLocks noChangeArrowheads="1"/>
          </p:cNvSpPr>
          <p:nvPr/>
        </p:nvSpPr>
        <p:spPr bwMode="auto">
          <a:xfrm>
            <a:off x="4473575" y="696913"/>
            <a:ext cx="1841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2600" dirty="0" smtClean="0">
              <a:solidFill>
                <a:srgbClr val="FFFF00"/>
              </a:solidFill>
              <a:latin typeface="Times New Roman" pitchFamily="18" charset="0"/>
              <a:ea typeface="MS PGothic" pitchFamily="34" charset="-12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2800" dirty="0" smtClean="0">
              <a:solidFill>
                <a:srgbClr val="FFFF00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94566" name="Text Box 4"/>
          <p:cNvSpPr txBox="1">
            <a:spLocks noChangeArrowheads="1"/>
          </p:cNvSpPr>
          <p:nvPr/>
        </p:nvSpPr>
        <p:spPr bwMode="auto">
          <a:xfrm>
            <a:off x="755576" y="5223148"/>
            <a:ext cx="7640637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200" dirty="0" smtClean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Semmelweis Egyetem, Kórélettani Intézet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200" dirty="0" smtClean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Elméleti és Transzlációs Orvostudományi Doktori Iskola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200" dirty="0" smtClean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Nemzetközi </a:t>
            </a:r>
            <a:r>
              <a:rPr lang="hu-HU" altLang="hu-HU" sz="2200" dirty="0" err="1" smtClean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Nephrológiai</a:t>
            </a:r>
            <a:r>
              <a:rPr lang="hu-HU" altLang="hu-HU" sz="2200" dirty="0" smtClean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Kutató és Képző Központ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200" dirty="0" smtClean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Teheráni Orvostudományi Egyetem</a:t>
            </a:r>
            <a:endParaRPr lang="hu-HU" altLang="hu-HU" sz="2200" dirty="0" smtClean="0">
              <a:solidFill>
                <a:srgbClr val="FFFF00"/>
              </a:solidFill>
              <a:latin typeface="Times New Roman" pitchFamily="18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94567" name="Text Box 7"/>
          <p:cNvSpPr txBox="1">
            <a:spLocks noChangeArrowheads="1"/>
          </p:cNvSpPr>
          <p:nvPr/>
        </p:nvSpPr>
        <p:spPr bwMode="auto">
          <a:xfrm>
            <a:off x="35496" y="344850"/>
            <a:ext cx="90364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ts val="0"/>
              </a:spcBef>
              <a:spcAft>
                <a:spcPct val="0"/>
              </a:spcAft>
              <a:buFontTx/>
              <a:buNone/>
            </a:pPr>
            <a:r>
              <a:rPr lang="hu-HU" altLang="hu-HU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Tudomány és Művészet Kórélettan V </a:t>
            </a:r>
            <a:r>
              <a:rPr lang="hu-HU" altLang="hu-HU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(VI)</a:t>
            </a:r>
          </a:p>
          <a:p>
            <a:pPr algn="ctr" fontAlgn="base">
              <a:spcBef>
                <a:spcPts val="0"/>
              </a:spcBef>
              <a:spcAft>
                <a:spcPct val="0"/>
              </a:spcAft>
              <a:buFontTx/>
              <a:buNone/>
            </a:pPr>
            <a:r>
              <a:rPr lang="hu-HU" altLang="hu-HU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2018/2019 I. félév</a:t>
            </a:r>
          </a:p>
        </p:txBody>
      </p:sp>
      <p:pic>
        <p:nvPicPr>
          <p:cNvPr id="19456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32380">
            <a:off x="571226" y="246243"/>
            <a:ext cx="795663" cy="90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6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4682">
            <a:off x="7655612" y="182270"/>
            <a:ext cx="830474" cy="934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70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016" y="4437112"/>
            <a:ext cx="683950" cy="68285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547664" y="2052629"/>
            <a:ext cx="5760640" cy="1016331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6C6C6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052" tIns="107536" rIns="91052" bIns="4552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sz="2800" b="1" dirty="0" smtClean="0">
                <a:solidFill>
                  <a:srgbClr val="0000CC"/>
                </a:solidFill>
                <a:ea typeface="Times New Roman"/>
                <a:cs typeface="Times New Roman"/>
              </a:rPr>
              <a:t>Csak sokszor kell mondani…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sz="2800" kern="0" dirty="0" smtClean="0">
                <a:solidFill>
                  <a:srgbClr val="0000CC"/>
                </a:solidFill>
              </a:rPr>
              <a:t>Prof. Dr. </a:t>
            </a:r>
            <a:r>
              <a:rPr lang="hu-HU" sz="2800" kern="0" dirty="0" err="1" smtClean="0">
                <a:solidFill>
                  <a:srgbClr val="0000CC"/>
                </a:solidFill>
              </a:rPr>
              <a:t>Rosivall</a:t>
            </a:r>
            <a:r>
              <a:rPr lang="hu-HU" sz="2800" kern="0" dirty="0" smtClean="0">
                <a:solidFill>
                  <a:srgbClr val="0000CC"/>
                </a:solidFill>
              </a:rPr>
              <a:t> László</a:t>
            </a:r>
            <a:endParaRPr lang="hu-HU" sz="2800" kern="0" dirty="0">
              <a:solidFill>
                <a:srgbClr val="0000CC"/>
              </a:solidFill>
            </a:endParaRPr>
          </a:p>
        </p:txBody>
      </p:sp>
      <p:sp>
        <p:nvSpPr>
          <p:cNvPr id="2" name="AutoShape 2" descr="http://kovacsneagi.qwqw.hu/tarhely/kovacsneagi/kepek/mozgok/www_tvn_hu_628935bdfcf2bc52c4721b709b8412f4.gif"/>
          <p:cNvSpPr>
            <a:spLocks noChangeAspect="1" noChangeArrowheads="1"/>
          </p:cNvSpPr>
          <p:nvPr/>
        </p:nvSpPr>
        <p:spPr bwMode="auto">
          <a:xfrm>
            <a:off x="155575" y="-1012825"/>
            <a:ext cx="238125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" name="AutoShape 5" descr="http://kovacsneagi.qwqw.hu/tarhely/kovacsneagi/kepek/mozgok/www_tvn_hu_628935bdfcf2bc52c4721b709b8412f4.gif"/>
          <p:cNvSpPr>
            <a:spLocks noChangeAspect="1" noChangeArrowheads="1"/>
          </p:cNvSpPr>
          <p:nvPr/>
        </p:nvSpPr>
        <p:spPr bwMode="auto">
          <a:xfrm>
            <a:off x="307975" y="-860425"/>
            <a:ext cx="238125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" name="AutoShape 7" descr="http://kovacsneagi.qwqw.hu/tarhely/kovacsneagi/kepek/mozgok/www_tvn_hu_628935bdfcf2bc52c4721b709b8412f4.gif"/>
          <p:cNvSpPr>
            <a:spLocks noChangeAspect="1" noChangeArrowheads="1"/>
          </p:cNvSpPr>
          <p:nvPr/>
        </p:nvSpPr>
        <p:spPr bwMode="auto">
          <a:xfrm>
            <a:off x="460375" y="-708025"/>
            <a:ext cx="238125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AutoShape 11" descr="http://kovacsneagi.qwqw.hu/tarhely/kovacsneagi/kepek/mozgok/www_tvn_hu_628935bdfcf2bc52c4721b709b8412f4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AutoShape 13" descr="http://kovacsneagi.qwqw.hu/tarhely/kovacsneagi/kepek/mozgok/www_tvn_hu_628935bdfcf2bc52c4721b709b8412f4.gi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" name="AutoShape 16" descr="http://kovacsneagi.qwqw.hu/tarhely/kovacsneagi/kepek/mozgok/www_tvn_hu_628935bdfcf2bc52c4721b709b8412f4.gif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" name="AutoShape 18" descr="http://kovacsneagi.qwqw.hu/tarhely/kovacsneagi/kepek/mozgok/www_tvn_hu_628935bdfcf2bc52c4721b709b8412f4.gif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405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907704" y="1052736"/>
            <a:ext cx="619268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2000" b="1" dirty="0" smtClean="0">
                <a:solidFill>
                  <a:srgbClr val="0000CC"/>
                </a:solidFill>
              </a:rPr>
              <a:t>Könyvei:</a:t>
            </a:r>
            <a:endParaRPr lang="hu-HU" sz="2000" b="1" dirty="0">
              <a:solidFill>
                <a:srgbClr val="0000CC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2000" dirty="0" smtClean="0">
                <a:solidFill>
                  <a:srgbClr val="0000CC"/>
                </a:solidFill>
              </a:rPr>
              <a:t>- A </a:t>
            </a:r>
            <a:r>
              <a:rPr lang="hu-HU" sz="2000" dirty="0">
                <a:solidFill>
                  <a:srgbClr val="0000CC"/>
                </a:solidFill>
              </a:rPr>
              <a:t>pletyka (2002, Gondolat Kiadói Kör, Kognitív </a:t>
            </a:r>
            <a:r>
              <a:rPr lang="hu-HU" sz="2000" dirty="0" smtClean="0">
                <a:solidFill>
                  <a:srgbClr val="0000CC"/>
                </a:solidFill>
              </a:rPr>
              <a:t>Szeminárium </a:t>
            </a:r>
            <a:r>
              <a:rPr lang="hu-HU" sz="2000" dirty="0">
                <a:solidFill>
                  <a:srgbClr val="0000CC"/>
                </a:solidFill>
              </a:rPr>
              <a:t>sorozat. Budapest)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2000" dirty="0" smtClean="0">
                <a:solidFill>
                  <a:srgbClr val="0000CC"/>
                </a:solidFill>
              </a:rPr>
              <a:t>- Mindenki </a:t>
            </a:r>
            <a:r>
              <a:rPr lang="hu-HU" sz="2000" dirty="0">
                <a:solidFill>
                  <a:srgbClr val="0000CC"/>
                </a:solidFill>
              </a:rPr>
              <a:t>harmadik (2004, Alibi Kiadó, Budapest)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2000" dirty="0" smtClean="0">
                <a:solidFill>
                  <a:srgbClr val="0000CC"/>
                </a:solidFill>
              </a:rPr>
              <a:t>- A </a:t>
            </a:r>
            <a:r>
              <a:rPr lang="hu-HU" sz="2000" dirty="0">
                <a:solidFill>
                  <a:srgbClr val="0000CC"/>
                </a:solidFill>
              </a:rPr>
              <a:t>kapunyitási pániktól a nagymama-elméletig. A családi élet szerepváltozásai (2005, Pont Kiadó, Budapest)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2000" dirty="0" smtClean="0">
                <a:solidFill>
                  <a:srgbClr val="0000CC"/>
                </a:solidFill>
              </a:rPr>
              <a:t>- Noé </a:t>
            </a:r>
            <a:r>
              <a:rPr lang="hu-HU" sz="2000" dirty="0">
                <a:solidFill>
                  <a:srgbClr val="0000CC"/>
                </a:solidFill>
              </a:rPr>
              <a:t>márkája. Variációk a tudatos vásárlásra (2008, Tudatos Vásárlók Egyesülete - Pont Kiadó, Budapest)</a:t>
            </a:r>
          </a:p>
        </p:txBody>
      </p:sp>
    </p:spTree>
    <p:extLst>
      <p:ext uri="{BB962C8B-B14F-4D97-AF65-F5344CB8AC3E}">
        <p14:creationId xmlns:p14="http://schemas.microsoft.com/office/powerpoint/2010/main" val="542477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39552" y="-59914"/>
            <a:ext cx="8044954" cy="7017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altLang="hu-H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2"/>
              </a:rPr>
              <a:t>Szvetelszky</a:t>
            </a:r>
            <a:r>
              <a:rPr kumimoji="0" lang="hu-HU" alt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2"/>
              </a:rPr>
              <a:t>, Zsuzsanna</a:t>
            </a:r>
            <a:r>
              <a:rPr kumimoji="0" lang="hu-HU" alt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:</a:t>
            </a:r>
            <a:r>
              <a:rPr kumimoji="0" lang="hu-HU" altLang="hu-HU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hu-HU" alt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3"/>
              </a:rPr>
              <a:t>Közösségi kételyek</a:t>
            </a:r>
            <a:r>
              <a:rPr kumimoji="0" lang="hu-HU" alt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           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SZÁZADVÉG 84 : 2 pp. 27-36. , 10 p. (2017)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Szvetelszky</a:t>
            </a:r>
            <a:r>
              <a:rPr kumimoji="0" lang="hu-HU" alt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, Zsuzsanna ; </a:t>
            </a:r>
            <a:r>
              <a:rPr kumimoji="0" lang="hu-HU" altLang="hu-H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Laik</a:t>
            </a:r>
            <a:r>
              <a:rPr kumimoji="0" lang="hu-HU" alt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, Eszter (szerk.)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4"/>
              </a:rPr>
              <a:t>Rejtett szervezetek: Az informális kommunikáció hatalma</a:t>
            </a:r>
            <a:endParaRPr kumimoji="0" lang="hu-HU" altLang="hu-H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Budapest, Magyarország : </a:t>
            </a:r>
            <a:r>
              <a:rPr kumimoji="0" lang="hu-HU" altLang="hu-H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Typotex</a:t>
            </a:r>
            <a:r>
              <a:rPr kumimoji="0" lang="hu-HU" alt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(2017) ISBN: </a:t>
            </a:r>
            <a:r>
              <a:rPr kumimoji="0" lang="hu-HU" altLang="hu-H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  <a:hlinkClick r:id="rId5" tooltip="9789632799346"/>
              </a:rPr>
              <a:t>9789632799346</a:t>
            </a:r>
            <a:r>
              <a:rPr kumimoji="0" lang="hu-HU" alt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hu-HU" altLang="hu-H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  <a:hlinkClick r:id="rId6" tooltip="3706382"/>
              </a:rPr>
              <a:t>OSZK</a:t>
            </a:r>
            <a:r>
              <a:rPr kumimoji="0" lang="hu-HU" alt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2"/>
              </a:rPr>
              <a:t>Szvetelszky</a:t>
            </a:r>
            <a:r>
              <a:rPr kumimoji="0" lang="hu-HU" alt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2"/>
              </a:rPr>
              <a:t>, Zsuzsanna</a:t>
            </a:r>
            <a:r>
              <a:rPr kumimoji="0" lang="hu-HU" alt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hu-HU" altLang="hu-HU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hu-HU" alt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7"/>
              </a:rPr>
              <a:t>Megszaladás</a:t>
            </a:r>
            <a:endParaRPr kumimoji="0" lang="hu-HU" altLang="hu-H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LIGET: IRODALMI ÉS ÖKOLÓGIAI FOLYÓIRAT 2016 </a:t>
            </a:r>
            <a:r>
              <a:rPr kumimoji="0" lang="hu-HU" altLang="hu-H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nov</a:t>
            </a:r>
            <a:r>
              <a:rPr kumimoji="0" lang="hu-HU" alt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p. 1 (2016)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2"/>
              </a:rPr>
              <a:t>Szvetelszky</a:t>
            </a:r>
            <a:r>
              <a:rPr kumimoji="0" lang="hu-HU" alt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2"/>
              </a:rPr>
              <a:t>, Zsuzsanna</a:t>
            </a:r>
            <a:r>
              <a:rPr kumimoji="0" lang="hu-HU" alt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hu-HU" altLang="hu-HU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hu-HU" alt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8"/>
              </a:rPr>
              <a:t>Kettős erkölcs, kettős erkölcstelenség</a:t>
            </a:r>
            <a:endParaRPr kumimoji="0" lang="hu-HU" altLang="hu-H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HVG EXTRA A nő : 2016/3 pp. 78-79. , 2 p. (2016)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2"/>
              </a:rPr>
              <a:t>Szvetelszky</a:t>
            </a:r>
            <a:r>
              <a:rPr kumimoji="0" lang="hu-HU" alt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2"/>
              </a:rPr>
              <a:t>, Zsuzsanna</a:t>
            </a:r>
            <a:r>
              <a:rPr kumimoji="0" lang="hu-HU" alt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hu-HU" altLang="hu-HU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hu-HU" alt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9"/>
              </a:rPr>
              <a:t>Cicaharc – a kettős verseny</a:t>
            </a:r>
            <a:endParaRPr kumimoji="0" lang="hu-HU" altLang="hu-H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HVG EXTRA A nő : 2016/2 pp. 70-71. , 2 p. (2016)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2"/>
              </a:rPr>
              <a:t>Szvetelszky</a:t>
            </a:r>
            <a:r>
              <a:rPr kumimoji="0" lang="hu-HU" alt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2"/>
              </a:rPr>
              <a:t>, Zsuzsanna</a:t>
            </a:r>
            <a:r>
              <a:rPr kumimoji="0" lang="hu-HU" alt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hu-HU" altLang="hu-HU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hu-HU" alt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10"/>
              </a:rPr>
              <a:t>„Azt hittem, tudod…”: Titok és átláthatóság a netkorszakban</a:t>
            </a:r>
            <a:endParaRPr kumimoji="0" lang="hu-HU" altLang="hu-H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HVG EXTRA - PSZICHOLÓGIA : 2016/3 pp. 14-15. , 2 p. (2016)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2"/>
              </a:rPr>
              <a:t>Szvetelszky</a:t>
            </a:r>
            <a:r>
              <a:rPr kumimoji="0" lang="hu-HU" alt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2"/>
              </a:rPr>
              <a:t>, Zsuzsanna</a:t>
            </a:r>
            <a:r>
              <a:rPr kumimoji="0" lang="hu-HU" alt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hu-HU" altLang="hu-HU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hu-HU" alt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11"/>
              </a:rPr>
              <a:t>Ahány testvér, annyi család</a:t>
            </a:r>
            <a:endParaRPr kumimoji="0" lang="hu-HU" altLang="hu-H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HVG EXTRA - PSZICHOLÓGIA : 2016/4 pp. 28-30. , 3 p. (2016)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2"/>
              </a:rPr>
              <a:t>Szvetelszky</a:t>
            </a:r>
            <a:r>
              <a:rPr kumimoji="0" lang="hu-HU" alt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2"/>
              </a:rPr>
              <a:t>, Zsuzsanna</a:t>
            </a:r>
            <a:r>
              <a:rPr kumimoji="0" lang="hu-HU" alt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hu-HU" altLang="hu-HU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hu-HU" alt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12"/>
              </a:rPr>
              <a:t>A nem létező tökéletesség</a:t>
            </a:r>
            <a:endParaRPr kumimoji="0" lang="hu-HU" altLang="hu-H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HVG EXTRA - PSZICHOLÓGIA : 2016/2 pp. 90-91. , 2 p. (2016)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2"/>
              </a:rPr>
              <a:t>Szvetelszky</a:t>
            </a:r>
            <a:r>
              <a:rPr kumimoji="0" lang="hu-HU" alt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2"/>
              </a:rPr>
              <a:t>, Zsuzsanna</a:t>
            </a:r>
            <a:r>
              <a:rPr kumimoji="0" lang="hu-HU" alt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hu-HU" altLang="hu-HU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hu-HU" alt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13"/>
              </a:rPr>
              <a:t>Néma gyereknek anyja se…</a:t>
            </a:r>
            <a:endParaRPr kumimoji="0" lang="hu-HU" altLang="hu-H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MINDENNAPI PSZICHOLÓGIA 2016 </a:t>
            </a:r>
            <a:r>
              <a:rPr kumimoji="0" lang="hu-HU" altLang="hu-H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dec</a:t>
            </a:r>
            <a:r>
              <a:rPr kumimoji="0" lang="hu-HU" alt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- 2017 </a:t>
            </a:r>
            <a:r>
              <a:rPr kumimoji="0" lang="hu-HU" altLang="hu-H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jan</a:t>
            </a:r>
            <a:r>
              <a:rPr kumimoji="0" lang="hu-HU" alt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pp. 54-55. , 2 p. (2016)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2"/>
              </a:rPr>
              <a:t>Szvetelszky</a:t>
            </a:r>
            <a:r>
              <a:rPr kumimoji="0" lang="hu-HU" alt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2"/>
              </a:rPr>
              <a:t>, Zsuzsanna</a:t>
            </a:r>
            <a:r>
              <a:rPr kumimoji="0" lang="hu-HU" alt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hu-HU" altLang="hu-HU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hu-HU" alt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14"/>
              </a:rPr>
              <a:t>Az igazi „messziről jött ember” – és a virtuális</a:t>
            </a:r>
            <a:endParaRPr kumimoji="0" lang="hu-HU" altLang="hu-H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MINDENNAPI PSZICHOLÓGIA </a:t>
            </a:r>
            <a:r>
              <a:rPr kumimoji="0" lang="hu-HU" altLang="hu-H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okt-nov</a:t>
            </a:r>
            <a:r>
              <a:rPr kumimoji="0" lang="hu-HU" alt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pp. 56-57. , 2 p. (2016)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2"/>
              </a:rPr>
              <a:t>Szvetelszky</a:t>
            </a:r>
            <a:r>
              <a:rPr kumimoji="0" lang="hu-HU" alt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2"/>
              </a:rPr>
              <a:t>, Zsuzsanna</a:t>
            </a:r>
            <a:r>
              <a:rPr kumimoji="0" lang="hu-HU" alt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hu-HU" altLang="hu-HU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hu-HU" alt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15"/>
              </a:rPr>
              <a:t>Ki lehet próféta és hol?</a:t>
            </a:r>
            <a:endParaRPr kumimoji="0" lang="hu-HU" altLang="hu-H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MINDENNAPI PSZICHOLÓGIA augusztus-szeptember pp. 58-59. , 2 p. (2016)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2"/>
              </a:rPr>
              <a:t>Szvetelszky</a:t>
            </a:r>
            <a:r>
              <a:rPr kumimoji="0" lang="hu-HU" alt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2"/>
              </a:rPr>
              <a:t>, Zsuzsanna</a:t>
            </a:r>
            <a:r>
              <a:rPr kumimoji="0" lang="hu-HU" alt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hu-HU" altLang="hu-HU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hu-HU" alt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16"/>
              </a:rPr>
              <a:t>Imádom a munkámat!</a:t>
            </a:r>
            <a:endParaRPr kumimoji="0" lang="hu-HU" altLang="hu-H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MINDENNAPI PSZICHOLÓGIA június-július pp. 55-57. , 3 p. (2016)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2"/>
              </a:rPr>
              <a:t>Szvetelszky</a:t>
            </a:r>
            <a:r>
              <a:rPr kumimoji="0" lang="hu-HU" alt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2"/>
              </a:rPr>
              <a:t>, Zsuzsanna</a:t>
            </a:r>
            <a:r>
              <a:rPr kumimoji="0" lang="hu-HU" alt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hu-HU" altLang="hu-HU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hu-HU" alt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17"/>
              </a:rPr>
              <a:t>Aki jó éjjel, az nappal is jó lesz?</a:t>
            </a:r>
            <a:endParaRPr kumimoji="0" lang="hu-HU" altLang="hu-H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MINDENNAPI PSZICHOLÓGIA </a:t>
            </a:r>
            <a:r>
              <a:rPr kumimoji="0" lang="hu-HU" altLang="hu-H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best</a:t>
            </a:r>
            <a:r>
              <a:rPr kumimoji="0" lang="hu-HU" alt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of 1. pp. 22-25. , 4 p. (2016)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2"/>
              </a:rPr>
              <a:t>Szvetelszky</a:t>
            </a:r>
            <a:r>
              <a:rPr kumimoji="0" lang="hu-HU" alt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2"/>
              </a:rPr>
              <a:t>, Zsuzsanna</a:t>
            </a:r>
            <a:r>
              <a:rPr kumimoji="0" lang="hu-HU" alt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hu-HU" altLang="hu-HU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hu-HU" alt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18"/>
              </a:rPr>
              <a:t>Elterjed, majd eltűnik</a:t>
            </a:r>
            <a:endParaRPr kumimoji="0" lang="hu-HU" altLang="hu-H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ALIBI HAT HÓNAPRA 17 pp. 84-87. , 4 p. (2016)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2"/>
              </a:rPr>
              <a:t>Szvetelszky</a:t>
            </a:r>
            <a:r>
              <a:rPr kumimoji="0" lang="hu-HU" alt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2"/>
              </a:rPr>
              <a:t>, Zsuzsanna</a:t>
            </a:r>
            <a:r>
              <a:rPr kumimoji="0" lang="hu-HU" alt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hu-HU" altLang="hu-HU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hu-HU" alt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19"/>
              </a:rPr>
              <a:t>A terjedés jellegzetességei: az </a:t>
            </a:r>
            <a:r>
              <a:rPr kumimoji="0" lang="hu-HU" altLang="hu-H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19"/>
              </a:rPr>
              <a:t>intraperszonális</a:t>
            </a:r>
            <a:r>
              <a:rPr kumimoji="0" lang="hu-HU" alt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19"/>
              </a:rPr>
              <a:t> szinttől a csoportközi transzformációig</a:t>
            </a:r>
            <a:r>
              <a:rPr kumimoji="0" lang="hu-HU" alt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pp. 212-220. , 9 p.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In</a:t>
            </a:r>
            <a:r>
              <a:rPr kumimoji="0" lang="hu-HU" alt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: Balázs, Géza; Kovács, László; Szőke, Viktória (szerk.) Hálózatkutatás : Hálózatok és (</a:t>
            </a:r>
            <a:r>
              <a:rPr kumimoji="0" lang="hu-HU" altLang="hu-H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inter</a:t>
            </a:r>
            <a:r>
              <a:rPr kumimoji="0" lang="hu-HU" alt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)diszciplínák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Budapest, Magyarország : Magyar Szemiotikai Társaság, </a:t>
            </a:r>
            <a:r>
              <a:rPr kumimoji="0" lang="hu-HU" altLang="hu-H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Inter</a:t>
            </a:r>
            <a:r>
              <a:rPr kumimoji="0" lang="hu-HU" alt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Nonprofit Kft, (2016)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2"/>
              </a:rPr>
              <a:t>Szvetelszky</a:t>
            </a:r>
            <a:r>
              <a:rPr kumimoji="0" lang="hu-HU" alt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2"/>
              </a:rPr>
              <a:t>, Zsuzsanna</a:t>
            </a:r>
            <a:r>
              <a:rPr kumimoji="0" lang="hu-HU" alt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hu-HU" altLang="hu-HU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hu-HU" alt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20"/>
              </a:rPr>
              <a:t>Hálózat nélkül nincs terjedés</a:t>
            </a:r>
            <a:endParaRPr kumimoji="0" lang="hu-HU" altLang="hu-H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TERMÉSZET VILÁGA 146 : 1. különszám pp. 83-85. , 3 p. (2015)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  <a:hlinkClick r:id="rId21" tooltip="6263/79/TV_halozatkutatas.pdf#page=85"/>
              </a:rPr>
              <a:t>REAL-J</a:t>
            </a:r>
            <a:r>
              <a:rPr kumimoji="0" lang="hu-HU" alt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hu-HU" altLang="hu-HU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  <a:hlinkClick r:id="rId22" tooltip="2251547"/>
              </a:rPr>
              <a:t>Matarka</a:t>
            </a:r>
            <a:r>
              <a:rPr kumimoji="0" lang="hu-HU" alt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hu-HU" altLang="hu-HU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hu-HU" altLang="hu-H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2"/>
              </a:rPr>
              <a:t>Szvetelszky</a:t>
            </a:r>
            <a:r>
              <a:rPr kumimoji="0" lang="hu-HU" alt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2"/>
              </a:rPr>
              <a:t>, Zsuzsanna</a:t>
            </a:r>
            <a:r>
              <a:rPr kumimoji="0" lang="hu-HU" alt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hu-HU" altLang="hu-HU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hu-HU" alt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23"/>
              </a:rPr>
              <a:t>Tudjuk, hogy tudjátok, hogy tudjuk: A hálózattudat, mint az elmeteória csoportszintű kiterjesztése</a:t>
            </a:r>
            <a:endParaRPr kumimoji="0" lang="hu-HU" altLang="hu-H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SZÁZADVÉG 19 : 72 pp. 5-21. , 17 p. (2014)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2"/>
              </a:rPr>
              <a:t>Szvetelszky</a:t>
            </a:r>
            <a:r>
              <a:rPr kumimoji="0" lang="hu-HU" alt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2"/>
              </a:rPr>
              <a:t>, Zsuzsanna</a:t>
            </a:r>
            <a:r>
              <a:rPr kumimoji="0" lang="hu-HU" alt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hu-HU" altLang="hu-HU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hu-HU" alt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24"/>
              </a:rPr>
              <a:t>A hálózatok lélektanáról</a:t>
            </a:r>
            <a:r>
              <a:rPr kumimoji="0" lang="hu-HU" alt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In</a:t>
            </a:r>
            <a:r>
              <a:rPr kumimoji="0" lang="hu-HU" alt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: </a:t>
            </a:r>
            <a:r>
              <a:rPr kumimoji="0" lang="hu-HU" altLang="hu-H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Túry</a:t>
            </a:r>
            <a:r>
              <a:rPr kumimoji="0" lang="hu-HU" alt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, Ferenc (szerk.) Orvosi pszichológia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Budapest, Magyarország : Medicina, (2014)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2"/>
              </a:rPr>
              <a:t>Szvetelszky</a:t>
            </a:r>
            <a:r>
              <a:rPr kumimoji="0" lang="hu-HU" alt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2"/>
              </a:rPr>
              <a:t>, Zsuzsanna</a:t>
            </a:r>
            <a:r>
              <a:rPr kumimoji="0" lang="hu-HU" alt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hu-HU" altLang="hu-HU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hu-HU" alt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25"/>
              </a:rPr>
              <a:t>Tehetség és hálózat</a:t>
            </a:r>
            <a:r>
              <a:rPr kumimoji="0" lang="hu-HU" alt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pp. 95-101.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In</a:t>
            </a:r>
            <a:r>
              <a:rPr kumimoji="0" lang="hu-HU" alt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: Szávai, I (szerk.) Én ne lennék tehetséges? : A képességek felismerése és fejlesztése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Budapest, Magyarország : Pont Kiadó, (2013)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2"/>
              </a:rPr>
              <a:t>Szvetelszky</a:t>
            </a:r>
            <a:r>
              <a:rPr kumimoji="0" lang="hu-HU" alt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2"/>
              </a:rPr>
              <a:t>, Zsuzsanna</a:t>
            </a:r>
            <a:r>
              <a:rPr kumimoji="0" lang="hu-HU" alt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hu-HU" altLang="hu-HU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hu-HU" alt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26"/>
              </a:rPr>
              <a:t>Térsebészet</a:t>
            </a:r>
            <a:r>
              <a:rPr kumimoji="0" lang="hu-HU" alt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pp. 78-82.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In</a:t>
            </a:r>
            <a:r>
              <a:rPr kumimoji="0" lang="hu-HU" alt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: </a:t>
            </a:r>
            <a:r>
              <a:rPr kumimoji="0" lang="hu-HU" altLang="hu-H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Veszelszki</a:t>
            </a:r>
            <a:r>
              <a:rPr kumimoji="0" lang="hu-HU" alt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, Ágnes (szerk.) A világhálóba keveredett ember : hogyan változtatta meg az internet az ön gondolkodását? : esszékötet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Budapest, Magyarország : ELTE Eötvös Kiadó, (2013) p. 370 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6156176" y="1095127"/>
            <a:ext cx="1892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solidFill>
                  <a:srgbClr val="0000CC"/>
                </a:solidFill>
              </a:rPr>
              <a:t>61 közlemény</a:t>
            </a:r>
            <a:endParaRPr lang="en-US" sz="24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411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611560" y="750183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ctr"/>
            <a:r>
              <a:rPr lang="hu-HU" sz="2800" dirty="0">
                <a:solidFill>
                  <a:srgbClr val="0000CC"/>
                </a:solidFill>
                <a:ea typeface="Times New Roman"/>
                <a:cs typeface="Times New Roman"/>
              </a:rPr>
              <a:t> </a:t>
            </a:r>
            <a:endParaRPr lang="hu-HU" sz="2800" b="1" dirty="0" smtClean="0">
              <a:solidFill>
                <a:srgbClr val="0000CC"/>
              </a:solidFill>
              <a:ea typeface="Times New Roman"/>
              <a:cs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501007"/>
            <a:ext cx="2421875" cy="3035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églalap 2"/>
          <p:cNvSpPr/>
          <p:nvPr/>
        </p:nvSpPr>
        <p:spPr>
          <a:xfrm>
            <a:off x="2267744" y="864002"/>
            <a:ext cx="446449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/>
              <a:t> </a:t>
            </a:r>
            <a:r>
              <a:rPr lang="hu-HU" sz="2400" b="1" dirty="0" smtClean="0">
                <a:solidFill>
                  <a:srgbClr val="0000CC"/>
                </a:solidFill>
              </a:rPr>
              <a:t>Csak </a:t>
            </a:r>
            <a:r>
              <a:rPr lang="hu-HU" sz="2400" b="1" dirty="0">
                <a:solidFill>
                  <a:srgbClr val="0000CC"/>
                </a:solidFill>
              </a:rPr>
              <a:t>sokszor kell </a:t>
            </a:r>
            <a:r>
              <a:rPr lang="hu-HU" sz="2400" b="1" dirty="0" smtClean="0">
                <a:solidFill>
                  <a:srgbClr val="0000CC"/>
                </a:solidFill>
              </a:rPr>
              <a:t>mondani…</a:t>
            </a:r>
            <a:endParaRPr lang="hu-HU" sz="2400" b="1" dirty="0">
              <a:solidFill>
                <a:srgbClr val="0000CC"/>
              </a:solidFill>
            </a:endParaRPr>
          </a:p>
          <a:p>
            <a:pPr algn="ctr"/>
            <a:r>
              <a:rPr lang="hu-HU" sz="2400" dirty="0" err="1" smtClean="0">
                <a:solidFill>
                  <a:srgbClr val="0000CC"/>
                </a:solidFill>
              </a:rPr>
              <a:t>Rosivall</a:t>
            </a:r>
            <a:r>
              <a:rPr lang="hu-HU" sz="2400" dirty="0" smtClean="0">
                <a:solidFill>
                  <a:srgbClr val="0000CC"/>
                </a:solidFill>
              </a:rPr>
              <a:t> </a:t>
            </a:r>
            <a:r>
              <a:rPr lang="hu-HU" sz="2400" dirty="0">
                <a:solidFill>
                  <a:srgbClr val="0000CC"/>
                </a:solidFill>
              </a:rPr>
              <a:t>László</a:t>
            </a:r>
            <a:endParaRPr lang="hu-HU" sz="2400" dirty="0" smtClean="0">
              <a:solidFill>
                <a:srgbClr val="0000CC"/>
              </a:solidFill>
            </a:endParaRPr>
          </a:p>
          <a:p>
            <a:pPr algn="ctr"/>
            <a:endParaRPr lang="hu-HU" b="1" dirty="0">
              <a:solidFill>
                <a:srgbClr val="0000CC"/>
              </a:solidFill>
            </a:endParaRPr>
          </a:p>
          <a:p>
            <a:pPr algn="ctr"/>
            <a:r>
              <a:rPr lang="hu-HU" sz="2400" b="1" dirty="0" smtClean="0">
                <a:solidFill>
                  <a:srgbClr val="0000CC"/>
                </a:solidFill>
              </a:rPr>
              <a:t>Informális </a:t>
            </a:r>
            <a:r>
              <a:rPr lang="hu-HU" sz="2400" b="1" dirty="0">
                <a:solidFill>
                  <a:srgbClr val="0000CC"/>
                </a:solidFill>
              </a:rPr>
              <a:t>kommunikáció csoportokon belül és között</a:t>
            </a:r>
            <a:r>
              <a:rPr lang="hu-HU" sz="2400" dirty="0">
                <a:solidFill>
                  <a:srgbClr val="0000CC"/>
                </a:solidFill>
              </a:rPr>
              <a:t> </a:t>
            </a:r>
            <a:endParaRPr lang="hu-HU" sz="2400" dirty="0" smtClean="0">
              <a:solidFill>
                <a:srgbClr val="0000CC"/>
              </a:solidFill>
            </a:endParaRPr>
          </a:p>
          <a:p>
            <a:pPr algn="ctr"/>
            <a:r>
              <a:rPr lang="hu-HU" sz="2400" dirty="0" err="1" smtClean="0">
                <a:solidFill>
                  <a:srgbClr val="0000CC"/>
                </a:solidFill>
              </a:rPr>
              <a:t>Szvetelszky</a:t>
            </a:r>
            <a:r>
              <a:rPr lang="hu-HU" sz="2400" dirty="0" smtClean="0">
                <a:solidFill>
                  <a:srgbClr val="0000CC"/>
                </a:solidFill>
              </a:rPr>
              <a:t> </a:t>
            </a:r>
            <a:r>
              <a:rPr lang="hu-HU" sz="2400" dirty="0">
                <a:solidFill>
                  <a:srgbClr val="0000CC"/>
                </a:solidFill>
              </a:rPr>
              <a:t>Zsuzsa </a:t>
            </a:r>
            <a:endParaRPr lang="hu-HU" dirty="0">
              <a:solidFill>
                <a:srgbClr val="0000CC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5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420888"/>
            <a:ext cx="5424603" cy="4068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45" y="595808"/>
            <a:ext cx="2506195" cy="3337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3465916" y="406405"/>
            <a:ext cx="49628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dirty="0" smtClean="0">
                <a:solidFill>
                  <a:srgbClr val="0000CC"/>
                </a:solidFill>
              </a:rPr>
              <a:t>Semmelweis az anyák megmentője, </a:t>
            </a:r>
          </a:p>
          <a:p>
            <a:pPr algn="ctr"/>
            <a:r>
              <a:rPr lang="hu-HU" sz="2000" dirty="0" smtClean="0">
                <a:solidFill>
                  <a:srgbClr val="0000CC"/>
                </a:solidFill>
              </a:rPr>
              <a:t>aki legyőzte a kórt, de nem győzte meg a kort!</a:t>
            </a:r>
          </a:p>
          <a:p>
            <a:pPr algn="ctr"/>
            <a:r>
              <a:rPr lang="hu-HU" sz="2000" dirty="0" smtClean="0">
                <a:solidFill>
                  <a:srgbClr val="0000CC"/>
                </a:solidFill>
              </a:rPr>
              <a:t>Csak mintegy fél évszázad múlva…</a:t>
            </a:r>
            <a:endParaRPr lang="en-US" sz="2000" dirty="0">
              <a:solidFill>
                <a:srgbClr val="0000CC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65615" y="4085782"/>
            <a:ext cx="2824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smtClean="0">
                <a:solidFill>
                  <a:srgbClr val="0000CC"/>
                </a:solidFill>
              </a:rPr>
              <a:t>Semmelweis bronzba öntve </a:t>
            </a:r>
          </a:p>
          <a:p>
            <a:pPr algn="ctr"/>
            <a:r>
              <a:rPr lang="hu-HU" dirty="0" smtClean="0">
                <a:solidFill>
                  <a:srgbClr val="0000CC"/>
                </a:solidFill>
              </a:rPr>
              <a:t>megérkezett Tokióba</a:t>
            </a:r>
            <a:endParaRPr lang="en-US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426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2516721" y="375765"/>
            <a:ext cx="39969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rgbClr val="0000CC"/>
                </a:solidFill>
              </a:rPr>
              <a:t>A meggyőzés</a:t>
            </a:r>
          </a:p>
          <a:p>
            <a:pPr algn="ctr"/>
            <a:r>
              <a:rPr lang="hu-HU" sz="2400" dirty="0">
                <a:solidFill>
                  <a:srgbClr val="0000CC"/>
                </a:solidFill>
              </a:rPr>
              <a:t>Fogalma, története, módszerei</a:t>
            </a:r>
            <a:endParaRPr lang="en-US" sz="2400" dirty="0">
              <a:solidFill>
                <a:srgbClr val="0000CC"/>
              </a:solidFill>
            </a:endParaRPr>
          </a:p>
          <a:p>
            <a:r>
              <a:rPr lang="hu-HU" sz="2400" dirty="0" smtClean="0">
                <a:solidFill>
                  <a:srgbClr val="0000CC"/>
                </a:solidFill>
              </a:rPr>
              <a:t> 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827584" y="1335970"/>
            <a:ext cx="8010206" cy="49013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hu-HU" sz="2000" dirty="0" smtClean="0">
                <a:solidFill>
                  <a:srgbClr val="0000CC"/>
                </a:solidFill>
              </a:rPr>
              <a:t>Minden </a:t>
            </a:r>
            <a:r>
              <a:rPr lang="hu-HU" sz="2000" dirty="0" smtClean="0">
                <a:solidFill>
                  <a:srgbClr val="0000CC"/>
                </a:solidFill>
              </a:rPr>
              <a:t>nap,  </a:t>
            </a:r>
            <a:r>
              <a:rPr lang="hu-HU" sz="2000" dirty="0" smtClean="0">
                <a:solidFill>
                  <a:srgbClr val="0000CC"/>
                </a:solidFill>
              </a:rPr>
              <a:t>minden </a:t>
            </a:r>
            <a:r>
              <a:rPr lang="hu-HU" sz="2000" dirty="0" smtClean="0">
                <a:solidFill>
                  <a:srgbClr val="0000CC"/>
                </a:solidFill>
              </a:rPr>
              <a:t>pillanatban, </a:t>
            </a:r>
            <a:r>
              <a:rPr lang="hu-HU" sz="2000" dirty="0" smtClean="0">
                <a:solidFill>
                  <a:srgbClr val="0000CC"/>
                </a:solidFill>
              </a:rPr>
              <a:t>minden szinten, ezért nehéz definiálni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hu-HU" sz="2000" dirty="0" smtClean="0">
                <a:solidFill>
                  <a:srgbClr val="0000CC"/>
                </a:solidFill>
              </a:rPr>
              <a:t>Sámánok, római szónokok, hittérítők,  házalók, politikusok,, stb.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hu-HU" sz="2000" dirty="0" smtClean="0">
                <a:solidFill>
                  <a:srgbClr val="0000CC"/>
                </a:solidFill>
              </a:rPr>
              <a:t>Ki kit győz meg? – Mindenki mindenkit?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hu-HU" sz="2000" dirty="0">
                <a:solidFill>
                  <a:srgbClr val="0000CC"/>
                </a:solidFill>
              </a:rPr>
              <a:t> </a:t>
            </a:r>
            <a:r>
              <a:rPr lang="hu-HU" sz="2000" dirty="0" smtClean="0">
                <a:solidFill>
                  <a:srgbClr val="0000CC"/>
                </a:solidFill>
              </a:rPr>
              <a:t>       a gyermek a szülőt, vagy a szülő a gyermeket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hu-HU" sz="2000" dirty="0">
                <a:solidFill>
                  <a:srgbClr val="0000CC"/>
                </a:solidFill>
              </a:rPr>
              <a:t> </a:t>
            </a:r>
            <a:r>
              <a:rPr lang="hu-HU" sz="2000" dirty="0" smtClean="0">
                <a:solidFill>
                  <a:srgbClr val="0000CC"/>
                </a:solidFill>
              </a:rPr>
              <a:t>       az eladó a vásárlót, vagy a vásárló az eladót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hu-HU" sz="2000" dirty="0">
                <a:solidFill>
                  <a:srgbClr val="0000CC"/>
                </a:solidFill>
              </a:rPr>
              <a:t> </a:t>
            </a:r>
            <a:r>
              <a:rPr lang="hu-HU" sz="2000" dirty="0" smtClean="0">
                <a:solidFill>
                  <a:srgbClr val="0000CC"/>
                </a:solidFill>
              </a:rPr>
              <a:t>       a kormány a polgárokat, vagy a polgárok a kormányokat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hu-HU" sz="2000" dirty="0">
                <a:solidFill>
                  <a:srgbClr val="0000CC"/>
                </a:solidFill>
              </a:rPr>
              <a:t> </a:t>
            </a:r>
            <a:r>
              <a:rPr lang="hu-HU" sz="2000" dirty="0" smtClean="0">
                <a:solidFill>
                  <a:srgbClr val="0000CC"/>
                </a:solidFill>
              </a:rPr>
              <a:t>       Európa az országokat, vagy az országok Európát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2000" dirty="0" smtClean="0">
                <a:solidFill>
                  <a:srgbClr val="0000CC"/>
                </a:solidFill>
              </a:rPr>
              <a:t>-    A meggyőzés  eszközei?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hu-HU" sz="2000" dirty="0">
                <a:solidFill>
                  <a:srgbClr val="0000CC"/>
                </a:solidFill>
              </a:rPr>
              <a:t> </a:t>
            </a:r>
            <a:r>
              <a:rPr lang="hu-HU" sz="2000" dirty="0" smtClean="0">
                <a:solidFill>
                  <a:srgbClr val="0000CC"/>
                </a:solidFill>
              </a:rPr>
              <a:t>       szavakkal, beszéddel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hu-HU" sz="2000" dirty="0">
                <a:solidFill>
                  <a:srgbClr val="0000CC"/>
                </a:solidFill>
              </a:rPr>
              <a:t> </a:t>
            </a:r>
            <a:r>
              <a:rPr lang="hu-HU" sz="2000" dirty="0" smtClean="0">
                <a:solidFill>
                  <a:srgbClr val="0000CC"/>
                </a:solidFill>
              </a:rPr>
              <a:t>       testbeszéddel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hu-HU" sz="2000" dirty="0">
                <a:solidFill>
                  <a:srgbClr val="0000CC"/>
                </a:solidFill>
              </a:rPr>
              <a:t> </a:t>
            </a:r>
            <a:r>
              <a:rPr lang="hu-HU" sz="2000" dirty="0" smtClean="0">
                <a:solidFill>
                  <a:srgbClr val="0000CC"/>
                </a:solidFill>
              </a:rPr>
              <a:t>       ajándékkal, gyöngyökkel, pénzzel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hu-HU" sz="2000" dirty="0">
                <a:solidFill>
                  <a:srgbClr val="0000CC"/>
                </a:solidFill>
              </a:rPr>
              <a:t> </a:t>
            </a:r>
            <a:r>
              <a:rPr lang="hu-HU" sz="2000" dirty="0" smtClean="0">
                <a:solidFill>
                  <a:srgbClr val="0000CC"/>
                </a:solidFill>
              </a:rPr>
              <a:t>       erőszakkal, háborúval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009" y="5285424"/>
            <a:ext cx="1370718" cy="95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949175" cy="1008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7927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392316" y="962144"/>
            <a:ext cx="204639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solidFill>
                  <a:srgbClr val="0000CC"/>
                </a:solidFill>
              </a:rPr>
              <a:t>Nagy kérdések</a:t>
            </a:r>
          </a:p>
          <a:p>
            <a:endParaRPr lang="en-US" dirty="0"/>
          </a:p>
        </p:txBody>
      </p:sp>
      <p:sp>
        <p:nvSpPr>
          <p:cNvPr id="3" name="Szövegdoboz 2"/>
          <p:cNvSpPr txBox="1"/>
          <p:nvPr/>
        </p:nvSpPr>
        <p:spPr>
          <a:xfrm>
            <a:off x="916890" y="1863109"/>
            <a:ext cx="7399526" cy="48782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hu-HU" sz="2000" dirty="0" smtClean="0">
                <a:solidFill>
                  <a:srgbClr val="0000CC"/>
                </a:solidFill>
              </a:rPr>
              <a:t>A meggyőzés leghatékonyabb eszköze a </a:t>
            </a:r>
            <a:r>
              <a:rPr lang="hu-HU" sz="2000" dirty="0" smtClean="0">
                <a:solidFill>
                  <a:srgbClr val="0000CC"/>
                </a:solidFill>
              </a:rPr>
              <a:t>tiszta, logikai </a:t>
            </a:r>
            <a:r>
              <a:rPr lang="hu-HU" sz="2000" dirty="0" smtClean="0">
                <a:solidFill>
                  <a:srgbClr val="0000CC"/>
                </a:solidFill>
              </a:rPr>
              <a:t>érvelés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hu-HU" sz="2000" dirty="0">
                <a:solidFill>
                  <a:srgbClr val="0000CC"/>
                </a:solidFill>
              </a:rPr>
              <a:t>A meggyőzés leghatékonyabb eszköze </a:t>
            </a:r>
            <a:r>
              <a:rPr lang="hu-HU" sz="2000" dirty="0" smtClean="0">
                <a:solidFill>
                  <a:srgbClr val="0000CC"/>
                </a:solidFill>
              </a:rPr>
              <a:t>az érzelmi  befolyásolás</a:t>
            </a:r>
          </a:p>
          <a:p>
            <a:r>
              <a:rPr lang="hu-HU" sz="2000" dirty="0">
                <a:solidFill>
                  <a:srgbClr val="0000CC"/>
                </a:solidFill>
              </a:rPr>
              <a:t> </a:t>
            </a:r>
            <a:r>
              <a:rPr lang="hu-HU" sz="2000" dirty="0" smtClean="0">
                <a:solidFill>
                  <a:srgbClr val="0000CC"/>
                </a:solidFill>
              </a:rPr>
              <a:t>          a manipulálás</a:t>
            </a:r>
            <a:endParaRPr lang="hu-HU" sz="2000" dirty="0">
              <a:solidFill>
                <a:srgbClr val="0000CC"/>
              </a:solidFill>
            </a:endParaRPr>
          </a:p>
          <a:p>
            <a:r>
              <a:rPr lang="hu-HU" sz="2000" dirty="0" smtClean="0">
                <a:solidFill>
                  <a:srgbClr val="0000CC"/>
                </a:solidFill>
              </a:rPr>
              <a:t>           függőség kialakítás, zsarolás</a:t>
            </a:r>
          </a:p>
          <a:p>
            <a:r>
              <a:rPr lang="hu-HU" sz="2000" dirty="0">
                <a:solidFill>
                  <a:srgbClr val="0000CC"/>
                </a:solidFill>
              </a:rPr>
              <a:t> </a:t>
            </a:r>
            <a:r>
              <a:rPr lang="hu-HU" sz="2000" dirty="0" smtClean="0">
                <a:solidFill>
                  <a:srgbClr val="0000CC"/>
                </a:solidFill>
              </a:rPr>
              <a:t>          erőszak, stb.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hu-HU" sz="2000" dirty="0" smtClean="0">
                <a:solidFill>
                  <a:srgbClr val="0000CC"/>
                </a:solidFill>
              </a:rPr>
              <a:t>A </a:t>
            </a:r>
            <a:r>
              <a:rPr lang="hu-HU" sz="2000" dirty="0">
                <a:solidFill>
                  <a:srgbClr val="0000CC"/>
                </a:solidFill>
              </a:rPr>
              <a:t>meggyőzés leghatékonyabb eszköze a  </a:t>
            </a:r>
            <a:r>
              <a:rPr lang="hu-HU" sz="2000" dirty="0" smtClean="0">
                <a:solidFill>
                  <a:srgbClr val="0000CC"/>
                </a:solidFill>
              </a:rPr>
              <a:t>lekenyerezés, ajándékozás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hu-HU" sz="2000" dirty="0">
                <a:solidFill>
                  <a:srgbClr val="0000CC"/>
                </a:solidFill>
              </a:rPr>
              <a:t>A meggyőzés leghatékonyabb eszköze a </a:t>
            </a:r>
            <a:r>
              <a:rPr lang="hu-HU" sz="2000" dirty="0" smtClean="0">
                <a:solidFill>
                  <a:srgbClr val="0000CC"/>
                </a:solidFill>
              </a:rPr>
              <a:t>fizikai </a:t>
            </a:r>
            <a:r>
              <a:rPr lang="hu-HU" sz="2000" dirty="0" smtClean="0">
                <a:solidFill>
                  <a:srgbClr val="0000CC"/>
                </a:solidFill>
              </a:rPr>
              <a:t>erőszak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hu-HU" sz="2000" dirty="0">
                <a:solidFill>
                  <a:srgbClr val="0000CC"/>
                </a:solidFill>
              </a:rPr>
              <a:t>A meggyőzés leghatékonyabb eszköze </a:t>
            </a:r>
            <a:r>
              <a:rPr lang="hu-HU" sz="2000" dirty="0" smtClean="0">
                <a:solidFill>
                  <a:srgbClr val="0000CC"/>
                </a:solidFill>
              </a:rPr>
              <a:t>a pszichológiai felhasználása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hu-HU" sz="2000" dirty="0" smtClean="0">
                <a:solidFill>
                  <a:srgbClr val="0000CC"/>
                </a:solidFill>
              </a:rPr>
              <a:t>A </a:t>
            </a:r>
            <a:r>
              <a:rPr lang="hu-HU" sz="2000" dirty="0" smtClean="0">
                <a:solidFill>
                  <a:srgbClr val="0000CC"/>
                </a:solidFill>
              </a:rPr>
              <a:t>hatalomnak a cél érdekében minden eszköz megengedhető</a:t>
            </a:r>
          </a:p>
          <a:p>
            <a:r>
              <a:rPr lang="hu-HU" sz="2000" dirty="0">
                <a:solidFill>
                  <a:srgbClr val="0000CC"/>
                </a:solidFill>
              </a:rPr>
              <a:t> </a:t>
            </a:r>
            <a:r>
              <a:rPr lang="hu-HU" sz="2000" dirty="0" smtClean="0">
                <a:solidFill>
                  <a:srgbClr val="0000CC"/>
                </a:solidFill>
              </a:rPr>
              <a:t>          </a:t>
            </a:r>
            <a:r>
              <a:rPr lang="hu-HU" sz="2000" dirty="0" smtClean="0">
                <a:solidFill>
                  <a:srgbClr val="0000CC"/>
                </a:solidFill>
              </a:rPr>
              <a:t>kiabálás, agymosás</a:t>
            </a:r>
            <a:endParaRPr lang="hu-HU" sz="2000" dirty="0" smtClean="0">
              <a:solidFill>
                <a:srgbClr val="0000CC"/>
              </a:solidFill>
            </a:endParaRPr>
          </a:p>
          <a:p>
            <a:r>
              <a:rPr lang="hu-HU" sz="2000" dirty="0">
                <a:solidFill>
                  <a:srgbClr val="0000CC"/>
                </a:solidFill>
              </a:rPr>
              <a:t> </a:t>
            </a:r>
            <a:r>
              <a:rPr lang="hu-HU" sz="2000" dirty="0" smtClean="0">
                <a:solidFill>
                  <a:srgbClr val="0000CC"/>
                </a:solidFill>
              </a:rPr>
              <a:t>          félelemkeltés, büntetés</a:t>
            </a:r>
            <a:endParaRPr lang="hu-HU" sz="2000" dirty="0">
              <a:solidFill>
                <a:srgbClr val="0000CC"/>
              </a:solidFill>
            </a:endParaRPr>
          </a:p>
          <a:p>
            <a:pPr marL="285750" indent="-285750">
              <a:buFontTx/>
              <a:buChar char="-"/>
            </a:pPr>
            <a:endParaRPr lang="hu-HU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579" y="492942"/>
            <a:ext cx="963661" cy="125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708" y="390293"/>
            <a:ext cx="954947" cy="13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002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225334" y="821903"/>
            <a:ext cx="4664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solidFill>
                  <a:srgbClr val="0000CC"/>
                </a:solidFill>
              </a:rPr>
              <a:t>Speciális, de szokásos meggyőzések</a:t>
            </a:r>
            <a:endParaRPr lang="en-US" sz="2400" b="1" dirty="0">
              <a:solidFill>
                <a:srgbClr val="0000CC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547664" y="1556792"/>
            <a:ext cx="6761787" cy="4847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hu-HU" dirty="0" smtClean="0">
                <a:solidFill>
                  <a:srgbClr val="0000CC"/>
                </a:solidFill>
              </a:rPr>
              <a:t>Diktatórikus, háborús propaganda szigorú </a:t>
            </a:r>
            <a:r>
              <a:rPr lang="hu-HU" dirty="0" smtClean="0">
                <a:solidFill>
                  <a:srgbClr val="0000CC"/>
                </a:solidFill>
              </a:rPr>
              <a:t>cenzúrával és büntetéssel</a:t>
            </a:r>
            <a:endParaRPr lang="hu-HU" dirty="0" smtClean="0">
              <a:solidFill>
                <a:srgbClr val="0000CC"/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hu-HU" dirty="0" smtClean="0">
                <a:solidFill>
                  <a:srgbClr val="0000CC"/>
                </a:solidFill>
              </a:rPr>
              <a:t>Diktatórikus állami propaganda szigorú </a:t>
            </a:r>
            <a:r>
              <a:rPr lang="hu-HU" dirty="0" smtClean="0">
                <a:solidFill>
                  <a:srgbClr val="0000CC"/>
                </a:solidFill>
              </a:rPr>
              <a:t>cenzúrával és büntetéssel</a:t>
            </a:r>
            <a:endParaRPr lang="hu-HU" dirty="0" smtClean="0">
              <a:solidFill>
                <a:srgbClr val="0000CC"/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hu-HU" dirty="0" smtClean="0">
                <a:solidFill>
                  <a:srgbClr val="0000CC"/>
                </a:solidFill>
              </a:rPr>
              <a:t>Diktatórikus maffia  (helyi, nemzetközi) </a:t>
            </a:r>
            <a:r>
              <a:rPr lang="hu-HU" dirty="0" smtClean="0">
                <a:solidFill>
                  <a:srgbClr val="0000CC"/>
                </a:solidFill>
              </a:rPr>
              <a:t>propaganda és eszközök</a:t>
            </a:r>
            <a:endParaRPr lang="hu-HU" dirty="0" smtClean="0">
              <a:solidFill>
                <a:srgbClr val="0000CC"/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hu-HU" dirty="0" smtClean="0">
                <a:solidFill>
                  <a:srgbClr val="0000CC"/>
                </a:solidFill>
              </a:rPr>
              <a:t>Erőszakos szekták, vallások</a:t>
            </a:r>
          </a:p>
          <a:p>
            <a:pPr marL="536575">
              <a:spcBef>
                <a:spcPts val="600"/>
              </a:spcBef>
              <a:spcAft>
                <a:spcPts val="600"/>
              </a:spcAft>
            </a:pPr>
            <a:r>
              <a:rPr lang="hu-HU" sz="1600" dirty="0" smtClean="0">
                <a:solidFill>
                  <a:srgbClr val="0000CC"/>
                </a:solidFill>
              </a:rPr>
              <a:t>„Hol </a:t>
            </a:r>
            <a:r>
              <a:rPr lang="hu-HU" sz="1600" dirty="0">
                <a:solidFill>
                  <a:srgbClr val="0000CC"/>
                </a:solidFill>
              </a:rPr>
              <a:t>a zsarnokság van,</a:t>
            </a:r>
            <a:br>
              <a:rPr lang="hu-HU" sz="1600" dirty="0">
                <a:solidFill>
                  <a:srgbClr val="0000CC"/>
                </a:solidFill>
              </a:rPr>
            </a:br>
            <a:r>
              <a:rPr lang="hu-HU" sz="1600" dirty="0">
                <a:solidFill>
                  <a:srgbClr val="0000CC"/>
                </a:solidFill>
              </a:rPr>
              <a:t>ott zsarnokság van</a:t>
            </a:r>
            <a:r>
              <a:rPr lang="hu-HU" sz="1600" dirty="0" smtClean="0">
                <a:solidFill>
                  <a:srgbClr val="0000CC"/>
                </a:solidFill>
              </a:rPr>
              <a:t>,</a:t>
            </a:r>
          </a:p>
          <a:p>
            <a:pPr marL="536575"/>
            <a:r>
              <a:rPr lang="hu-HU" sz="1600" dirty="0" smtClean="0">
                <a:solidFill>
                  <a:srgbClr val="0000CC"/>
                </a:solidFill>
              </a:rPr>
              <a:t> …………………………</a:t>
            </a:r>
          </a:p>
          <a:p>
            <a:pPr marL="536575"/>
            <a:r>
              <a:rPr lang="hu-HU" sz="1600" dirty="0" smtClean="0">
                <a:solidFill>
                  <a:srgbClr val="0000CC"/>
                </a:solidFill>
              </a:rPr>
              <a:t>mert zsarnokság van</a:t>
            </a:r>
            <a:br>
              <a:rPr lang="hu-HU" sz="1600" dirty="0" smtClean="0">
                <a:solidFill>
                  <a:srgbClr val="0000CC"/>
                </a:solidFill>
              </a:rPr>
            </a:br>
            <a:r>
              <a:rPr lang="hu-HU" sz="1600" dirty="0" smtClean="0">
                <a:solidFill>
                  <a:srgbClr val="0000CC"/>
                </a:solidFill>
              </a:rPr>
              <a:t>az óvodákban,</a:t>
            </a:r>
            <a:br>
              <a:rPr lang="hu-HU" sz="1600" dirty="0" smtClean="0">
                <a:solidFill>
                  <a:srgbClr val="0000CC"/>
                </a:solidFill>
              </a:rPr>
            </a:br>
            <a:r>
              <a:rPr lang="hu-HU" sz="1600" dirty="0" smtClean="0">
                <a:solidFill>
                  <a:srgbClr val="0000CC"/>
                </a:solidFill>
              </a:rPr>
              <a:t>az apai tanácsban,</a:t>
            </a:r>
            <a:br>
              <a:rPr lang="hu-HU" sz="1600" dirty="0" smtClean="0">
                <a:solidFill>
                  <a:srgbClr val="0000CC"/>
                </a:solidFill>
              </a:rPr>
            </a:br>
            <a:r>
              <a:rPr lang="hu-HU" sz="1600" dirty="0" smtClean="0">
                <a:solidFill>
                  <a:srgbClr val="0000CC"/>
                </a:solidFill>
              </a:rPr>
              <a:t>az anya mosolyában,</a:t>
            </a:r>
            <a:br>
              <a:rPr lang="hu-HU" sz="1600" dirty="0" smtClean="0">
                <a:solidFill>
                  <a:srgbClr val="0000CC"/>
                </a:solidFill>
              </a:rPr>
            </a:br>
            <a:r>
              <a:rPr lang="hu-HU" sz="1600" dirty="0" smtClean="0">
                <a:solidFill>
                  <a:srgbClr val="0000CC"/>
                </a:solidFill>
              </a:rPr>
              <a:t>abban, ahogy a gyermek</a:t>
            </a:r>
            <a:br>
              <a:rPr lang="hu-HU" sz="1600" dirty="0" smtClean="0">
                <a:solidFill>
                  <a:srgbClr val="0000CC"/>
                </a:solidFill>
              </a:rPr>
            </a:br>
            <a:r>
              <a:rPr lang="hu-HU" sz="1600" dirty="0" smtClean="0">
                <a:solidFill>
                  <a:srgbClr val="0000CC"/>
                </a:solidFill>
              </a:rPr>
              <a:t>dadog az idegennek,</a:t>
            </a:r>
            <a:br>
              <a:rPr lang="hu-HU" sz="1600" dirty="0" smtClean="0">
                <a:solidFill>
                  <a:srgbClr val="0000CC"/>
                </a:solidFill>
              </a:rPr>
            </a:br>
            <a:r>
              <a:rPr lang="hu-HU" sz="1600" dirty="0" smtClean="0">
                <a:solidFill>
                  <a:srgbClr val="0000CC"/>
                </a:solidFill>
              </a:rPr>
              <a:t>ahogy, mielőtt súgtál,</a:t>
            </a:r>
            <a:br>
              <a:rPr lang="hu-HU" sz="1600" dirty="0" smtClean="0">
                <a:solidFill>
                  <a:srgbClr val="0000CC"/>
                </a:solidFill>
              </a:rPr>
            </a:br>
            <a:r>
              <a:rPr lang="hu-HU" sz="1600" dirty="0" smtClean="0">
                <a:solidFill>
                  <a:srgbClr val="0000CC"/>
                </a:solidFill>
              </a:rPr>
              <a:t>hátrafordultál,”</a:t>
            </a:r>
            <a:endParaRPr lang="hu-HU" sz="1600" dirty="0">
              <a:solidFill>
                <a:srgbClr val="0000CC"/>
              </a:solidFill>
            </a:endParaRPr>
          </a:p>
          <a:p>
            <a:endParaRPr lang="hu-HU" sz="1600" dirty="0" smtClean="0">
              <a:solidFill>
                <a:srgbClr val="0000CC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00" y="360513"/>
            <a:ext cx="1201620" cy="1196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125" y="3573016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2184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07504" y="5589240"/>
            <a:ext cx="889248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002060"/>
                </a:solidFill>
              </a:rPr>
              <a:t>Népek Temploma szekta</a:t>
            </a:r>
          </a:p>
          <a:p>
            <a:pPr algn="ctr"/>
            <a:r>
              <a:rPr lang="hu-HU" dirty="0" smtClean="0">
                <a:solidFill>
                  <a:srgbClr val="002060"/>
                </a:solidFill>
              </a:rPr>
              <a:t>vezető: </a:t>
            </a:r>
            <a:r>
              <a:rPr lang="hu-HU" dirty="0" err="1" smtClean="0">
                <a:solidFill>
                  <a:srgbClr val="002060"/>
                </a:solidFill>
              </a:rPr>
              <a:t>Jim</a:t>
            </a:r>
            <a:r>
              <a:rPr lang="hu-HU" dirty="0" smtClean="0">
                <a:solidFill>
                  <a:srgbClr val="002060"/>
                </a:solidFill>
              </a:rPr>
              <a:t> Jones, </a:t>
            </a:r>
            <a:r>
              <a:rPr lang="hu-HU" dirty="0" err="1" smtClean="0">
                <a:solidFill>
                  <a:srgbClr val="002060"/>
                </a:solidFill>
              </a:rPr>
              <a:t>Guayana</a:t>
            </a:r>
            <a:r>
              <a:rPr lang="hu-HU" dirty="0" smtClean="0">
                <a:solidFill>
                  <a:srgbClr val="002060"/>
                </a:solidFill>
              </a:rPr>
              <a:t>, </a:t>
            </a:r>
            <a:r>
              <a:rPr lang="hu-HU" dirty="0" err="1" smtClean="0">
                <a:solidFill>
                  <a:srgbClr val="002060"/>
                </a:solidFill>
              </a:rPr>
              <a:t>Jonestown</a:t>
            </a:r>
            <a:r>
              <a:rPr lang="hu-HU" dirty="0" smtClean="0">
                <a:solidFill>
                  <a:srgbClr val="002060"/>
                </a:solidFill>
              </a:rPr>
              <a:t>, 1978</a:t>
            </a:r>
            <a:endParaRPr lang="hu-HU" dirty="0">
              <a:solidFill>
                <a:srgbClr val="002060"/>
              </a:solidFill>
            </a:endParaRPr>
          </a:p>
          <a:p>
            <a:pPr algn="ctr"/>
            <a:r>
              <a:rPr lang="hu-HU" dirty="0" smtClean="0">
                <a:solidFill>
                  <a:srgbClr val="002060"/>
                </a:solidFill>
              </a:rPr>
              <a:t> 918-an - köztük 276 gyermek – tömeges öngyilkosság, gyilkosság</a:t>
            </a:r>
          </a:p>
          <a:p>
            <a:pPr algn="ctr"/>
            <a:r>
              <a:rPr lang="hu-HU" sz="2000" dirty="0" smtClean="0">
                <a:solidFill>
                  <a:srgbClr val="002060"/>
                </a:solidFill>
              </a:rPr>
              <a:t>Manipulálás, tudatos felkészítés, örültség, karizma, gyilkos-öngyilkos? </a:t>
            </a:r>
            <a:endParaRPr lang="hu-HU" sz="2000" dirty="0">
              <a:solidFill>
                <a:srgbClr val="002060"/>
              </a:solidFill>
            </a:endParaRPr>
          </a:p>
        </p:txBody>
      </p:sp>
      <p:pic>
        <p:nvPicPr>
          <p:cNvPr id="4099" name="Picture 3" descr="C:\Users\Rosivall László\Desktop\snapshot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340" y="404663"/>
            <a:ext cx="7272808" cy="524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56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352655"/>
            <a:ext cx="3816424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2843808" y="908720"/>
            <a:ext cx="3356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solidFill>
                  <a:srgbClr val="0000CC"/>
                </a:solidFill>
              </a:rPr>
              <a:t>Két, az életből vett példa</a:t>
            </a:r>
            <a:endParaRPr lang="en-US" sz="2400" b="1" dirty="0">
              <a:solidFill>
                <a:srgbClr val="0000CC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403648" y="1844824"/>
            <a:ext cx="6264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>
                <a:solidFill>
                  <a:srgbClr val="0000CC"/>
                </a:solidFill>
              </a:rPr>
              <a:t>1. Családi történet – áthangolás</a:t>
            </a:r>
          </a:p>
          <a:p>
            <a:pPr algn="ctr"/>
            <a:endParaRPr lang="hu-HU" sz="2000" dirty="0">
              <a:solidFill>
                <a:srgbClr val="0000CC"/>
              </a:solidFill>
            </a:endParaRPr>
          </a:p>
          <a:p>
            <a:pPr algn="ctr"/>
            <a:r>
              <a:rPr lang="hu-HU" sz="2000" dirty="0" smtClean="0">
                <a:solidFill>
                  <a:srgbClr val="0000CC"/>
                </a:solidFill>
              </a:rPr>
              <a:t>2. Meggyőzés tudományos eszközök felhasználásával </a:t>
            </a:r>
            <a:endParaRPr lang="en-US" sz="2000" dirty="0">
              <a:solidFill>
                <a:srgbClr val="0000CC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3082858" y="3573016"/>
            <a:ext cx="43204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951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5496" y="3717032"/>
            <a:ext cx="601694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dirty="0" err="1">
                <a:solidFill>
                  <a:srgbClr val="0000CC"/>
                </a:solidFill>
              </a:rPr>
              <a:t>Szvetelszky</a:t>
            </a:r>
            <a:r>
              <a:rPr lang="hu-HU" sz="2400" b="1" dirty="0">
                <a:solidFill>
                  <a:srgbClr val="0000CC"/>
                </a:solidFill>
              </a:rPr>
              <a:t> </a:t>
            </a:r>
            <a:r>
              <a:rPr lang="hu-HU" sz="2400" b="1" dirty="0" smtClean="0">
                <a:solidFill>
                  <a:srgbClr val="0000CC"/>
                </a:solidFill>
              </a:rPr>
              <a:t>Zsuzsanna</a:t>
            </a:r>
          </a:p>
          <a:p>
            <a:pPr algn="ctr"/>
            <a:r>
              <a:rPr lang="hu-HU" sz="2000" dirty="0" smtClean="0">
                <a:solidFill>
                  <a:srgbClr val="0000CC"/>
                </a:solidFill>
              </a:rPr>
              <a:t>PhD</a:t>
            </a:r>
            <a:r>
              <a:rPr lang="hu-HU" sz="2000" b="1" dirty="0" smtClean="0">
                <a:solidFill>
                  <a:srgbClr val="0000CC"/>
                </a:solidFill>
              </a:rPr>
              <a:t> </a:t>
            </a:r>
            <a:r>
              <a:rPr lang="hu-HU" sz="2000" dirty="0" smtClean="0">
                <a:solidFill>
                  <a:srgbClr val="0000CC"/>
                </a:solidFill>
              </a:rPr>
              <a:t>szociálpszichológus</a:t>
            </a:r>
          </a:p>
          <a:p>
            <a:pPr algn="ctr"/>
            <a:r>
              <a:rPr lang="hu-HU" sz="2000" dirty="0" smtClean="0">
                <a:solidFill>
                  <a:srgbClr val="0000CC"/>
                </a:solidFill>
              </a:rPr>
              <a:t>az </a:t>
            </a:r>
            <a:r>
              <a:rPr lang="hu-HU" sz="2000" dirty="0">
                <a:solidFill>
                  <a:srgbClr val="0000CC"/>
                </a:solidFill>
              </a:rPr>
              <a:t>ELTE PPK </a:t>
            </a:r>
            <a:r>
              <a:rPr lang="hu-HU" sz="2000" dirty="0" smtClean="0">
                <a:solidFill>
                  <a:srgbClr val="0000CC"/>
                </a:solidFill>
              </a:rPr>
              <a:t>oktatója</a:t>
            </a:r>
            <a:endParaRPr lang="hu-HU" sz="2000" dirty="0">
              <a:solidFill>
                <a:srgbClr val="0000CC"/>
              </a:solidFill>
            </a:endParaRPr>
          </a:p>
          <a:p>
            <a:pPr algn="ctr"/>
            <a:r>
              <a:rPr lang="hu-HU" sz="2000" dirty="0" smtClean="0">
                <a:solidFill>
                  <a:srgbClr val="0000CC"/>
                </a:solidFill>
              </a:rPr>
              <a:t>az </a:t>
            </a:r>
            <a:r>
              <a:rPr lang="hu-HU" sz="2000" dirty="0">
                <a:solidFill>
                  <a:srgbClr val="0000CC"/>
                </a:solidFill>
              </a:rPr>
              <a:t>MTA TK "Lendület" </a:t>
            </a:r>
            <a:endParaRPr lang="hu-HU" sz="2000" dirty="0" smtClean="0">
              <a:solidFill>
                <a:srgbClr val="0000CC"/>
              </a:solidFill>
            </a:endParaRPr>
          </a:p>
          <a:p>
            <a:pPr algn="ctr"/>
            <a:r>
              <a:rPr lang="hu-HU" sz="2000" dirty="0" smtClean="0">
                <a:solidFill>
                  <a:srgbClr val="0000CC"/>
                </a:solidFill>
              </a:rPr>
              <a:t>Kutatócsoport munkatársa</a:t>
            </a:r>
          </a:p>
          <a:p>
            <a:pPr algn="ctr"/>
            <a:r>
              <a:rPr lang="hu-HU" sz="2000" dirty="0" err="1" smtClean="0">
                <a:solidFill>
                  <a:srgbClr val="0000CC"/>
                </a:solidFill>
              </a:rPr>
              <a:t>LINK-Group</a:t>
            </a:r>
            <a:r>
              <a:rPr lang="hu-HU" sz="2000" dirty="0" smtClean="0">
                <a:solidFill>
                  <a:srgbClr val="0000CC"/>
                </a:solidFill>
              </a:rPr>
              <a:t> Hálózatkutató </a:t>
            </a:r>
            <a:r>
              <a:rPr lang="hu-HU" sz="2000" dirty="0">
                <a:solidFill>
                  <a:srgbClr val="0000CC"/>
                </a:solidFill>
              </a:rPr>
              <a:t>K</a:t>
            </a:r>
            <a:r>
              <a:rPr lang="hu-HU" sz="2000" dirty="0" smtClean="0">
                <a:solidFill>
                  <a:srgbClr val="0000CC"/>
                </a:solidFill>
              </a:rPr>
              <a:t>özpont </a:t>
            </a:r>
            <a:r>
              <a:rPr lang="hu-HU" sz="2000" dirty="0">
                <a:solidFill>
                  <a:srgbClr val="0000CC"/>
                </a:solidFill>
              </a:rPr>
              <a:t>tagja</a:t>
            </a:r>
            <a:endParaRPr lang="en-US" sz="2000" dirty="0">
              <a:solidFill>
                <a:srgbClr val="0000CC"/>
              </a:solidFill>
            </a:endParaRPr>
          </a:p>
        </p:txBody>
      </p:sp>
      <p:pic>
        <p:nvPicPr>
          <p:cNvPr id="1026" name="Picture 2" descr="Képtalálat a következőre: „szvetelszky zsuzsa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46" y="836712"/>
            <a:ext cx="4552950" cy="27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/>
          <p:cNvSpPr/>
          <p:nvPr/>
        </p:nvSpPr>
        <p:spPr>
          <a:xfrm>
            <a:off x="5652120" y="1580599"/>
            <a:ext cx="30243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>
                <a:solidFill>
                  <a:srgbClr val="0000CC"/>
                </a:solidFill>
              </a:rPr>
              <a:t>     Kutatási </a:t>
            </a:r>
            <a:r>
              <a:rPr lang="hu-HU" b="1" dirty="0">
                <a:solidFill>
                  <a:srgbClr val="0000CC"/>
                </a:solidFill>
              </a:rPr>
              <a:t>területei</a:t>
            </a:r>
            <a:r>
              <a:rPr lang="hu-HU" dirty="0">
                <a:solidFill>
                  <a:srgbClr val="0000CC"/>
                </a:solidFill>
              </a:rPr>
              <a:t> </a:t>
            </a:r>
            <a:r>
              <a:rPr lang="hu-HU" dirty="0" smtClean="0">
                <a:solidFill>
                  <a:srgbClr val="0000CC"/>
                </a:solidFill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hu-HU" dirty="0" smtClean="0">
                <a:solidFill>
                  <a:srgbClr val="0000CC"/>
                </a:solidFill>
              </a:rPr>
              <a:t>pletyka </a:t>
            </a:r>
            <a:r>
              <a:rPr lang="hu-HU" dirty="0">
                <a:solidFill>
                  <a:srgbClr val="0000CC"/>
                </a:solidFill>
              </a:rPr>
              <a:t>pszichológiája, </a:t>
            </a:r>
            <a:endParaRPr lang="hu-HU" dirty="0" smtClean="0">
              <a:solidFill>
                <a:srgbClr val="0000CC"/>
              </a:solidFill>
            </a:endParaRPr>
          </a:p>
          <a:p>
            <a:pPr marL="285750" indent="-285750">
              <a:buFontTx/>
              <a:buChar char="-"/>
            </a:pPr>
            <a:r>
              <a:rPr lang="hu-HU" dirty="0" smtClean="0">
                <a:solidFill>
                  <a:srgbClr val="0000CC"/>
                </a:solidFill>
              </a:rPr>
              <a:t>informális hálózatok,</a:t>
            </a:r>
          </a:p>
          <a:p>
            <a:pPr marL="285750" indent="-285750">
              <a:buFontTx/>
              <a:buChar char="-"/>
            </a:pPr>
            <a:r>
              <a:rPr lang="hu-HU" dirty="0" smtClean="0">
                <a:solidFill>
                  <a:srgbClr val="0000CC"/>
                </a:solidFill>
              </a:rPr>
              <a:t>vállalati </a:t>
            </a:r>
            <a:r>
              <a:rPr lang="hu-HU" dirty="0">
                <a:solidFill>
                  <a:srgbClr val="0000CC"/>
                </a:solidFill>
              </a:rPr>
              <a:t>kommunikáció. </a:t>
            </a:r>
            <a:endParaRPr lang="en-US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109064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6930</TotalTime>
  <Words>1036</Words>
  <Application>Microsoft Office PowerPoint</Application>
  <PresentationFormat>Diavetítés a képernyőre (4:3 oldalarány)</PresentationFormat>
  <Paragraphs>124</Paragraphs>
  <Slides>11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2</vt:i4>
      </vt:variant>
      <vt:variant>
        <vt:lpstr>Diacímek</vt:lpstr>
      </vt:variant>
      <vt:variant>
        <vt:i4>11</vt:i4>
      </vt:variant>
    </vt:vector>
  </HeadingPairs>
  <TitlesOfParts>
    <vt:vector size="13" baseType="lpstr">
      <vt:lpstr>2_Office-téma</vt:lpstr>
      <vt:lpstr>1_Office-téma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Rosivall László</dc:creator>
  <cp:lastModifiedBy>Rosivall László</cp:lastModifiedBy>
  <cp:revision>208</cp:revision>
  <dcterms:created xsi:type="dcterms:W3CDTF">2018-09-12T14:28:24Z</dcterms:created>
  <dcterms:modified xsi:type="dcterms:W3CDTF">2018-11-20T16:54:33Z</dcterms:modified>
</cp:coreProperties>
</file>