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  <p:sldMasterId id="2147483757" r:id="rId3"/>
    <p:sldMasterId id="2147483770" r:id="rId4"/>
  </p:sldMasterIdLst>
  <p:notesMasterIdLst>
    <p:notesMasterId r:id="rId30"/>
  </p:notesMasterIdLst>
  <p:sldIdLst>
    <p:sldId id="270" r:id="rId5"/>
    <p:sldId id="321" r:id="rId6"/>
    <p:sldId id="322" r:id="rId7"/>
    <p:sldId id="318" r:id="rId8"/>
    <p:sldId id="316" r:id="rId9"/>
    <p:sldId id="317" r:id="rId10"/>
    <p:sldId id="324" r:id="rId11"/>
    <p:sldId id="326" r:id="rId12"/>
    <p:sldId id="319" r:id="rId13"/>
    <p:sldId id="320" r:id="rId14"/>
    <p:sldId id="327" r:id="rId15"/>
    <p:sldId id="330" r:id="rId16"/>
    <p:sldId id="311" r:id="rId17"/>
    <p:sldId id="313" r:id="rId18"/>
    <p:sldId id="315" r:id="rId19"/>
    <p:sldId id="312" r:id="rId20"/>
    <p:sldId id="304" r:id="rId21"/>
    <p:sldId id="305" r:id="rId22"/>
    <p:sldId id="306" r:id="rId23"/>
    <p:sldId id="309" r:id="rId24"/>
    <p:sldId id="323" r:id="rId25"/>
    <p:sldId id="325" r:id="rId26"/>
    <p:sldId id="301" r:id="rId27"/>
    <p:sldId id="328" r:id="rId28"/>
    <p:sldId id="329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042D00A1-7193-4956-BE3A-27D3E5A2DAA8}">
          <p14:sldIdLst>
            <p14:sldId id="270"/>
            <p14:sldId id="321"/>
            <p14:sldId id="322"/>
            <p14:sldId id="318"/>
            <p14:sldId id="316"/>
            <p14:sldId id="317"/>
            <p14:sldId id="324"/>
            <p14:sldId id="326"/>
            <p14:sldId id="319"/>
            <p14:sldId id="320"/>
            <p14:sldId id="327"/>
            <p14:sldId id="330"/>
            <p14:sldId id="311"/>
            <p14:sldId id="313"/>
            <p14:sldId id="315"/>
            <p14:sldId id="312"/>
            <p14:sldId id="304"/>
            <p14:sldId id="305"/>
            <p14:sldId id="306"/>
            <p14:sldId id="309"/>
            <p14:sldId id="323"/>
            <p14:sldId id="325"/>
            <p14:sldId id="301"/>
            <p14:sldId id="328"/>
            <p14:sldId id="32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0000FF"/>
    <a:srgbClr val="00CC00"/>
    <a:srgbClr val="333333"/>
    <a:srgbClr val="5F5F5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>
        <p:scale>
          <a:sx n="60" d="100"/>
          <a:sy n="60" d="100"/>
        </p:scale>
        <p:origin x="-1434" y="-9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E2CFD-BD18-41FE-8535-9844840F2044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F38F1-A4FA-4072-9E38-B66DF9226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61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021AEC4-8785-4157-84B3-7F884ACEBD18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709613"/>
            <a:ext cx="4545012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330700"/>
            <a:ext cx="4972050" cy="412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F38F1-A4FA-4072-9E38-B66DF92268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3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F38F1-A4FA-4072-9E38-B66DF92268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8B4A-0846-4106-87D0-953CACA6CD6B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AC77B-97B6-494A-BF8A-87A6CB29A5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9490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6CCF-8629-4F85-91F7-0916F805B2E4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8D913-CF80-42E2-BF60-08FD43BC05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3846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1578-827E-4AF9-8051-03826CDE59FF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D345E-C84D-4EFA-909A-D9C00341C3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9129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A895B-7CDD-4DAB-B1F8-E9E625C69F44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905F9-7DF2-4B55-BE83-9F75F4DA85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11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4591F-4142-4508-895E-CEACBD224A2A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1AFC7-C671-4533-BE5C-FF95F96BED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664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78945-975D-4598-AF43-1F209304654B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B3313-A3A2-42CD-B682-4C4CD3D748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88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14A1-7FE2-4025-B00D-433A1D06A515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ED6D-63B5-46FE-B67E-16196985EC3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448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D9BA-8D32-4E10-B454-E8796296263C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30C87-CC42-4800-8226-459181535C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2928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E5B01-9BA2-4BDE-9F1A-3317229A62F4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2B12F-DA78-455E-AE33-BA1A5CC70E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5573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AC84F-4731-42C9-96B4-6E1DC84EDAD4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A6299-72AA-446C-AB2F-4CF7232430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186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ABA97-1CD9-43A8-9EC6-0517C9E5D9FC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0983B-3A6E-448D-ACDB-887A4AF1BC3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090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163-6247-4986-AF45-83A1B02E1970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C61E-A87E-410F-B3ED-D9E9226619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8696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274A1-11F8-4DAE-B7C8-E4FCD850A105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A609-7E1D-4CE5-A26C-4732D069CE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604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A119-5954-4962-972F-5808BEC035D0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6104D-E8E3-421D-897C-23B1B3CEE8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9264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CCBA0-FBAC-497B-96CC-3B3A802CA70C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25E9B-A1EA-4BF5-A750-93435DC034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3335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99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41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01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10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96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27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9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A9EE-13C0-4640-B7FF-1C086D8497CC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2B434-6952-4A50-8234-BE239D01EE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81260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90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4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0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29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23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56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25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06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58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0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1332-4BB8-417B-BFE7-EB598B3D5F84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66AA2-223B-44B2-96EE-B9E6012419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066512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20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9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68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4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63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A277-AD09-4EA0-B43A-B474F2CFF487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3B5B5-B21C-496F-B961-3898350D76F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6805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1EC0-6192-4752-82B8-411C79094554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CF9C-33AF-4C51-9AE4-3B13DED0231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3490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DAF-900E-4336-A8CE-4828DA9EA56D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8EAB8-F0B8-4EF6-B33D-3FE047DA5C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9769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3561-EAD1-486F-95D1-3B2D9B9AC36A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5537B-0F52-4756-B96B-E0990FC2B2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2132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9B28-14F4-490B-A542-459FDC835270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B97AA-9950-4CBC-909F-2ABBB75602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301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0E1D08A-2053-4D20-BC7B-2C5E06712FEB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65AEA-3341-4E6B-BCDD-A5B0E9FEBFB7}" type="slidenum">
              <a:rPr lang="hu-HU" altLang="hu-H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327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BB2AD35-930F-4B2C-ACBF-63F84A8385AF}" type="datetimeFigureOut">
              <a:rPr lang="hu-HU"/>
              <a:pPr>
                <a:defRPr/>
              </a:pPr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A01D011-717C-4A53-9C88-234C354D10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695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2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2A736-5402-4AF0-8773-DDCBDBF221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2CA6-0DB5-48B1-9EE1-51DC4B66C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6" descr="so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4" y="4077072"/>
            <a:ext cx="1096082" cy="109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35" y="4187777"/>
            <a:ext cx="931049" cy="93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2"/>
          <p:cNvSpPr txBox="1">
            <a:spLocks noChangeArrowheads="1"/>
          </p:cNvSpPr>
          <p:nvPr/>
        </p:nvSpPr>
        <p:spPr bwMode="auto">
          <a:xfrm>
            <a:off x="4473575" y="69691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94566" name="Text Box 4"/>
          <p:cNvSpPr txBox="1">
            <a:spLocks noChangeArrowheads="1"/>
          </p:cNvSpPr>
          <p:nvPr/>
        </p:nvSpPr>
        <p:spPr bwMode="auto">
          <a:xfrm>
            <a:off x="755576" y="5223148"/>
            <a:ext cx="76406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Semmelweis Egyetem, Kórélettani Intézet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Elméleti és Transzlációs Orvostudományi Doktori Iskola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Nemzetközi </a:t>
            </a:r>
            <a:r>
              <a:rPr lang="hu-HU" altLang="hu-HU" sz="22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és Képző Központ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Teheráni Orvostudományi Egyetem</a:t>
            </a:r>
            <a:endParaRPr lang="hu-HU" altLang="hu-HU" sz="22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628650" y="188913"/>
            <a:ext cx="77771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hu-HU" altLang="hu-HU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Tudomány és Művészet Kórélettana</a:t>
            </a:r>
            <a:endParaRPr lang="hu-HU" altLang="hu-HU" sz="2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hu-HU" altLang="hu-HU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Választható kreditpontos graduális és posztgraduális tantárgy </a:t>
            </a: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hu-HU" altLang="hu-HU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2018/2019. II. félév</a:t>
            </a:r>
            <a:endParaRPr lang="hu-HU" altLang="hu-HU" sz="20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774">
            <a:off x="46053" y="146879"/>
            <a:ext cx="1087332" cy="121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58">
            <a:off x="7955267" y="183432"/>
            <a:ext cx="1150034" cy="12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87777"/>
            <a:ext cx="933685" cy="93219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59632" y="1988840"/>
            <a:ext cx="6840760" cy="1145597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  <a:cs typeface="Times New Roman"/>
              </a:rPr>
              <a:t>Kövek az életünkben</a:t>
            </a:r>
            <a:r>
              <a:rPr lang="hu-HU" sz="2800" dirty="0" smtClean="0"/>
              <a:t> </a:t>
            </a:r>
            <a:r>
              <a:rPr lang="hu-HU" sz="2800" dirty="0">
                <a:solidFill>
                  <a:srgbClr val="0000CC"/>
                </a:solidFill>
              </a:rPr>
              <a:t>- </a:t>
            </a:r>
            <a:r>
              <a:rPr lang="hu-HU" sz="2800" dirty="0" smtClean="0">
                <a:solidFill>
                  <a:srgbClr val="0000CC"/>
                </a:solidFill>
              </a:rPr>
              <a:t>Mire </a:t>
            </a:r>
            <a:r>
              <a:rPr lang="hu-HU" sz="2800" dirty="0">
                <a:solidFill>
                  <a:srgbClr val="0000CC"/>
                </a:solidFill>
              </a:rPr>
              <a:t>jók a kövek? </a:t>
            </a:r>
            <a:endParaRPr lang="hu-HU" sz="2800" dirty="0" smtClean="0">
              <a:solidFill>
                <a:srgbClr val="0000CC"/>
              </a:solidFill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  <a:cs typeface="Times New Roman"/>
              </a:rPr>
              <a:t>Prof. Dr. </a:t>
            </a:r>
            <a:r>
              <a:rPr lang="hu-HU" sz="2800" dirty="0" err="1" smtClean="0">
                <a:solidFill>
                  <a:srgbClr val="0000FF"/>
                </a:solidFill>
                <a:cs typeface="Times New Roman"/>
              </a:rPr>
              <a:t>Rosivall</a:t>
            </a:r>
            <a:r>
              <a:rPr lang="hu-HU" sz="2800" dirty="0" smtClean="0">
                <a:solidFill>
                  <a:srgbClr val="0000FF"/>
                </a:solidFill>
                <a:cs typeface="Times New Roman"/>
              </a:rPr>
              <a:t> László</a:t>
            </a:r>
            <a:endParaRPr lang="hu-HU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6" y="3150485"/>
            <a:ext cx="7771787" cy="323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https://upload.wikimedia.org/wikipedia/commons/thumb/c/c2/Si-o-se-Pol.jpg/800px-Si-o-se-Pol.jpg"/>
          <p:cNvSpPr>
            <a:spLocks noChangeAspect="1" noChangeArrowheads="1"/>
          </p:cNvSpPr>
          <p:nvPr/>
        </p:nvSpPr>
        <p:spPr bwMode="auto">
          <a:xfrm>
            <a:off x="155575" y="-2590800"/>
            <a:ext cx="74390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6" y="270165"/>
            <a:ext cx="3952530" cy="27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211960" y="6372036"/>
            <a:ext cx="86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Isfahan</a:t>
            </a:r>
            <a:endParaRPr lang="hu-HU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07" y="260648"/>
            <a:ext cx="3734116" cy="28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72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54868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0066"/>
                </a:solidFill>
              </a:rPr>
              <a:t>S</a:t>
            </a:r>
            <a:r>
              <a:rPr lang="hu-HU" sz="2400" dirty="0" smtClean="0">
                <a:solidFill>
                  <a:srgbClr val="000066"/>
                </a:solidFill>
              </a:rPr>
              <a:t>ziklákba </a:t>
            </a:r>
            <a:r>
              <a:rPr lang="hu-HU" sz="2400" dirty="0">
                <a:solidFill>
                  <a:srgbClr val="000066"/>
                </a:solidFill>
              </a:rPr>
              <a:t>épített város </a:t>
            </a:r>
            <a:r>
              <a:rPr lang="hu-HU" sz="2400" dirty="0" smtClean="0">
                <a:solidFill>
                  <a:srgbClr val="000066"/>
                </a:solidFill>
              </a:rPr>
              <a:t>- </a:t>
            </a:r>
            <a:r>
              <a:rPr lang="hu-HU" sz="2400" dirty="0" err="1" smtClean="0">
                <a:solidFill>
                  <a:srgbClr val="000066"/>
                </a:solidFill>
              </a:rPr>
              <a:t>Setenil</a:t>
            </a:r>
            <a:r>
              <a:rPr lang="hu-HU" sz="2400" dirty="0" smtClean="0">
                <a:solidFill>
                  <a:srgbClr val="000066"/>
                </a:solidFill>
              </a:rPr>
              <a:t> </a:t>
            </a:r>
            <a:r>
              <a:rPr lang="hu-HU" sz="2400" dirty="0">
                <a:solidFill>
                  <a:srgbClr val="000066"/>
                </a:solidFill>
              </a:rPr>
              <a:t>de Las </a:t>
            </a:r>
            <a:r>
              <a:rPr lang="hu-HU" sz="2400" dirty="0" err="1">
                <a:solidFill>
                  <a:srgbClr val="000066"/>
                </a:solidFill>
              </a:rPr>
              <a:t>Bodegas</a:t>
            </a:r>
            <a:endParaRPr lang="hu-HU" sz="2400" dirty="0">
              <a:solidFill>
                <a:srgbClr val="000066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3" y="1124745"/>
            <a:ext cx="3813659" cy="25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13" y="1124744"/>
            <a:ext cx="3713003" cy="495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2" y="3688990"/>
            <a:ext cx="3813660" cy="238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7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2952328" cy="196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45" y="3311808"/>
            <a:ext cx="3612639" cy="270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2" y="3311809"/>
            <a:ext cx="3608101" cy="270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60040" y="6114782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srgbClr val="0000CC"/>
                </a:solidFill>
              </a:rPr>
              <a:t>Fertőrákos,  kőfejtő: a </a:t>
            </a:r>
            <a:r>
              <a:rPr lang="hu-HU" sz="1600" dirty="0" err="1">
                <a:solidFill>
                  <a:srgbClr val="0000CC"/>
                </a:solidFill>
              </a:rPr>
              <a:t>lajtamészkő</a:t>
            </a:r>
            <a:r>
              <a:rPr lang="hu-HU" sz="1600" dirty="0">
                <a:solidFill>
                  <a:srgbClr val="0000CC"/>
                </a:solidFill>
              </a:rPr>
              <a:t> </a:t>
            </a:r>
            <a:r>
              <a:rPr lang="hu-HU" sz="1600" dirty="0" smtClean="0">
                <a:solidFill>
                  <a:srgbClr val="0000CC"/>
                </a:solidFill>
              </a:rPr>
              <a:t>, 10-12 </a:t>
            </a:r>
            <a:r>
              <a:rPr lang="hu-HU" sz="1600" dirty="0">
                <a:solidFill>
                  <a:srgbClr val="0000CC"/>
                </a:solidFill>
              </a:rPr>
              <a:t>millió </a:t>
            </a:r>
            <a:r>
              <a:rPr lang="hu-HU" sz="1600" dirty="0" smtClean="0">
                <a:solidFill>
                  <a:srgbClr val="0000CC"/>
                </a:solidFill>
              </a:rPr>
              <a:t>éves, Pannon-beltenger mésziszap, római kortól 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7"/>
            <a:ext cx="2862073" cy="199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11" y="692696"/>
            <a:ext cx="2662386" cy="199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-756592" y="2730406"/>
            <a:ext cx="10620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rgbClr val="0000CC"/>
                </a:solidFill>
                <a:ea typeface="Calibri"/>
                <a:cs typeface="Times New Roman"/>
              </a:rPr>
              <a:t>Bécs városháza</a:t>
            </a:r>
            <a:r>
              <a:rPr lang="hu-HU" sz="1600" dirty="0">
                <a:solidFill>
                  <a:srgbClr val="0000CC"/>
                </a:solidFill>
                <a:ea typeface="Calibri"/>
                <a:cs typeface="Times New Roman"/>
              </a:rPr>
              <a:t>, </a:t>
            </a:r>
            <a:r>
              <a:rPr lang="hu-HU" sz="1600" dirty="0" smtClean="0">
                <a:solidFill>
                  <a:srgbClr val="0000CC"/>
                </a:solidFill>
                <a:ea typeface="Calibri"/>
                <a:cs typeface="Times New Roman"/>
              </a:rPr>
              <a:t> </a:t>
            </a:r>
            <a:r>
              <a:rPr lang="hu-HU" sz="1600" dirty="0">
                <a:solidFill>
                  <a:srgbClr val="0000CC"/>
                </a:solidFill>
                <a:ea typeface="Calibri"/>
                <a:cs typeface="Times New Roman"/>
              </a:rPr>
              <a:t>egyetem, </a:t>
            </a:r>
            <a:r>
              <a:rPr lang="hu-HU" sz="1600" dirty="0" err="1" smtClean="0">
                <a:solidFill>
                  <a:srgbClr val="0000CC"/>
                </a:solidFill>
                <a:ea typeface="Calibri"/>
                <a:cs typeface="Times New Roman"/>
              </a:rPr>
              <a:t>Votivkirche</a:t>
            </a:r>
            <a:r>
              <a:rPr lang="hu-HU" sz="1600" dirty="0">
                <a:solidFill>
                  <a:srgbClr val="0000CC"/>
                </a:solidFill>
                <a:ea typeface="Calibri"/>
                <a:cs typeface="Times New Roman"/>
              </a:rPr>
              <a:t>,  </a:t>
            </a:r>
            <a:r>
              <a:rPr lang="hu-HU" sz="1600" dirty="0" smtClean="0">
                <a:solidFill>
                  <a:srgbClr val="0000CC"/>
                </a:solidFill>
                <a:ea typeface="Calibri"/>
                <a:cs typeface="Times New Roman"/>
              </a:rPr>
              <a:t>Művészettörténeti,Természettudományi Múzeumok </a:t>
            </a:r>
            <a:r>
              <a:rPr lang="hu-HU" sz="1600" dirty="0" err="1">
                <a:solidFill>
                  <a:srgbClr val="0000CC"/>
                </a:solidFill>
                <a:ea typeface="Calibri"/>
                <a:cs typeface="Times New Roman"/>
              </a:rPr>
              <a:t>lajtamészkőből</a:t>
            </a:r>
            <a:r>
              <a:rPr lang="hu-HU" sz="1600" dirty="0">
                <a:solidFill>
                  <a:srgbClr val="0000CC"/>
                </a:solidFill>
                <a:ea typeface="Calibri"/>
                <a:cs typeface="Times New Roman"/>
              </a:rPr>
              <a:t> </a:t>
            </a:r>
            <a:r>
              <a:rPr lang="hu-HU" sz="1600" dirty="0" smtClean="0">
                <a:solidFill>
                  <a:srgbClr val="0000CC"/>
                </a:solidFill>
                <a:ea typeface="Calibri"/>
                <a:cs typeface="Times New Roman"/>
              </a:rPr>
              <a:t> </a:t>
            </a:r>
            <a:endParaRPr lang="hu-HU" sz="1600" dirty="0">
              <a:solidFill>
                <a:srgbClr val="0000CC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50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64" y="3645024"/>
            <a:ext cx="1602116" cy="172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567479" y="1643316"/>
            <a:ext cx="6532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</a:rPr>
              <a:t>„...s </a:t>
            </a:r>
            <a:r>
              <a:rPr lang="hu-HU" sz="2400" dirty="0">
                <a:solidFill>
                  <a:srgbClr val="000066"/>
                </a:solidFill>
              </a:rPr>
              <a:t>az iskolába menvén, a járda peremén,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hogy ne feleljek aznap, egy </a:t>
            </a:r>
            <a:r>
              <a:rPr lang="hu-HU" sz="2400" dirty="0" smtClean="0">
                <a:solidFill>
                  <a:srgbClr val="000066"/>
                </a:solidFill>
              </a:rPr>
              <a:t>kőre </a:t>
            </a:r>
            <a:r>
              <a:rPr lang="hu-HU" sz="2400" dirty="0">
                <a:solidFill>
                  <a:srgbClr val="000066"/>
                </a:solidFill>
              </a:rPr>
              <a:t>léptem én,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ím itt e </a:t>
            </a:r>
            <a:r>
              <a:rPr lang="hu-HU" sz="2400" dirty="0" smtClean="0">
                <a:solidFill>
                  <a:srgbClr val="000066"/>
                </a:solidFill>
              </a:rPr>
              <a:t>kő, </a:t>
            </a:r>
            <a:r>
              <a:rPr lang="hu-HU" sz="2400" dirty="0">
                <a:solidFill>
                  <a:srgbClr val="000066"/>
                </a:solidFill>
              </a:rPr>
              <a:t>de </a:t>
            </a:r>
            <a:r>
              <a:rPr lang="hu-HU" sz="2400" dirty="0" smtClean="0">
                <a:solidFill>
                  <a:srgbClr val="000066"/>
                </a:solidFill>
              </a:rPr>
              <a:t>föntről </a:t>
            </a:r>
            <a:r>
              <a:rPr lang="hu-HU" sz="2400" dirty="0">
                <a:solidFill>
                  <a:srgbClr val="000066"/>
                </a:solidFill>
              </a:rPr>
              <a:t>e </a:t>
            </a:r>
            <a:r>
              <a:rPr lang="hu-HU" sz="2400" dirty="0" smtClean="0">
                <a:solidFill>
                  <a:srgbClr val="000066"/>
                </a:solidFill>
              </a:rPr>
              <a:t>kő </a:t>
            </a:r>
            <a:r>
              <a:rPr lang="hu-HU" sz="2400" dirty="0">
                <a:solidFill>
                  <a:srgbClr val="000066"/>
                </a:solidFill>
              </a:rPr>
              <a:t>se látható,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nincs </a:t>
            </a:r>
            <a:r>
              <a:rPr lang="hu-HU" sz="2400" dirty="0" smtClean="0">
                <a:solidFill>
                  <a:srgbClr val="000066"/>
                </a:solidFill>
              </a:rPr>
              <a:t>műszer, </a:t>
            </a:r>
            <a:r>
              <a:rPr lang="hu-HU" sz="2400" dirty="0">
                <a:solidFill>
                  <a:srgbClr val="000066"/>
                </a:solidFill>
              </a:rPr>
              <a:t>mellyel mindez jól megmutatható</a:t>
            </a:r>
            <a:r>
              <a:rPr lang="hu-HU" sz="2400" dirty="0" smtClean="0">
                <a:solidFill>
                  <a:srgbClr val="000066"/>
                </a:solidFill>
              </a:rPr>
              <a:t>.”</a:t>
            </a:r>
            <a:endParaRPr lang="hu-HU" sz="2400" dirty="0">
              <a:solidFill>
                <a:srgbClr val="000066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804248" y="6455077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0066"/>
                </a:solidFill>
              </a:rPr>
              <a:t>Radnóti </a:t>
            </a:r>
            <a:r>
              <a:rPr lang="hu-HU" dirty="0" smtClean="0">
                <a:solidFill>
                  <a:srgbClr val="000066"/>
                </a:solidFill>
              </a:rPr>
              <a:t>Miklós, 1944</a:t>
            </a: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39728" y="879451"/>
            <a:ext cx="2412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66"/>
                </a:solidFill>
              </a:rPr>
              <a:t>Nem tudhatom</a:t>
            </a:r>
            <a:endParaRPr lang="hu-HU" sz="2800" dirty="0">
              <a:solidFill>
                <a:srgbClr val="000066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660232" y="116632"/>
            <a:ext cx="217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Kövek és a művészek</a:t>
            </a:r>
            <a:endParaRPr lang="hu-HU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5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407632" y="3347700"/>
            <a:ext cx="764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691680" y="5157192"/>
            <a:ext cx="504056" cy="1819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672472" y="1408708"/>
            <a:ext cx="6436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</a:rPr>
              <a:t>„Mióta </a:t>
            </a:r>
            <a:r>
              <a:rPr lang="hu-HU" sz="2400" dirty="0">
                <a:solidFill>
                  <a:srgbClr val="000066"/>
                </a:solidFill>
              </a:rPr>
              <a:t>készülök, hogy elmondjam neked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szerelmem rejtett csillagrendszerét;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egy képben csak talán, s csupán a lényeget.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De nyüzsgő s áradó vagy bennem, mint a lét,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és néha meg olyan, oly biztos és örök,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mint kőben a megkövesült csigaház</a:t>
            </a:r>
            <a:r>
              <a:rPr lang="hu-HU" sz="2400" dirty="0" smtClean="0">
                <a:solidFill>
                  <a:srgbClr val="000066"/>
                </a:solidFill>
              </a:rPr>
              <a:t>.”</a:t>
            </a:r>
            <a:endParaRPr lang="hu-HU" sz="2400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796136" y="6381328"/>
            <a:ext cx="243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Radnóti Miklós: Tétova óda</a:t>
            </a:r>
            <a:endParaRPr lang="hu-H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64903"/>
            <a:ext cx="2164085" cy="23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3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92288" y="116480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dirty="0">
                <a:solidFill>
                  <a:srgbClr val="000066"/>
                </a:solidFill>
              </a:rPr>
              <a:t>Prohászka Ottokár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/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Kő az úton</a:t>
            </a:r>
            <a:br>
              <a:rPr lang="hu-HU" sz="2400" dirty="0">
                <a:solidFill>
                  <a:srgbClr val="000066"/>
                </a:solidFill>
              </a:rPr>
            </a:br>
            <a:endParaRPr lang="hu-HU" sz="2400" dirty="0">
              <a:solidFill>
                <a:srgbClr val="000066"/>
              </a:solidFill>
            </a:endParaRPr>
          </a:p>
          <a:p>
            <a:r>
              <a:rPr lang="hu-HU" sz="2400" dirty="0">
                <a:solidFill>
                  <a:srgbClr val="000066"/>
                </a:solidFill>
              </a:rPr>
              <a:t/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 smtClean="0">
                <a:solidFill>
                  <a:srgbClr val="000066"/>
                </a:solidFill>
              </a:rPr>
              <a:t>„Gondolod</a:t>
            </a:r>
            <a:r>
              <a:rPr lang="hu-HU" sz="2400" dirty="0">
                <a:solidFill>
                  <a:srgbClr val="000066"/>
                </a:solidFill>
              </a:rPr>
              <a:t>, kerül életed útjába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Egyetlen gátló kő is hiába?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Lehet otromba, lehet kicsike,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Hidd el, ahol van, ott kell lennie</a:t>
            </a:r>
            <a:r>
              <a:rPr lang="hu-HU" sz="2400" dirty="0" smtClean="0">
                <a:solidFill>
                  <a:srgbClr val="000066"/>
                </a:solidFill>
              </a:rPr>
              <a:t>.”</a:t>
            </a:r>
            <a:endParaRPr lang="hu-HU" sz="2400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53" y="1426441"/>
            <a:ext cx="1080269" cy="120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5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051720" y="332656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u-HU" b="1" dirty="0">
                <a:solidFill>
                  <a:srgbClr val="000066"/>
                </a:solidFill>
              </a:rPr>
              <a:t>Wass Albert:</a:t>
            </a:r>
          </a:p>
          <a:p>
            <a:pPr lvl="0"/>
            <a:r>
              <a:rPr lang="hu-HU" b="1" dirty="0">
                <a:solidFill>
                  <a:srgbClr val="000066"/>
                </a:solidFill>
              </a:rPr>
              <a:t>Üzenet haza</a:t>
            </a:r>
          </a:p>
          <a:p>
            <a:pPr lvl="0"/>
            <a:endParaRPr lang="hu-HU" dirty="0">
              <a:solidFill>
                <a:srgbClr val="000066"/>
              </a:solidFill>
            </a:endParaRPr>
          </a:p>
          <a:p>
            <a:pPr lvl="0"/>
            <a:r>
              <a:rPr lang="hu-HU" dirty="0">
                <a:solidFill>
                  <a:srgbClr val="000066"/>
                </a:solidFill>
              </a:rPr>
              <a:t>„Üzenem az otthoni hegyeknek: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a csillagok járása változó.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És törvényei vannak a szeleknek,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esőnek, hónak, fellegeknek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és nincsen ború, örökkévaló.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A víz szalad, a kő marad,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a kő marad. </a:t>
            </a:r>
            <a:endParaRPr lang="hu-HU" dirty="0" smtClean="0">
              <a:solidFill>
                <a:srgbClr val="000066"/>
              </a:solidFill>
            </a:endParaRPr>
          </a:p>
          <a:p>
            <a:pPr lvl="0"/>
            <a:endParaRPr lang="hu-HU" dirty="0">
              <a:solidFill>
                <a:srgbClr val="000066"/>
              </a:solidFill>
            </a:endParaRPr>
          </a:p>
          <a:p>
            <a:pPr lvl="0"/>
            <a:r>
              <a:rPr lang="hu-HU" dirty="0" smtClean="0">
                <a:solidFill>
                  <a:srgbClr val="000066"/>
                </a:solidFill>
              </a:rPr>
              <a:t>…………………………………………</a:t>
            </a:r>
            <a:endParaRPr lang="hu-HU" dirty="0">
              <a:solidFill>
                <a:srgbClr val="000066"/>
              </a:solidFill>
            </a:endParaRPr>
          </a:p>
          <a:p>
            <a:pPr lvl="0"/>
            <a:endParaRPr lang="hu-HU" dirty="0" smtClean="0">
              <a:solidFill>
                <a:srgbClr val="000066"/>
              </a:solidFill>
            </a:endParaRPr>
          </a:p>
          <a:p>
            <a:pPr lvl="0"/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És </a:t>
            </a:r>
            <a:r>
              <a:rPr lang="hu-HU" dirty="0" err="1">
                <a:solidFill>
                  <a:srgbClr val="000066"/>
                </a:solidFill>
              </a:rPr>
              <a:t>lészen</a:t>
            </a:r>
            <a:r>
              <a:rPr lang="hu-HU" dirty="0">
                <a:solidFill>
                  <a:srgbClr val="000066"/>
                </a:solidFill>
              </a:rPr>
              <a:t> csillagfordulás megint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és miként hirdeti a Biblia: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megméretik az embernek fia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s ki mint vetett, azonképpen arat.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Mert elfut a víz és csak a kő marad,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de a kő marad. „</a:t>
            </a:r>
            <a:br>
              <a:rPr lang="hu-HU" dirty="0">
                <a:solidFill>
                  <a:srgbClr val="000066"/>
                </a:solidFill>
              </a:rPr>
            </a:br>
            <a:endParaRPr lang="hu-HU" dirty="0">
              <a:solidFill>
                <a:srgbClr val="000066"/>
              </a:solidFill>
            </a:endParaRPr>
          </a:p>
          <a:p>
            <a:pPr lvl="0"/>
            <a:r>
              <a:rPr lang="hu-HU" dirty="0">
                <a:solidFill>
                  <a:srgbClr val="000066"/>
                </a:solidFill>
              </a:rPr>
              <a:t>Bajorerdő, 1948.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20888"/>
            <a:ext cx="2261241" cy="169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7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30016" y="404664"/>
            <a:ext cx="4302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solidFill>
                <a:srgbClr val="000066"/>
              </a:solidFill>
            </a:endParaRPr>
          </a:p>
          <a:p>
            <a:r>
              <a:rPr lang="hu-HU" sz="2400" dirty="0" smtClean="0">
                <a:solidFill>
                  <a:srgbClr val="000066"/>
                </a:solidFill>
              </a:rPr>
              <a:t>„Föl-földobott </a:t>
            </a:r>
            <a:r>
              <a:rPr lang="hu-HU" sz="2400" dirty="0">
                <a:solidFill>
                  <a:srgbClr val="000066"/>
                </a:solidFill>
              </a:rPr>
              <a:t>kő, </a:t>
            </a:r>
            <a:r>
              <a:rPr lang="hu-HU" sz="2400" dirty="0" smtClean="0">
                <a:solidFill>
                  <a:srgbClr val="000066"/>
                </a:solidFill>
              </a:rPr>
              <a:t>földedre </a:t>
            </a:r>
            <a:r>
              <a:rPr lang="hu-HU" sz="2400" dirty="0">
                <a:solidFill>
                  <a:srgbClr val="000066"/>
                </a:solidFill>
              </a:rPr>
              <a:t>hullva,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Kicsi országom, </a:t>
            </a:r>
            <a:r>
              <a:rPr lang="hu-HU" sz="2400" dirty="0" smtClean="0">
                <a:solidFill>
                  <a:srgbClr val="000066"/>
                </a:solidFill>
              </a:rPr>
              <a:t>újra </a:t>
            </a:r>
            <a:r>
              <a:rPr lang="hu-HU" sz="2400" dirty="0">
                <a:solidFill>
                  <a:srgbClr val="000066"/>
                </a:solidFill>
              </a:rPr>
              <a:t>meg újra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Hazajön a fiad</a:t>
            </a:r>
            <a:r>
              <a:rPr lang="hu-HU" sz="2400" dirty="0" smtClean="0">
                <a:solidFill>
                  <a:srgbClr val="000066"/>
                </a:solidFill>
              </a:rPr>
              <a:t>.</a:t>
            </a:r>
          </a:p>
          <a:p>
            <a:r>
              <a:rPr lang="hu-HU" sz="2400" dirty="0" smtClean="0">
                <a:solidFill>
                  <a:srgbClr val="000066"/>
                </a:solidFill>
              </a:rPr>
              <a:t>………………………</a:t>
            </a:r>
          </a:p>
          <a:p>
            <a:endParaRPr lang="hu-HU" sz="2400" dirty="0">
              <a:solidFill>
                <a:srgbClr val="000066"/>
              </a:solidFill>
            </a:endParaRPr>
          </a:p>
          <a:p>
            <a:r>
              <a:rPr lang="hu-HU" sz="2400" dirty="0" smtClean="0">
                <a:solidFill>
                  <a:srgbClr val="000066"/>
                </a:solidFill>
              </a:rPr>
              <a:t>Föl-fölhajtott </a:t>
            </a:r>
            <a:r>
              <a:rPr lang="hu-HU" sz="2400" dirty="0">
                <a:solidFill>
                  <a:srgbClr val="000066"/>
                </a:solidFill>
              </a:rPr>
              <a:t>kő, </a:t>
            </a:r>
            <a:r>
              <a:rPr lang="hu-HU" sz="2400" dirty="0" smtClean="0">
                <a:solidFill>
                  <a:srgbClr val="000066"/>
                </a:solidFill>
              </a:rPr>
              <a:t>bús </a:t>
            </a:r>
            <a:r>
              <a:rPr lang="hu-HU" sz="2400" dirty="0">
                <a:solidFill>
                  <a:srgbClr val="000066"/>
                </a:solidFill>
              </a:rPr>
              <a:t>akaratlan,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Kicsi országom, </a:t>
            </a:r>
            <a:r>
              <a:rPr lang="hu-HU" sz="2400" dirty="0" smtClean="0">
                <a:solidFill>
                  <a:srgbClr val="000066"/>
                </a:solidFill>
              </a:rPr>
              <a:t>példás </a:t>
            </a:r>
            <a:r>
              <a:rPr lang="hu-HU" sz="2400" dirty="0">
                <a:solidFill>
                  <a:srgbClr val="000066"/>
                </a:solidFill>
              </a:rPr>
              <a:t>alakban</a:t>
            </a:r>
            <a:br>
              <a:rPr lang="hu-HU" sz="2400" dirty="0">
                <a:solidFill>
                  <a:srgbClr val="000066"/>
                </a:solidFill>
              </a:rPr>
            </a:br>
            <a:r>
              <a:rPr lang="hu-HU" sz="2400" dirty="0">
                <a:solidFill>
                  <a:srgbClr val="000066"/>
                </a:solidFill>
              </a:rPr>
              <a:t>Te orcádra ütök</a:t>
            </a:r>
            <a:r>
              <a:rPr lang="hu-HU" sz="2400" dirty="0" smtClean="0">
                <a:solidFill>
                  <a:srgbClr val="000066"/>
                </a:solidFill>
              </a:rPr>
              <a:t>.”</a:t>
            </a:r>
            <a:endParaRPr lang="hu-HU" sz="2400" dirty="0">
              <a:solidFill>
                <a:srgbClr val="000066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372200" y="645333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u-HU" sz="1600" dirty="0">
                <a:solidFill>
                  <a:srgbClr val="000066"/>
                </a:solidFill>
              </a:rPr>
              <a:t>Ady </a:t>
            </a:r>
            <a:r>
              <a:rPr lang="hu-HU" sz="1600" dirty="0" smtClean="0">
                <a:solidFill>
                  <a:srgbClr val="000066"/>
                </a:solidFill>
              </a:rPr>
              <a:t>Endre: A </a:t>
            </a:r>
            <a:r>
              <a:rPr lang="hu-HU" sz="1600" dirty="0">
                <a:solidFill>
                  <a:srgbClr val="000066"/>
                </a:solidFill>
              </a:rPr>
              <a:t>föl-földobott kő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50356"/>
            <a:ext cx="1948632" cy="129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6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4442"/>
            <a:ext cx="3024336" cy="20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53136"/>
            <a:ext cx="3041866" cy="20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89834"/>
            <a:ext cx="4732784" cy="221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6" y="4676707"/>
            <a:ext cx="2942456" cy="196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5918"/>
            <a:ext cx="3842829" cy="177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8789529" y="315918"/>
            <a:ext cx="823031" cy="177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419872" y="6505599"/>
            <a:ext cx="2299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 smtClean="0"/>
              <a:t>Tadao</a:t>
            </a:r>
            <a:r>
              <a:rPr lang="hu-HU" sz="1400" dirty="0" smtClean="0"/>
              <a:t> </a:t>
            </a:r>
            <a:r>
              <a:rPr lang="hu-HU" sz="1400" dirty="0" err="1" smtClean="0"/>
              <a:t>Ando</a:t>
            </a:r>
            <a:r>
              <a:rPr lang="hu-HU" sz="1400" dirty="0" smtClean="0"/>
              <a:t>,  Buddha Imaház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2989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72845"/>
            <a:ext cx="5205202" cy="34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012160" y="6280902"/>
            <a:ext cx="282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Tadao</a:t>
            </a:r>
            <a:r>
              <a:rPr lang="hu-HU" dirty="0" smtClean="0"/>
              <a:t> </a:t>
            </a:r>
            <a:r>
              <a:rPr lang="hu-HU" dirty="0" err="1" smtClean="0"/>
              <a:t>Ando</a:t>
            </a:r>
            <a:r>
              <a:rPr lang="hu-HU" dirty="0" smtClean="0"/>
              <a:t>, építész, </a:t>
            </a:r>
            <a:r>
              <a:rPr lang="hu-HU" dirty="0"/>
              <a:t>O</a:t>
            </a:r>
            <a:r>
              <a:rPr lang="hu-HU" dirty="0" smtClean="0"/>
              <a:t>szaka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3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54454" y="6228020"/>
            <a:ext cx="8266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</a:t>
            </a:r>
            <a:r>
              <a:rPr lang="hu-HU" b="1" dirty="0"/>
              <a:t>kőkorszak</a:t>
            </a:r>
            <a:r>
              <a:rPr lang="hu-HU" dirty="0"/>
              <a:t> az őskor egy szakasza, körülbelül 2,4 millió évvel </a:t>
            </a:r>
            <a:r>
              <a:rPr lang="hu-HU" dirty="0" err="1" smtClean="0"/>
              <a:t>ezelőttől</a:t>
            </a:r>
            <a:r>
              <a:rPr lang="hu-HU" dirty="0" smtClean="0"/>
              <a:t> </a:t>
            </a:r>
            <a:r>
              <a:rPr lang="hu-HU" dirty="0"/>
              <a:t>i. e. 4500-ig tart.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0" y="980728"/>
            <a:ext cx="7617946" cy="507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397271" y="404664"/>
            <a:ext cx="443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Újkőkorszaki eszközök, </a:t>
            </a:r>
            <a:r>
              <a:rPr lang="hu-HU" dirty="0" err="1" smtClean="0"/>
              <a:t>Thesszaloniki</a:t>
            </a:r>
            <a:r>
              <a:rPr lang="hu-HU" dirty="0" smtClean="0"/>
              <a:t> Múzeum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00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75" y="444778"/>
            <a:ext cx="3139271" cy="235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még vizsgálják majd&#10;// Fotó: Rákossy Péter, (c) 1999-2019 Index.hu"/>
          <p:cNvSpPr>
            <a:spLocks noChangeAspect="1" noChangeArrowheads="1"/>
          </p:cNvSpPr>
          <p:nvPr/>
        </p:nvSpPr>
        <p:spPr bwMode="auto">
          <a:xfrm>
            <a:off x="155575" y="-137160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5628137" cy="375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074843" y="6165304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Kisnána, 2006, 3-400 kg</a:t>
            </a:r>
            <a:endParaRPr lang="hu-H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4778"/>
            <a:ext cx="2872060" cy="208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27022"/>
            <a:ext cx="2872060" cy="215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919039" y="980728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O</a:t>
            </a:r>
            <a:r>
              <a:rPr lang="hu-HU" sz="3200" dirty="0" smtClean="0"/>
              <a:t>pál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689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59" y="3140967"/>
            <a:ext cx="4037578" cy="32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3" y="911909"/>
            <a:ext cx="4073054" cy="26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3" y="188640"/>
            <a:ext cx="1075838" cy="135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11909"/>
            <a:ext cx="3597114" cy="26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597114" cy="26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664268" y="323364"/>
            <a:ext cx="1987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Japán Zen kert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4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64" y="1196752"/>
            <a:ext cx="5906864" cy="39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249413" y="5373216"/>
            <a:ext cx="254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Sziklatemplom, Budapest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705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67" y="170566"/>
            <a:ext cx="4688234" cy="313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84" y="3424110"/>
            <a:ext cx="4274896" cy="283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5" y="3424110"/>
            <a:ext cx="4274424" cy="28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930748" y="6381328"/>
            <a:ext cx="573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Sziklatemplom</a:t>
            </a:r>
            <a:r>
              <a:rPr lang="hu-HU" dirty="0"/>
              <a:t>, Helsinki, </a:t>
            </a:r>
            <a:r>
              <a:rPr lang="hu-HU" dirty="0" err="1"/>
              <a:t>Timo</a:t>
            </a:r>
            <a:r>
              <a:rPr lang="hu-HU" dirty="0"/>
              <a:t> és </a:t>
            </a:r>
            <a:r>
              <a:rPr lang="hu-HU" dirty="0" err="1"/>
              <a:t>Tuomo</a:t>
            </a:r>
            <a:r>
              <a:rPr lang="hu-HU" dirty="0"/>
              <a:t> </a:t>
            </a:r>
            <a:r>
              <a:rPr lang="hu-HU" dirty="0" err="1"/>
              <a:t>Suomalainen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75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99592" y="836712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000FF"/>
                </a:solidFill>
              </a:rPr>
              <a:t>Ősi mérgek, </a:t>
            </a:r>
          </a:p>
          <a:p>
            <a:endParaRPr lang="hu-HU" sz="2800" dirty="0" smtClean="0">
              <a:solidFill>
                <a:srgbClr val="0000FF"/>
              </a:solidFill>
            </a:endParaRPr>
          </a:p>
          <a:p>
            <a:r>
              <a:rPr lang="hu-HU" sz="2800" dirty="0" smtClean="0">
                <a:solidFill>
                  <a:srgbClr val="0000FF"/>
                </a:solidFill>
              </a:rPr>
              <a:t>Ősi gyógyszerek,</a:t>
            </a:r>
          </a:p>
          <a:p>
            <a:endParaRPr lang="hu-HU" sz="2800" dirty="0" smtClean="0">
              <a:solidFill>
                <a:srgbClr val="0000FF"/>
              </a:solidFill>
            </a:endParaRPr>
          </a:p>
          <a:p>
            <a:r>
              <a:rPr lang="hu-HU" sz="2800" dirty="0" smtClean="0">
                <a:solidFill>
                  <a:srgbClr val="0000FF"/>
                </a:solidFill>
              </a:rPr>
              <a:t>Ásványok az orvoslásban!?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30099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upload.wikimedia.org/wikipedia/commons/thumb/3/32/SFEC-KOM_OMBO-2010-05-076_%282%29.JPG/800px-SFEC-KOM_OMBO-2010-05-076_%282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0" y="3685682"/>
            <a:ext cx="2997763" cy="224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939376" y="6074132"/>
            <a:ext cx="422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rgbClr val="0000FF"/>
                </a:solidFill>
              </a:rPr>
              <a:t>Sebészi műszerek KOM OMBO </a:t>
            </a:r>
            <a:r>
              <a:rPr lang="hu-HU" sz="1400" dirty="0" smtClean="0">
                <a:solidFill>
                  <a:srgbClr val="0000FF"/>
                </a:solidFill>
              </a:rPr>
              <a:t>templom hátsó </a:t>
            </a:r>
          </a:p>
          <a:p>
            <a:r>
              <a:rPr lang="hu-HU" sz="1400" dirty="0" smtClean="0">
                <a:solidFill>
                  <a:srgbClr val="0000FF"/>
                </a:solidFill>
              </a:rPr>
              <a:t>falának </a:t>
            </a:r>
            <a:r>
              <a:rPr lang="hu-HU" sz="1400" dirty="0">
                <a:solidFill>
                  <a:srgbClr val="0000FF"/>
                </a:solidFill>
              </a:rPr>
              <a:t>részletén. </a:t>
            </a:r>
            <a:r>
              <a:rPr lang="hu-HU" sz="1400" dirty="0" smtClean="0">
                <a:solidFill>
                  <a:srgbClr val="0000FF"/>
                </a:solidFill>
              </a:rPr>
              <a:t>Két </a:t>
            </a:r>
            <a:r>
              <a:rPr lang="hu-HU" sz="1400" dirty="0">
                <a:solidFill>
                  <a:srgbClr val="0000FF"/>
                </a:solidFill>
              </a:rPr>
              <a:t>istennő ül a szülőszékeken.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AutoShape 8" descr="Képtalálat a következőre: „ősi orvosi recept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85682"/>
            <a:ext cx="2948056" cy="224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1510116" y="5999293"/>
            <a:ext cx="2015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A </a:t>
            </a:r>
            <a:r>
              <a:rPr lang="en-US" sz="1400" dirty="0" err="1">
                <a:solidFill>
                  <a:srgbClr val="0000CC"/>
                </a:solidFill>
              </a:rPr>
              <a:t>fáraók</a:t>
            </a:r>
            <a:r>
              <a:rPr lang="en-US" sz="1400" dirty="0">
                <a:solidFill>
                  <a:srgbClr val="0000CC"/>
                </a:solidFill>
              </a:rPr>
              <a:t> </a:t>
            </a:r>
            <a:r>
              <a:rPr lang="en-US" sz="1400" dirty="0" err="1">
                <a:solidFill>
                  <a:srgbClr val="0000CC"/>
                </a:solidFill>
              </a:rPr>
              <a:t>gyógyszertára</a:t>
            </a:r>
            <a:endParaRPr 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43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071" y="557836"/>
            <a:ext cx="2964122" cy="222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 bwMode="auto">
          <a:xfrm>
            <a:off x="5580112" y="476672"/>
            <a:ext cx="1008112" cy="23042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39552" y="620688"/>
            <a:ext cx="648072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00CC"/>
                </a:solidFill>
              </a:rPr>
              <a:t>Aki válaszol: </a:t>
            </a:r>
            <a:r>
              <a:rPr lang="hu-HU" sz="2800" dirty="0" smtClean="0">
                <a:solidFill>
                  <a:srgbClr val="0000CC"/>
                </a:solidFill>
              </a:rPr>
              <a:t>Lenkei Tibor polihisztor</a:t>
            </a:r>
          </a:p>
          <a:p>
            <a:endParaRPr lang="hu-HU" dirty="0" smtClean="0">
              <a:solidFill>
                <a:srgbClr val="0000CC"/>
              </a:solidFill>
            </a:endParaRPr>
          </a:p>
          <a:p>
            <a:r>
              <a:rPr lang="hu-HU" sz="2000" dirty="0" smtClean="0">
                <a:solidFill>
                  <a:srgbClr val="0000CC"/>
                </a:solidFill>
              </a:rPr>
              <a:t>Aki: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dirty="0" smtClean="0">
                <a:solidFill>
                  <a:srgbClr val="0000CC"/>
                </a:solidFill>
              </a:rPr>
              <a:t>-   Románra fordítja </a:t>
            </a:r>
            <a:r>
              <a:rPr lang="hu-HU" sz="2000" dirty="0" err="1" smtClean="0">
                <a:solidFill>
                  <a:srgbClr val="0000CC"/>
                </a:solidFill>
              </a:rPr>
              <a:t>Abraka</a:t>
            </a:r>
            <a:r>
              <a:rPr lang="hu-HU" sz="2000" dirty="0" smtClean="0">
                <a:solidFill>
                  <a:srgbClr val="0000CC"/>
                </a:solidFill>
              </a:rPr>
              <a:t> </a:t>
            </a:r>
            <a:r>
              <a:rPr lang="hu-HU" sz="2000" dirty="0" err="1" smtClean="0">
                <a:solidFill>
                  <a:srgbClr val="0000CC"/>
                </a:solidFill>
              </a:rPr>
              <a:t>Cirip</a:t>
            </a:r>
            <a:r>
              <a:rPr lang="hu-HU" sz="2000" dirty="0" smtClean="0">
                <a:solidFill>
                  <a:srgbClr val="0000CC"/>
                </a:solidFill>
              </a:rPr>
              <a:t> furfangjait,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Ő</a:t>
            </a:r>
            <a:r>
              <a:rPr lang="hu-HU" sz="2000" dirty="0" smtClean="0">
                <a:solidFill>
                  <a:srgbClr val="0000CC"/>
                </a:solidFill>
              </a:rPr>
              <a:t>slénytani kutatásokat  végez és publikál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Dinoszaurusz ürüléket kutat Patagóniában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Ismeretlen hegyeket mászik meg az </a:t>
            </a:r>
            <a:r>
              <a:rPr lang="hu-HU" sz="2000" dirty="0" err="1" smtClean="0">
                <a:solidFill>
                  <a:srgbClr val="0000CC"/>
                </a:solidFill>
              </a:rPr>
              <a:t>Antarktiszon</a:t>
            </a:r>
            <a:endParaRPr lang="hu-HU" sz="2000" dirty="0" smtClean="0">
              <a:solidFill>
                <a:srgbClr val="0000CC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Új ásványokat fedez fel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A </a:t>
            </a:r>
            <a:r>
              <a:rPr lang="hu-HU" sz="2000" dirty="0" err="1" smtClean="0">
                <a:solidFill>
                  <a:srgbClr val="0000CC"/>
                </a:solidFill>
              </a:rPr>
              <a:t>Spitzbergákon</a:t>
            </a:r>
            <a:r>
              <a:rPr lang="hu-HU" sz="2000" dirty="0" smtClean="0">
                <a:solidFill>
                  <a:srgbClr val="0000CC"/>
                </a:solidFill>
              </a:rPr>
              <a:t> megtalálja a rég keresett meteoritot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Régiségszakértő és becsüs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Ásványokat nevez el és talál</a:t>
            </a:r>
            <a:endParaRPr lang="hu-HU" sz="2000" dirty="0">
              <a:solidFill>
                <a:srgbClr val="0000CC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Ásványbörzéket rendez itthon és Amerikában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Verseket ír és ad ki, stb.</a:t>
            </a:r>
            <a:endParaRPr 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8796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4464496" cy="29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364088" y="1373867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0066"/>
                </a:solidFill>
              </a:rPr>
              <a:t>Koponyaműtét, </a:t>
            </a:r>
          </a:p>
          <a:p>
            <a:pPr algn="ctr"/>
            <a:r>
              <a:rPr lang="hu-HU" sz="2400" dirty="0">
                <a:solidFill>
                  <a:srgbClr val="000066"/>
                </a:solidFill>
              </a:rPr>
              <a:t>l</a:t>
            </a:r>
            <a:r>
              <a:rPr lang="hu-HU" sz="2400" dirty="0" smtClean="0">
                <a:solidFill>
                  <a:srgbClr val="000066"/>
                </a:solidFill>
              </a:rPr>
              <a:t>ékelés a kőkorszakban</a:t>
            </a:r>
            <a:endParaRPr lang="hu-HU" sz="24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10506" y="4973106"/>
            <a:ext cx="2753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66"/>
                </a:solidFill>
              </a:rPr>
              <a:t>Gyógyítási vagy rituális?!</a:t>
            </a:r>
            <a:endParaRPr lang="hu-HU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1" y="404664"/>
            <a:ext cx="4680520" cy="29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63" y="3309487"/>
            <a:ext cx="5379693" cy="318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08104" y="1412776"/>
            <a:ext cx="2926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Stonehenge</a:t>
            </a:r>
          </a:p>
          <a:p>
            <a:pPr algn="ctr"/>
            <a:r>
              <a:rPr lang="hu-HU" sz="2400" dirty="0" smtClean="0"/>
              <a:t>Anglia, Kr.e.. kb. 2500 </a:t>
            </a:r>
          </a:p>
        </p:txBody>
      </p:sp>
      <p:sp>
        <p:nvSpPr>
          <p:cNvPr id="3" name="AutoShape 2" descr="Képtalálat a következőre: „kérdője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149080"/>
            <a:ext cx="1537578" cy="153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2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3" y="806801"/>
            <a:ext cx="7608317" cy="507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421904" y="5879013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Húsvét-sziget: A</a:t>
            </a:r>
            <a:r>
              <a:rPr lang="hu-HU" dirty="0"/>
              <a:t> híres kőszobrok a </a:t>
            </a:r>
            <a:r>
              <a:rPr lang="hu-HU" dirty="0" err="1"/>
              <a:t>Rano</a:t>
            </a:r>
            <a:r>
              <a:rPr lang="hu-HU" dirty="0"/>
              <a:t> </a:t>
            </a:r>
            <a:r>
              <a:rPr lang="hu-HU" dirty="0" err="1"/>
              <a:t>Ranaku</a:t>
            </a:r>
            <a:r>
              <a:rPr lang="hu-HU" dirty="0"/>
              <a:t> vulkán oldalában</a:t>
            </a:r>
          </a:p>
        </p:txBody>
      </p:sp>
    </p:spTree>
    <p:extLst>
      <p:ext uri="{BB962C8B-B14F-4D97-AF65-F5344CB8AC3E}">
        <p14:creationId xmlns:p14="http://schemas.microsoft.com/office/powerpoint/2010/main" val="2081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8999"/>
            <a:ext cx="4536505" cy="303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9835"/>
            <a:ext cx="4583980" cy="34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42" y="4269039"/>
            <a:ext cx="2822921" cy="182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2687968" cy="201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169199" y="6525344"/>
            <a:ext cx="4723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Jakutföldi Léna menti 100-150  m magas sziklapillérek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3653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09565" cy="481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63888" y="5723964"/>
            <a:ext cx="22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Pamukkal, Törökország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3404"/>
            <a:ext cx="7080448" cy="531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708737" y="6084004"/>
            <a:ext cx="1978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Etratat</a:t>
            </a:r>
            <a:r>
              <a:rPr lang="hu-HU" dirty="0" smtClean="0"/>
              <a:t>, Normandia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87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91" y="332656"/>
            <a:ext cx="5652120" cy="231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37269" y="2780928"/>
            <a:ext cx="172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Acropolis</a:t>
            </a:r>
            <a:r>
              <a:rPr lang="hu-HU" dirty="0" smtClean="0"/>
              <a:t>, </a:t>
            </a:r>
            <a:r>
              <a:rPr lang="hu-HU" dirty="0" err="1" smtClean="0"/>
              <a:t>Athen</a:t>
            </a:r>
            <a:endParaRPr lang="hu-H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2312231" cy="231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37" y="3429000"/>
            <a:ext cx="5177081" cy="25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40050" y="6084004"/>
            <a:ext cx="18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Persepolis</a:t>
            </a:r>
            <a:r>
              <a:rPr lang="hu-HU" dirty="0" smtClean="0"/>
              <a:t>,  </a:t>
            </a:r>
            <a:r>
              <a:rPr lang="hu-HU" dirty="0" err="1" smtClean="0"/>
              <a:t>Shiraz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525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331</Words>
  <Application>Microsoft Office PowerPoint</Application>
  <PresentationFormat>Diavetítés a képernyőre (4:3 oldalarány)</PresentationFormat>
  <Paragraphs>80</Paragraphs>
  <Slides>25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3_Office-téma</vt:lpstr>
      <vt:lpstr>4_Office-téma</vt:lpstr>
      <vt:lpstr>1_Alapértelmezett terv</vt:lpstr>
      <vt:lpstr>1_Office-téma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130</cp:revision>
  <dcterms:created xsi:type="dcterms:W3CDTF">2016-03-03T11:39:02Z</dcterms:created>
  <dcterms:modified xsi:type="dcterms:W3CDTF">2019-02-27T10:44:07Z</dcterms:modified>
</cp:coreProperties>
</file>