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6" r:id="rId3"/>
    <p:sldMasterId id="2147483708" r:id="rId4"/>
    <p:sldMasterId id="2147483721" r:id="rId5"/>
  </p:sldMasterIdLst>
  <p:notesMasterIdLst>
    <p:notesMasterId r:id="rId72"/>
  </p:notesMasterIdLst>
  <p:sldIdLst>
    <p:sldId id="354" r:id="rId6"/>
    <p:sldId id="397" r:id="rId7"/>
    <p:sldId id="398" r:id="rId8"/>
    <p:sldId id="399" r:id="rId9"/>
    <p:sldId id="400" r:id="rId10"/>
    <p:sldId id="362" r:id="rId11"/>
    <p:sldId id="291" r:id="rId12"/>
    <p:sldId id="338" r:id="rId13"/>
    <p:sldId id="292" r:id="rId14"/>
    <p:sldId id="295" r:id="rId15"/>
    <p:sldId id="331" r:id="rId16"/>
    <p:sldId id="296" r:id="rId17"/>
    <p:sldId id="364" r:id="rId18"/>
    <p:sldId id="365" r:id="rId19"/>
    <p:sldId id="366" r:id="rId20"/>
    <p:sldId id="348" r:id="rId21"/>
    <p:sldId id="372" r:id="rId22"/>
    <p:sldId id="370" r:id="rId23"/>
    <p:sldId id="369" r:id="rId24"/>
    <p:sldId id="371" r:id="rId25"/>
    <p:sldId id="368" r:id="rId26"/>
    <p:sldId id="299" r:id="rId27"/>
    <p:sldId id="300" r:id="rId28"/>
    <p:sldId id="351" r:id="rId29"/>
    <p:sldId id="352" r:id="rId30"/>
    <p:sldId id="353" r:id="rId31"/>
    <p:sldId id="302" r:id="rId32"/>
    <p:sldId id="373" r:id="rId33"/>
    <p:sldId id="303" r:id="rId34"/>
    <p:sldId id="304" r:id="rId35"/>
    <p:sldId id="306" r:id="rId36"/>
    <p:sldId id="307" r:id="rId37"/>
    <p:sldId id="308" r:id="rId38"/>
    <p:sldId id="309" r:id="rId39"/>
    <p:sldId id="310" r:id="rId40"/>
    <p:sldId id="287" r:id="rId41"/>
    <p:sldId id="332" r:id="rId42"/>
    <p:sldId id="311" r:id="rId43"/>
    <p:sldId id="315" r:id="rId44"/>
    <p:sldId id="333" r:id="rId45"/>
    <p:sldId id="314" r:id="rId46"/>
    <p:sldId id="312" r:id="rId47"/>
    <p:sldId id="334" r:id="rId48"/>
    <p:sldId id="345" r:id="rId49"/>
    <p:sldId id="346" r:id="rId50"/>
    <p:sldId id="330" r:id="rId51"/>
    <p:sldId id="337" r:id="rId52"/>
    <p:sldId id="320" r:id="rId53"/>
    <p:sldId id="321" r:id="rId54"/>
    <p:sldId id="323" r:id="rId55"/>
    <p:sldId id="341" r:id="rId56"/>
    <p:sldId id="283" r:id="rId57"/>
    <p:sldId id="284" r:id="rId58"/>
    <p:sldId id="374" r:id="rId59"/>
    <p:sldId id="380" r:id="rId60"/>
    <p:sldId id="381" r:id="rId61"/>
    <p:sldId id="344" r:id="rId62"/>
    <p:sldId id="339" r:id="rId63"/>
    <p:sldId id="395" r:id="rId64"/>
    <p:sldId id="384" r:id="rId65"/>
    <p:sldId id="385" r:id="rId66"/>
    <p:sldId id="386" r:id="rId67"/>
    <p:sldId id="388" r:id="rId68"/>
    <p:sldId id="390" r:id="rId69"/>
    <p:sldId id="393" r:id="rId70"/>
    <p:sldId id="394" r:id="rId71"/>
  </p:sldIdLst>
  <p:sldSz cx="9144000" cy="6858000" type="screen4x3"/>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0000CC"/>
    <a:srgbClr val="00FF00"/>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29" autoAdjust="0"/>
    <p:restoredTop sz="94660"/>
  </p:normalViewPr>
  <p:slideViewPr>
    <p:cSldViewPr>
      <p:cViewPr varScale="1">
        <p:scale>
          <a:sx n="62" d="100"/>
          <a:sy n="62" d="100"/>
        </p:scale>
        <p:origin x="-630"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átum hely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E2BF71-BFE4-4E31-8FE6-BCBD965095AB}" type="datetimeFigureOut">
              <a:rPr lang="en-US" smtClean="0"/>
              <a:t>2/12/2018</a:t>
            </a:fld>
            <a:endParaRPr lang="en-US"/>
          </a:p>
        </p:txBody>
      </p:sp>
      <p:sp>
        <p:nvSpPr>
          <p:cNvPr id="4" name="Diakép hely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Jegyzetek hely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6" name="Élőláb hely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Dia számának hely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DD06B4-C12A-4DA0-A325-28FE24003A8B}" type="slidenum">
              <a:rPr lang="en-US" smtClean="0"/>
              <a:t>‹#›</a:t>
            </a:fld>
            <a:endParaRPr lang="en-US"/>
          </a:p>
        </p:txBody>
      </p:sp>
    </p:spTree>
    <p:extLst>
      <p:ext uri="{BB962C8B-B14F-4D97-AF65-F5344CB8AC3E}">
        <p14:creationId xmlns:p14="http://schemas.microsoft.com/office/powerpoint/2010/main" val="3506183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defRPr>
            </a:lvl1pPr>
            <a:lvl2pPr marL="742950" indent="-285750" algn="l" eaLnBrk="0" hangingPunct="0">
              <a:spcBef>
                <a:spcPct val="30000"/>
              </a:spcBef>
              <a:defRPr sz="1200">
                <a:solidFill>
                  <a:schemeClr val="tx1"/>
                </a:solidFill>
                <a:latin typeface="Arial" charset="0"/>
              </a:defRPr>
            </a:lvl2pPr>
            <a:lvl3pPr marL="1143000" indent="-228600" algn="l" eaLnBrk="0" hangingPunct="0">
              <a:spcBef>
                <a:spcPct val="30000"/>
              </a:spcBef>
              <a:defRPr sz="1200">
                <a:solidFill>
                  <a:schemeClr val="tx1"/>
                </a:solidFill>
                <a:latin typeface="Arial" charset="0"/>
              </a:defRPr>
            </a:lvl3pPr>
            <a:lvl4pPr marL="1600200" indent="-228600" algn="l" eaLnBrk="0" hangingPunct="0">
              <a:spcBef>
                <a:spcPct val="30000"/>
              </a:spcBef>
              <a:defRPr sz="1200">
                <a:solidFill>
                  <a:schemeClr val="tx1"/>
                </a:solidFill>
                <a:latin typeface="Arial" charset="0"/>
              </a:defRPr>
            </a:lvl4pPr>
            <a:lvl5pPr marL="2057400" indent="-228600" algn="l"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4BECCD97-2C63-4845-938F-3072FB2D9896}" type="slidenum">
              <a:rPr lang="hu-HU" altLang="hu-HU" smtClean="0">
                <a:solidFill>
                  <a:prstClr val="black"/>
                </a:solidFill>
              </a:rPr>
              <a:pPr algn="r" eaLnBrk="1" hangingPunct="1">
                <a:spcBef>
                  <a:spcPct val="0"/>
                </a:spcBef>
              </a:pPr>
              <a:t>1</a:t>
            </a:fld>
            <a:endParaRPr lang="hu-HU" altLang="hu-HU" smtClean="0">
              <a:solidFill>
                <a:prstClr val="black"/>
              </a:solidFill>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endParaRPr lang="en-US" altLang="hu-HU"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charset="0"/>
              </a:defRPr>
            </a:lvl1pPr>
            <a:lvl2pPr marL="742950" indent="-285750" algn="l" eaLnBrk="0" hangingPunct="0">
              <a:spcBef>
                <a:spcPct val="30000"/>
              </a:spcBef>
              <a:defRPr sz="1200">
                <a:solidFill>
                  <a:schemeClr val="tx1"/>
                </a:solidFill>
                <a:latin typeface="Arial" charset="0"/>
              </a:defRPr>
            </a:lvl2pPr>
            <a:lvl3pPr marL="1143000" indent="-228600" algn="l" eaLnBrk="0" hangingPunct="0">
              <a:spcBef>
                <a:spcPct val="30000"/>
              </a:spcBef>
              <a:defRPr sz="1200">
                <a:solidFill>
                  <a:schemeClr val="tx1"/>
                </a:solidFill>
                <a:latin typeface="Arial" charset="0"/>
              </a:defRPr>
            </a:lvl3pPr>
            <a:lvl4pPr marL="1600200" indent="-228600" algn="l" eaLnBrk="0" hangingPunct="0">
              <a:spcBef>
                <a:spcPct val="30000"/>
              </a:spcBef>
              <a:defRPr sz="1200">
                <a:solidFill>
                  <a:schemeClr val="tx1"/>
                </a:solidFill>
                <a:latin typeface="Arial" charset="0"/>
              </a:defRPr>
            </a:lvl4pPr>
            <a:lvl5pPr marL="2057400" indent="-228600" algn="l"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4BECCD97-2C63-4845-938F-3072FB2D9896}" type="slidenum">
              <a:rPr lang="hu-HU" altLang="hu-HU" smtClean="0">
                <a:solidFill>
                  <a:prstClr val="black"/>
                </a:solidFill>
              </a:rPr>
              <a:pPr algn="r" eaLnBrk="1" hangingPunct="1">
                <a:spcBef>
                  <a:spcPct val="0"/>
                </a:spcBef>
              </a:pPr>
              <a:t>7</a:t>
            </a:fld>
            <a:endParaRPr lang="hu-HU" altLang="hu-HU" smtClean="0">
              <a:solidFill>
                <a:prstClr val="black"/>
              </a:solidFill>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endParaRPr lang="en-US" altLang="hu-HU"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en-US" dirty="0"/>
          </a:p>
        </p:txBody>
      </p:sp>
      <p:sp>
        <p:nvSpPr>
          <p:cNvPr id="4" name="Dia számának helye 3"/>
          <p:cNvSpPr>
            <a:spLocks noGrp="1"/>
          </p:cNvSpPr>
          <p:nvPr>
            <p:ph type="sldNum" sz="quarter" idx="10"/>
          </p:nvPr>
        </p:nvSpPr>
        <p:spPr/>
        <p:txBody>
          <a:bodyPr/>
          <a:lstStyle/>
          <a:p>
            <a:fld id="{3DDD06B4-C12A-4DA0-A325-28FE24003A8B}" type="slidenum">
              <a:rPr lang="en-US" smtClean="0"/>
              <a:t>51</a:t>
            </a:fld>
            <a:endParaRPr lang="en-US"/>
          </a:p>
        </p:txBody>
      </p:sp>
    </p:spTree>
    <p:extLst>
      <p:ext uri="{BB962C8B-B14F-4D97-AF65-F5344CB8AC3E}">
        <p14:creationId xmlns:p14="http://schemas.microsoft.com/office/powerpoint/2010/main" val="2794057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en-US"/>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en-US"/>
          </a:p>
        </p:txBody>
      </p:sp>
      <p:sp>
        <p:nvSpPr>
          <p:cNvPr id="4" name="Dátum helye 3"/>
          <p:cNvSpPr>
            <a:spLocks noGrp="1"/>
          </p:cNvSpPr>
          <p:nvPr>
            <p:ph type="dt" sz="half" idx="10"/>
          </p:nvPr>
        </p:nvSpPr>
        <p:spPr/>
        <p:txBody>
          <a:bodyPr/>
          <a:lstStyle/>
          <a:p>
            <a:fld id="{EAAE1BF3-223A-4198-8085-29E57DB673DB}" type="datetimeFigureOut">
              <a:rPr lang="en-US" smtClean="0"/>
              <a:t>2/12/2018</a:t>
            </a:fld>
            <a:endParaRPr lang="en-US"/>
          </a:p>
        </p:txBody>
      </p:sp>
      <p:sp>
        <p:nvSpPr>
          <p:cNvPr id="5" name="Élőláb helye 4"/>
          <p:cNvSpPr>
            <a:spLocks noGrp="1"/>
          </p:cNvSpPr>
          <p:nvPr>
            <p:ph type="ftr" sz="quarter" idx="11"/>
          </p:nvPr>
        </p:nvSpPr>
        <p:spPr/>
        <p:txBody>
          <a:bodyPr/>
          <a:lstStyle/>
          <a:p>
            <a:endParaRPr lang="en-US"/>
          </a:p>
        </p:txBody>
      </p:sp>
      <p:sp>
        <p:nvSpPr>
          <p:cNvPr id="6" name="Dia számának helye 5"/>
          <p:cNvSpPr>
            <a:spLocks noGrp="1"/>
          </p:cNvSpPr>
          <p:nvPr>
            <p:ph type="sldNum" sz="quarter" idx="12"/>
          </p:nvPr>
        </p:nvSpPr>
        <p:spPr/>
        <p:txBody>
          <a:bodyPr/>
          <a:lstStyle/>
          <a:p>
            <a:fld id="{BE6D984F-D5E0-4694-9C98-5701DF361FCC}" type="slidenum">
              <a:rPr lang="en-US" smtClean="0"/>
              <a:t>‹#›</a:t>
            </a:fld>
            <a:endParaRPr lang="en-US"/>
          </a:p>
        </p:txBody>
      </p:sp>
    </p:spTree>
    <p:extLst>
      <p:ext uri="{BB962C8B-B14F-4D97-AF65-F5344CB8AC3E}">
        <p14:creationId xmlns:p14="http://schemas.microsoft.com/office/powerpoint/2010/main" val="4141772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10"/>
          </p:nvPr>
        </p:nvSpPr>
        <p:spPr/>
        <p:txBody>
          <a:bodyPr/>
          <a:lstStyle/>
          <a:p>
            <a:fld id="{EAAE1BF3-223A-4198-8085-29E57DB673DB}" type="datetimeFigureOut">
              <a:rPr lang="en-US" smtClean="0"/>
              <a:t>2/12/2018</a:t>
            </a:fld>
            <a:endParaRPr lang="en-US"/>
          </a:p>
        </p:txBody>
      </p:sp>
      <p:sp>
        <p:nvSpPr>
          <p:cNvPr id="5" name="Élőláb helye 4"/>
          <p:cNvSpPr>
            <a:spLocks noGrp="1"/>
          </p:cNvSpPr>
          <p:nvPr>
            <p:ph type="ftr" sz="quarter" idx="11"/>
          </p:nvPr>
        </p:nvSpPr>
        <p:spPr/>
        <p:txBody>
          <a:bodyPr/>
          <a:lstStyle/>
          <a:p>
            <a:endParaRPr lang="en-US"/>
          </a:p>
        </p:txBody>
      </p:sp>
      <p:sp>
        <p:nvSpPr>
          <p:cNvPr id="6" name="Dia számának helye 5"/>
          <p:cNvSpPr>
            <a:spLocks noGrp="1"/>
          </p:cNvSpPr>
          <p:nvPr>
            <p:ph type="sldNum" sz="quarter" idx="12"/>
          </p:nvPr>
        </p:nvSpPr>
        <p:spPr/>
        <p:txBody>
          <a:bodyPr/>
          <a:lstStyle/>
          <a:p>
            <a:fld id="{BE6D984F-D5E0-4694-9C98-5701DF361FCC}" type="slidenum">
              <a:rPr lang="en-US" smtClean="0"/>
              <a:t>‹#›</a:t>
            </a:fld>
            <a:endParaRPr lang="en-US"/>
          </a:p>
        </p:txBody>
      </p:sp>
    </p:spTree>
    <p:extLst>
      <p:ext uri="{BB962C8B-B14F-4D97-AF65-F5344CB8AC3E}">
        <p14:creationId xmlns:p14="http://schemas.microsoft.com/office/powerpoint/2010/main" val="3717281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en-US"/>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10"/>
          </p:nvPr>
        </p:nvSpPr>
        <p:spPr/>
        <p:txBody>
          <a:bodyPr/>
          <a:lstStyle/>
          <a:p>
            <a:fld id="{EAAE1BF3-223A-4198-8085-29E57DB673DB}" type="datetimeFigureOut">
              <a:rPr lang="en-US" smtClean="0"/>
              <a:t>2/12/2018</a:t>
            </a:fld>
            <a:endParaRPr lang="en-US"/>
          </a:p>
        </p:txBody>
      </p:sp>
      <p:sp>
        <p:nvSpPr>
          <p:cNvPr id="5" name="Élőláb helye 4"/>
          <p:cNvSpPr>
            <a:spLocks noGrp="1"/>
          </p:cNvSpPr>
          <p:nvPr>
            <p:ph type="ftr" sz="quarter" idx="11"/>
          </p:nvPr>
        </p:nvSpPr>
        <p:spPr/>
        <p:txBody>
          <a:bodyPr/>
          <a:lstStyle/>
          <a:p>
            <a:endParaRPr lang="en-US"/>
          </a:p>
        </p:txBody>
      </p:sp>
      <p:sp>
        <p:nvSpPr>
          <p:cNvPr id="6" name="Dia számának helye 5"/>
          <p:cNvSpPr>
            <a:spLocks noGrp="1"/>
          </p:cNvSpPr>
          <p:nvPr>
            <p:ph type="sldNum" sz="quarter" idx="12"/>
          </p:nvPr>
        </p:nvSpPr>
        <p:spPr/>
        <p:txBody>
          <a:bodyPr/>
          <a:lstStyle/>
          <a:p>
            <a:fld id="{BE6D984F-D5E0-4694-9C98-5701DF361FCC}" type="slidenum">
              <a:rPr lang="en-US" smtClean="0"/>
              <a:t>‹#›</a:t>
            </a:fld>
            <a:endParaRPr lang="en-US"/>
          </a:p>
        </p:txBody>
      </p:sp>
    </p:spTree>
    <p:extLst>
      <p:ext uri="{BB962C8B-B14F-4D97-AF65-F5344CB8AC3E}">
        <p14:creationId xmlns:p14="http://schemas.microsoft.com/office/powerpoint/2010/main" val="8934658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39"/>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hu-H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17A795-A9FF-43FA-A2E6-814BCE3B3F5D}"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val="2848736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hu-H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361151-82B3-492F-8CA8-45E1CA1FC2CF}"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val="23862075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2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hu-H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hu-H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891071-230A-4BA0-9F1F-C09CA5866E74}"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val="39765003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1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1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a:ln/>
        </p:spPr>
        <p:txBody>
          <a:bodyPr/>
          <a:lstStyle>
            <a:lvl1pPr>
              <a:defRPr/>
            </a:lvl1pPr>
          </a:lstStyle>
          <a:p>
            <a:pPr>
              <a:defRPr/>
            </a:pPr>
            <a:endParaRPr lang="hu-H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hu-H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6A756E-3837-445C-BD7D-80E2DB853947}"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val="36554513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4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4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a:ln/>
        </p:spPr>
        <p:txBody>
          <a:bodyPr/>
          <a:lstStyle>
            <a:lvl1pPr>
              <a:defRPr/>
            </a:lvl1pPr>
          </a:lstStyle>
          <a:p>
            <a:pPr>
              <a:defRPr/>
            </a:pPr>
            <a:endParaRPr lang="hu-H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hu-H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449F1F-E310-4485-BB0C-39B0887674AB}"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val="5110680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a:ln/>
        </p:spPr>
        <p:txBody>
          <a:bodyPr/>
          <a:lstStyle>
            <a:lvl1pPr>
              <a:defRPr/>
            </a:lvl1pPr>
          </a:lstStyle>
          <a:p>
            <a:pPr>
              <a:defRPr/>
            </a:pPr>
            <a:endParaRPr lang="hu-H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hu-H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A28D8-786B-4D5A-8C17-F9E1EDB3192B}"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val="1632500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hu-H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hu-H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25893F-DD03-419B-8561-C56686BB4C8F}"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val="11840807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18"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67" y="273064"/>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18" y="143511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hu-H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29486CC-EDFB-47D5-A665-E9E08C17893C}"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val="877254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10"/>
          </p:nvPr>
        </p:nvSpPr>
        <p:spPr/>
        <p:txBody>
          <a:bodyPr/>
          <a:lstStyle/>
          <a:p>
            <a:fld id="{EAAE1BF3-223A-4198-8085-29E57DB673DB}" type="datetimeFigureOut">
              <a:rPr lang="en-US" smtClean="0"/>
              <a:t>2/12/2018</a:t>
            </a:fld>
            <a:endParaRPr lang="en-US"/>
          </a:p>
        </p:txBody>
      </p:sp>
      <p:sp>
        <p:nvSpPr>
          <p:cNvPr id="5" name="Élőláb helye 4"/>
          <p:cNvSpPr>
            <a:spLocks noGrp="1"/>
          </p:cNvSpPr>
          <p:nvPr>
            <p:ph type="ftr" sz="quarter" idx="11"/>
          </p:nvPr>
        </p:nvSpPr>
        <p:spPr/>
        <p:txBody>
          <a:bodyPr/>
          <a:lstStyle/>
          <a:p>
            <a:endParaRPr lang="en-US"/>
          </a:p>
        </p:txBody>
      </p:sp>
      <p:sp>
        <p:nvSpPr>
          <p:cNvPr id="6" name="Dia számának helye 5"/>
          <p:cNvSpPr>
            <a:spLocks noGrp="1"/>
          </p:cNvSpPr>
          <p:nvPr>
            <p:ph type="sldNum" sz="quarter" idx="12"/>
          </p:nvPr>
        </p:nvSpPr>
        <p:spPr/>
        <p:txBody>
          <a:bodyPr/>
          <a:lstStyle/>
          <a:p>
            <a:fld id="{BE6D984F-D5E0-4694-9C98-5701DF361FCC}" type="slidenum">
              <a:rPr lang="en-US" smtClean="0"/>
              <a:t>‹#›</a:t>
            </a:fld>
            <a:endParaRPr lang="en-US"/>
          </a:p>
        </p:txBody>
      </p:sp>
    </p:spTree>
    <p:extLst>
      <p:ext uri="{BB962C8B-B14F-4D97-AF65-F5344CB8AC3E}">
        <p14:creationId xmlns:p14="http://schemas.microsoft.com/office/powerpoint/2010/main" val="18322741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1"/>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hu-H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A9B147-D5EF-4A52-AD76-3B1E21775752}"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val="6155289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hu-H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04BE9D-08A5-492B-96DA-C622019BDBCE}"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val="36011006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52"/>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52"/>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hu-H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654ED6-C067-4519-8CA7-6214FB1DC4F4}"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val="10358095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en-US"/>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en-US"/>
          </a:p>
        </p:txBody>
      </p:sp>
      <p:sp>
        <p:nvSpPr>
          <p:cNvPr id="4" name="Dátum helye 3"/>
          <p:cNvSpPr>
            <a:spLocks noGrp="1"/>
          </p:cNvSpPr>
          <p:nvPr>
            <p:ph type="dt" sz="half" idx="10"/>
          </p:nvPr>
        </p:nvSpPr>
        <p:spPr/>
        <p:txBody>
          <a:bodyPr/>
          <a:lstStyle/>
          <a:p>
            <a:fld id="{EAAE1BF3-223A-4198-8085-29E57DB673DB}" type="datetimeFigureOut">
              <a:rPr lang="en-US" smtClean="0">
                <a:solidFill>
                  <a:prstClr val="black">
                    <a:tint val="75000"/>
                  </a:prstClr>
                </a:solidFill>
              </a:rPr>
              <a:pPr/>
              <a:t>2/12/2018</a:t>
            </a:fld>
            <a:endParaRPr lang="en-US">
              <a:solidFill>
                <a:prstClr val="black">
                  <a:tint val="75000"/>
                </a:prstClr>
              </a:solidFill>
            </a:endParaRPr>
          </a:p>
        </p:txBody>
      </p:sp>
      <p:sp>
        <p:nvSpPr>
          <p:cNvPr id="5" name="Élőláb helye 4"/>
          <p:cNvSpPr>
            <a:spLocks noGrp="1"/>
          </p:cNvSpPr>
          <p:nvPr>
            <p:ph type="ftr" sz="quarter" idx="11"/>
          </p:nvPr>
        </p:nvSpPr>
        <p:spPr/>
        <p:txBody>
          <a:bodyPr/>
          <a:lstStyle/>
          <a:p>
            <a:endParaRPr lang="en-US">
              <a:solidFill>
                <a:prstClr val="black">
                  <a:tint val="75000"/>
                </a:prstClr>
              </a:solidFill>
            </a:endParaRPr>
          </a:p>
        </p:txBody>
      </p:sp>
      <p:sp>
        <p:nvSpPr>
          <p:cNvPr id="6" name="Dia számának helye 5"/>
          <p:cNvSpPr>
            <a:spLocks noGrp="1"/>
          </p:cNvSpPr>
          <p:nvPr>
            <p:ph type="sldNum" sz="quarter" idx="12"/>
          </p:nvPr>
        </p:nvSpPr>
        <p:spPr/>
        <p:txBody>
          <a:bodyPr/>
          <a:lstStyle/>
          <a:p>
            <a:fld id="{BE6D984F-D5E0-4694-9C98-5701DF361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95077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10"/>
          </p:nvPr>
        </p:nvSpPr>
        <p:spPr/>
        <p:txBody>
          <a:bodyPr/>
          <a:lstStyle/>
          <a:p>
            <a:fld id="{EAAE1BF3-223A-4198-8085-29E57DB673DB}" type="datetimeFigureOut">
              <a:rPr lang="en-US" smtClean="0">
                <a:solidFill>
                  <a:prstClr val="black">
                    <a:tint val="75000"/>
                  </a:prstClr>
                </a:solidFill>
              </a:rPr>
              <a:pPr/>
              <a:t>2/12/2018</a:t>
            </a:fld>
            <a:endParaRPr lang="en-US">
              <a:solidFill>
                <a:prstClr val="black">
                  <a:tint val="75000"/>
                </a:prstClr>
              </a:solidFill>
            </a:endParaRPr>
          </a:p>
        </p:txBody>
      </p:sp>
      <p:sp>
        <p:nvSpPr>
          <p:cNvPr id="5" name="Élőláb helye 4"/>
          <p:cNvSpPr>
            <a:spLocks noGrp="1"/>
          </p:cNvSpPr>
          <p:nvPr>
            <p:ph type="ftr" sz="quarter" idx="11"/>
          </p:nvPr>
        </p:nvSpPr>
        <p:spPr/>
        <p:txBody>
          <a:bodyPr/>
          <a:lstStyle/>
          <a:p>
            <a:endParaRPr lang="en-US">
              <a:solidFill>
                <a:prstClr val="black">
                  <a:tint val="75000"/>
                </a:prstClr>
              </a:solidFill>
            </a:endParaRPr>
          </a:p>
        </p:txBody>
      </p:sp>
      <p:sp>
        <p:nvSpPr>
          <p:cNvPr id="6" name="Dia számának helye 5"/>
          <p:cNvSpPr>
            <a:spLocks noGrp="1"/>
          </p:cNvSpPr>
          <p:nvPr>
            <p:ph type="sldNum" sz="quarter" idx="12"/>
          </p:nvPr>
        </p:nvSpPr>
        <p:spPr/>
        <p:txBody>
          <a:bodyPr/>
          <a:lstStyle/>
          <a:p>
            <a:fld id="{BE6D984F-D5E0-4694-9C98-5701DF361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79974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en-US"/>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p>
            <a:fld id="{EAAE1BF3-223A-4198-8085-29E57DB673DB}" type="datetimeFigureOut">
              <a:rPr lang="en-US" smtClean="0">
                <a:solidFill>
                  <a:prstClr val="black">
                    <a:tint val="75000"/>
                  </a:prstClr>
                </a:solidFill>
              </a:rPr>
              <a:pPr/>
              <a:t>2/12/2018</a:t>
            </a:fld>
            <a:endParaRPr lang="en-US">
              <a:solidFill>
                <a:prstClr val="black">
                  <a:tint val="75000"/>
                </a:prstClr>
              </a:solidFill>
            </a:endParaRPr>
          </a:p>
        </p:txBody>
      </p:sp>
      <p:sp>
        <p:nvSpPr>
          <p:cNvPr id="5" name="Élőláb helye 4"/>
          <p:cNvSpPr>
            <a:spLocks noGrp="1"/>
          </p:cNvSpPr>
          <p:nvPr>
            <p:ph type="ftr" sz="quarter" idx="11"/>
          </p:nvPr>
        </p:nvSpPr>
        <p:spPr/>
        <p:txBody>
          <a:bodyPr/>
          <a:lstStyle/>
          <a:p>
            <a:endParaRPr lang="en-US">
              <a:solidFill>
                <a:prstClr val="black">
                  <a:tint val="75000"/>
                </a:prstClr>
              </a:solidFill>
            </a:endParaRPr>
          </a:p>
        </p:txBody>
      </p:sp>
      <p:sp>
        <p:nvSpPr>
          <p:cNvPr id="6" name="Dia számának helye 5"/>
          <p:cNvSpPr>
            <a:spLocks noGrp="1"/>
          </p:cNvSpPr>
          <p:nvPr>
            <p:ph type="sldNum" sz="quarter" idx="12"/>
          </p:nvPr>
        </p:nvSpPr>
        <p:spPr/>
        <p:txBody>
          <a:bodyPr/>
          <a:lstStyle/>
          <a:p>
            <a:fld id="{BE6D984F-D5E0-4694-9C98-5701DF361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10928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5" name="Dátum helye 4"/>
          <p:cNvSpPr>
            <a:spLocks noGrp="1"/>
          </p:cNvSpPr>
          <p:nvPr>
            <p:ph type="dt" sz="half" idx="10"/>
          </p:nvPr>
        </p:nvSpPr>
        <p:spPr/>
        <p:txBody>
          <a:bodyPr/>
          <a:lstStyle/>
          <a:p>
            <a:fld id="{EAAE1BF3-223A-4198-8085-29E57DB673DB}" type="datetimeFigureOut">
              <a:rPr lang="en-US" smtClean="0">
                <a:solidFill>
                  <a:prstClr val="black">
                    <a:tint val="75000"/>
                  </a:prstClr>
                </a:solidFill>
              </a:rPr>
              <a:pPr/>
              <a:t>2/12/2018</a:t>
            </a:fld>
            <a:endParaRPr lang="en-US">
              <a:solidFill>
                <a:prstClr val="black">
                  <a:tint val="75000"/>
                </a:prstClr>
              </a:solidFill>
            </a:endParaRPr>
          </a:p>
        </p:txBody>
      </p:sp>
      <p:sp>
        <p:nvSpPr>
          <p:cNvPr id="6" name="Élőláb helye 5"/>
          <p:cNvSpPr>
            <a:spLocks noGrp="1"/>
          </p:cNvSpPr>
          <p:nvPr>
            <p:ph type="ftr" sz="quarter" idx="11"/>
          </p:nvPr>
        </p:nvSpPr>
        <p:spPr/>
        <p:txBody>
          <a:bodyPr/>
          <a:lstStyle/>
          <a:p>
            <a:endParaRPr lang="en-US">
              <a:solidFill>
                <a:prstClr val="black">
                  <a:tint val="75000"/>
                </a:prstClr>
              </a:solidFill>
            </a:endParaRPr>
          </a:p>
        </p:txBody>
      </p:sp>
      <p:sp>
        <p:nvSpPr>
          <p:cNvPr id="7" name="Dia számának helye 6"/>
          <p:cNvSpPr>
            <a:spLocks noGrp="1"/>
          </p:cNvSpPr>
          <p:nvPr>
            <p:ph type="sldNum" sz="quarter" idx="12"/>
          </p:nvPr>
        </p:nvSpPr>
        <p:spPr/>
        <p:txBody>
          <a:bodyPr/>
          <a:lstStyle/>
          <a:p>
            <a:fld id="{BE6D984F-D5E0-4694-9C98-5701DF361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00924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en-US"/>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7" name="Dátum helye 6"/>
          <p:cNvSpPr>
            <a:spLocks noGrp="1"/>
          </p:cNvSpPr>
          <p:nvPr>
            <p:ph type="dt" sz="half" idx="10"/>
          </p:nvPr>
        </p:nvSpPr>
        <p:spPr/>
        <p:txBody>
          <a:bodyPr/>
          <a:lstStyle/>
          <a:p>
            <a:fld id="{EAAE1BF3-223A-4198-8085-29E57DB673DB}" type="datetimeFigureOut">
              <a:rPr lang="en-US" smtClean="0">
                <a:solidFill>
                  <a:prstClr val="black">
                    <a:tint val="75000"/>
                  </a:prstClr>
                </a:solidFill>
              </a:rPr>
              <a:pPr/>
              <a:t>2/12/2018</a:t>
            </a:fld>
            <a:endParaRPr lang="en-US">
              <a:solidFill>
                <a:prstClr val="black">
                  <a:tint val="75000"/>
                </a:prstClr>
              </a:solidFill>
            </a:endParaRPr>
          </a:p>
        </p:txBody>
      </p:sp>
      <p:sp>
        <p:nvSpPr>
          <p:cNvPr id="8" name="Élőláb helye 7"/>
          <p:cNvSpPr>
            <a:spLocks noGrp="1"/>
          </p:cNvSpPr>
          <p:nvPr>
            <p:ph type="ftr" sz="quarter" idx="11"/>
          </p:nvPr>
        </p:nvSpPr>
        <p:spPr/>
        <p:txBody>
          <a:bodyPr/>
          <a:lstStyle/>
          <a:p>
            <a:endParaRPr lang="en-US">
              <a:solidFill>
                <a:prstClr val="black">
                  <a:tint val="75000"/>
                </a:prstClr>
              </a:solidFill>
            </a:endParaRPr>
          </a:p>
        </p:txBody>
      </p:sp>
      <p:sp>
        <p:nvSpPr>
          <p:cNvPr id="9" name="Dia számának helye 8"/>
          <p:cNvSpPr>
            <a:spLocks noGrp="1"/>
          </p:cNvSpPr>
          <p:nvPr>
            <p:ph type="sldNum" sz="quarter" idx="12"/>
          </p:nvPr>
        </p:nvSpPr>
        <p:spPr/>
        <p:txBody>
          <a:bodyPr/>
          <a:lstStyle/>
          <a:p>
            <a:fld id="{BE6D984F-D5E0-4694-9C98-5701DF361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92525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Dátum helye 2"/>
          <p:cNvSpPr>
            <a:spLocks noGrp="1"/>
          </p:cNvSpPr>
          <p:nvPr>
            <p:ph type="dt" sz="half" idx="10"/>
          </p:nvPr>
        </p:nvSpPr>
        <p:spPr/>
        <p:txBody>
          <a:bodyPr/>
          <a:lstStyle/>
          <a:p>
            <a:fld id="{EAAE1BF3-223A-4198-8085-29E57DB673DB}" type="datetimeFigureOut">
              <a:rPr lang="en-US" smtClean="0">
                <a:solidFill>
                  <a:prstClr val="black">
                    <a:tint val="75000"/>
                  </a:prstClr>
                </a:solidFill>
              </a:rPr>
              <a:pPr/>
              <a:t>2/12/2018</a:t>
            </a:fld>
            <a:endParaRPr lang="en-US">
              <a:solidFill>
                <a:prstClr val="black">
                  <a:tint val="75000"/>
                </a:prstClr>
              </a:solidFill>
            </a:endParaRPr>
          </a:p>
        </p:txBody>
      </p:sp>
      <p:sp>
        <p:nvSpPr>
          <p:cNvPr id="4" name="Élőláb helye 3"/>
          <p:cNvSpPr>
            <a:spLocks noGrp="1"/>
          </p:cNvSpPr>
          <p:nvPr>
            <p:ph type="ftr" sz="quarter" idx="11"/>
          </p:nvPr>
        </p:nvSpPr>
        <p:spPr/>
        <p:txBody>
          <a:bodyPr/>
          <a:lstStyle/>
          <a:p>
            <a:endParaRPr lang="en-US">
              <a:solidFill>
                <a:prstClr val="black">
                  <a:tint val="75000"/>
                </a:prstClr>
              </a:solidFill>
            </a:endParaRPr>
          </a:p>
        </p:txBody>
      </p:sp>
      <p:sp>
        <p:nvSpPr>
          <p:cNvPr id="5" name="Dia számának helye 4"/>
          <p:cNvSpPr>
            <a:spLocks noGrp="1"/>
          </p:cNvSpPr>
          <p:nvPr>
            <p:ph type="sldNum" sz="quarter" idx="12"/>
          </p:nvPr>
        </p:nvSpPr>
        <p:spPr/>
        <p:txBody>
          <a:bodyPr/>
          <a:lstStyle/>
          <a:p>
            <a:fld id="{BE6D984F-D5E0-4694-9C98-5701DF361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36497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EAAE1BF3-223A-4198-8085-29E57DB673DB}" type="datetimeFigureOut">
              <a:rPr lang="en-US" smtClean="0">
                <a:solidFill>
                  <a:prstClr val="black">
                    <a:tint val="75000"/>
                  </a:prstClr>
                </a:solidFill>
              </a:rPr>
              <a:pPr/>
              <a:t>2/12/2018</a:t>
            </a:fld>
            <a:endParaRPr lang="en-US">
              <a:solidFill>
                <a:prstClr val="black">
                  <a:tint val="75000"/>
                </a:prstClr>
              </a:solidFill>
            </a:endParaRPr>
          </a:p>
        </p:txBody>
      </p:sp>
      <p:sp>
        <p:nvSpPr>
          <p:cNvPr id="3" name="Élőláb helye 2"/>
          <p:cNvSpPr>
            <a:spLocks noGrp="1"/>
          </p:cNvSpPr>
          <p:nvPr>
            <p:ph type="ftr" sz="quarter" idx="11"/>
          </p:nvPr>
        </p:nvSpPr>
        <p:spPr/>
        <p:txBody>
          <a:bodyPr/>
          <a:lstStyle/>
          <a:p>
            <a:endParaRPr lang="en-US">
              <a:solidFill>
                <a:prstClr val="black">
                  <a:tint val="75000"/>
                </a:prstClr>
              </a:solidFill>
            </a:endParaRPr>
          </a:p>
        </p:txBody>
      </p:sp>
      <p:sp>
        <p:nvSpPr>
          <p:cNvPr id="4" name="Dia számának helye 3"/>
          <p:cNvSpPr>
            <a:spLocks noGrp="1"/>
          </p:cNvSpPr>
          <p:nvPr>
            <p:ph type="sldNum" sz="quarter" idx="12"/>
          </p:nvPr>
        </p:nvSpPr>
        <p:spPr/>
        <p:txBody>
          <a:bodyPr/>
          <a:lstStyle/>
          <a:p>
            <a:fld id="{BE6D984F-D5E0-4694-9C98-5701DF361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0795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en-US"/>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p>
            <a:fld id="{EAAE1BF3-223A-4198-8085-29E57DB673DB}" type="datetimeFigureOut">
              <a:rPr lang="en-US" smtClean="0"/>
              <a:t>2/12/2018</a:t>
            </a:fld>
            <a:endParaRPr lang="en-US"/>
          </a:p>
        </p:txBody>
      </p:sp>
      <p:sp>
        <p:nvSpPr>
          <p:cNvPr id="5" name="Élőláb helye 4"/>
          <p:cNvSpPr>
            <a:spLocks noGrp="1"/>
          </p:cNvSpPr>
          <p:nvPr>
            <p:ph type="ftr" sz="quarter" idx="11"/>
          </p:nvPr>
        </p:nvSpPr>
        <p:spPr/>
        <p:txBody>
          <a:bodyPr/>
          <a:lstStyle/>
          <a:p>
            <a:endParaRPr lang="en-US"/>
          </a:p>
        </p:txBody>
      </p:sp>
      <p:sp>
        <p:nvSpPr>
          <p:cNvPr id="6" name="Dia számának helye 5"/>
          <p:cNvSpPr>
            <a:spLocks noGrp="1"/>
          </p:cNvSpPr>
          <p:nvPr>
            <p:ph type="sldNum" sz="quarter" idx="12"/>
          </p:nvPr>
        </p:nvSpPr>
        <p:spPr/>
        <p:txBody>
          <a:bodyPr/>
          <a:lstStyle/>
          <a:p>
            <a:fld id="{BE6D984F-D5E0-4694-9C98-5701DF361FCC}" type="slidenum">
              <a:rPr lang="en-US" smtClean="0"/>
              <a:t>‹#›</a:t>
            </a:fld>
            <a:endParaRPr lang="en-US"/>
          </a:p>
        </p:txBody>
      </p:sp>
    </p:spTree>
    <p:extLst>
      <p:ext uri="{BB962C8B-B14F-4D97-AF65-F5344CB8AC3E}">
        <p14:creationId xmlns:p14="http://schemas.microsoft.com/office/powerpoint/2010/main" val="31073484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en-US"/>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EAAE1BF3-223A-4198-8085-29E57DB673DB}" type="datetimeFigureOut">
              <a:rPr lang="en-US" smtClean="0">
                <a:solidFill>
                  <a:prstClr val="black">
                    <a:tint val="75000"/>
                  </a:prstClr>
                </a:solidFill>
              </a:rPr>
              <a:pPr/>
              <a:t>2/12/2018</a:t>
            </a:fld>
            <a:endParaRPr lang="en-US">
              <a:solidFill>
                <a:prstClr val="black">
                  <a:tint val="75000"/>
                </a:prstClr>
              </a:solidFill>
            </a:endParaRPr>
          </a:p>
        </p:txBody>
      </p:sp>
      <p:sp>
        <p:nvSpPr>
          <p:cNvPr id="6" name="Élőláb helye 5"/>
          <p:cNvSpPr>
            <a:spLocks noGrp="1"/>
          </p:cNvSpPr>
          <p:nvPr>
            <p:ph type="ftr" sz="quarter" idx="11"/>
          </p:nvPr>
        </p:nvSpPr>
        <p:spPr/>
        <p:txBody>
          <a:bodyPr/>
          <a:lstStyle/>
          <a:p>
            <a:endParaRPr lang="en-US">
              <a:solidFill>
                <a:prstClr val="black">
                  <a:tint val="75000"/>
                </a:prstClr>
              </a:solidFill>
            </a:endParaRPr>
          </a:p>
        </p:txBody>
      </p:sp>
      <p:sp>
        <p:nvSpPr>
          <p:cNvPr id="7" name="Dia számának helye 6"/>
          <p:cNvSpPr>
            <a:spLocks noGrp="1"/>
          </p:cNvSpPr>
          <p:nvPr>
            <p:ph type="sldNum" sz="quarter" idx="12"/>
          </p:nvPr>
        </p:nvSpPr>
        <p:spPr/>
        <p:txBody>
          <a:bodyPr/>
          <a:lstStyle/>
          <a:p>
            <a:fld id="{BE6D984F-D5E0-4694-9C98-5701DF361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41080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en-US"/>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EAAE1BF3-223A-4198-8085-29E57DB673DB}" type="datetimeFigureOut">
              <a:rPr lang="en-US" smtClean="0">
                <a:solidFill>
                  <a:prstClr val="black">
                    <a:tint val="75000"/>
                  </a:prstClr>
                </a:solidFill>
              </a:rPr>
              <a:pPr/>
              <a:t>2/12/2018</a:t>
            </a:fld>
            <a:endParaRPr lang="en-US">
              <a:solidFill>
                <a:prstClr val="black">
                  <a:tint val="75000"/>
                </a:prstClr>
              </a:solidFill>
            </a:endParaRPr>
          </a:p>
        </p:txBody>
      </p:sp>
      <p:sp>
        <p:nvSpPr>
          <p:cNvPr id="6" name="Élőláb helye 5"/>
          <p:cNvSpPr>
            <a:spLocks noGrp="1"/>
          </p:cNvSpPr>
          <p:nvPr>
            <p:ph type="ftr" sz="quarter" idx="11"/>
          </p:nvPr>
        </p:nvSpPr>
        <p:spPr/>
        <p:txBody>
          <a:bodyPr/>
          <a:lstStyle/>
          <a:p>
            <a:endParaRPr lang="en-US">
              <a:solidFill>
                <a:prstClr val="black">
                  <a:tint val="75000"/>
                </a:prstClr>
              </a:solidFill>
            </a:endParaRPr>
          </a:p>
        </p:txBody>
      </p:sp>
      <p:sp>
        <p:nvSpPr>
          <p:cNvPr id="7" name="Dia számának helye 6"/>
          <p:cNvSpPr>
            <a:spLocks noGrp="1"/>
          </p:cNvSpPr>
          <p:nvPr>
            <p:ph type="sldNum" sz="quarter" idx="12"/>
          </p:nvPr>
        </p:nvSpPr>
        <p:spPr/>
        <p:txBody>
          <a:bodyPr/>
          <a:lstStyle/>
          <a:p>
            <a:fld id="{BE6D984F-D5E0-4694-9C98-5701DF361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02616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10"/>
          </p:nvPr>
        </p:nvSpPr>
        <p:spPr/>
        <p:txBody>
          <a:bodyPr/>
          <a:lstStyle/>
          <a:p>
            <a:fld id="{EAAE1BF3-223A-4198-8085-29E57DB673DB}" type="datetimeFigureOut">
              <a:rPr lang="en-US" smtClean="0">
                <a:solidFill>
                  <a:prstClr val="black">
                    <a:tint val="75000"/>
                  </a:prstClr>
                </a:solidFill>
              </a:rPr>
              <a:pPr/>
              <a:t>2/12/2018</a:t>
            </a:fld>
            <a:endParaRPr lang="en-US">
              <a:solidFill>
                <a:prstClr val="black">
                  <a:tint val="75000"/>
                </a:prstClr>
              </a:solidFill>
            </a:endParaRPr>
          </a:p>
        </p:txBody>
      </p:sp>
      <p:sp>
        <p:nvSpPr>
          <p:cNvPr id="5" name="Élőláb helye 4"/>
          <p:cNvSpPr>
            <a:spLocks noGrp="1"/>
          </p:cNvSpPr>
          <p:nvPr>
            <p:ph type="ftr" sz="quarter" idx="11"/>
          </p:nvPr>
        </p:nvSpPr>
        <p:spPr/>
        <p:txBody>
          <a:bodyPr/>
          <a:lstStyle/>
          <a:p>
            <a:endParaRPr lang="en-US">
              <a:solidFill>
                <a:prstClr val="black">
                  <a:tint val="75000"/>
                </a:prstClr>
              </a:solidFill>
            </a:endParaRPr>
          </a:p>
        </p:txBody>
      </p:sp>
      <p:sp>
        <p:nvSpPr>
          <p:cNvPr id="6" name="Dia számának helye 5"/>
          <p:cNvSpPr>
            <a:spLocks noGrp="1"/>
          </p:cNvSpPr>
          <p:nvPr>
            <p:ph type="sldNum" sz="quarter" idx="12"/>
          </p:nvPr>
        </p:nvSpPr>
        <p:spPr/>
        <p:txBody>
          <a:bodyPr/>
          <a:lstStyle/>
          <a:p>
            <a:fld id="{BE6D984F-D5E0-4694-9C98-5701DF361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27322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en-US"/>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10"/>
          </p:nvPr>
        </p:nvSpPr>
        <p:spPr/>
        <p:txBody>
          <a:bodyPr/>
          <a:lstStyle/>
          <a:p>
            <a:fld id="{EAAE1BF3-223A-4198-8085-29E57DB673DB}" type="datetimeFigureOut">
              <a:rPr lang="en-US" smtClean="0">
                <a:solidFill>
                  <a:prstClr val="black">
                    <a:tint val="75000"/>
                  </a:prstClr>
                </a:solidFill>
              </a:rPr>
              <a:pPr/>
              <a:t>2/12/2018</a:t>
            </a:fld>
            <a:endParaRPr lang="en-US">
              <a:solidFill>
                <a:prstClr val="black">
                  <a:tint val="75000"/>
                </a:prstClr>
              </a:solidFill>
            </a:endParaRPr>
          </a:p>
        </p:txBody>
      </p:sp>
      <p:sp>
        <p:nvSpPr>
          <p:cNvPr id="5" name="Élőláb helye 4"/>
          <p:cNvSpPr>
            <a:spLocks noGrp="1"/>
          </p:cNvSpPr>
          <p:nvPr>
            <p:ph type="ftr" sz="quarter" idx="11"/>
          </p:nvPr>
        </p:nvSpPr>
        <p:spPr/>
        <p:txBody>
          <a:bodyPr/>
          <a:lstStyle/>
          <a:p>
            <a:endParaRPr lang="en-US">
              <a:solidFill>
                <a:prstClr val="black">
                  <a:tint val="75000"/>
                </a:prstClr>
              </a:solidFill>
            </a:endParaRPr>
          </a:p>
        </p:txBody>
      </p:sp>
      <p:sp>
        <p:nvSpPr>
          <p:cNvPr id="6" name="Dia számának helye 5"/>
          <p:cNvSpPr>
            <a:spLocks noGrp="1"/>
          </p:cNvSpPr>
          <p:nvPr>
            <p:ph type="sldNum" sz="quarter" idx="12"/>
          </p:nvPr>
        </p:nvSpPr>
        <p:spPr/>
        <p:txBody>
          <a:bodyPr/>
          <a:lstStyle/>
          <a:p>
            <a:fld id="{BE6D984F-D5E0-4694-9C98-5701DF361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2593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10" y="2130428"/>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8" y="3886202"/>
            <a:ext cx="6400800" cy="1752600"/>
          </a:xfrm>
        </p:spPr>
        <p:txBody>
          <a:bodyPr/>
          <a:lstStyle>
            <a:lvl1pPr marL="0" indent="0" algn="ctr">
              <a:buNone/>
              <a:defRPr/>
            </a:lvl1pPr>
            <a:lvl2pPr marL="453817" indent="0" algn="ctr">
              <a:buNone/>
              <a:defRPr/>
            </a:lvl2pPr>
            <a:lvl3pPr marL="907645" indent="0" algn="ctr">
              <a:buNone/>
              <a:defRPr/>
            </a:lvl3pPr>
            <a:lvl4pPr marL="1361455" indent="0" algn="ctr">
              <a:buNone/>
              <a:defRPr/>
            </a:lvl4pPr>
            <a:lvl5pPr marL="1815279" indent="0" algn="ctr">
              <a:buNone/>
              <a:defRPr/>
            </a:lvl5pPr>
            <a:lvl6pPr marL="2269098" indent="0" algn="ctr">
              <a:buNone/>
              <a:defRPr/>
            </a:lvl6pPr>
            <a:lvl7pPr marL="2722916" indent="0" algn="ctr">
              <a:buNone/>
              <a:defRPr/>
            </a:lvl7pPr>
            <a:lvl8pPr marL="3176730" indent="0" algn="ctr">
              <a:buNone/>
              <a:defRPr/>
            </a:lvl8pPr>
            <a:lvl9pPr marL="363055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p:txBody>
          <a:bodyPr/>
          <a:lstStyle>
            <a:lvl1pPr defTabSz="410853" hangingPunct="0">
              <a:lnSpc>
                <a:spcPct val="93000"/>
              </a:lnSpc>
              <a:buClr>
                <a:srgbClr val="000000"/>
              </a:buClr>
              <a:buSzPct val="45000"/>
              <a:defRPr>
                <a:ea typeface="msgothic" charset="0"/>
                <a:cs typeface="msgothic" charset="0"/>
              </a:defRPr>
            </a:lvl1pPr>
          </a:lstStyle>
          <a:p>
            <a:pPr>
              <a:defRPr/>
            </a:pPr>
            <a:endParaRPr lang="hu-HU"/>
          </a:p>
        </p:txBody>
      </p:sp>
      <p:sp>
        <p:nvSpPr>
          <p:cNvPr id="5" name="Rectangle 5"/>
          <p:cNvSpPr>
            <a:spLocks noGrp="1" noChangeArrowheads="1"/>
          </p:cNvSpPr>
          <p:nvPr>
            <p:ph type="ftr" sz="quarter" idx="11"/>
          </p:nvPr>
        </p:nvSpPr>
        <p:spPr/>
        <p:txBody>
          <a:bodyPr/>
          <a:lstStyle>
            <a:lvl1pPr algn="l" defTabSz="410853" hangingPunct="0">
              <a:lnSpc>
                <a:spcPct val="93000"/>
              </a:lnSpc>
              <a:buClr>
                <a:srgbClr val="000000"/>
              </a:buClr>
              <a:buSzPct val="45000"/>
              <a:defRPr>
                <a:ea typeface="msgothic" charset="0"/>
                <a:cs typeface="msgothic" charset="0"/>
              </a:defRPr>
            </a:lvl1pPr>
          </a:lstStyle>
          <a:p>
            <a:pPr>
              <a:defRPr/>
            </a:pPr>
            <a:endParaRPr lang="hu-HU"/>
          </a:p>
        </p:txBody>
      </p:sp>
      <p:sp>
        <p:nvSpPr>
          <p:cNvPr id="6" name="Rectangle 6"/>
          <p:cNvSpPr>
            <a:spLocks noGrp="1" noChangeArrowheads="1"/>
          </p:cNvSpPr>
          <p:nvPr>
            <p:ph type="sldNum" sz="quarter" idx="12"/>
          </p:nvPr>
        </p:nvSpPr>
        <p:spPr/>
        <p:txBody>
          <a:bodyPr/>
          <a:lstStyle>
            <a:lvl1pPr defTabSz="410853" hangingPunct="0">
              <a:lnSpc>
                <a:spcPct val="93000"/>
              </a:lnSpc>
              <a:buClr>
                <a:srgbClr val="000000"/>
              </a:buClr>
              <a:buSzPct val="45000"/>
              <a:defRPr>
                <a:ea typeface="msgothic" charset="0"/>
                <a:cs typeface="msgothic" charset="0"/>
              </a:defRPr>
            </a:lvl1pPr>
          </a:lstStyle>
          <a:p>
            <a:pPr>
              <a:defRPr/>
            </a:pPr>
            <a:fld id="{7EFA4EE5-D275-44C2-8266-1DAAB87CE2D8}" type="slidenum">
              <a:rPr lang="hu-HU"/>
              <a:pPr>
                <a:defRPr/>
              </a:pPr>
              <a:t>‹#›</a:t>
            </a:fld>
            <a:endParaRPr lang="hu-HU"/>
          </a:p>
        </p:txBody>
      </p:sp>
    </p:spTree>
    <p:extLst>
      <p:ext uri="{BB962C8B-B14F-4D97-AF65-F5344CB8AC3E}">
        <p14:creationId xmlns:p14="http://schemas.microsoft.com/office/powerpoint/2010/main" val="29842148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defTabSz="410853" hangingPunct="0">
              <a:lnSpc>
                <a:spcPct val="93000"/>
              </a:lnSpc>
              <a:buClr>
                <a:srgbClr val="000000"/>
              </a:buClr>
              <a:buSzPct val="45000"/>
              <a:defRPr>
                <a:ea typeface="msgothic" charset="0"/>
                <a:cs typeface="msgothic" charset="0"/>
              </a:defRPr>
            </a:lvl1pPr>
          </a:lstStyle>
          <a:p>
            <a:pPr>
              <a:defRPr/>
            </a:pPr>
            <a:endParaRPr lang="hu-HU"/>
          </a:p>
        </p:txBody>
      </p:sp>
      <p:sp>
        <p:nvSpPr>
          <p:cNvPr id="5" name="Rectangle 5"/>
          <p:cNvSpPr>
            <a:spLocks noGrp="1" noChangeArrowheads="1"/>
          </p:cNvSpPr>
          <p:nvPr>
            <p:ph type="ftr" sz="quarter" idx="11"/>
          </p:nvPr>
        </p:nvSpPr>
        <p:spPr/>
        <p:txBody>
          <a:bodyPr/>
          <a:lstStyle>
            <a:lvl1pPr algn="l" defTabSz="410853" hangingPunct="0">
              <a:lnSpc>
                <a:spcPct val="93000"/>
              </a:lnSpc>
              <a:buClr>
                <a:srgbClr val="000000"/>
              </a:buClr>
              <a:buSzPct val="45000"/>
              <a:defRPr>
                <a:ea typeface="msgothic" charset="0"/>
                <a:cs typeface="msgothic" charset="0"/>
              </a:defRPr>
            </a:lvl1pPr>
          </a:lstStyle>
          <a:p>
            <a:pPr>
              <a:defRPr/>
            </a:pPr>
            <a:endParaRPr lang="hu-HU"/>
          </a:p>
        </p:txBody>
      </p:sp>
      <p:sp>
        <p:nvSpPr>
          <p:cNvPr id="6" name="Rectangle 6"/>
          <p:cNvSpPr>
            <a:spLocks noGrp="1" noChangeArrowheads="1"/>
          </p:cNvSpPr>
          <p:nvPr>
            <p:ph type="sldNum" sz="quarter" idx="12"/>
          </p:nvPr>
        </p:nvSpPr>
        <p:spPr/>
        <p:txBody>
          <a:bodyPr/>
          <a:lstStyle>
            <a:lvl1pPr defTabSz="410853" hangingPunct="0">
              <a:lnSpc>
                <a:spcPct val="93000"/>
              </a:lnSpc>
              <a:buClr>
                <a:srgbClr val="000000"/>
              </a:buClr>
              <a:buSzPct val="45000"/>
              <a:defRPr>
                <a:ea typeface="msgothic" charset="0"/>
                <a:cs typeface="msgothic" charset="0"/>
              </a:defRPr>
            </a:lvl1pPr>
          </a:lstStyle>
          <a:p>
            <a:pPr>
              <a:defRPr/>
            </a:pPr>
            <a:fld id="{06AA1D84-76F1-445D-AA43-CD5FA1C8FA89}" type="slidenum">
              <a:rPr lang="hu-HU"/>
              <a:pPr>
                <a:defRPr/>
              </a:pPr>
              <a:t>‹#›</a:t>
            </a:fld>
            <a:endParaRPr lang="hu-HU"/>
          </a:p>
        </p:txBody>
      </p:sp>
    </p:spTree>
    <p:extLst>
      <p:ext uri="{BB962C8B-B14F-4D97-AF65-F5344CB8AC3E}">
        <p14:creationId xmlns:p14="http://schemas.microsoft.com/office/powerpoint/2010/main" val="14306291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4" y="440696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4" y="2906718"/>
            <a:ext cx="7772400" cy="1500187"/>
          </a:xfrm>
        </p:spPr>
        <p:txBody>
          <a:bodyPr anchor="b"/>
          <a:lstStyle>
            <a:lvl1pPr marL="0" indent="0">
              <a:buNone/>
              <a:defRPr sz="2000"/>
            </a:lvl1pPr>
            <a:lvl2pPr marL="453817" indent="0">
              <a:buNone/>
              <a:defRPr sz="1800"/>
            </a:lvl2pPr>
            <a:lvl3pPr marL="907645" indent="0">
              <a:buNone/>
              <a:defRPr sz="1600"/>
            </a:lvl3pPr>
            <a:lvl4pPr marL="1361455" indent="0">
              <a:buNone/>
              <a:defRPr sz="1400"/>
            </a:lvl4pPr>
            <a:lvl5pPr marL="1815279" indent="0">
              <a:buNone/>
              <a:defRPr sz="1400"/>
            </a:lvl5pPr>
            <a:lvl6pPr marL="2269098" indent="0">
              <a:buNone/>
              <a:defRPr sz="1400"/>
            </a:lvl6pPr>
            <a:lvl7pPr marL="2722916" indent="0">
              <a:buNone/>
              <a:defRPr sz="1400"/>
            </a:lvl7pPr>
            <a:lvl8pPr marL="3176730" indent="0">
              <a:buNone/>
              <a:defRPr sz="1400"/>
            </a:lvl8pPr>
            <a:lvl9pPr marL="363055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p:txBody>
          <a:bodyPr/>
          <a:lstStyle>
            <a:lvl1pPr defTabSz="410853" hangingPunct="0">
              <a:lnSpc>
                <a:spcPct val="93000"/>
              </a:lnSpc>
              <a:buClr>
                <a:srgbClr val="000000"/>
              </a:buClr>
              <a:buSzPct val="45000"/>
              <a:defRPr>
                <a:ea typeface="msgothic" charset="0"/>
                <a:cs typeface="msgothic" charset="0"/>
              </a:defRPr>
            </a:lvl1pPr>
          </a:lstStyle>
          <a:p>
            <a:pPr>
              <a:defRPr/>
            </a:pPr>
            <a:endParaRPr lang="hu-HU"/>
          </a:p>
        </p:txBody>
      </p:sp>
      <p:sp>
        <p:nvSpPr>
          <p:cNvPr id="5" name="Rectangle 5"/>
          <p:cNvSpPr>
            <a:spLocks noGrp="1" noChangeArrowheads="1"/>
          </p:cNvSpPr>
          <p:nvPr>
            <p:ph type="ftr" sz="quarter" idx="11"/>
          </p:nvPr>
        </p:nvSpPr>
        <p:spPr/>
        <p:txBody>
          <a:bodyPr/>
          <a:lstStyle>
            <a:lvl1pPr algn="l" defTabSz="410853" hangingPunct="0">
              <a:lnSpc>
                <a:spcPct val="93000"/>
              </a:lnSpc>
              <a:buClr>
                <a:srgbClr val="000000"/>
              </a:buClr>
              <a:buSzPct val="45000"/>
              <a:defRPr>
                <a:ea typeface="msgothic" charset="0"/>
                <a:cs typeface="msgothic" charset="0"/>
              </a:defRPr>
            </a:lvl1pPr>
          </a:lstStyle>
          <a:p>
            <a:pPr>
              <a:defRPr/>
            </a:pPr>
            <a:endParaRPr lang="hu-HU"/>
          </a:p>
        </p:txBody>
      </p:sp>
      <p:sp>
        <p:nvSpPr>
          <p:cNvPr id="6" name="Rectangle 6"/>
          <p:cNvSpPr>
            <a:spLocks noGrp="1" noChangeArrowheads="1"/>
          </p:cNvSpPr>
          <p:nvPr>
            <p:ph type="sldNum" sz="quarter" idx="12"/>
          </p:nvPr>
        </p:nvSpPr>
        <p:spPr/>
        <p:txBody>
          <a:bodyPr/>
          <a:lstStyle>
            <a:lvl1pPr defTabSz="410853" hangingPunct="0">
              <a:lnSpc>
                <a:spcPct val="93000"/>
              </a:lnSpc>
              <a:buClr>
                <a:srgbClr val="000000"/>
              </a:buClr>
              <a:buSzPct val="45000"/>
              <a:defRPr>
                <a:ea typeface="msgothic" charset="0"/>
                <a:cs typeface="msgothic" charset="0"/>
              </a:defRPr>
            </a:lvl1pPr>
          </a:lstStyle>
          <a:p>
            <a:pPr>
              <a:defRPr/>
            </a:pPr>
            <a:fld id="{A570B755-D7F6-436A-95D7-81B398183CA7}" type="slidenum">
              <a:rPr lang="hu-HU"/>
              <a:pPr>
                <a:defRPr/>
              </a:pPr>
              <a:t>‹#›</a:t>
            </a:fld>
            <a:endParaRPr lang="hu-HU"/>
          </a:p>
        </p:txBody>
      </p:sp>
    </p:spTree>
    <p:extLst>
      <p:ext uri="{BB962C8B-B14F-4D97-AF65-F5344CB8AC3E}">
        <p14:creationId xmlns:p14="http://schemas.microsoft.com/office/powerpoint/2010/main" val="647493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7" y="160024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4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p:txBody>
          <a:bodyPr/>
          <a:lstStyle>
            <a:lvl1pPr defTabSz="410853" hangingPunct="0">
              <a:lnSpc>
                <a:spcPct val="93000"/>
              </a:lnSpc>
              <a:buClr>
                <a:srgbClr val="000000"/>
              </a:buClr>
              <a:buSzPct val="45000"/>
              <a:defRPr>
                <a:ea typeface="msgothic" charset="0"/>
                <a:cs typeface="msgothic" charset="0"/>
              </a:defRPr>
            </a:lvl1pPr>
          </a:lstStyle>
          <a:p>
            <a:pPr>
              <a:defRPr/>
            </a:pPr>
            <a:endParaRPr lang="hu-HU"/>
          </a:p>
        </p:txBody>
      </p:sp>
      <p:sp>
        <p:nvSpPr>
          <p:cNvPr id="6" name="Rectangle 5"/>
          <p:cNvSpPr>
            <a:spLocks noGrp="1" noChangeArrowheads="1"/>
          </p:cNvSpPr>
          <p:nvPr>
            <p:ph type="ftr" sz="quarter" idx="11"/>
          </p:nvPr>
        </p:nvSpPr>
        <p:spPr/>
        <p:txBody>
          <a:bodyPr/>
          <a:lstStyle>
            <a:lvl1pPr algn="l" defTabSz="410853" hangingPunct="0">
              <a:lnSpc>
                <a:spcPct val="93000"/>
              </a:lnSpc>
              <a:buClr>
                <a:srgbClr val="000000"/>
              </a:buClr>
              <a:buSzPct val="45000"/>
              <a:defRPr>
                <a:ea typeface="msgothic" charset="0"/>
                <a:cs typeface="msgothic" charset="0"/>
              </a:defRPr>
            </a:lvl1pPr>
          </a:lstStyle>
          <a:p>
            <a:pPr>
              <a:defRPr/>
            </a:pPr>
            <a:endParaRPr lang="hu-HU"/>
          </a:p>
        </p:txBody>
      </p:sp>
      <p:sp>
        <p:nvSpPr>
          <p:cNvPr id="7" name="Rectangle 6"/>
          <p:cNvSpPr>
            <a:spLocks noGrp="1" noChangeArrowheads="1"/>
          </p:cNvSpPr>
          <p:nvPr>
            <p:ph type="sldNum" sz="quarter" idx="12"/>
          </p:nvPr>
        </p:nvSpPr>
        <p:spPr/>
        <p:txBody>
          <a:bodyPr/>
          <a:lstStyle>
            <a:lvl1pPr defTabSz="410853" hangingPunct="0">
              <a:lnSpc>
                <a:spcPct val="93000"/>
              </a:lnSpc>
              <a:buClr>
                <a:srgbClr val="000000"/>
              </a:buClr>
              <a:buSzPct val="45000"/>
              <a:defRPr>
                <a:ea typeface="msgothic" charset="0"/>
                <a:cs typeface="msgothic" charset="0"/>
              </a:defRPr>
            </a:lvl1pPr>
          </a:lstStyle>
          <a:p>
            <a:pPr>
              <a:defRPr/>
            </a:pPr>
            <a:fld id="{4BD3313D-AE64-4990-ADB1-045102F4C4AA}" type="slidenum">
              <a:rPr lang="hu-HU"/>
              <a:pPr>
                <a:defRPr/>
              </a:pPr>
              <a:t>‹#›</a:t>
            </a:fld>
            <a:endParaRPr lang="hu-HU"/>
          </a:p>
        </p:txBody>
      </p:sp>
    </p:spTree>
    <p:extLst>
      <p:ext uri="{BB962C8B-B14F-4D97-AF65-F5344CB8AC3E}">
        <p14:creationId xmlns:p14="http://schemas.microsoft.com/office/powerpoint/2010/main" val="752407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9" y="1535114"/>
            <a:ext cx="4040188" cy="639762"/>
          </a:xfrm>
        </p:spPr>
        <p:txBody>
          <a:bodyPr anchor="b"/>
          <a:lstStyle>
            <a:lvl1pPr marL="0" indent="0">
              <a:buNone/>
              <a:defRPr sz="2400" b="1"/>
            </a:lvl1pPr>
            <a:lvl2pPr marL="453817" indent="0">
              <a:buNone/>
              <a:defRPr sz="2000" b="1"/>
            </a:lvl2pPr>
            <a:lvl3pPr marL="907645" indent="0">
              <a:buNone/>
              <a:defRPr sz="1800" b="1"/>
            </a:lvl3pPr>
            <a:lvl4pPr marL="1361455" indent="0">
              <a:buNone/>
              <a:defRPr sz="1600" b="1"/>
            </a:lvl4pPr>
            <a:lvl5pPr marL="1815279" indent="0">
              <a:buNone/>
              <a:defRPr sz="1600" b="1"/>
            </a:lvl5pPr>
            <a:lvl6pPr marL="2269098" indent="0">
              <a:buNone/>
              <a:defRPr sz="1600" b="1"/>
            </a:lvl6pPr>
            <a:lvl7pPr marL="2722916" indent="0">
              <a:buNone/>
              <a:defRPr sz="1600" b="1"/>
            </a:lvl7pPr>
            <a:lvl8pPr marL="3176730" indent="0">
              <a:buNone/>
              <a:defRPr sz="1600" b="1"/>
            </a:lvl8pPr>
            <a:lvl9pPr marL="363055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9"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67" y="1535114"/>
            <a:ext cx="4041775" cy="639762"/>
          </a:xfrm>
        </p:spPr>
        <p:txBody>
          <a:bodyPr anchor="b"/>
          <a:lstStyle>
            <a:lvl1pPr marL="0" indent="0">
              <a:buNone/>
              <a:defRPr sz="2400" b="1"/>
            </a:lvl1pPr>
            <a:lvl2pPr marL="453817" indent="0">
              <a:buNone/>
              <a:defRPr sz="2000" b="1"/>
            </a:lvl2pPr>
            <a:lvl3pPr marL="907645" indent="0">
              <a:buNone/>
              <a:defRPr sz="1800" b="1"/>
            </a:lvl3pPr>
            <a:lvl4pPr marL="1361455" indent="0">
              <a:buNone/>
              <a:defRPr sz="1600" b="1"/>
            </a:lvl4pPr>
            <a:lvl5pPr marL="1815279" indent="0">
              <a:buNone/>
              <a:defRPr sz="1600" b="1"/>
            </a:lvl5pPr>
            <a:lvl6pPr marL="2269098" indent="0">
              <a:buNone/>
              <a:defRPr sz="1600" b="1"/>
            </a:lvl6pPr>
            <a:lvl7pPr marL="2722916" indent="0">
              <a:buNone/>
              <a:defRPr sz="1600" b="1"/>
            </a:lvl7pPr>
            <a:lvl8pPr marL="3176730" indent="0">
              <a:buNone/>
              <a:defRPr sz="1600" b="1"/>
            </a:lvl8pPr>
            <a:lvl9pPr marL="363055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6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p:txBody>
          <a:bodyPr/>
          <a:lstStyle>
            <a:lvl1pPr defTabSz="410853" hangingPunct="0">
              <a:lnSpc>
                <a:spcPct val="93000"/>
              </a:lnSpc>
              <a:buClr>
                <a:srgbClr val="000000"/>
              </a:buClr>
              <a:buSzPct val="45000"/>
              <a:defRPr>
                <a:ea typeface="msgothic" charset="0"/>
                <a:cs typeface="msgothic" charset="0"/>
              </a:defRPr>
            </a:lvl1pPr>
          </a:lstStyle>
          <a:p>
            <a:pPr>
              <a:defRPr/>
            </a:pPr>
            <a:endParaRPr lang="hu-HU"/>
          </a:p>
        </p:txBody>
      </p:sp>
      <p:sp>
        <p:nvSpPr>
          <p:cNvPr id="8" name="Rectangle 5"/>
          <p:cNvSpPr>
            <a:spLocks noGrp="1" noChangeArrowheads="1"/>
          </p:cNvSpPr>
          <p:nvPr>
            <p:ph type="ftr" sz="quarter" idx="11"/>
          </p:nvPr>
        </p:nvSpPr>
        <p:spPr/>
        <p:txBody>
          <a:bodyPr/>
          <a:lstStyle>
            <a:lvl1pPr algn="l" defTabSz="410853" hangingPunct="0">
              <a:lnSpc>
                <a:spcPct val="93000"/>
              </a:lnSpc>
              <a:buClr>
                <a:srgbClr val="000000"/>
              </a:buClr>
              <a:buSzPct val="45000"/>
              <a:defRPr>
                <a:ea typeface="msgothic" charset="0"/>
                <a:cs typeface="msgothic" charset="0"/>
              </a:defRPr>
            </a:lvl1pPr>
          </a:lstStyle>
          <a:p>
            <a:pPr>
              <a:defRPr/>
            </a:pPr>
            <a:endParaRPr lang="hu-HU"/>
          </a:p>
        </p:txBody>
      </p:sp>
      <p:sp>
        <p:nvSpPr>
          <p:cNvPr id="9" name="Rectangle 6"/>
          <p:cNvSpPr>
            <a:spLocks noGrp="1" noChangeArrowheads="1"/>
          </p:cNvSpPr>
          <p:nvPr>
            <p:ph type="sldNum" sz="quarter" idx="12"/>
          </p:nvPr>
        </p:nvSpPr>
        <p:spPr/>
        <p:txBody>
          <a:bodyPr/>
          <a:lstStyle>
            <a:lvl1pPr defTabSz="410853" hangingPunct="0">
              <a:lnSpc>
                <a:spcPct val="93000"/>
              </a:lnSpc>
              <a:buClr>
                <a:srgbClr val="000000"/>
              </a:buClr>
              <a:buSzPct val="45000"/>
              <a:defRPr>
                <a:ea typeface="msgothic" charset="0"/>
                <a:cs typeface="msgothic" charset="0"/>
              </a:defRPr>
            </a:lvl1pPr>
          </a:lstStyle>
          <a:p>
            <a:pPr>
              <a:defRPr/>
            </a:pPr>
            <a:fld id="{341C9C23-D631-46A6-9413-1C184D37BCBF}" type="slidenum">
              <a:rPr lang="hu-HU"/>
              <a:pPr>
                <a:defRPr/>
              </a:pPr>
              <a:t>‹#›</a:t>
            </a:fld>
            <a:endParaRPr lang="hu-HU"/>
          </a:p>
        </p:txBody>
      </p:sp>
    </p:spTree>
    <p:extLst>
      <p:ext uri="{BB962C8B-B14F-4D97-AF65-F5344CB8AC3E}">
        <p14:creationId xmlns:p14="http://schemas.microsoft.com/office/powerpoint/2010/main" val="37197861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p:txBody>
          <a:bodyPr/>
          <a:lstStyle>
            <a:lvl1pPr defTabSz="410853" hangingPunct="0">
              <a:lnSpc>
                <a:spcPct val="93000"/>
              </a:lnSpc>
              <a:buClr>
                <a:srgbClr val="000000"/>
              </a:buClr>
              <a:buSzPct val="45000"/>
              <a:defRPr>
                <a:ea typeface="msgothic" charset="0"/>
                <a:cs typeface="msgothic" charset="0"/>
              </a:defRPr>
            </a:lvl1pPr>
          </a:lstStyle>
          <a:p>
            <a:pPr>
              <a:defRPr/>
            </a:pPr>
            <a:endParaRPr lang="hu-HU"/>
          </a:p>
        </p:txBody>
      </p:sp>
      <p:sp>
        <p:nvSpPr>
          <p:cNvPr id="4" name="Rectangle 5"/>
          <p:cNvSpPr>
            <a:spLocks noGrp="1" noChangeArrowheads="1"/>
          </p:cNvSpPr>
          <p:nvPr>
            <p:ph type="ftr" sz="quarter" idx="11"/>
          </p:nvPr>
        </p:nvSpPr>
        <p:spPr/>
        <p:txBody>
          <a:bodyPr/>
          <a:lstStyle>
            <a:lvl1pPr algn="l" defTabSz="410853" hangingPunct="0">
              <a:lnSpc>
                <a:spcPct val="93000"/>
              </a:lnSpc>
              <a:buClr>
                <a:srgbClr val="000000"/>
              </a:buClr>
              <a:buSzPct val="45000"/>
              <a:defRPr>
                <a:ea typeface="msgothic" charset="0"/>
                <a:cs typeface="msgothic" charset="0"/>
              </a:defRPr>
            </a:lvl1pPr>
          </a:lstStyle>
          <a:p>
            <a:pPr>
              <a:defRPr/>
            </a:pPr>
            <a:endParaRPr lang="hu-HU"/>
          </a:p>
        </p:txBody>
      </p:sp>
      <p:sp>
        <p:nvSpPr>
          <p:cNvPr id="5" name="Rectangle 6"/>
          <p:cNvSpPr>
            <a:spLocks noGrp="1" noChangeArrowheads="1"/>
          </p:cNvSpPr>
          <p:nvPr>
            <p:ph type="sldNum" sz="quarter" idx="12"/>
          </p:nvPr>
        </p:nvSpPr>
        <p:spPr/>
        <p:txBody>
          <a:bodyPr/>
          <a:lstStyle>
            <a:lvl1pPr defTabSz="410853" hangingPunct="0">
              <a:lnSpc>
                <a:spcPct val="93000"/>
              </a:lnSpc>
              <a:buClr>
                <a:srgbClr val="000000"/>
              </a:buClr>
              <a:buSzPct val="45000"/>
              <a:defRPr>
                <a:ea typeface="msgothic" charset="0"/>
                <a:cs typeface="msgothic" charset="0"/>
              </a:defRPr>
            </a:lvl1pPr>
          </a:lstStyle>
          <a:p>
            <a:pPr>
              <a:defRPr/>
            </a:pPr>
            <a:fld id="{E0E0750B-851C-48A1-ABC2-95ADE2BAD3D3}" type="slidenum">
              <a:rPr lang="hu-HU"/>
              <a:pPr>
                <a:defRPr/>
              </a:pPr>
              <a:t>‹#›</a:t>
            </a:fld>
            <a:endParaRPr lang="hu-HU"/>
          </a:p>
        </p:txBody>
      </p:sp>
    </p:spTree>
    <p:extLst>
      <p:ext uri="{BB962C8B-B14F-4D97-AF65-F5344CB8AC3E}">
        <p14:creationId xmlns:p14="http://schemas.microsoft.com/office/powerpoint/2010/main" val="3401840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5" name="Dátum helye 4"/>
          <p:cNvSpPr>
            <a:spLocks noGrp="1"/>
          </p:cNvSpPr>
          <p:nvPr>
            <p:ph type="dt" sz="half" idx="10"/>
          </p:nvPr>
        </p:nvSpPr>
        <p:spPr/>
        <p:txBody>
          <a:bodyPr/>
          <a:lstStyle/>
          <a:p>
            <a:fld id="{EAAE1BF3-223A-4198-8085-29E57DB673DB}" type="datetimeFigureOut">
              <a:rPr lang="en-US" smtClean="0"/>
              <a:t>2/12/2018</a:t>
            </a:fld>
            <a:endParaRPr lang="en-US"/>
          </a:p>
        </p:txBody>
      </p:sp>
      <p:sp>
        <p:nvSpPr>
          <p:cNvPr id="6" name="Élőláb helye 5"/>
          <p:cNvSpPr>
            <a:spLocks noGrp="1"/>
          </p:cNvSpPr>
          <p:nvPr>
            <p:ph type="ftr" sz="quarter" idx="11"/>
          </p:nvPr>
        </p:nvSpPr>
        <p:spPr/>
        <p:txBody>
          <a:bodyPr/>
          <a:lstStyle/>
          <a:p>
            <a:endParaRPr lang="en-US"/>
          </a:p>
        </p:txBody>
      </p:sp>
      <p:sp>
        <p:nvSpPr>
          <p:cNvPr id="7" name="Dia számának helye 6"/>
          <p:cNvSpPr>
            <a:spLocks noGrp="1"/>
          </p:cNvSpPr>
          <p:nvPr>
            <p:ph type="sldNum" sz="quarter" idx="12"/>
          </p:nvPr>
        </p:nvSpPr>
        <p:spPr/>
        <p:txBody>
          <a:bodyPr/>
          <a:lstStyle/>
          <a:p>
            <a:fld id="{BE6D984F-D5E0-4694-9C98-5701DF361FCC}" type="slidenum">
              <a:rPr lang="en-US" smtClean="0"/>
              <a:t>‹#›</a:t>
            </a:fld>
            <a:endParaRPr lang="en-US"/>
          </a:p>
        </p:txBody>
      </p:sp>
    </p:spTree>
    <p:extLst>
      <p:ext uri="{BB962C8B-B14F-4D97-AF65-F5344CB8AC3E}">
        <p14:creationId xmlns:p14="http://schemas.microsoft.com/office/powerpoint/2010/main" val="18118418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10853" hangingPunct="0">
              <a:lnSpc>
                <a:spcPct val="93000"/>
              </a:lnSpc>
              <a:buClr>
                <a:srgbClr val="000000"/>
              </a:buClr>
              <a:buSzPct val="45000"/>
              <a:defRPr>
                <a:ea typeface="msgothic" charset="0"/>
                <a:cs typeface="msgothic" charset="0"/>
              </a:defRPr>
            </a:lvl1pPr>
          </a:lstStyle>
          <a:p>
            <a:pPr>
              <a:defRPr/>
            </a:pPr>
            <a:endParaRPr lang="hu-HU"/>
          </a:p>
        </p:txBody>
      </p:sp>
      <p:sp>
        <p:nvSpPr>
          <p:cNvPr id="3" name="Rectangle 5"/>
          <p:cNvSpPr>
            <a:spLocks noGrp="1" noChangeArrowheads="1"/>
          </p:cNvSpPr>
          <p:nvPr>
            <p:ph type="ftr" sz="quarter" idx="11"/>
          </p:nvPr>
        </p:nvSpPr>
        <p:spPr/>
        <p:txBody>
          <a:bodyPr/>
          <a:lstStyle>
            <a:lvl1pPr algn="l" defTabSz="410853" hangingPunct="0">
              <a:lnSpc>
                <a:spcPct val="93000"/>
              </a:lnSpc>
              <a:buClr>
                <a:srgbClr val="000000"/>
              </a:buClr>
              <a:buSzPct val="45000"/>
              <a:defRPr>
                <a:ea typeface="msgothic" charset="0"/>
                <a:cs typeface="msgothic" charset="0"/>
              </a:defRPr>
            </a:lvl1pPr>
          </a:lstStyle>
          <a:p>
            <a:pPr>
              <a:defRPr/>
            </a:pPr>
            <a:endParaRPr lang="hu-HU"/>
          </a:p>
        </p:txBody>
      </p:sp>
      <p:sp>
        <p:nvSpPr>
          <p:cNvPr id="4" name="Rectangle 6"/>
          <p:cNvSpPr>
            <a:spLocks noGrp="1" noChangeArrowheads="1"/>
          </p:cNvSpPr>
          <p:nvPr>
            <p:ph type="sldNum" sz="quarter" idx="12"/>
          </p:nvPr>
        </p:nvSpPr>
        <p:spPr/>
        <p:txBody>
          <a:bodyPr/>
          <a:lstStyle>
            <a:lvl1pPr defTabSz="410853" hangingPunct="0">
              <a:lnSpc>
                <a:spcPct val="93000"/>
              </a:lnSpc>
              <a:buClr>
                <a:srgbClr val="000000"/>
              </a:buClr>
              <a:buSzPct val="45000"/>
              <a:defRPr>
                <a:ea typeface="msgothic" charset="0"/>
                <a:cs typeface="msgothic" charset="0"/>
              </a:defRPr>
            </a:lvl1pPr>
          </a:lstStyle>
          <a:p>
            <a:pPr>
              <a:defRPr/>
            </a:pPr>
            <a:fld id="{25B84A94-C143-4151-941D-9822DD3BA9FE}" type="slidenum">
              <a:rPr lang="hu-HU"/>
              <a:pPr>
                <a:defRPr/>
              </a:pPr>
              <a:t>‹#›</a:t>
            </a:fld>
            <a:endParaRPr lang="hu-HU"/>
          </a:p>
        </p:txBody>
      </p:sp>
    </p:spTree>
    <p:extLst>
      <p:ext uri="{BB962C8B-B14F-4D97-AF65-F5344CB8AC3E}">
        <p14:creationId xmlns:p14="http://schemas.microsoft.com/office/powerpoint/2010/main" val="15087186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3"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91" y="27311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3" y="1435114"/>
            <a:ext cx="3008313" cy="4691063"/>
          </a:xfrm>
        </p:spPr>
        <p:txBody>
          <a:bodyPr/>
          <a:lstStyle>
            <a:lvl1pPr marL="0" indent="0">
              <a:buNone/>
              <a:defRPr sz="1400"/>
            </a:lvl1pPr>
            <a:lvl2pPr marL="453817" indent="0">
              <a:buNone/>
              <a:defRPr sz="1200"/>
            </a:lvl2pPr>
            <a:lvl3pPr marL="907645" indent="0">
              <a:buNone/>
              <a:defRPr sz="1000"/>
            </a:lvl3pPr>
            <a:lvl4pPr marL="1361455" indent="0">
              <a:buNone/>
              <a:defRPr sz="900"/>
            </a:lvl4pPr>
            <a:lvl5pPr marL="1815279" indent="0">
              <a:buNone/>
              <a:defRPr sz="900"/>
            </a:lvl5pPr>
            <a:lvl6pPr marL="2269098" indent="0">
              <a:buNone/>
              <a:defRPr sz="900"/>
            </a:lvl6pPr>
            <a:lvl7pPr marL="2722916" indent="0">
              <a:buNone/>
              <a:defRPr sz="900"/>
            </a:lvl7pPr>
            <a:lvl8pPr marL="3176730" indent="0">
              <a:buNone/>
              <a:defRPr sz="900"/>
            </a:lvl8pPr>
            <a:lvl9pPr marL="363055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p:txBody>
          <a:bodyPr/>
          <a:lstStyle>
            <a:lvl1pPr defTabSz="410853" hangingPunct="0">
              <a:lnSpc>
                <a:spcPct val="93000"/>
              </a:lnSpc>
              <a:buClr>
                <a:srgbClr val="000000"/>
              </a:buClr>
              <a:buSzPct val="45000"/>
              <a:defRPr>
                <a:ea typeface="msgothic" charset="0"/>
                <a:cs typeface="msgothic" charset="0"/>
              </a:defRPr>
            </a:lvl1pPr>
          </a:lstStyle>
          <a:p>
            <a:pPr>
              <a:defRPr/>
            </a:pPr>
            <a:endParaRPr lang="hu-HU"/>
          </a:p>
        </p:txBody>
      </p:sp>
      <p:sp>
        <p:nvSpPr>
          <p:cNvPr id="6" name="Rectangle 5"/>
          <p:cNvSpPr>
            <a:spLocks noGrp="1" noChangeArrowheads="1"/>
          </p:cNvSpPr>
          <p:nvPr>
            <p:ph type="ftr" sz="quarter" idx="11"/>
          </p:nvPr>
        </p:nvSpPr>
        <p:spPr/>
        <p:txBody>
          <a:bodyPr/>
          <a:lstStyle>
            <a:lvl1pPr algn="l" defTabSz="410853" hangingPunct="0">
              <a:lnSpc>
                <a:spcPct val="93000"/>
              </a:lnSpc>
              <a:buClr>
                <a:srgbClr val="000000"/>
              </a:buClr>
              <a:buSzPct val="45000"/>
              <a:defRPr>
                <a:ea typeface="msgothic" charset="0"/>
                <a:cs typeface="msgothic" charset="0"/>
              </a:defRPr>
            </a:lvl1pPr>
          </a:lstStyle>
          <a:p>
            <a:pPr>
              <a:defRPr/>
            </a:pPr>
            <a:endParaRPr lang="hu-HU"/>
          </a:p>
        </p:txBody>
      </p:sp>
      <p:sp>
        <p:nvSpPr>
          <p:cNvPr id="7" name="Rectangle 6"/>
          <p:cNvSpPr>
            <a:spLocks noGrp="1" noChangeArrowheads="1"/>
          </p:cNvSpPr>
          <p:nvPr>
            <p:ph type="sldNum" sz="quarter" idx="12"/>
          </p:nvPr>
        </p:nvSpPr>
        <p:spPr/>
        <p:txBody>
          <a:bodyPr/>
          <a:lstStyle>
            <a:lvl1pPr defTabSz="410853" hangingPunct="0">
              <a:lnSpc>
                <a:spcPct val="93000"/>
              </a:lnSpc>
              <a:buClr>
                <a:srgbClr val="000000"/>
              </a:buClr>
              <a:buSzPct val="45000"/>
              <a:defRPr>
                <a:ea typeface="msgothic" charset="0"/>
                <a:cs typeface="msgothic" charset="0"/>
              </a:defRPr>
            </a:lvl1pPr>
          </a:lstStyle>
          <a:p>
            <a:pPr>
              <a:defRPr/>
            </a:pPr>
            <a:fld id="{75D87E3F-5742-4350-A389-07427473ADFE}" type="slidenum">
              <a:rPr lang="hu-HU"/>
              <a:pPr>
                <a:defRPr/>
              </a:pPr>
              <a:t>‹#›</a:t>
            </a:fld>
            <a:endParaRPr lang="hu-HU"/>
          </a:p>
        </p:txBody>
      </p:sp>
    </p:spTree>
    <p:extLst>
      <p:ext uri="{BB962C8B-B14F-4D97-AF65-F5344CB8AC3E}">
        <p14:creationId xmlns:p14="http://schemas.microsoft.com/office/powerpoint/2010/main" val="40126993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1"/>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3817" indent="0">
              <a:buNone/>
              <a:defRPr sz="2800"/>
            </a:lvl2pPr>
            <a:lvl3pPr marL="907645" indent="0">
              <a:buNone/>
              <a:defRPr sz="2400"/>
            </a:lvl3pPr>
            <a:lvl4pPr marL="1361455" indent="0">
              <a:buNone/>
              <a:defRPr sz="2000"/>
            </a:lvl4pPr>
            <a:lvl5pPr marL="1815279" indent="0">
              <a:buNone/>
              <a:defRPr sz="2000"/>
            </a:lvl5pPr>
            <a:lvl6pPr marL="2269098" indent="0">
              <a:buNone/>
              <a:defRPr sz="2000"/>
            </a:lvl6pPr>
            <a:lvl7pPr marL="2722916" indent="0">
              <a:buNone/>
              <a:defRPr sz="2000"/>
            </a:lvl7pPr>
            <a:lvl8pPr marL="3176730" indent="0">
              <a:buNone/>
              <a:defRPr sz="2000"/>
            </a:lvl8pPr>
            <a:lvl9pPr marL="3630550" indent="0">
              <a:buNone/>
              <a:defRPr sz="2000"/>
            </a:lvl9pPr>
          </a:lstStyle>
          <a:p>
            <a:pPr lvl="0"/>
            <a:endParaRPr lang="hu-HU" noProof="0" smtClean="0"/>
          </a:p>
        </p:txBody>
      </p:sp>
      <p:sp>
        <p:nvSpPr>
          <p:cNvPr id="4" name="Szöveg helye 3"/>
          <p:cNvSpPr>
            <a:spLocks noGrp="1"/>
          </p:cNvSpPr>
          <p:nvPr>
            <p:ph type="body" sz="half" idx="2"/>
          </p:nvPr>
        </p:nvSpPr>
        <p:spPr>
          <a:xfrm>
            <a:off x="1792288" y="5367339"/>
            <a:ext cx="5486400" cy="804862"/>
          </a:xfrm>
        </p:spPr>
        <p:txBody>
          <a:bodyPr/>
          <a:lstStyle>
            <a:lvl1pPr marL="0" indent="0">
              <a:buNone/>
              <a:defRPr sz="1400"/>
            </a:lvl1pPr>
            <a:lvl2pPr marL="453817" indent="0">
              <a:buNone/>
              <a:defRPr sz="1200"/>
            </a:lvl2pPr>
            <a:lvl3pPr marL="907645" indent="0">
              <a:buNone/>
              <a:defRPr sz="1000"/>
            </a:lvl3pPr>
            <a:lvl4pPr marL="1361455" indent="0">
              <a:buNone/>
              <a:defRPr sz="900"/>
            </a:lvl4pPr>
            <a:lvl5pPr marL="1815279" indent="0">
              <a:buNone/>
              <a:defRPr sz="900"/>
            </a:lvl5pPr>
            <a:lvl6pPr marL="2269098" indent="0">
              <a:buNone/>
              <a:defRPr sz="900"/>
            </a:lvl6pPr>
            <a:lvl7pPr marL="2722916" indent="0">
              <a:buNone/>
              <a:defRPr sz="900"/>
            </a:lvl7pPr>
            <a:lvl8pPr marL="3176730" indent="0">
              <a:buNone/>
              <a:defRPr sz="900"/>
            </a:lvl8pPr>
            <a:lvl9pPr marL="363055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p:txBody>
          <a:bodyPr/>
          <a:lstStyle>
            <a:lvl1pPr defTabSz="410853" hangingPunct="0">
              <a:lnSpc>
                <a:spcPct val="93000"/>
              </a:lnSpc>
              <a:buClr>
                <a:srgbClr val="000000"/>
              </a:buClr>
              <a:buSzPct val="45000"/>
              <a:defRPr>
                <a:ea typeface="msgothic" charset="0"/>
                <a:cs typeface="msgothic" charset="0"/>
              </a:defRPr>
            </a:lvl1pPr>
          </a:lstStyle>
          <a:p>
            <a:pPr>
              <a:defRPr/>
            </a:pPr>
            <a:endParaRPr lang="hu-HU"/>
          </a:p>
        </p:txBody>
      </p:sp>
      <p:sp>
        <p:nvSpPr>
          <p:cNvPr id="6" name="Rectangle 5"/>
          <p:cNvSpPr>
            <a:spLocks noGrp="1" noChangeArrowheads="1"/>
          </p:cNvSpPr>
          <p:nvPr>
            <p:ph type="ftr" sz="quarter" idx="11"/>
          </p:nvPr>
        </p:nvSpPr>
        <p:spPr/>
        <p:txBody>
          <a:bodyPr/>
          <a:lstStyle>
            <a:lvl1pPr algn="l" defTabSz="410853" hangingPunct="0">
              <a:lnSpc>
                <a:spcPct val="93000"/>
              </a:lnSpc>
              <a:buClr>
                <a:srgbClr val="000000"/>
              </a:buClr>
              <a:buSzPct val="45000"/>
              <a:defRPr>
                <a:ea typeface="msgothic" charset="0"/>
                <a:cs typeface="msgothic" charset="0"/>
              </a:defRPr>
            </a:lvl1pPr>
          </a:lstStyle>
          <a:p>
            <a:pPr>
              <a:defRPr/>
            </a:pPr>
            <a:endParaRPr lang="hu-HU"/>
          </a:p>
        </p:txBody>
      </p:sp>
      <p:sp>
        <p:nvSpPr>
          <p:cNvPr id="7" name="Rectangle 6"/>
          <p:cNvSpPr>
            <a:spLocks noGrp="1" noChangeArrowheads="1"/>
          </p:cNvSpPr>
          <p:nvPr>
            <p:ph type="sldNum" sz="quarter" idx="12"/>
          </p:nvPr>
        </p:nvSpPr>
        <p:spPr/>
        <p:txBody>
          <a:bodyPr/>
          <a:lstStyle>
            <a:lvl1pPr defTabSz="410853" hangingPunct="0">
              <a:lnSpc>
                <a:spcPct val="93000"/>
              </a:lnSpc>
              <a:buClr>
                <a:srgbClr val="000000"/>
              </a:buClr>
              <a:buSzPct val="45000"/>
              <a:defRPr>
                <a:ea typeface="msgothic" charset="0"/>
                <a:cs typeface="msgothic" charset="0"/>
              </a:defRPr>
            </a:lvl1pPr>
          </a:lstStyle>
          <a:p>
            <a:pPr>
              <a:defRPr/>
            </a:pPr>
            <a:fld id="{9D017F6B-761F-4464-A1DA-3A3420498BF3}" type="slidenum">
              <a:rPr lang="hu-HU"/>
              <a:pPr>
                <a:defRPr/>
              </a:pPr>
              <a:t>‹#›</a:t>
            </a:fld>
            <a:endParaRPr lang="hu-HU"/>
          </a:p>
        </p:txBody>
      </p:sp>
    </p:spTree>
    <p:extLst>
      <p:ext uri="{BB962C8B-B14F-4D97-AF65-F5344CB8AC3E}">
        <p14:creationId xmlns:p14="http://schemas.microsoft.com/office/powerpoint/2010/main" val="31384302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defTabSz="410853" hangingPunct="0">
              <a:lnSpc>
                <a:spcPct val="93000"/>
              </a:lnSpc>
              <a:buClr>
                <a:srgbClr val="000000"/>
              </a:buClr>
              <a:buSzPct val="45000"/>
              <a:defRPr>
                <a:ea typeface="msgothic" charset="0"/>
                <a:cs typeface="msgothic" charset="0"/>
              </a:defRPr>
            </a:lvl1pPr>
          </a:lstStyle>
          <a:p>
            <a:pPr>
              <a:defRPr/>
            </a:pPr>
            <a:endParaRPr lang="hu-HU"/>
          </a:p>
        </p:txBody>
      </p:sp>
      <p:sp>
        <p:nvSpPr>
          <p:cNvPr id="5" name="Rectangle 5"/>
          <p:cNvSpPr>
            <a:spLocks noGrp="1" noChangeArrowheads="1"/>
          </p:cNvSpPr>
          <p:nvPr>
            <p:ph type="ftr" sz="quarter" idx="11"/>
          </p:nvPr>
        </p:nvSpPr>
        <p:spPr/>
        <p:txBody>
          <a:bodyPr/>
          <a:lstStyle>
            <a:lvl1pPr algn="l" defTabSz="410853" hangingPunct="0">
              <a:lnSpc>
                <a:spcPct val="93000"/>
              </a:lnSpc>
              <a:buClr>
                <a:srgbClr val="000000"/>
              </a:buClr>
              <a:buSzPct val="45000"/>
              <a:defRPr>
                <a:ea typeface="msgothic" charset="0"/>
                <a:cs typeface="msgothic" charset="0"/>
              </a:defRPr>
            </a:lvl1pPr>
          </a:lstStyle>
          <a:p>
            <a:pPr>
              <a:defRPr/>
            </a:pPr>
            <a:endParaRPr lang="hu-HU"/>
          </a:p>
        </p:txBody>
      </p:sp>
      <p:sp>
        <p:nvSpPr>
          <p:cNvPr id="6" name="Rectangle 6"/>
          <p:cNvSpPr>
            <a:spLocks noGrp="1" noChangeArrowheads="1"/>
          </p:cNvSpPr>
          <p:nvPr>
            <p:ph type="sldNum" sz="quarter" idx="12"/>
          </p:nvPr>
        </p:nvSpPr>
        <p:spPr/>
        <p:txBody>
          <a:bodyPr/>
          <a:lstStyle>
            <a:lvl1pPr defTabSz="410853" hangingPunct="0">
              <a:lnSpc>
                <a:spcPct val="93000"/>
              </a:lnSpc>
              <a:buClr>
                <a:srgbClr val="000000"/>
              </a:buClr>
              <a:buSzPct val="45000"/>
              <a:defRPr>
                <a:ea typeface="msgothic" charset="0"/>
                <a:cs typeface="msgothic" charset="0"/>
              </a:defRPr>
            </a:lvl1pPr>
          </a:lstStyle>
          <a:p>
            <a:pPr>
              <a:defRPr/>
            </a:pPr>
            <a:fld id="{04DB44E3-BB24-41A1-8775-BC2BF4C3D635}" type="slidenum">
              <a:rPr lang="hu-HU"/>
              <a:pPr>
                <a:defRPr/>
              </a:pPr>
              <a:t>‹#›</a:t>
            </a:fld>
            <a:endParaRPr lang="hu-HU"/>
          </a:p>
        </p:txBody>
      </p:sp>
    </p:spTree>
    <p:extLst>
      <p:ext uri="{BB962C8B-B14F-4D97-AF65-F5344CB8AC3E}">
        <p14:creationId xmlns:p14="http://schemas.microsoft.com/office/powerpoint/2010/main" val="31734308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1" y="274700"/>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700"/>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defTabSz="410853" hangingPunct="0">
              <a:lnSpc>
                <a:spcPct val="93000"/>
              </a:lnSpc>
              <a:buClr>
                <a:srgbClr val="000000"/>
              </a:buClr>
              <a:buSzPct val="45000"/>
              <a:defRPr>
                <a:ea typeface="msgothic" charset="0"/>
                <a:cs typeface="msgothic" charset="0"/>
              </a:defRPr>
            </a:lvl1pPr>
          </a:lstStyle>
          <a:p>
            <a:pPr>
              <a:defRPr/>
            </a:pPr>
            <a:endParaRPr lang="hu-HU"/>
          </a:p>
        </p:txBody>
      </p:sp>
      <p:sp>
        <p:nvSpPr>
          <p:cNvPr id="5" name="Rectangle 5"/>
          <p:cNvSpPr>
            <a:spLocks noGrp="1" noChangeArrowheads="1"/>
          </p:cNvSpPr>
          <p:nvPr>
            <p:ph type="ftr" sz="quarter" idx="11"/>
          </p:nvPr>
        </p:nvSpPr>
        <p:spPr/>
        <p:txBody>
          <a:bodyPr/>
          <a:lstStyle>
            <a:lvl1pPr algn="l" defTabSz="410853" hangingPunct="0">
              <a:lnSpc>
                <a:spcPct val="93000"/>
              </a:lnSpc>
              <a:buClr>
                <a:srgbClr val="000000"/>
              </a:buClr>
              <a:buSzPct val="45000"/>
              <a:defRPr>
                <a:ea typeface="msgothic" charset="0"/>
                <a:cs typeface="msgothic" charset="0"/>
              </a:defRPr>
            </a:lvl1pPr>
          </a:lstStyle>
          <a:p>
            <a:pPr>
              <a:defRPr/>
            </a:pPr>
            <a:endParaRPr lang="hu-HU"/>
          </a:p>
        </p:txBody>
      </p:sp>
      <p:sp>
        <p:nvSpPr>
          <p:cNvPr id="6" name="Rectangle 6"/>
          <p:cNvSpPr>
            <a:spLocks noGrp="1" noChangeArrowheads="1"/>
          </p:cNvSpPr>
          <p:nvPr>
            <p:ph type="sldNum" sz="quarter" idx="12"/>
          </p:nvPr>
        </p:nvSpPr>
        <p:spPr/>
        <p:txBody>
          <a:bodyPr/>
          <a:lstStyle>
            <a:lvl1pPr defTabSz="410853" hangingPunct="0">
              <a:lnSpc>
                <a:spcPct val="93000"/>
              </a:lnSpc>
              <a:buClr>
                <a:srgbClr val="000000"/>
              </a:buClr>
              <a:buSzPct val="45000"/>
              <a:defRPr>
                <a:ea typeface="msgothic" charset="0"/>
                <a:cs typeface="msgothic" charset="0"/>
              </a:defRPr>
            </a:lvl1pPr>
          </a:lstStyle>
          <a:p>
            <a:pPr>
              <a:defRPr/>
            </a:pPr>
            <a:fld id="{C19496E2-0DFA-42D0-B079-C91A9CAED7AA}" type="slidenum">
              <a:rPr lang="hu-HU"/>
              <a:pPr>
                <a:defRPr/>
              </a:pPr>
              <a:t>‹#›</a:t>
            </a:fld>
            <a:endParaRPr lang="hu-HU"/>
          </a:p>
        </p:txBody>
      </p:sp>
    </p:spTree>
    <p:extLst>
      <p:ext uri="{BB962C8B-B14F-4D97-AF65-F5344CB8AC3E}">
        <p14:creationId xmlns:p14="http://schemas.microsoft.com/office/powerpoint/2010/main" val="40434074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ClipArt" preserve="1">
  <p:cSld name="Cím, szöveg és ábra">
    <p:spTree>
      <p:nvGrpSpPr>
        <p:cNvPr id="1" name=""/>
        <p:cNvGrpSpPr/>
        <p:nvPr/>
      </p:nvGrpSpPr>
      <p:grpSpPr>
        <a:xfrm>
          <a:off x="0" y="0"/>
          <a:ext cx="0" cy="0"/>
          <a:chOff x="0" y="0"/>
          <a:chExt cx="0" cy="0"/>
        </a:xfrm>
      </p:grpSpPr>
      <p:sp>
        <p:nvSpPr>
          <p:cNvPr id="2" name="Cím 1"/>
          <p:cNvSpPr>
            <a:spLocks noGrp="1"/>
          </p:cNvSpPr>
          <p:nvPr>
            <p:ph type="title"/>
          </p:nvPr>
        </p:nvSpPr>
        <p:spPr>
          <a:xfrm>
            <a:off x="457210" y="274638"/>
            <a:ext cx="8229600" cy="1143000"/>
          </a:xfrm>
        </p:spPr>
        <p:txBody>
          <a:bodyPr/>
          <a:lstStyle/>
          <a:p>
            <a:r>
              <a:rPr lang="hu-HU" smtClean="0"/>
              <a:t>Mintacím szerkesztése</a:t>
            </a:r>
            <a:endParaRPr lang="hu-HU"/>
          </a:p>
        </p:txBody>
      </p:sp>
      <p:sp>
        <p:nvSpPr>
          <p:cNvPr id="3" name="Szöveg helye 2"/>
          <p:cNvSpPr>
            <a:spLocks noGrp="1"/>
          </p:cNvSpPr>
          <p:nvPr>
            <p:ph type="body" sz="half" idx="1"/>
          </p:nvPr>
        </p:nvSpPr>
        <p:spPr>
          <a:xfrm>
            <a:off x="457207" y="1600242"/>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ClipArt-elem helye 3"/>
          <p:cNvSpPr>
            <a:spLocks noGrp="1"/>
          </p:cNvSpPr>
          <p:nvPr>
            <p:ph type="clipArt" sz="half" idx="2"/>
          </p:nvPr>
        </p:nvSpPr>
        <p:spPr>
          <a:xfrm>
            <a:off x="4648200" y="1600242"/>
            <a:ext cx="4038600" cy="4525963"/>
          </a:xfrm>
        </p:spPr>
        <p:txBody>
          <a:bodyPr/>
          <a:lstStyle/>
          <a:p>
            <a:pPr lvl="0"/>
            <a:endParaRPr lang="hu-HU" noProof="0" smtClean="0"/>
          </a:p>
        </p:txBody>
      </p:sp>
      <p:sp>
        <p:nvSpPr>
          <p:cNvPr id="5" name="Rectangle 4"/>
          <p:cNvSpPr>
            <a:spLocks noGrp="1" noChangeArrowheads="1"/>
          </p:cNvSpPr>
          <p:nvPr>
            <p:ph type="dt" sz="half" idx="10"/>
          </p:nvPr>
        </p:nvSpPr>
        <p:spPr/>
        <p:txBody>
          <a:bodyPr/>
          <a:lstStyle>
            <a:lvl1pPr defTabSz="410853" hangingPunct="0">
              <a:lnSpc>
                <a:spcPct val="93000"/>
              </a:lnSpc>
              <a:buClr>
                <a:srgbClr val="000000"/>
              </a:buClr>
              <a:buSzPct val="45000"/>
              <a:defRPr>
                <a:ea typeface="msgothic" charset="0"/>
                <a:cs typeface="msgothic" charset="0"/>
              </a:defRPr>
            </a:lvl1pPr>
          </a:lstStyle>
          <a:p>
            <a:pPr>
              <a:defRPr/>
            </a:pPr>
            <a:endParaRPr lang="hu-HU"/>
          </a:p>
        </p:txBody>
      </p:sp>
      <p:sp>
        <p:nvSpPr>
          <p:cNvPr id="6" name="Rectangle 5"/>
          <p:cNvSpPr>
            <a:spLocks noGrp="1" noChangeArrowheads="1"/>
          </p:cNvSpPr>
          <p:nvPr>
            <p:ph type="ftr" sz="quarter" idx="11"/>
          </p:nvPr>
        </p:nvSpPr>
        <p:spPr/>
        <p:txBody>
          <a:bodyPr/>
          <a:lstStyle>
            <a:lvl1pPr algn="l" defTabSz="410853" hangingPunct="0">
              <a:lnSpc>
                <a:spcPct val="93000"/>
              </a:lnSpc>
              <a:buClr>
                <a:srgbClr val="000000"/>
              </a:buClr>
              <a:buSzPct val="45000"/>
              <a:defRPr>
                <a:ea typeface="msgothic" charset="0"/>
                <a:cs typeface="msgothic" charset="0"/>
              </a:defRPr>
            </a:lvl1pPr>
          </a:lstStyle>
          <a:p>
            <a:pPr>
              <a:defRPr/>
            </a:pPr>
            <a:endParaRPr lang="hu-HU"/>
          </a:p>
        </p:txBody>
      </p:sp>
      <p:sp>
        <p:nvSpPr>
          <p:cNvPr id="7" name="Rectangle 6"/>
          <p:cNvSpPr>
            <a:spLocks noGrp="1" noChangeArrowheads="1"/>
          </p:cNvSpPr>
          <p:nvPr>
            <p:ph type="sldNum" sz="quarter" idx="12"/>
          </p:nvPr>
        </p:nvSpPr>
        <p:spPr/>
        <p:txBody>
          <a:bodyPr/>
          <a:lstStyle>
            <a:lvl1pPr defTabSz="410853" hangingPunct="0">
              <a:lnSpc>
                <a:spcPct val="93000"/>
              </a:lnSpc>
              <a:buClr>
                <a:srgbClr val="000000"/>
              </a:buClr>
              <a:buSzPct val="45000"/>
              <a:defRPr>
                <a:ea typeface="msgothic" charset="0"/>
                <a:cs typeface="msgothic" charset="0"/>
              </a:defRPr>
            </a:lvl1pPr>
          </a:lstStyle>
          <a:p>
            <a:pPr>
              <a:defRPr/>
            </a:pPr>
            <a:fld id="{D6E43D3D-860A-429A-9A03-608F7D4E539A}" type="slidenum">
              <a:rPr lang="hu-HU"/>
              <a:pPr>
                <a:defRPr/>
              </a:pPr>
              <a:t>‹#›</a:t>
            </a:fld>
            <a:endParaRPr lang="hu-HU"/>
          </a:p>
        </p:txBody>
      </p:sp>
    </p:spTree>
    <p:extLst>
      <p:ext uri="{BB962C8B-B14F-4D97-AF65-F5344CB8AC3E}">
        <p14:creationId xmlns:p14="http://schemas.microsoft.com/office/powerpoint/2010/main" val="19604379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7"/>
            <a:ext cx="7772400" cy="1470025"/>
          </a:xfrm>
        </p:spPr>
        <p:txBody>
          <a:bodyPr/>
          <a:lstStyle/>
          <a:p>
            <a:r>
              <a:rPr lang="hu-HU" smtClean="0"/>
              <a:t>Mintacím szerkesztése</a:t>
            </a:r>
            <a:endParaRPr lang="en-US"/>
          </a:p>
        </p:txBody>
      </p:sp>
      <p:sp>
        <p:nvSpPr>
          <p:cNvPr id="3" name="Alcím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106" indent="0" algn="ctr">
              <a:buNone/>
              <a:defRPr>
                <a:solidFill>
                  <a:schemeClr val="tx1">
                    <a:tint val="75000"/>
                  </a:schemeClr>
                </a:solidFill>
              </a:defRPr>
            </a:lvl2pPr>
            <a:lvl3pPr marL="914210" indent="0" algn="ctr">
              <a:buNone/>
              <a:defRPr>
                <a:solidFill>
                  <a:schemeClr val="tx1">
                    <a:tint val="75000"/>
                  </a:schemeClr>
                </a:solidFill>
              </a:defRPr>
            </a:lvl3pPr>
            <a:lvl4pPr marL="1371316" indent="0" algn="ctr">
              <a:buNone/>
              <a:defRPr>
                <a:solidFill>
                  <a:schemeClr val="tx1">
                    <a:tint val="75000"/>
                  </a:schemeClr>
                </a:solidFill>
              </a:defRPr>
            </a:lvl4pPr>
            <a:lvl5pPr marL="1828421" indent="0" algn="ctr">
              <a:buNone/>
              <a:defRPr>
                <a:solidFill>
                  <a:schemeClr val="tx1">
                    <a:tint val="75000"/>
                  </a:schemeClr>
                </a:solidFill>
              </a:defRPr>
            </a:lvl5pPr>
            <a:lvl6pPr marL="2285526" indent="0" algn="ctr">
              <a:buNone/>
              <a:defRPr>
                <a:solidFill>
                  <a:schemeClr val="tx1">
                    <a:tint val="75000"/>
                  </a:schemeClr>
                </a:solidFill>
              </a:defRPr>
            </a:lvl6pPr>
            <a:lvl7pPr marL="2742630" indent="0" algn="ctr">
              <a:buNone/>
              <a:defRPr>
                <a:solidFill>
                  <a:schemeClr val="tx1">
                    <a:tint val="75000"/>
                  </a:schemeClr>
                </a:solidFill>
              </a:defRPr>
            </a:lvl7pPr>
            <a:lvl8pPr marL="3199736" indent="0" algn="ctr">
              <a:buNone/>
              <a:defRPr>
                <a:solidFill>
                  <a:schemeClr val="tx1">
                    <a:tint val="75000"/>
                  </a:schemeClr>
                </a:solidFill>
              </a:defRPr>
            </a:lvl8pPr>
            <a:lvl9pPr marL="3656841" indent="0" algn="ctr">
              <a:buNone/>
              <a:defRPr>
                <a:solidFill>
                  <a:schemeClr val="tx1">
                    <a:tint val="75000"/>
                  </a:schemeClr>
                </a:solidFill>
              </a:defRPr>
            </a:lvl9pPr>
          </a:lstStyle>
          <a:p>
            <a:r>
              <a:rPr lang="hu-HU" smtClean="0"/>
              <a:t>Alcím mintájának szerkesztése</a:t>
            </a:r>
            <a:endParaRPr lang="en-US"/>
          </a:p>
        </p:txBody>
      </p:sp>
      <p:sp>
        <p:nvSpPr>
          <p:cNvPr id="4" name="Dátum helye 3"/>
          <p:cNvSpPr>
            <a:spLocks noGrp="1"/>
          </p:cNvSpPr>
          <p:nvPr>
            <p:ph type="dt" sz="half" idx="10"/>
          </p:nvPr>
        </p:nvSpPr>
        <p:spPr/>
        <p:txBody>
          <a:bodyPr/>
          <a:lstStyle/>
          <a:p>
            <a:fld id="{EAAE1BF3-223A-4198-8085-29E57DB673DB}" type="datetimeFigureOut">
              <a:rPr lang="en-US" smtClean="0">
                <a:solidFill>
                  <a:prstClr val="black">
                    <a:tint val="75000"/>
                  </a:prstClr>
                </a:solidFill>
              </a:rPr>
              <a:pPr/>
              <a:t>2/12/2018</a:t>
            </a:fld>
            <a:endParaRPr lang="en-US">
              <a:solidFill>
                <a:prstClr val="black">
                  <a:tint val="75000"/>
                </a:prstClr>
              </a:solidFill>
            </a:endParaRPr>
          </a:p>
        </p:txBody>
      </p:sp>
      <p:sp>
        <p:nvSpPr>
          <p:cNvPr id="5" name="Élőláb helye 4"/>
          <p:cNvSpPr>
            <a:spLocks noGrp="1"/>
          </p:cNvSpPr>
          <p:nvPr>
            <p:ph type="ftr" sz="quarter" idx="11"/>
          </p:nvPr>
        </p:nvSpPr>
        <p:spPr/>
        <p:txBody>
          <a:bodyPr/>
          <a:lstStyle/>
          <a:p>
            <a:endParaRPr lang="en-US">
              <a:solidFill>
                <a:prstClr val="black">
                  <a:tint val="75000"/>
                </a:prstClr>
              </a:solidFill>
            </a:endParaRPr>
          </a:p>
        </p:txBody>
      </p:sp>
      <p:sp>
        <p:nvSpPr>
          <p:cNvPr id="6" name="Dia számának helye 5"/>
          <p:cNvSpPr>
            <a:spLocks noGrp="1"/>
          </p:cNvSpPr>
          <p:nvPr>
            <p:ph type="sldNum" sz="quarter" idx="12"/>
          </p:nvPr>
        </p:nvSpPr>
        <p:spPr/>
        <p:txBody>
          <a:bodyPr/>
          <a:lstStyle/>
          <a:p>
            <a:fld id="{BE6D984F-D5E0-4694-9C98-5701DF361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17912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10"/>
          </p:nvPr>
        </p:nvSpPr>
        <p:spPr/>
        <p:txBody>
          <a:bodyPr/>
          <a:lstStyle/>
          <a:p>
            <a:fld id="{EAAE1BF3-223A-4198-8085-29E57DB673DB}" type="datetimeFigureOut">
              <a:rPr lang="en-US" smtClean="0">
                <a:solidFill>
                  <a:prstClr val="black">
                    <a:tint val="75000"/>
                  </a:prstClr>
                </a:solidFill>
              </a:rPr>
              <a:pPr/>
              <a:t>2/12/2018</a:t>
            </a:fld>
            <a:endParaRPr lang="en-US">
              <a:solidFill>
                <a:prstClr val="black">
                  <a:tint val="75000"/>
                </a:prstClr>
              </a:solidFill>
            </a:endParaRPr>
          </a:p>
        </p:txBody>
      </p:sp>
      <p:sp>
        <p:nvSpPr>
          <p:cNvPr id="5" name="Élőláb helye 4"/>
          <p:cNvSpPr>
            <a:spLocks noGrp="1"/>
          </p:cNvSpPr>
          <p:nvPr>
            <p:ph type="ftr" sz="quarter" idx="11"/>
          </p:nvPr>
        </p:nvSpPr>
        <p:spPr/>
        <p:txBody>
          <a:bodyPr/>
          <a:lstStyle/>
          <a:p>
            <a:endParaRPr lang="en-US">
              <a:solidFill>
                <a:prstClr val="black">
                  <a:tint val="75000"/>
                </a:prstClr>
              </a:solidFill>
            </a:endParaRPr>
          </a:p>
        </p:txBody>
      </p:sp>
      <p:sp>
        <p:nvSpPr>
          <p:cNvPr id="6" name="Dia számának helye 5"/>
          <p:cNvSpPr>
            <a:spLocks noGrp="1"/>
          </p:cNvSpPr>
          <p:nvPr>
            <p:ph type="sldNum" sz="quarter" idx="12"/>
          </p:nvPr>
        </p:nvSpPr>
        <p:spPr/>
        <p:txBody>
          <a:bodyPr/>
          <a:lstStyle/>
          <a:p>
            <a:fld id="{BE6D984F-D5E0-4694-9C98-5701DF361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66627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2"/>
            <a:ext cx="7772400" cy="1362075"/>
          </a:xfrm>
        </p:spPr>
        <p:txBody>
          <a:bodyPr anchor="t"/>
          <a:lstStyle>
            <a:lvl1pPr algn="l">
              <a:defRPr sz="4000" b="1" cap="all"/>
            </a:lvl1pPr>
          </a:lstStyle>
          <a:p>
            <a:r>
              <a:rPr lang="hu-HU" smtClean="0"/>
              <a:t>Mintacím szerkesztése</a:t>
            </a:r>
            <a:endParaRPr lang="en-US"/>
          </a:p>
        </p:txBody>
      </p:sp>
      <p:sp>
        <p:nvSpPr>
          <p:cNvPr id="3" name="Szöveg helye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06" indent="0">
              <a:buNone/>
              <a:defRPr sz="1800">
                <a:solidFill>
                  <a:schemeClr val="tx1">
                    <a:tint val="75000"/>
                  </a:schemeClr>
                </a:solidFill>
              </a:defRPr>
            </a:lvl2pPr>
            <a:lvl3pPr marL="914210" indent="0">
              <a:buNone/>
              <a:defRPr sz="1600">
                <a:solidFill>
                  <a:schemeClr val="tx1">
                    <a:tint val="75000"/>
                  </a:schemeClr>
                </a:solidFill>
              </a:defRPr>
            </a:lvl3pPr>
            <a:lvl4pPr marL="1371316" indent="0">
              <a:buNone/>
              <a:defRPr sz="1400">
                <a:solidFill>
                  <a:schemeClr val="tx1">
                    <a:tint val="75000"/>
                  </a:schemeClr>
                </a:solidFill>
              </a:defRPr>
            </a:lvl4pPr>
            <a:lvl5pPr marL="1828421" indent="0">
              <a:buNone/>
              <a:defRPr sz="1400">
                <a:solidFill>
                  <a:schemeClr val="tx1">
                    <a:tint val="75000"/>
                  </a:schemeClr>
                </a:solidFill>
              </a:defRPr>
            </a:lvl5pPr>
            <a:lvl6pPr marL="2285526" indent="0">
              <a:buNone/>
              <a:defRPr sz="1400">
                <a:solidFill>
                  <a:schemeClr val="tx1">
                    <a:tint val="75000"/>
                  </a:schemeClr>
                </a:solidFill>
              </a:defRPr>
            </a:lvl6pPr>
            <a:lvl7pPr marL="2742630" indent="0">
              <a:buNone/>
              <a:defRPr sz="1400">
                <a:solidFill>
                  <a:schemeClr val="tx1">
                    <a:tint val="75000"/>
                  </a:schemeClr>
                </a:solidFill>
              </a:defRPr>
            </a:lvl7pPr>
            <a:lvl8pPr marL="3199736" indent="0">
              <a:buNone/>
              <a:defRPr sz="1400">
                <a:solidFill>
                  <a:schemeClr val="tx1">
                    <a:tint val="75000"/>
                  </a:schemeClr>
                </a:solidFill>
              </a:defRPr>
            </a:lvl8pPr>
            <a:lvl9pPr marL="3656841" indent="0">
              <a:buNone/>
              <a:defRPr sz="14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p>
            <a:fld id="{EAAE1BF3-223A-4198-8085-29E57DB673DB}" type="datetimeFigureOut">
              <a:rPr lang="en-US" smtClean="0">
                <a:solidFill>
                  <a:prstClr val="black">
                    <a:tint val="75000"/>
                  </a:prstClr>
                </a:solidFill>
              </a:rPr>
              <a:pPr/>
              <a:t>2/12/2018</a:t>
            </a:fld>
            <a:endParaRPr lang="en-US">
              <a:solidFill>
                <a:prstClr val="black">
                  <a:tint val="75000"/>
                </a:prstClr>
              </a:solidFill>
            </a:endParaRPr>
          </a:p>
        </p:txBody>
      </p:sp>
      <p:sp>
        <p:nvSpPr>
          <p:cNvPr id="5" name="Élőláb helye 4"/>
          <p:cNvSpPr>
            <a:spLocks noGrp="1"/>
          </p:cNvSpPr>
          <p:nvPr>
            <p:ph type="ftr" sz="quarter" idx="11"/>
          </p:nvPr>
        </p:nvSpPr>
        <p:spPr/>
        <p:txBody>
          <a:bodyPr/>
          <a:lstStyle/>
          <a:p>
            <a:endParaRPr lang="en-US">
              <a:solidFill>
                <a:prstClr val="black">
                  <a:tint val="75000"/>
                </a:prstClr>
              </a:solidFill>
            </a:endParaRPr>
          </a:p>
        </p:txBody>
      </p:sp>
      <p:sp>
        <p:nvSpPr>
          <p:cNvPr id="6" name="Dia számának helye 5"/>
          <p:cNvSpPr>
            <a:spLocks noGrp="1"/>
          </p:cNvSpPr>
          <p:nvPr>
            <p:ph type="sldNum" sz="quarter" idx="12"/>
          </p:nvPr>
        </p:nvSpPr>
        <p:spPr/>
        <p:txBody>
          <a:bodyPr/>
          <a:lstStyle/>
          <a:p>
            <a:fld id="{BE6D984F-D5E0-4694-9C98-5701DF361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0670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Tartalom helye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Tartalom helye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5" name="Dátum helye 4"/>
          <p:cNvSpPr>
            <a:spLocks noGrp="1"/>
          </p:cNvSpPr>
          <p:nvPr>
            <p:ph type="dt" sz="half" idx="10"/>
          </p:nvPr>
        </p:nvSpPr>
        <p:spPr/>
        <p:txBody>
          <a:bodyPr/>
          <a:lstStyle/>
          <a:p>
            <a:fld id="{EAAE1BF3-223A-4198-8085-29E57DB673DB}" type="datetimeFigureOut">
              <a:rPr lang="en-US" smtClean="0">
                <a:solidFill>
                  <a:prstClr val="black">
                    <a:tint val="75000"/>
                  </a:prstClr>
                </a:solidFill>
              </a:rPr>
              <a:pPr/>
              <a:t>2/12/2018</a:t>
            </a:fld>
            <a:endParaRPr lang="en-US">
              <a:solidFill>
                <a:prstClr val="black">
                  <a:tint val="75000"/>
                </a:prstClr>
              </a:solidFill>
            </a:endParaRPr>
          </a:p>
        </p:txBody>
      </p:sp>
      <p:sp>
        <p:nvSpPr>
          <p:cNvPr id="6" name="Élőláb helye 5"/>
          <p:cNvSpPr>
            <a:spLocks noGrp="1"/>
          </p:cNvSpPr>
          <p:nvPr>
            <p:ph type="ftr" sz="quarter" idx="11"/>
          </p:nvPr>
        </p:nvSpPr>
        <p:spPr/>
        <p:txBody>
          <a:bodyPr/>
          <a:lstStyle/>
          <a:p>
            <a:endParaRPr lang="en-US">
              <a:solidFill>
                <a:prstClr val="black">
                  <a:tint val="75000"/>
                </a:prstClr>
              </a:solidFill>
            </a:endParaRPr>
          </a:p>
        </p:txBody>
      </p:sp>
      <p:sp>
        <p:nvSpPr>
          <p:cNvPr id="7" name="Dia számának helye 6"/>
          <p:cNvSpPr>
            <a:spLocks noGrp="1"/>
          </p:cNvSpPr>
          <p:nvPr>
            <p:ph type="sldNum" sz="quarter" idx="12"/>
          </p:nvPr>
        </p:nvSpPr>
        <p:spPr/>
        <p:txBody>
          <a:bodyPr/>
          <a:lstStyle/>
          <a:p>
            <a:fld id="{BE6D984F-D5E0-4694-9C98-5701DF361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533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en-US"/>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7" name="Dátum helye 6"/>
          <p:cNvSpPr>
            <a:spLocks noGrp="1"/>
          </p:cNvSpPr>
          <p:nvPr>
            <p:ph type="dt" sz="half" idx="10"/>
          </p:nvPr>
        </p:nvSpPr>
        <p:spPr/>
        <p:txBody>
          <a:bodyPr/>
          <a:lstStyle/>
          <a:p>
            <a:fld id="{EAAE1BF3-223A-4198-8085-29E57DB673DB}" type="datetimeFigureOut">
              <a:rPr lang="en-US" smtClean="0"/>
              <a:t>2/12/2018</a:t>
            </a:fld>
            <a:endParaRPr lang="en-US"/>
          </a:p>
        </p:txBody>
      </p:sp>
      <p:sp>
        <p:nvSpPr>
          <p:cNvPr id="8" name="Élőláb helye 7"/>
          <p:cNvSpPr>
            <a:spLocks noGrp="1"/>
          </p:cNvSpPr>
          <p:nvPr>
            <p:ph type="ftr" sz="quarter" idx="11"/>
          </p:nvPr>
        </p:nvSpPr>
        <p:spPr/>
        <p:txBody>
          <a:bodyPr/>
          <a:lstStyle/>
          <a:p>
            <a:endParaRPr lang="en-US"/>
          </a:p>
        </p:txBody>
      </p:sp>
      <p:sp>
        <p:nvSpPr>
          <p:cNvPr id="9" name="Dia számának helye 8"/>
          <p:cNvSpPr>
            <a:spLocks noGrp="1"/>
          </p:cNvSpPr>
          <p:nvPr>
            <p:ph type="sldNum" sz="quarter" idx="12"/>
          </p:nvPr>
        </p:nvSpPr>
        <p:spPr/>
        <p:txBody>
          <a:bodyPr/>
          <a:lstStyle/>
          <a:p>
            <a:fld id="{BE6D984F-D5E0-4694-9C98-5701DF361FCC}" type="slidenum">
              <a:rPr lang="en-US" smtClean="0"/>
              <a:t>‹#›</a:t>
            </a:fld>
            <a:endParaRPr lang="en-US"/>
          </a:p>
        </p:txBody>
      </p:sp>
    </p:spTree>
    <p:extLst>
      <p:ext uri="{BB962C8B-B14F-4D97-AF65-F5344CB8AC3E}">
        <p14:creationId xmlns:p14="http://schemas.microsoft.com/office/powerpoint/2010/main" val="28586358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en-US"/>
          </a:p>
        </p:txBody>
      </p:sp>
      <p:sp>
        <p:nvSpPr>
          <p:cNvPr id="3" name="Szöveg helye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5" name="Szöveg helye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7" name="Dátum helye 6"/>
          <p:cNvSpPr>
            <a:spLocks noGrp="1"/>
          </p:cNvSpPr>
          <p:nvPr>
            <p:ph type="dt" sz="half" idx="10"/>
          </p:nvPr>
        </p:nvSpPr>
        <p:spPr/>
        <p:txBody>
          <a:bodyPr/>
          <a:lstStyle/>
          <a:p>
            <a:fld id="{EAAE1BF3-223A-4198-8085-29E57DB673DB}" type="datetimeFigureOut">
              <a:rPr lang="en-US" smtClean="0">
                <a:solidFill>
                  <a:prstClr val="black">
                    <a:tint val="75000"/>
                  </a:prstClr>
                </a:solidFill>
              </a:rPr>
              <a:pPr/>
              <a:t>2/12/2018</a:t>
            </a:fld>
            <a:endParaRPr lang="en-US">
              <a:solidFill>
                <a:prstClr val="black">
                  <a:tint val="75000"/>
                </a:prstClr>
              </a:solidFill>
            </a:endParaRPr>
          </a:p>
        </p:txBody>
      </p:sp>
      <p:sp>
        <p:nvSpPr>
          <p:cNvPr id="8" name="Élőláb helye 7"/>
          <p:cNvSpPr>
            <a:spLocks noGrp="1"/>
          </p:cNvSpPr>
          <p:nvPr>
            <p:ph type="ftr" sz="quarter" idx="11"/>
          </p:nvPr>
        </p:nvSpPr>
        <p:spPr/>
        <p:txBody>
          <a:bodyPr/>
          <a:lstStyle/>
          <a:p>
            <a:endParaRPr lang="en-US">
              <a:solidFill>
                <a:prstClr val="black">
                  <a:tint val="75000"/>
                </a:prstClr>
              </a:solidFill>
            </a:endParaRPr>
          </a:p>
        </p:txBody>
      </p:sp>
      <p:sp>
        <p:nvSpPr>
          <p:cNvPr id="9" name="Dia számának helye 8"/>
          <p:cNvSpPr>
            <a:spLocks noGrp="1"/>
          </p:cNvSpPr>
          <p:nvPr>
            <p:ph type="sldNum" sz="quarter" idx="12"/>
          </p:nvPr>
        </p:nvSpPr>
        <p:spPr/>
        <p:txBody>
          <a:bodyPr/>
          <a:lstStyle/>
          <a:p>
            <a:fld id="{BE6D984F-D5E0-4694-9C98-5701DF361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94938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Dátum helye 2"/>
          <p:cNvSpPr>
            <a:spLocks noGrp="1"/>
          </p:cNvSpPr>
          <p:nvPr>
            <p:ph type="dt" sz="half" idx="10"/>
          </p:nvPr>
        </p:nvSpPr>
        <p:spPr/>
        <p:txBody>
          <a:bodyPr/>
          <a:lstStyle/>
          <a:p>
            <a:fld id="{EAAE1BF3-223A-4198-8085-29E57DB673DB}" type="datetimeFigureOut">
              <a:rPr lang="en-US" smtClean="0">
                <a:solidFill>
                  <a:prstClr val="black">
                    <a:tint val="75000"/>
                  </a:prstClr>
                </a:solidFill>
              </a:rPr>
              <a:pPr/>
              <a:t>2/12/2018</a:t>
            </a:fld>
            <a:endParaRPr lang="en-US">
              <a:solidFill>
                <a:prstClr val="black">
                  <a:tint val="75000"/>
                </a:prstClr>
              </a:solidFill>
            </a:endParaRPr>
          </a:p>
        </p:txBody>
      </p:sp>
      <p:sp>
        <p:nvSpPr>
          <p:cNvPr id="4" name="Élőláb helye 3"/>
          <p:cNvSpPr>
            <a:spLocks noGrp="1"/>
          </p:cNvSpPr>
          <p:nvPr>
            <p:ph type="ftr" sz="quarter" idx="11"/>
          </p:nvPr>
        </p:nvSpPr>
        <p:spPr/>
        <p:txBody>
          <a:bodyPr/>
          <a:lstStyle/>
          <a:p>
            <a:endParaRPr lang="en-US">
              <a:solidFill>
                <a:prstClr val="black">
                  <a:tint val="75000"/>
                </a:prstClr>
              </a:solidFill>
            </a:endParaRPr>
          </a:p>
        </p:txBody>
      </p:sp>
      <p:sp>
        <p:nvSpPr>
          <p:cNvPr id="5" name="Dia számának helye 4"/>
          <p:cNvSpPr>
            <a:spLocks noGrp="1"/>
          </p:cNvSpPr>
          <p:nvPr>
            <p:ph type="sldNum" sz="quarter" idx="12"/>
          </p:nvPr>
        </p:nvSpPr>
        <p:spPr/>
        <p:txBody>
          <a:bodyPr/>
          <a:lstStyle/>
          <a:p>
            <a:fld id="{BE6D984F-D5E0-4694-9C98-5701DF361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70036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EAAE1BF3-223A-4198-8085-29E57DB673DB}" type="datetimeFigureOut">
              <a:rPr lang="en-US" smtClean="0">
                <a:solidFill>
                  <a:prstClr val="black">
                    <a:tint val="75000"/>
                  </a:prstClr>
                </a:solidFill>
              </a:rPr>
              <a:pPr/>
              <a:t>2/12/2018</a:t>
            </a:fld>
            <a:endParaRPr lang="en-US">
              <a:solidFill>
                <a:prstClr val="black">
                  <a:tint val="75000"/>
                </a:prstClr>
              </a:solidFill>
            </a:endParaRPr>
          </a:p>
        </p:txBody>
      </p:sp>
      <p:sp>
        <p:nvSpPr>
          <p:cNvPr id="3" name="Élőláb helye 2"/>
          <p:cNvSpPr>
            <a:spLocks noGrp="1"/>
          </p:cNvSpPr>
          <p:nvPr>
            <p:ph type="ftr" sz="quarter" idx="11"/>
          </p:nvPr>
        </p:nvSpPr>
        <p:spPr/>
        <p:txBody>
          <a:bodyPr/>
          <a:lstStyle/>
          <a:p>
            <a:endParaRPr lang="en-US">
              <a:solidFill>
                <a:prstClr val="black">
                  <a:tint val="75000"/>
                </a:prstClr>
              </a:solidFill>
            </a:endParaRPr>
          </a:p>
        </p:txBody>
      </p:sp>
      <p:sp>
        <p:nvSpPr>
          <p:cNvPr id="4" name="Dia számának helye 3"/>
          <p:cNvSpPr>
            <a:spLocks noGrp="1"/>
          </p:cNvSpPr>
          <p:nvPr>
            <p:ph type="sldNum" sz="quarter" idx="12"/>
          </p:nvPr>
        </p:nvSpPr>
        <p:spPr/>
        <p:txBody>
          <a:bodyPr/>
          <a:lstStyle/>
          <a:p>
            <a:fld id="{BE6D984F-D5E0-4694-9C98-5701DF361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77562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2" y="273050"/>
            <a:ext cx="3008313" cy="1162050"/>
          </a:xfrm>
        </p:spPr>
        <p:txBody>
          <a:bodyPr anchor="b"/>
          <a:lstStyle>
            <a:lvl1pPr algn="l">
              <a:defRPr sz="2000" b="1"/>
            </a:lvl1pPr>
          </a:lstStyle>
          <a:p>
            <a:r>
              <a:rPr lang="hu-HU" smtClean="0"/>
              <a:t>Mintacím szerkesztése</a:t>
            </a:r>
            <a:endParaRPr lang="en-US"/>
          </a:p>
        </p:txBody>
      </p:sp>
      <p:sp>
        <p:nvSpPr>
          <p:cNvPr id="3" name="Tartalom helye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Szöveg helye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EAAE1BF3-223A-4198-8085-29E57DB673DB}" type="datetimeFigureOut">
              <a:rPr lang="en-US" smtClean="0">
                <a:solidFill>
                  <a:prstClr val="black">
                    <a:tint val="75000"/>
                  </a:prstClr>
                </a:solidFill>
              </a:rPr>
              <a:pPr/>
              <a:t>2/12/2018</a:t>
            </a:fld>
            <a:endParaRPr lang="en-US">
              <a:solidFill>
                <a:prstClr val="black">
                  <a:tint val="75000"/>
                </a:prstClr>
              </a:solidFill>
            </a:endParaRPr>
          </a:p>
        </p:txBody>
      </p:sp>
      <p:sp>
        <p:nvSpPr>
          <p:cNvPr id="6" name="Élőláb helye 5"/>
          <p:cNvSpPr>
            <a:spLocks noGrp="1"/>
          </p:cNvSpPr>
          <p:nvPr>
            <p:ph type="ftr" sz="quarter" idx="11"/>
          </p:nvPr>
        </p:nvSpPr>
        <p:spPr/>
        <p:txBody>
          <a:bodyPr/>
          <a:lstStyle/>
          <a:p>
            <a:endParaRPr lang="en-US">
              <a:solidFill>
                <a:prstClr val="black">
                  <a:tint val="75000"/>
                </a:prstClr>
              </a:solidFill>
            </a:endParaRPr>
          </a:p>
        </p:txBody>
      </p:sp>
      <p:sp>
        <p:nvSpPr>
          <p:cNvPr id="7" name="Dia számának helye 6"/>
          <p:cNvSpPr>
            <a:spLocks noGrp="1"/>
          </p:cNvSpPr>
          <p:nvPr>
            <p:ph type="sldNum" sz="quarter" idx="12"/>
          </p:nvPr>
        </p:nvSpPr>
        <p:spPr/>
        <p:txBody>
          <a:bodyPr/>
          <a:lstStyle/>
          <a:p>
            <a:fld id="{BE6D984F-D5E0-4694-9C98-5701DF361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03825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en-US"/>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endParaRPr lang="en-US"/>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EAAE1BF3-223A-4198-8085-29E57DB673DB}" type="datetimeFigureOut">
              <a:rPr lang="en-US" smtClean="0">
                <a:solidFill>
                  <a:prstClr val="black">
                    <a:tint val="75000"/>
                  </a:prstClr>
                </a:solidFill>
              </a:rPr>
              <a:pPr/>
              <a:t>2/12/2018</a:t>
            </a:fld>
            <a:endParaRPr lang="en-US">
              <a:solidFill>
                <a:prstClr val="black">
                  <a:tint val="75000"/>
                </a:prstClr>
              </a:solidFill>
            </a:endParaRPr>
          </a:p>
        </p:txBody>
      </p:sp>
      <p:sp>
        <p:nvSpPr>
          <p:cNvPr id="6" name="Élőláb helye 5"/>
          <p:cNvSpPr>
            <a:spLocks noGrp="1"/>
          </p:cNvSpPr>
          <p:nvPr>
            <p:ph type="ftr" sz="quarter" idx="11"/>
          </p:nvPr>
        </p:nvSpPr>
        <p:spPr/>
        <p:txBody>
          <a:bodyPr/>
          <a:lstStyle/>
          <a:p>
            <a:endParaRPr lang="en-US">
              <a:solidFill>
                <a:prstClr val="black">
                  <a:tint val="75000"/>
                </a:prstClr>
              </a:solidFill>
            </a:endParaRPr>
          </a:p>
        </p:txBody>
      </p:sp>
      <p:sp>
        <p:nvSpPr>
          <p:cNvPr id="7" name="Dia számának helye 6"/>
          <p:cNvSpPr>
            <a:spLocks noGrp="1"/>
          </p:cNvSpPr>
          <p:nvPr>
            <p:ph type="sldNum" sz="quarter" idx="12"/>
          </p:nvPr>
        </p:nvSpPr>
        <p:spPr/>
        <p:txBody>
          <a:bodyPr/>
          <a:lstStyle/>
          <a:p>
            <a:fld id="{BE6D984F-D5E0-4694-9C98-5701DF361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33381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10"/>
          </p:nvPr>
        </p:nvSpPr>
        <p:spPr/>
        <p:txBody>
          <a:bodyPr/>
          <a:lstStyle/>
          <a:p>
            <a:fld id="{EAAE1BF3-223A-4198-8085-29E57DB673DB}" type="datetimeFigureOut">
              <a:rPr lang="en-US" smtClean="0">
                <a:solidFill>
                  <a:prstClr val="black">
                    <a:tint val="75000"/>
                  </a:prstClr>
                </a:solidFill>
              </a:rPr>
              <a:pPr/>
              <a:t>2/12/2018</a:t>
            </a:fld>
            <a:endParaRPr lang="en-US">
              <a:solidFill>
                <a:prstClr val="black">
                  <a:tint val="75000"/>
                </a:prstClr>
              </a:solidFill>
            </a:endParaRPr>
          </a:p>
        </p:txBody>
      </p:sp>
      <p:sp>
        <p:nvSpPr>
          <p:cNvPr id="5" name="Élőláb helye 4"/>
          <p:cNvSpPr>
            <a:spLocks noGrp="1"/>
          </p:cNvSpPr>
          <p:nvPr>
            <p:ph type="ftr" sz="quarter" idx="11"/>
          </p:nvPr>
        </p:nvSpPr>
        <p:spPr/>
        <p:txBody>
          <a:bodyPr/>
          <a:lstStyle/>
          <a:p>
            <a:endParaRPr lang="en-US">
              <a:solidFill>
                <a:prstClr val="black">
                  <a:tint val="75000"/>
                </a:prstClr>
              </a:solidFill>
            </a:endParaRPr>
          </a:p>
        </p:txBody>
      </p:sp>
      <p:sp>
        <p:nvSpPr>
          <p:cNvPr id="6" name="Dia számának helye 5"/>
          <p:cNvSpPr>
            <a:spLocks noGrp="1"/>
          </p:cNvSpPr>
          <p:nvPr>
            <p:ph type="sldNum" sz="quarter" idx="12"/>
          </p:nvPr>
        </p:nvSpPr>
        <p:spPr/>
        <p:txBody>
          <a:bodyPr/>
          <a:lstStyle/>
          <a:p>
            <a:fld id="{BE6D984F-D5E0-4694-9C98-5701DF361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19098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1" y="274640"/>
            <a:ext cx="2057400" cy="5851525"/>
          </a:xfrm>
        </p:spPr>
        <p:txBody>
          <a:bodyPr vert="eaVert"/>
          <a:lstStyle/>
          <a:p>
            <a:r>
              <a:rPr lang="hu-HU" smtClean="0"/>
              <a:t>Mintacím szerkesztése</a:t>
            </a:r>
            <a:endParaRPr lang="en-US"/>
          </a:p>
        </p:txBody>
      </p:sp>
      <p:sp>
        <p:nvSpPr>
          <p:cNvPr id="3" name="Függőleges szöveg helye 2"/>
          <p:cNvSpPr>
            <a:spLocks noGrp="1"/>
          </p:cNvSpPr>
          <p:nvPr>
            <p:ph type="body" orient="vert" idx="1"/>
          </p:nvPr>
        </p:nvSpPr>
        <p:spPr>
          <a:xfrm>
            <a:off x="457200" y="274640"/>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10"/>
          </p:nvPr>
        </p:nvSpPr>
        <p:spPr/>
        <p:txBody>
          <a:bodyPr/>
          <a:lstStyle/>
          <a:p>
            <a:fld id="{EAAE1BF3-223A-4198-8085-29E57DB673DB}" type="datetimeFigureOut">
              <a:rPr lang="en-US" smtClean="0">
                <a:solidFill>
                  <a:prstClr val="black">
                    <a:tint val="75000"/>
                  </a:prstClr>
                </a:solidFill>
              </a:rPr>
              <a:pPr/>
              <a:t>2/12/2018</a:t>
            </a:fld>
            <a:endParaRPr lang="en-US">
              <a:solidFill>
                <a:prstClr val="black">
                  <a:tint val="75000"/>
                </a:prstClr>
              </a:solidFill>
            </a:endParaRPr>
          </a:p>
        </p:txBody>
      </p:sp>
      <p:sp>
        <p:nvSpPr>
          <p:cNvPr id="5" name="Élőláb helye 4"/>
          <p:cNvSpPr>
            <a:spLocks noGrp="1"/>
          </p:cNvSpPr>
          <p:nvPr>
            <p:ph type="ftr" sz="quarter" idx="11"/>
          </p:nvPr>
        </p:nvSpPr>
        <p:spPr/>
        <p:txBody>
          <a:bodyPr/>
          <a:lstStyle/>
          <a:p>
            <a:endParaRPr lang="en-US">
              <a:solidFill>
                <a:prstClr val="black">
                  <a:tint val="75000"/>
                </a:prstClr>
              </a:solidFill>
            </a:endParaRPr>
          </a:p>
        </p:txBody>
      </p:sp>
      <p:sp>
        <p:nvSpPr>
          <p:cNvPr id="6" name="Dia számának helye 5"/>
          <p:cNvSpPr>
            <a:spLocks noGrp="1"/>
          </p:cNvSpPr>
          <p:nvPr>
            <p:ph type="sldNum" sz="quarter" idx="12"/>
          </p:nvPr>
        </p:nvSpPr>
        <p:spPr/>
        <p:txBody>
          <a:bodyPr/>
          <a:lstStyle/>
          <a:p>
            <a:fld id="{BE6D984F-D5E0-4694-9C98-5701DF361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9319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Dátum helye 2"/>
          <p:cNvSpPr>
            <a:spLocks noGrp="1"/>
          </p:cNvSpPr>
          <p:nvPr>
            <p:ph type="dt" sz="half" idx="10"/>
          </p:nvPr>
        </p:nvSpPr>
        <p:spPr/>
        <p:txBody>
          <a:bodyPr/>
          <a:lstStyle/>
          <a:p>
            <a:fld id="{EAAE1BF3-223A-4198-8085-29E57DB673DB}" type="datetimeFigureOut">
              <a:rPr lang="en-US" smtClean="0"/>
              <a:t>2/12/2018</a:t>
            </a:fld>
            <a:endParaRPr lang="en-US"/>
          </a:p>
        </p:txBody>
      </p:sp>
      <p:sp>
        <p:nvSpPr>
          <p:cNvPr id="4" name="Élőláb helye 3"/>
          <p:cNvSpPr>
            <a:spLocks noGrp="1"/>
          </p:cNvSpPr>
          <p:nvPr>
            <p:ph type="ftr" sz="quarter" idx="11"/>
          </p:nvPr>
        </p:nvSpPr>
        <p:spPr/>
        <p:txBody>
          <a:bodyPr/>
          <a:lstStyle/>
          <a:p>
            <a:endParaRPr lang="en-US"/>
          </a:p>
        </p:txBody>
      </p:sp>
      <p:sp>
        <p:nvSpPr>
          <p:cNvPr id="5" name="Dia számának helye 4"/>
          <p:cNvSpPr>
            <a:spLocks noGrp="1"/>
          </p:cNvSpPr>
          <p:nvPr>
            <p:ph type="sldNum" sz="quarter" idx="12"/>
          </p:nvPr>
        </p:nvSpPr>
        <p:spPr/>
        <p:txBody>
          <a:bodyPr/>
          <a:lstStyle/>
          <a:p>
            <a:fld id="{BE6D984F-D5E0-4694-9C98-5701DF361FCC}" type="slidenum">
              <a:rPr lang="en-US" smtClean="0"/>
              <a:t>‹#›</a:t>
            </a:fld>
            <a:endParaRPr lang="en-US"/>
          </a:p>
        </p:txBody>
      </p:sp>
    </p:spTree>
    <p:extLst>
      <p:ext uri="{BB962C8B-B14F-4D97-AF65-F5344CB8AC3E}">
        <p14:creationId xmlns:p14="http://schemas.microsoft.com/office/powerpoint/2010/main" val="2048314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EAAE1BF3-223A-4198-8085-29E57DB673DB}" type="datetimeFigureOut">
              <a:rPr lang="en-US" smtClean="0"/>
              <a:t>2/12/2018</a:t>
            </a:fld>
            <a:endParaRPr lang="en-US"/>
          </a:p>
        </p:txBody>
      </p:sp>
      <p:sp>
        <p:nvSpPr>
          <p:cNvPr id="3" name="Élőláb helye 2"/>
          <p:cNvSpPr>
            <a:spLocks noGrp="1"/>
          </p:cNvSpPr>
          <p:nvPr>
            <p:ph type="ftr" sz="quarter" idx="11"/>
          </p:nvPr>
        </p:nvSpPr>
        <p:spPr/>
        <p:txBody>
          <a:bodyPr/>
          <a:lstStyle/>
          <a:p>
            <a:endParaRPr lang="en-US"/>
          </a:p>
        </p:txBody>
      </p:sp>
      <p:sp>
        <p:nvSpPr>
          <p:cNvPr id="4" name="Dia számának helye 3"/>
          <p:cNvSpPr>
            <a:spLocks noGrp="1"/>
          </p:cNvSpPr>
          <p:nvPr>
            <p:ph type="sldNum" sz="quarter" idx="12"/>
          </p:nvPr>
        </p:nvSpPr>
        <p:spPr/>
        <p:txBody>
          <a:bodyPr/>
          <a:lstStyle/>
          <a:p>
            <a:fld id="{BE6D984F-D5E0-4694-9C98-5701DF361FCC}" type="slidenum">
              <a:rPr lang="en-US" smtClean="0"/>
              <a:t>‹#›</a:t>
            </a:fld>
            <a:endParaRPr lang="en-US"/>
          </a:p>
        </p:txBody>
      </p:sp>
    </p:spTree>
    <p:extLst>
      <p:ext uri="{BB962C8B-B14F-4D97-AF65-F5344CB8AC3E}">
        <p14:creationId xmlns:p14="http://schemas.microsoft.com/office/powerpoint/2010/main" val="740606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en-US"/>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EAAE1BF3-223A-4198-8085-29E57DB673DB}" type="datetimeFigureOut">
              <a:rPr lang="en-US" smtClean="0"/>
              <a:t>2/12/2018</a:t>
            </a:fld>
            <a:endParaRPr lang="en-US"/>
          </a:p>
        </p:txBody>
      </p:sp>
      <p:sp>
        <p:nvSpPr>
          <p:cNvPr id="6" name="Élőláb helye 5"/>
          <p:cNvSpPr>
            <a:spLocks noGrp="1"/>
          </p:cNvSpPr>
          <p:nvPr>
            <p:ph type="ftr" sz="quarter" idx="11"/>
          </p:nvPr>
        </p:nvSpPr>
        <p:spPr/>
        <p:txBody>
          <a:bodyPr/>
          <a:lstStyle/>
          <a:p>
            <a:endParaRPr lang="en-US"/>
          </a:p>
        </p:txBody>
      </p:sp>
      <p:sp>
        <p:nvSpPr>
          <p:cNvPr id="7" name="Dia számának helye 6"/>
          <p:cNvSpPr>
            <a:spLocks noGrp="1"/>
          </p:cNvSpPr>
          <p:nvPr>
            <p:ph type="sldNum" sz="quarter" idx="12"/>
          </p:nvPr>
        </p:nvSpPr>
        <p:spPr/>
        <p:txBody>
          <a:bodyPr/>
          <a:lstStyle/>
          <a:p>
            <a:fld id="{BE6D984F-D5E0-4694-9C98-5701DF361FCC}" type="slidenum">
              <a:rPr lang="en-US" smtClean="0"/>
              <a:t>‹#›</a:t>
            </a:fld>
            <a:endParaRPr lang="en-US"/>
          </a:p>
        </p:txBody>
      </p:sp>
    </p:spTree>
    <p:extLst>
      <p:ext uri="{BB962C8B-B14F-4D97-AF65-F5344CB8AC3E}">
        <p14:creationId xmlns:p14="http://schemas.microsoft.com/office/powerpoint/2010/main" val="922616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en-US"/>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EAAE1BF3-223A-4198-8085-29E57DB673DB}" type="datetimeFigureOut">
              <a:rPr lang="en-US" smtClean="0"/>
              <a:t>2/12/2018</a:t>
            </a:fld>
            <a:endParaRPr lang="en-US"/>
          </a:p>
        </p:txBody>
      </p:sp>
      <p:sp>
        <p:nvSpPr>
          <p:cNvPr id="6" name="Élőláb helye 5"/>
          <p:cNvSpPr>
            <a:spLocks noGrp="1"/>
          </p:cNvSpPr>
          <p:nvPr>
            <p:ph type="ftr" sz="quarter" idx="11"/>
          </p:nvPr>
        </p:nvSpPr>
        <p:spPr/>
        <p:txBody>
          <a:bodyPr/>
          <a:lstStyle/>
          <a:p>
            <a:endParaRPr lang="en-US"/>
          </a:p>
        </p:txBody>
      </p:sp>
      <p:sp>
        <p:nvSpPr>
          <p:cNvPr id="7" name="Dia számának helye 6"/>
          <p:cNvSpPr>
            <a:spLocks noGrp="1"/>
          </p:cNvSpPr>
          <p:nvPr>
            <p:ph type="sldNum" sz="quarter" idx="12"/>
          </p:nvPr>
        </p:nvSpPr>
        <p:spPr/>
        <p:txBody>
          <a:bodyPr/>
          <a:lstStyle/>
          <a:p>
            <a:fld id="{BE6D984F-D5E0-4694-9C98-5701DF361FCC}" type="slidenum">
              <a:rPr lang="en-US" smtClean="0"/>
              <a:t>‹#›</a:t>
            </a:fld>
            <a:endParaRPr lang="en-US"/>
          </a:p>
        </p:txBody>
      </p:sp>
    </p:spTree>
    <p:extLst>
      <p:ext uri="{BB962C8B-B14F-4D97-AF65-F5344CB8AC3E}">
        <p14:creationId xmlns:p14="http://schemas.microsoft.com/office/powerpoint/2010/main" val="15427988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u-HU" smtClean="0"/>
              <a:t>Mintacím szerkesztése</a:t>
            </a:r>
            <a:endParaRPr lang="en-US"/>
          </a:p>
        </p:txBody>
      </p:sp>
      <p:sp>
        <p:nvSpPr>
          <p:cNvPr id="3" name="Szöveg hely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AE1BF3-223A-4198-8085-29E57DB673DB}" type="datetimeFigureOut">
              <a:rPr lang="en-US" smtClean="0"/>
              <a:t>2/12/2018</a:t>
            </a:fld>
            <a:endParaRPr lang="en-US"/>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6D984F-D5E0-4694-9C98-5701DF361FCC}" type="slidenum">
              <a:rPr lang="en-US" smtClean="0"/>
              <a:t>‹#›</a:t>
            </a:fld>
            <a:endParaRPr lang="en-US"/>
          </a:p>
        </p:txBody>
      </p:sp>
    </p:spTree>
    <p:extLst>
      <p:ext uri="{BB962C8B-B14F-4D97-AF65-F5344CB8AC3E}">
        <p14:creationId xmlns:p14="http://schemas.microsoft.com/office/powerpoint/2010/main" val="8945423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u-HU" altLang="hu-HU" smtClean="0"/>
              <a:t>Mintacím szerkesztése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u-HU" altLang="hu-HU" smtClean="0"/>
              <a:t>Mintaszöveg szerkesztése</a:t>
            </a:r>
          </a:p>
          <a:p>
            <a:pPr lvl="1"/>
            <a:r>
              <a:rPr lang="hu-HU" altLang="hu-HU" smtClean="0"/>
              <a:t>Második szint</a:t>
            </a:r>
          </a:p>
          <a:p>
            <a:pPr lvl="2"/>
            <a:r>
              <a:rPr lang="hu-HU" altLang="hu-HU" smtClean="0"/>
              <a:t>Harmadik szint</a:t>
            </a:r>
          </a:p>
          <a:p>
            <a:pPr lvl="3"/>
            <a:r>
              <a:rPr lang="hu-HU" altLang="hu-HU" smtClean="0"/>
              <a:t>Negyedik szint</a:t>
            </a:r>
          </a:p>
          <a:p>
            <a:pPr lvl="4"/>
            <a:r>
              <a:rPr lang="hu-HU" altLang="hu-HU" smtClean="0"/>
              <a:t>Ötödik szint</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hu-HU">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hu-HU">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44AC9AD3-5953-4DA1-AB74-814E7C334CE5}" type="slidenum">
              <a:rPr lang="hu-HU">
                <a:solidFill>
                  <a:srgbClr val="000000"/>
                </a:solidFill>
              </a:rPr>
              <a:pPr fontAlgn="base">
                <a:spcBef>
                  <a:spcPct val="0"/>
                </a:spcBef>
                <a:spcAft>
                  <a:spcPct val="0"/>
                </a:spcAft>
                <a:defRPr/>
              </a:pPr>
              <a:t>‹#›</a:t>
            </a:fld>
            <a:endParaRPr lang="hu-HU">
              <a:solidFill>
                <a:srgbClr val="000000"/>
              </a:solidFill>
            </a:endParaRPr>
          </a:p>
        </p:txBody>
      </p:sp>
    </p:spTree>
    <p:extLst>
      <p:ext uri="{BB962C8B-B14F-4D97-AF65-F5344CB8AC3E}">
        <p14:creationId xmlns:p14="http://schemas.microsoft.com/office/powerpoint/2010/main" val="25175832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u-HU" smtClean="0"/>
              <a:t>Mintacím szerkesztése</a:t>
            </a:r>
            <a:endParaRPr lang="en-US"/>
          </a:p>
        </p:txBody>
      </p:sp>
      <p:sp>
        <p:nvSpPr>
          <p:cNvPr id="3" name="Szöveg hely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AE1BF3-223A-4198-8085-29E57DB673DB}" type="datetimeFigureOut">
              <a:rPr lang="en-US" smtClean="0">
                <a:solidFill>
                  <a:prstClr val="black">
                    <a:tint val="75000"/>
                  </a:prstClr>
                </a:solidFill>
              </a:rPr>
              <a:pPr/>
              <a:t>2/12/2018</a:t>
            </a:fld>
            <a:endParaRPr lang="en-US">
              <a:solidFill>
                <a:prstClr val="black">
                  <a:tint val="75000"/>
                </a:prstClr>
              </a:solidFill>
            </a:endParaRPr>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6D984F-D5E0-4694-9C98-5701DF361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426255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922" y="275072"/>
            <a:ext cx="8229600" cy="1142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764" tIns="45379" rIns="90764" bIns="45379" numCol="1" anchor="ctr" anchorCtr="0" compatLnSpc="1">
            <a:prstTxWarp prst="textNoShape">
              <a:avLst/>
            </a:prstTxWarp>
          </a:bodyPr>
          <a:lstStyle/>
          <a:p>
            <a:pPr lvl="0"/>
            <a:r>
              <a:rPr lang="hu-HU" altLang="hu-HU" smtClean="0"/>
              <a:t>Mintacím szerkesztése</a:t>
            </a:r>
          </a:p>
        </p:txBody>
      </p:sp>
      <p:sp>
        <p:nvSpPr>
          <p:cNvPr id="4099" name="Rectangle 3"/>
          <p:cNvSpPr>
            <a:spLocks noGrp="1" noChangeArrowheads="1"/>
          </p:cNvSpPr>
          <p:nvPr>
            <p:ph type="body" idx="1"/>
          </p:nvPr>
        </p:nvSpPr>
        <p:spPr bwMode="auto">
          <a:xfrm>
            <a:off x="457922" y="1600008"/>
            <a:ext cx="8229600" cy="4526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764" tIns="45379" rIns="90764" bIns="45379" numCol="1" anchor="t" anchorCtr="0" compatLnSpc="1">
            <a:prstTxWarp prst="textNoShape">
              <a:avLst/>
            </a:prstTxWarp>
          </a:bodyPr>
          <a:lstStyle/>
          <a:p>
            <a:pPr lvl="0"/>
            <a:r>
              <a:rPr lang="hu-HU" altLang="hu-HU" smtClean="0"/>
              <a:t>Mintaszöveg szerkesztése</a:t>
            </a:r>
          </a:p>
          <a:p>
            <a:pPr lvl="1"/>
            <a:r>
              <a:rPr lang="hu-HU" altLang="hu-HU" smtClean="0"/>
              <a:t>Második szint</a:t>
            </a:r>
          </a:p>
          <a:p>
            <a:pPr lvl="2"/>
            <a:r>
              <a:rPr lang="hu-HU" altLang="hu-HU" smtClean="0"/>
              <a:t>Harmadik szint</a:t>
            </a:r>
          </a:p>
          <a:p>
            <a:pPr lvl="3"/>
            <a:r>
              <a:rPr lang="hu-HU" altLang="hu-HU" smtClean="0"/>
              <a:t>Negyedik szint</a:t>
            </a:r>
          </a:p>
          <a:p>
            <a:pPr lvl="4"/>
            <a:r>
              <a:rPr lang="hu-HU" altLang="hu-HU" smtClean="0"/>
              <a:t>Ötödik szint</a:t>
            </a:r>
          </a:p>
        </p:txBody>
      </p:sp>
      <p:sp>
        <p:nvSpPr>
          <p:cNvPr id="1028" name="Rectangle 4"/>
          <p:cNvSpPr>
            <a:spLocks noGrp="1" noChangeArrowheads="1"/>
          </p:cNvSpPr>
          <p:nvPr>
            <p:ph type="dt" sz="half" idx="2"/>
          </p:nvPr>
        </p:nvSpPr>
        <p:spPr bwMode="auto">
          <a:xfrm>
            <a:off x="456483" y="6245938"/>
            <a:ext cx="2134080" cy="475250"/>
          </a:xfrm>
          <a:prstGeom prst="rect">
            <a:avLst/>
          </a:prstGeom>
          <a:noFill/>
          <a:ln w="9525">
            <a:noFill/>
            <a:miter lim="800000"/>
            <a:headEnd/>
            <a:tailEnd/>
          </a:ln>
          <a:effectLst/>
        </p:spPr>
        <p:txBody>
          <a:bodyPr vert="horz" wrap="square" lIns="90764" tIns="45379" rIns="90764" bIns="45379" numCol="1" anchor="t" anchorCtr="0" compatLnSpc="1">
            <a:prstTxWarp prst="textNoShape">
              <a:avLst/>
            </a:prstTxWarp>
          </a:bodyPr>
          <a:lstStyle>
            <a:lvl1pPr algn="l" defTabSz="911531" hangingPunct="1">
              <a:lnSpc>
                <a:spcPct val="100000"/>
              </a:lnSpc>
              <a:buClrTx/>
              <a:buSzTx/>
              <a:defRPr sz="1400" b="0">
                <a:solidFill>
                  <a:srgbClr val="000000"/>
                </a:solidFill>
                <a:latin typeface="Arial" charset="0"/>
                <a:ea typeface="+mn-ea"/>
                <a:cs typeface="+mn-cs"/>
              </a:defRPr>
            </a:lvl1pPr>
          </a:lstStyle>
          <a:p>
            <a:pPr fontAlgn="base">
              <a:spcBef>
                <a:spcPct val="0"/>
              </a:spcBef>
              <a:spcAft>
                <a:spcPct val="0"/>
              </a:spcAft>
              <a:buFont typeface="Wingdings" pitchFamily="2" charset="2"/>
              <a:buNone/>
              <a:defRPr/>
            </a:pPr>
            <a:endParaRPr lang="hu-HU"/>
          </a:p>
        </p:txBody>
      </p:sp>
      <p:sp>
        <p:nvSpPr>
          <p:cNvPr id="1029" name="Rectangle 5"/>
          <p:cNvSpPr>
            <a:spLocks noGrp="1" noChangeArrowheads="1"/>
          </p:cNvSpPr>
          <p:nvPr>
            <p:ph type="ftr" sz="quarter" idx="3"/>
          </p:nvPr>
        </p:nvSpPr>
        <p:spPr bwMode="auto">
          <a:xfrm>
            <a:off x="3124800" y="6245938"/>
            <a:ext cx="2894400" cy="475250"/>
          </a:xfrm>
          <a:prstGeom prst="rect">
            <a:avLst/>
          </a:prstGeom>
          <a:noFill/>
          <a:ln w="9525">
            <a:noFill/>
            <a:miter lim="800000"/>
            <a:headEnd/>
            <a:tailEnd/>
          </a:ln>
          <a:effectLst/>
        </p:spPr>
        <p:txBody>
          <a:bodyPr vert="horz" wrap="square" lIns="90764" tIns="45379" rIns="90764" bIns="45379" numCol="1" anchor="t" anchorCtr="0" compatLnSpc="1">
            <a:prstTxWarp prst="textNoShape">
              <a:avLst/>
            </a:prstTxWarp>
          </a:bodyPr>
          <a:lstStyle>
            <a:lvl1pPr algn="ctr" defTabSz="911531" hangingPunct="1">
              <a:lnSpc>
                <a:spcPct val="100000"/>
              </a:lnSpc>
              <a:buClrTx/>
              <a:buSzTx/>
              <a:defRPr sz="1400" b="0">
                <a:solidFill>
                  <a:srgbClr val="000000"/>
                </a:solidFill>
                <a:latin typeface="Arial" charset="0"/>
                <a:ea typeface="+mn-ea"/>
                <a:cs typeface="+mn-cs"/>
              </a:defRPr>
            </a:lvl1pPr>
          </a:lstStyle>
          <a:p>
            <a:pPr fontAlgn="base">
              <a:spcBef>
                <a:spcPct val="0"/>
              </a:spcBef>
              <a:spcAft>
                <a:spcPct val="0"/>
              </a:spcAft>
              <a:buFont typeface="Wingdings" pitchFamily="2" charset="2"/>
              <a:buNone/>
              <a:defRPr/>
            </a:pPr>
            <a:endParaRPr lang="hu-HU"/>
          </a:p>
        </p:txBody>
      </p:sp>
      <p:sp>
        <p:nvSpPr>
          <p:cNvPr id="1030" name="Rectangle 6"/>
          <p:cNvSpPr>
            <a:spLocks noGrp="1" noChangeArrowheads="1"/>
          </p:cNvSpPr>
          <p:nvPr>
            <p:ph type="sldNum" sz="quarter" idx="4"/>
          </p:nvPr>
        </p:nvSpPr>
        <p:spPr bwMode="auto">
          <a:xfrm>
            <a:off x="6553443" y="6245938"/>
            <a:ext cx="2134080" cy="475250"/>
          </a:xfrm>
          <a:prstGeom prst="rect">
            <a:avLst/>
          </a:prstGeom>
          <a:noFill/>
          <a:ln w="9525">
            <a:noFill/>
            <a:miter lim="800000"/>
            <a:headEnd/>
            <a:tailEnd/>
          </a:ln>
          <a:effectLst/>
        </p:spPr>
        <p:txBody>
          <a:bodyPr vert="horz" wrap="square" lIns="90764" tIns="45379" rIns="90764" bIns="45379" numCol="1" anchor="t" anchorCtr="0" compatLnSpc="1">
            <a:prstTxWarp prst="textNoShape">
              <a:avLst/>
            </a:prstTxWarp>
          </a:bodyPr>
          <a:lstStyle>
            <a:lvl1pPr algn="r" defTabSz="911531" hangingPunct="1">
              <a:lnSpc>
                <a:spcPct val="100000"/>
              </a:lnSpc>
              <a:buClrTx/>
              <a:buSzTx/>
              <a:defRPr sz="1400" b="0">
                <a:solidFill>
                  <a:srgbClr val="000000"/>
                </a:solidFill>
                <a:latin typeface="Arial" charset="0"/>
                <a:ea typeface="+mn-ea"/>
                <a:cs typeface="+mn-cs"/>
              </a:defRPr>
            </a:lvl1pPr>
          </a:lstStyle>
          <a:p>
            <a:pPr fontAlgn="base">
              <a:spcBef>
                <a:spcPct val="0"/>
              </a:spcBef>
              <a:spcAft>
                <a:spcPct val="0"/>
              </a:spcAft>
              <a:buFont typeface="Wingdings" pitchFamily="2" charset="2"/>
              <a:buNone/>
              <a:defRPr/>
            </a:pPr>
            <a:fld id="{F12936B6-4D8F-4A76-A235-BE00696EA07D}" type="slidenum">
              <a:rPr lang="hu-HU"/>
              <a:pPr fontAlgn="base">
                <a:spcBef>
                  <a:spcPct val="0"/>
                </a:spcBef>
                <a:spcAft>
                  <a:spcPct val="0"/>
                </a:spcAft>
                <a:buFont typeface="Wingdings" pitchFamily="2" charset="2"/>
                <a:buNone/>
                <a:defRPr/>
              </a:pPr>
              <a:t>‹#›</a:t>
            </a:fld>
            <a:endParaRPr lang="hu-HU"/>
          </a:p>
        </p:txBody>
      </p:sp>
    </p:spTree>
    <p:extLst>
      <p:ext uri="{BB962C8B-B14F-4D97-AF65-F5344CB8AC3E}">
        <p14:creationId xmlns:p14="http://schemas.microsoft.com/office/powerpoint/2010/main" val="238117618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3817" algn="ctr" rtl="0" fontAlgn="base">
        <a:spcBef>
          <a:spcPct val="0"/>
        </a:spcBef>
        <a:spcAft>
          <a:spcPct val="0"/>
        </a:spcAft>
        <a:defRPr sz="4400">
          <a:solidFill>
            <a:schemeClr val="tx2"/>
          </a:solidFill>
          <a:latin typeface="Arial" charset="0"/>
        </a:defRPr>
      </a:lvl6pPr>
      <a:lvl7pPr marL="907645" algn="ctr" rtl="0" fontAlgn="base">
        <a:spcBef>
          <a:spcPct val="0"/>
        </a:spcBef>
        <a:spcAft>
          <a:spcPct val="0"/>
        </a:spcAft>
        <a:defRPr sz="4400">
          <a:solidFill>
            <a:schemeClr val="tx2"/>
          </a:solidFill>
          <a:latin typeface="Arial" charset="0"/>
        </a:defRPr>
      </a:lvl7pPr>
      <a:lvl8pPr marL="1361455" algn="ctr" rtl="0" fontAlgn="base">
        <a:spcBef>
          <a:spcPct val="0"/>
        </a:spcBef>
        <a:spcAft>
          <a:spcPct val="0"/>
        </a:spcAft>
        <a:defRPr sz="4400">
          <a:solidFill>
            <a:schemeClr val="tx2"/>
          </a:solidFill>
          <a:latin typeface="Arial" charset="0"/>
        </a:defRPr>
      </a:lvl8pPr>
      <a:lvl9pPr marL="1815279" algn="ctr" rtl="0" fontAlgn="base">
        <a:spcBef>
          <a:spcPct val="0"/>
        </a:spcBef>
        <a:spcAft>
          <a:spcPct val="0"/>
        </a:spcAft>
        <a:defRPr sz="4400">
          <a:solidFill>
            <a:schemeClr val="tx2"/>
          </a:solidFill>
          <a:latin typeface="Arial" charset="0"/>
        </a:defRPr>
      </a:lvl9pPr>
    </p:titleStyle>
    <p:bodyStyle>
      <a:lvl1pPr marL="339775" indent="-339775" algn="l" rtl="0" eaLnBrk="0" fontAlgn="base" hangingPunct="0">
        <a:spcBef>
          <a:spcPct val="20000"/>
        </a:spcBef>
        <a:spcAft>
          <a:spcPct val="0"/>
        </a:spcAft>
        <a:buChar char="•"/>
        <a:defRPr sz="3200">
          <a:solidFill>
            <a:schemeClr val="tx1"/>
          </a:solidFill>
          <a:latin typeface="+mn-lt"/>
          <a:ea typeface="+mn-ea"/>
          <a:cs typeface="+mn-cs"/>
        </a:defRPr>
      </a:lvl1pPr>
      <a:lvl2pPr marL="737138" indent="-283627" algn="l" rtl="0" eaLnBrk="0" fontAlgn="base" hangingPunct="0">
        <a:spcBef>
          <a:spcPct val="20000"/>
        </a:spcBef>
        <a:spcAft>
          <a:spcPct val="0"/>
        </a:spcAft>
        <a:buChar char="–"/>
        <a:defRPr sz="2800">
          <a:solidFill>
            <a:schemeClr val="tx1"/>
          </a:solidFill>
          <a:latin typeface="+mn-lt"/>
        </a:defRPr>
      </a:lvl2pPr>
      <a:lvl3pPr marL="1134503" indent="-226037" algn="l" rtl="0" eaLnBrk="0" fontAlgn="base" hangingPunct="0">
        <a:spcBef>
          <a:spcPct val="20000"/>
        </a:spcBef>
        <a:spcAft>
          <a:spcPct val="0"/>
        </a:spcAft>
        <a:buChar char="•"/>
        <a:defRPr sz="2400">
          <a:solidFill>
            <a:schemeClr val="tx1"/>
          </a:solidFill>
          <a:latin typeface="+mn-lt"/>
        </a:defRPr>
      </a:lvl3pPr>
      <a:lvl4pPr marL="1588016" indent="-226037" algn="l" rtl="0" eaLnBrk="0" fontAlgn="base" hangingPunct="0">
        <a:spcBef>
          <a:spcPct val="20000"/>
        </a:spcBef>
        <a:spcAft>
          <a:spcPct val="0"/>
        </a:spcAft>
        <a:buChar char="–"/>
        <a:defRPr sz="2000">
          <a:solidFill>
            <a:schemeClr val="tx1"/>
          </a:solidFill>
          <a:latin typeface="+mn-lt"/>
        </a:defRPr>
      </a:lvl4pPr>
      <a:lvl5pPr marL="2041527" indent="-226037" algn="l" rtl="0" eaLnBrk="0" fontAlgn="base" hangingPunct="0">
        <a:spcBef>
          <a:spcPct val="20000"/>
        </a:spcBef>
        <a:spcAft>
          <a:spcPct val="0"/>
        </a:spcAft>
        <a:buChar char="»"/>
        <a:defRPr sz="2000">
          <a:solidFill>
            <a:schemeClr val="tx1"/>
          </a:solidFill>
          <a:latin typeface="+mn-lt"/>
        </a:defRPr>
      </a:lvl5pPr>
      <a:lvl6pPr marL="2496004" indent="-226910" algn="l" rtl="0" fontAlgn="base">
        <a:spcBef>
          <a:spcPct val="20000"/>
        </a:spcBef>
        <a:spcAft>
          <a:spcPct val="0"/>
        </a:spcAft>
        <a:buChar char="»"/>
        <a:defRPr sz="2000">
          <a:solidFill>
            <a:schemeClr val="tx1"/>
          </a:solidFill>
          <a:latin typeface="+mn-lt"/>
        </a:defRPr>
      </a:lvl6pPr>
      <a:lvl7pPr marL="2949820" indent="-226910" algn="l" rtl="0" fontAlgn="base">
        <a:spcBef>
          <a:spcPct val="20000"/>
        </a:spcBef>
        <a:spcAft>
          <a:spcPct val="0"/>
        </a:spcAft>
        <a:buChar char="»"/>
        <a:defRPr sz="2000">
          <a:solidFill>
            <a:schemeClr val="tx1"/>
          </a:solidFill>
          <a:latin typeface="+mn-lt"/>
        </a:defRPr>
      </a:lvl7pPr>
      <a:lvl8pPr marL="3403640" indent="-226910" algn="l" rtl="0" fontAlgn="base">
        <a:spcBef>
          <a:spcPct val="20000"/>
        </a:spcBef>
        <a:spcAft>
          <a:spcPct val="0"/>
        </a:spcAft>
        <a:buChar char="»"/>
        <a:defRPr sz="2000">
          <a:solidFill>
            <a:schemeClr val="tx1"/>
          </a:solidFill>
          <a:latin typeface="+mn-lt"/>
        </a:defRPr>
      </a:lvl8pPr>
      <a:lvl9pPr marL="3857456" indent="-226910" algn="l" rtl="0" fontAlgn="base">
        <a:spcBef>
          <a:spcPct val="20000"/>
        </a:spcBef>
        <a:spcAft>
          <a:spcPct val="0"/>
        </a:spcAft>
        <a:buChar char="»"/>
        <a:defRPr sz="2000">
          <a:solidFill>
            <a:schemeClr val="tx1"/>
          </a:solidFill>
          <a:latin typeface="+mn-lt"/>
        </a:defRPr>
      </a:lvl9pPr>
    </p:bodyStyle>
    <p:otherStyle>
      <a:defPPr>
        <a:defRPr lang="hu-HU"/>
      </a:defPPr>
      <a:lvl1pPr marL="0" algn="l" defTabSz="907645" rtl="0" eaLnBrk="1" latinLnBrk="0" hangingPunct="1">
        <a:defRPr sz="1800" kern="1200">
          <a:solidFill>
            <a:schemeClr val="tx1"/>
          </a:solidFill>
          <a:latin typeface="+mn-lt"/>
          <a:ea typeface="+mn-ea"/>
          <a:cs typeface="+mn-cs"/>
        </a:defRPr>
      </a:lvl1pPr>
      <a:lvl2pPr marL="453817" algn="l" defTabSz="907645" rtl="0" eaLnBrk="1" latinLnBrk="0" hangingPunct="1">
        <a:defRPr sz="1800" kern="1200">
          <a:solidFill>
            <a:schemeClr val="tx1"/>
          </a:solidFill>
          <a:latin typeface="+mn-lt"/>
          <a:ea typeface="+mn-ea"/>
          <a:cs typeface="+mn-cs"/>
        </a:defRPr>
      </a:lvl2pPr>
      <a:lvl3pPr marL="907645" algn="l" defTabSz="907645" rtl="0" eaLnBrk="1" latinLnBrk="0" hangingPunct="1">
        <a:defRPr sz="1800" kern="1200">
          <a:solidFill>
            <a:schemeClr val="tx1"/>
          </a:solidFill>
          <a:latin typeface="+mn-lt"/>
          <a:ea typeface="+mn-ea"/>
          <a:cs typeface="+mn-cs"/>
        </a:defRPr>
      </a:lvl3pPr>
      <a:lvl4pPr marL="1361455" algn="l" defTabSz="907645" rtl="0" eaLnBrk="1" latinLnBrk="0" hangingPunct="1">
        <a:defRPr sz="1800" kern="1200">
          <a:solidFill>
            <a:schemeClr val="tx1"/>
          </a:solidFill>
          <a:latin typeface="+mn-lt"/>
          <a:ea typeface="+mn-ea"/>
          <a:cs typeface="+mn-cs"/>
        </a:defRPr>
      </a:lvl4pPr>
      <a:lvl5pPr marL="1815279" algn="l" defTabSz="907645" rtl="0" eaLnBrk="1" latinLnBrk="0" hangingPunct="1">
        <a:defRPr sz="1800" kern="1200">
          <a:solidFill>
            <a:schemeClr val="tx1"/>
          </a:solidFill>
          <a:latin typeface="+mn-lt"/>
          <a:ea typeface="+mn-ea"/>
          <a:cs typeface="+mn-cs"/>
        </a:defRPr>
      </a:lvl5pPr>
      <a:lvl6pPr marL="2269098" algn="l" defTabSz="907645" rtl="0" eaLnBrk="1" latinLnBrk="0" hangingPunct="1">
        <a:defRPr sz="1800" kern="1200">
          <a:solidFill>
            <a:schemeClr val="tx1"/>
          </a:solidFill>
          <a:latin typeface="+mn-lt"/>
          <a:ea typeface="+mn-ea"/>
          <a:cs typeface="+mn-cs"/>
        </a:defRPr>
      </a:lvl6pPr>
      <a:lvl7pPr marL="2722916" algn="l" defTabSz="907645" rtl="0" eaLnBrk="1" latinLnBrk="0" hangingPunct="1">
        <a:defRPr sz="1800" kern="1200">
          <a:solidFill>
            <a:schemeClr val="tx1"/>
          </a:solidFill>
          <a:latin typeface="+mn-lt"/>
          <a:ea typeface="+mn-ea"/>
          <a:cs typeface="+mn-cs"/>
        </a:defRPr>
      </a:lvl7pPr>
      <a:lvl8pPr marL="3176730" algn="l" defTabSz="907645" rtl="0" eaLnBrk="1" latinLnBrk="0" hangingPunct="1">
        <a:defRPr sz="1800" kern="1200">
          <a:solidFill>
            <a:schemeClr val="tx1"/>
          </a:solidFill>
          <a:latin typeface="+mn-lt"/>
          <a:ea typeface="+mn-ea"/>
          <a:cs typeface="+mn-cs"/>
        </a:defRPr>
      </a:lvl8pPr>
      <a:lvl9pPr marL="3630550" algn="l" defTabSz="90764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457200" y="274638"/>
            <a:ext cx="8229600" cy="1143000"/>
          </a:xfrm>
          <a:prstGeom prst="rect">
            <a:avLst/>
          </a:prstGeom>
        </p:spPr>
        <p:txBody>
          <a:bodyPr vert="horz" lIns="91420" tIns="45711" rIns="91420" bIns="45711" rtlCol="0" anchor="ctr">
            <a:normAutofit/>
          </a:bodyPr>
          <a:lstStyle/>
          <a:p>
            <a:r>
              <a:rPr lang="hu-HU" smtClean="0"/>
              <a:t>Mintacím szerkesztése</a:t>
            </a:r>
            <a:endParaRPr lang="en-US"/>
          </a:p>
        </p:txBody>
      </p:sp>
      <p:sp>
        <p:nvSpPr>
          <p:cNvPr id="3" name="Szöveg helye 2"/>
          <p:cNvSpPr>
            <a:spLocks noGrp="1"/>
          </p:cNvSpPr>
          <p:nvPr>
            <p:ph type="body" idx="1"/>
          </p:nvPr>
        </p:nvSpPr>
        <p:spPr>
          <a:xfrm>
            <a:off x="457200" y="1600202"/>
            <a:ext cx="8229600" cy="4525963"/>
          </a:xfrm>
          <a:prstGeom prst="rect">
            <a:avLst/>
          </a:prstGeom>
        </p:spPr>
        <p:txBody>
          <a:bodyPr vert="horz" lIns="91420" tIns="45711" rIns="91420" bIns="45711"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2"/>
          </p:nvPr>
        </p:nvSpPr>
        <p:spPr>
          <a:xfrm>
            <a:off x="457200" y="6356352"/>
            <a:ext cx="2133600" cy="365125"/>
          </a:xfrm>
          <a:prstGeom prst="rect">
            <a:avLst/>
          </a:prstGeom>
        </p:spPr>
        <p:txBody>
          <a:bodyPr vert="horz" lIns="91420" tIns="45711" rIns="91420" bIns="45711" rtlCol="0" anchor="ctr"/>
          <a:lstStyle>
            <a:lvl1pPr algn="l">
              <a:defRPr sz="1200">
                <a:solidFill>
                  <a:schemeClr val="tx1">
                    <a:tint val="75000"/>
                  </a:schemeClr>
                </a:solidFill>
              </a:defRPr>
            </a:lvl1pPr>
          </a:lstStyle>
          <a:p>
            <a:pPr defTabSz="914210"/>
            <a:fld id="{EAAE1BF3-223A-4198-8085-29E57DB673DB}" type="datetimeFigureOut">
              <a:rPr lang="en-US" smtClean="0">
                <a:solidFill>
                  <a:prstClr val="black">
                    <a:tint val="75000"/>
                  </a:prstClr>
                </a:solidFill>
              </a:rPr>
              <a:pPr defTabSz="914210"/>
              <a:t>2/12/2018</a:t>
            </a:fld>
            <a:endParaRPr lang="en-US">
              <a:solidFill>
                <a:prstClr val="black">
                  <a:tint val="75000"/>
                </a:prstClr>
              </a:solidFill>
            </a:endParaRPr>
          </a:p>
        </p:txBody>
      </p:sp>
      <p:sp>
        <p:nvSpPr>
          <p:cNvPr id="5" name="Élőláb helye 4"/>
          <p:cNvSpPr>
            <a:spLocks noGrp="1"/>
          </p:cNvSpPr>
          <p:nvPr>
            <p:ph type="ftr" sz="quarter" idx="3"/>
          </p:nvPr>
        </p:nvSpPr>
        <p:spPr>
          <a:xfrm>
            <a:off x="3124200" y="6356352"/>
            <a:ext cx="2895600" cy="365125"/>
          </a:xfrm>
          <a:prstGeom prst="rect">
            <a:avLst/>
          </a:prstGeom>
        </p:spPr>
        <p:txBody>
          <a:bodyPr vert="horz" lIns="91420" tIns="45711" rIns="91420" bIns="45711" rtlCol="0" anchor="ctr"/>
          <a:lstStyle>
            <a:lvl1pPr algn="ctr">
              <a:defRPr sz="1200">
                <a:solidFill>
                  <a:schemeClr val="tx1">
                    <a:tint val="75000"/>
                  </a:schemeClr>
                </a:solidFill>
              </a:defRPr>
            </a:lvl1pPr>
          </a:lstStyle>
          <a:p>
            <a:pPr defTabSz="914210"/>
            <a:endParaRPr lang="en-US">
              <a:solidFill>
                <a:prstClr val="black">
                  <a:tint val="75000"/>
                </a:prstClr>
              </a:solidFill>
            </a:endParaRPr>
          </a:p>
        </p:txBody>
      </p:sp>
      <p:sp>
        <p:nvSpPr>
          <p:cNvPr id="6" name="Dia számának helye 5"/>
          <p:cNvSpPr>
            <a:spLocks noGrp="1"/>
          </p:cNvSpPr>
          <p:nvPr>
            <p:ph type="sldNum" sz="quarter" idx="4"/>
          </p:nvPr>
        </p:nvSpPr>
        <p:spPr>
          <a:xfrm>
            <a:off x="6553200" y="6356352"/>
            <a:ext cx="2133600" cy="365125"/>
          </a:xfrm>
          <a:prstGeom prst="rect">
            <a:avLst/>
          </a:prstGeom>
        </p:spPr>
        <p:txBody>
          <a:bodyPr vert="horz" lIns="91420" tIns="45711" rIns="91420" bIns="45711" rtlCol="0" anchor="ctr"/>
          <a:lstStyle>
            <a:lvl1pPr algn="r">
              <a:defRPr sz="1200">
                <a:solidFill>
                  <a:schemeClr val="tx1">
                    <a:tint val="75000"/>
                  </a:schemeClr>
                </a:solidFill>
              </a:defRPr>
            </a:lvl1pPr>
          </a:lstStyle>
          <a:p>
            <a:pPr defTabSz="914210"/>
            <a:fld id="{BE6D984F-D5E0-4694-9C98-5701DF361FCC}" type="slidenum">
              <a:rPr lang="en-US" smtClean="0">
                <a:solidFill>
                  <a:prstClr val="black">
                    <a:tint val="75000"/>
                  </a:prstClr>
                </a:solidFill>
              </a:rPr>
              <a:pPr defTabSz="914210"/>
              <a:t>‹#›</a:t>
            </a:fld>
            <a:endParaRPr lang="en-US">
              <a:solidFill>
                <a:prstClr val="black">
                  <a:tint val="75000"/>
                </a:prstClr>
              </a:solidFill>
            </a:endParaRPr>
          </a:p>
        </p:txBody>
      </p:sp>
    </p:spTree>
    <p:extLst>
      <p:ext uri="{BB962C8B-B14F-4D97-AF65-F5344CB8AC3E}">
        <p14:creationId xmlns:p14="http://schemas.microsoft.com/office/powerpoint/2010/main" val="323154117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914210" rtl="0" eaLnBrk="1" latinLnBrk="0" hangingPunct="1">
        <a:spcBef>
          <a:spcPct val="0"/>
        </a:spcBef>
        <a:buNone/>
        <a:defRPr sz="4400" kern="1200">
          <a:solidFill>
            <a:schemeClr val="tx1"/>
          </a:solidFill>
          <a:latin typeface="+mj-lt"/>
          <a:ea typeface="+mj-ea"/>
          <a:cs typeface="+mj-cs"/>
        </a:defRPr>
      </a:lvl1pPr>
    </p:titleStyle>
    <p:bodyStyle>
      <a:lvl1pPr marL="342829" indent="-342829" algn="l" defTabSz="91421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796" indent="-285690" algn="l" defTabSz="91421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764" indent="-228553" algn="l" defTabSz="91421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868" indent="-228553" algn="l" defTabSz="9142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974" indent="-228553" algn="l" defTabSz="9142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079" indent="-228553" algn="l" defTabSz="9142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84" indent="-228553" algn="l" defTabSz="9142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289" indent="-228553" algn="l" defTabSz="9142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394" indent="-228553" algn="l" defTabSz="9142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hu-HU"/>
      </a:defPPr>
      <a:lvl1pPr marL="0" algn="l" defTabSz="914210" rtl="0" eaLnBrk="1" latinLnBrk="0" hangingPunct="1">
        <a:defRPr sz="1800" kern="1200">
          <a:solidFill>
            <a:schemeClr val="tx1"/>
          </a:solidFill>
          <a:latin typeface="+mn-lt"/>
          <a:ea typeface="+mn-ea"/>
          <a:cs typeface="+mn-cs"/>
        </a:defRPr>
      </a:lvl1pPr>
      <a:lvl2pPr marL="457106" algn="l" defTabSz="914210" rtl="0" eaLnBrk="1" latinLnBrk="0" hangingPunct="1">
        <a:defRPr sz="1800" kern="1200">
          <a:solidFill>
            <a:schemeClr val="tx1"/>
          </a:solidFill>
          <a:latin typeface="+mn-lt"/>
          <a:ea typeface="+mn-ea"/>
          <a:cs typeface="+mn-cs"/>
        </a:defRPr>
      </a:lvl2pPr>
      <a:lvl3pPr marL="914210" algn="l" defTabSz="914210" rtl="0" eaLnBrk="1" latinLnBrk="0" hangingPunct="1">
        <a:defRPr sz="1800" kern="1200">
          <a:solidFill>
            <a:schemeClr val="tx1"/>
          </a:solidFill>
          <a:latin typeface="+mn-lt"/>
          <a:ea typeface="+mn-ea"/>
          <a:cs typeface="+mn-cs"/>
        </a:defRPr>
      </a:lvl3pPr>
      <a:lvl4pPr marL="1371316" algn="l" defTabSz="914210" rtl="0" eaLnBrk="1" latinLnBrk="0" hangingPunct="1">
        <a:defRPr sz="1800" kern="1200">
          <a:solidFill>
            <a:schemeClr val="tx1"/>
          </a:solidFill>
          <a:latin typeface="+mn-lt"/>
          <a:ea typeface="+mn-ea"/>
          <a:cs typeface="+mn-cs"/>
        </a:defRPr>
      </a:lvl4pPr>
      <a:lvl5pPr marL="1828421" algn="l" defTabSz="914210" rtl="0" eaLnBrk="1" latinLnBrk="0" hangingPunct="1">
        <a:defRPr sz="1800" kern="1200">
          <a:solidFill>
            <a:schemeClr val="tx1"/>
          </a:solidFill>
          <a:latin typeface="+mn-lt"/>
          <a:ea typeface="+mn-ea"/>
          <a:cs typeface="+mn-cs"/>
        </a:defRPr>
      </a:lvl5pPr>
      <a:lvl6pPr marL="2285526" algn="l" defTabSz="914210" rtl="0" eaLnBrk="1" latinLnBrk="0" hangingPunct="1">
        <a:defRPr sz="1800" kern="1200">
          <a:solidFill>
            <a:schemeClr val="tx1"/>
          </a:solidFill>
          <a:latin typeface="+mn-lt"/>
          <a:ea typeface="+mn-ea"/>
          <a:cs typeface="+mn-cs"/>
        </a:defRPr>
      </a:lvl6pPr>
      <a:lvl7pPr marL="2742630" algn="l" defTabSz="914210" rtl="0" eaLnBrk="1" latinLnBrk="0" hangingPunct="1">
        <a:defRPr sz="1800" kern="1200">
          <a:solidFill>
            <a:schemeClr val="tx1"/>
          </a:solidFill>
          <a:latin typeface="+mn-lt"/>
          <a:ea typeface="+mn-ea"/>
          <a:cs typeface="+mn-cs"/>
        </a:defRPr>
      </a:lvl7pPr>
      <a:lvl8pPr marL="3199736" algn="l" defTabSz="914210" rtl="0" eaLnBrk="1" latinLnBrk="0" hangingPunct="1">
        <a:defRPr sz="1800" kern="1200">
          <a:solidFill>
            <a:schemeClr val="tx1"/>
          </a:solidFill>
          <a:latin typeface="+mn-lt"/>
          <a:ea typeface="+mn-ea"/>
          <a:cs typeface="+mn-cs"/>
        </a:defRPr>
      </a:lvl8pPr>
      <a:lvl9pPr marL="3656841" algn="l" defTabSz="91421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ncbi.nlm.nih.gov/pubmed/25728153" TargetMode="Externa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hyperlink" Target="http://www.google.hu/url?sa=i&amp;rct=j&amp;q=&amp;esrc=s&amp;frm=1&amp;source=images&amp;cd=&amp;cad=rja&amp;uact=8&amp;ved=0CAcQjRw&amp;url=http://mult-kor.hu/cikk.php?id=25425&amp;ei=ia4RVfThBcLYU6HDg4AP&amp;bvm=bv.89184060,d.d2s&amp;psig=AFQjCNG7XP89adgpoZu_mOZlE4J1Oe7ARQ&amp;ust=1427308546462503"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52.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53.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s>
</file>

<file path=ppt/slides/_rels/slide5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soundcloud.com/ray-lustig/semmelweis-live-at-the-nac-medley-of-clips?in=ray-lustig/sets/sample-demos-from-semmelweis" TargetMode="Externa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0.xml"/></Relationships>
</file>

<file path=ppt/slides/_rels/slide6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1393489" y="188640"/>
            <a:ext cx="6490879"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buNone/>
            </a:pPr>
            <a:r>
              <a:rPr lang="en-US" sz="2000" b="1" dirty="0" smtClean="0">
                <a:solidFill>
                  <a:srgbClr val="000066"/>
                </a:solidFill>
              </a:rPr>
              <a:t>He who we are proud of</a:t>
            </a:r>
            <a:endParaRPr lang="en-US" sz="2000" dirty="0" smtClean="0">
              <a:solidFill>
                <a:srgbClr val="000066"/>
              </a:solidFill>
            </a:endParaRPr>
          </a:p>
          <a:p>
            <a:pPr algn="ctr">
              <a:buNone/>
            </a:pPr>
            <a:r>
              <a:rPr lang="en-US" sz="2000" b="1" dirty="0" smtClean="0">
                <a:solidFill>
                  <a:srgbClr val="000066"/>
                </a:solidFill>
              </a:rPr>
              <a:t>The work and living presence of Ignaz </a:t>
            </a:r>
            <a:r>
              <a:rPr lang="en-US" sz="2000" b="1" dirty="0" err="1" smtClean="0">
                <a:solidFill>
                  <a:srgbClr val="000066"/>
                </a:solidFill>
              </a:rPr>
              <a:t>Semmelweis</a:t>
            </a:r>
            <a:r>
              <a:rPr lang="en-US" sz="2000" b="1" dirty="0" smtClean="0">
                <a:solidFill>
                  <a:srgbClr val="000066"/>
                </a:solidFill>
              </a:rPr>
              <a:t> </a:t>
            </a:r>
            <a:endParaRPr lang="en-US" sz="2000" dirty="0" smtClean="0">
              <a:solidFill>
                <a:srgbClr val="000066"/>
              </a:solidFill>
            </a:endParaRPr>
          </a:p>
          <a:p>
            <a:pPr algn="ctr">
              <a:buNone/>
            </a:pPr>
            <a:r>
              <a:rPr lang="en-US" sz="2000" b="1" dirty="0" smtClean="0">
                <a:solidFill>
                  <a:srgbClr val="000066"/>
                </a:solidFill>
              </a:rPr>
              <a:t>Bicentenary birthday</a:t>
            </a:r>
            <a:endParaRPr lang="en-US" sz="2000" dirty="0" smtClean="0">
              <a:solidFill>
                <a:srgbClr val="000066"/>
              </a:solidFill>
            </a:endParaRPr>
          </a:p>
          <a:p>
            <a:pPr algn="ctr">
              <a:buNone/>
            </a:pPr>
            <a:r>
              <a:rPr lang="en-US" sz="2000" dirty="0" smtClean="0">
                <a:solidFill>
                  <a:srgbClr val="000066"/>
                </a:solidFill>
              </a:rPr>
              <a:t>2017/2018 Spring Semester</a:t>
            </a:r>
          </a:p>
          <a:p>
            <a:pPr algn="ctr">
              <a:spcBef>
                <a:spcPct val="0"/>
              </a:spcBef>
              <a:buFontTx/>
              <a:buNone/>
            </a:pPr>
            <a:endParaRPr lang="en-US" altLang="hu-HU" sz="2000" dirty="0">
              <a:solidFill>
                <a:srgbClr val="002060"/>
              </a:solidFill>
            </a:endParaRPr>
          </a:p>
        </p:txBody>
      </p:sp>
      <p:sp>
        <p:nvSpPr>
          <p:cNvPr id="19459" name="Text Box 3"/>
          <p:cNvSpPr txBox="1">
            <a:spLocks noChangeArrowheads="1"/>
          </p:cNvSpPr>
          <p:nvPr/>
        </p:nvSpPr>
        <p:spPr bwMode="auto">
          <a:xfrm>
            <a:off x="179512" y="1930767"/>
            <a:ext cx="8784976" cy="1569660"/>
          </a:xfrm>
          <a:prstGeom prst="rect">
            <a:avLst/>
          </a:prstGeom>
          <a:gradFill rotWithShape="1">
            <a:gsLst>
              <a:gs pos="0">
                <a:srgbClr val="1B1660"/>
              </a:gs>
              <a:gs pos="100000">
                <a:srgbClr val="3B30D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ts val="0"/>
              </a:spcBef>
              <a:buFontTx/>
              <a:buNone/>
            </a:pPr>
            <a:r>
              <a:rPr lang="en-US" sz="2400" b="1" dirty="0" smtClean="0">
                <a:solidFill>
                  <a:srgbClr val="00FF00"/>
                </a:solidFill>
              </a:rPr>
              <a:t>Ignaz </a:t>
            </a:r>
            <a:r>
              <a:rPr lang="en-US" sz="2400" b="1" dirty="0" err="1" smtClean="0">
                <a:solidFill>
                  <a:srgbClr val="00FF00"/>
                </a:solidFill>
              </a:rPr>
              <a:t>Semmelweis</a:t>
            </a:r>
            <a:r>
              <a:rPr lang="en-US" sz="2400" b="1" dirty="0" smtClean="0">
                <a:solidFill>
                  <a:srgbClr val="00FF00"/>
                </a:solidFill>
              </a:rPr>
              <a:t> </a:t>
            </a:r>
          </a:p>
          <a:p>
            <a:pPr algn="ctr">
              <a:spcBef>
                <a:spcPts val="0"/>
              </a:spcBef>
              <a:buFontTx/>
              <a:buNone/>
            </a:pPr>
            <a:r>
              <a:rPr lang="en-US" sz="2400" dirty="0" smtClean="0">
                <a:solidFill>
                  <a:srgbClr val="00FF00"/>
                </a:solidFill>
              </a:rPr>
              <a:t>Pioneer of experimental pathology  </a:t>
            </a:r>
          </a:p>
          <a:p>
            <a:pPr algn="ctr">
              <a:spcBef>
                <a:spcPts val="0"/>
              </a:spcBef>
              <a:buFontTx/>
              <a:buNone/>
            </a:pPr>
            <a:r>
              <a:rPr lang="en-US" sz="2400" dirty="0" err="1" smtClean="0">
                <a:solidFill>
                  <a:srgbClr val="00FF00"/>
                </a:solidFill>
              </a:rPr>
              <a:t>Semmelweis</a:t>
            </a:r>
            <a:r>
              <a:rPr lang="en-US" sz="2400" dirty="0" smtClean="0">
                <a:solidFill>
                  <a:srgbClr val="00FF00"/>
                </a:solidFill>
              </a:rPr>
              <a:t> goblet in Budapest –</a:t>
            </a:r>
            <a:r>
              <a:rPr lang="en-US" sz="2400" dirty="0" err="1" smtClean="0">
                <a:solidFill>
                  <a:srgbClr val="00FF00"/>
                </a:solidFill>
              </a:rPr>
              <a:t>Semmelweis</a:t>
            </a:r>
            <a:r>
              <a:rPr lang="en-US" sz="2400" dirty="0" smtClean="0">
                <a:solidFill>
                  <a:srgbClr val="00FF00"/>
                </a:solidFill>
              </a:rPr>
              <a:t> statue in Tehran </a:t>
            </a:r>
          </a:p>
          <a:p>
            <a:pPr algn="ctr">
              <a:spcBef>
                <a:spcPts val="0"/>
              </a:spcBef>
              <a:buFontTx/>
              <a:buNone/>
            </a:pPr>
            <a:r>
              <a:rPr lang="en-US" altLang="hu-HU" sz="2400" dirty="0" smtClean="0">
                <a:solidFill>
                  <a:srgbClr val="00FF00"/>
                </a:solidFill>
              </a:rPr>
              <a:t>Prof. Dr. Laszlo </a:t>
            </a:r>
            <a:r>
              <a:rPr lang="en-US" altLang="hu-HU" sz="2400" dirty="0" err="1" smtClean="0">
                <a:solidFill>
                  <a:srgbClr val="00FF00"/>
                </a:solidFill>
              </a:rPr>
              <a:t>Rosivall</a:t>
            </a:r>
            <a:endParaRPr lang="en-US" sz="2400" b="1" dirty="0">
              <a:solidFill>
                <a:srgbClr val="00FF00"/>
              </a:solidFill>
            </a:endParaRPr>
          </a:p>
        </p:txBody>
      </p:sp>
      <p:pic>
        <p:nvPicPr>
          <p:cNvPr id="1946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221634">
            <a:off x="-34034" y="165744"/>
            <a:ext cx="806502" cy="914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1442">
            <a:off x="8405064" y="156072"/>
            <a:ext cx="736507" cy="916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AO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6020" y="4252302"/>
            <a:ext cx="914094" cy="914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descr="S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48064" y="4276850"/>
            <a:ext cx="867584" cy="867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4"/>
          <p:cNvSpPr txBox="1">
            <a:spLocks noChangeArrowheads="1"/>
          </p:cNvSpPr>
          <p:nvPr/>
        </p:nvSpPr>
        <p:spPr bwMode="auto">
          <a:xfrm>
            <a:off x="1281644" y="5166395"/>
            <a:ext cx="6616214" cy="1502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lnSpc>
                <a:spcPts val="2200"/>
              </a:lnSpc>
              <a:spcBef>
                <a:spcPct val="0"/>
              </a:spcBef>
              <a:buFontTx/>
              <a:buNone/>
            </a:pPr>
            <a:r>
              <a:rPr lang="en-US" altLang="hu-HU" sz="2000" dirty="0" smtClean="0">
                <a:solidFill>
                  <a:srgbClr val="000066"/>
                </a:solidFill>
                <a:latin typeface="Arial" pitchFamily="34" charset="0"/>
              </a:rPr>
              <a:t>Institute of Pathophysiology</a:t>
            </a:r>
          </a:p>
          <a:p>
            <a:pPr algn="ctr">
              <a:lnSpc>
                <a:spcPts val="2200"/>
              </a:lnSpc>
              <a:spcBef>
                <a:spcPct val="0"/>
              </a:spcBef>
              <a:buFontTx/>
              <a:buNone/>
            </a:pPr>
            <a:r>
              <a:rPr lang="en-US" altLang="hu-HU" sz="2000" dirty="0" smtClean="0">
                <a:solidFill>
                  <a:srgbClr val="000066"/>
                </a:solidFill>
                <a:latin typeface="Arial" pitchFamily="34" charset="0"/>
              </a:rPr>
              <a:t>PhD School of Basic and Translational Medical Sciences</a:t>
            </a:r>
          </a:p>
          <a:p>
            <a:pPr algn="ctr">
              <a:lnSpc>
                <a:spcPts val="2200"/>
              </a:lnSpc>
              <a:spcBef>
                <a:spcPct val="0"/>
              </a:spcBef>
              <a:buFontTx/>
              <a:buNone/>
            </a:pPr>
            <a:r>
              <a:rPr lang="en-US" altLang="hu-HU" sz="2000" dirty="0" smtClean="0">
                <a:solidFill>
                  <a:srgbClr val="000066"/>
                </a:solidFill>
                <a:latin typeface="Arial" pitchFamily="34" charset="0"/>
              </a:rPr>
              <a:t>International Nephrology Research and Training Center</a:t>
            </a:r>
          </a:p>
          <a:p>
            <a:pPr algn="ctr">
              <a:lnSpc>
                <a:spcPts val="2200"/>
              </a:lnSpc>
              <a:spcBef>
                <a:spcPct val="0"/>
              </a:spcBef>
              <a:buNone/>
            </a:pPr>
            <a:r>
              <a:rPr lang="en-US" altLang="hu-HU" sz="2000" dirty="0" err="1" smtClean="0">
                <a:solidFill>
                  <a:srgbClr val="000066"/>
                </a:solidFill>
                <a:latin typeface="Arial" pitchFamily="34" charset="0"/>
              </a:rPr>
              <a:t>Semmelweis</a:t>
            </a:r>
            <a:r>
              <a:rPr lang="en-US" altLang="hu-HU" sz="2000" dirty="0" smtClean="0">
                <a:solidFill>
                  <a:srgbClr val="000066"/>
                </a:solidFill>
                <a:latin typeface="Arial" pitchFamily="34" charset="0"/>
              </a:rPr>
              <a:t> University</a:t>
            </a:r>
          </a:p>
          <a:p>
            <a:pPr algn="ctr" eaLnBrk="1" hangingPunct="1">
              <a:lnSpc>
                <a:spcPts val="2200"/>
              </a:lnSpc>
              <a:spcBef>
                <a:spcPct val="0"/>
              </a:spcBef>
              <a:buFontTx/>
              <a:buNone/>
            </a:pPr>
            <a:r>
              <a:rPr lang="en-US" altLang="hu-HU" sz="2000" dirty="0" smtClean="0">
                <a:solidFill>
                  <a:srgbClr val="000066"/>
                </a:solidFill>
                <a:latin typeface="Arial" pitchFamily="34" charset="0"/>
              </a:rPr>
              <a:t>Tehran University of Medical Sciences </a:t>
            </a:r>
            <a:endParaRPr lang="en-US" altLang="hu-HU" sz="2000" dirty="0" smtClean="0">
              <a:solidFill>
                <a:srgbClr val="000066"/>
              </a:solidFill>
              <a:latin typeface="Arial" pitchFamily="34" charset="0"/>
            </a:endParaRPr>
          </a:p>
        </p:txBody>
      </p:sp>
      <p:pic>
        <p:nvPicPr>
          <p:cNvPr id="12"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4488" y="4357886"/>
            <a:ext cx="763588" cy="762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69095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07504" y="379685"/>
            <a:ext cx="8820472" cy="6001643"/>
          </a:xfrm>
          <a:prstGeom prst="rect">
            <a:avLst/>
          </a:prstGeom>
          <a:noFill/>
        </p:spPr>
        <p:txBody>
          <a:bodyPr wrap="square" rtlCol="0">
            <a:spAutoFit/>
          </a:bodyPr>
          <a:lstStyle/>
          <a:p>
            <a:pPr algn="ctr"/>
            <a:r>
              <a:rPr lang="en-US" sz="2400" b="1" dirty="0" err="1" smtClean="0">
                <a:solidFill>
                  <a:srgbClr val="002060"/>
                </a:solidFill>
                <a:latin typeface="Arial" panose="020B0604020202020204" pitchFamily="34" charset="0"/>
                <a:cs typeface="Arial" panose="020B0604020202020204" pitchFamily="34" charset="0"/>
              </a:rPr>
              <a:t>Curriculu</a:t>
            </a:r>
            <a:r>
              <a:rPr lang="hu-HU" sz="2400" b="1" dirty="0" smtClean="0">
                <a:solidFill>
                  <a:srgbClr val="002060"/>
                </a:solidFill>
                <a:latin typeface="Arial" panose="020B0604020202020204" pitchFamily="34" charset="0"/>
                <a:cs typeface="Arial" panose="020B0604020202020204" pitchFamily="34" charset="0"/>
              </a:rPr>
              <a:t>m</a:t>
            </a:r>
            <a:r>
              <a:rPr lang="en-US" sz="2400" b="1" dirty="0" smtClean="0">
                <a:solidFill>
                  <a:srgbClr val="002060"/>
                </a:solidFill>
                <a:latin typeface="Arial" panose="020B0604020202020204" pitchFamily="34" charset="0"/>
                <a:cs typeface="Arial" panose="020B0604020202020204" pitchFamily="34" charset="0"/>
              </a:rPr>
              <a:t> vitae</a:t>
            </a:r>
          </a:p>
          <a:p>
            <a:pPr algn="ctr"/>
            <a:endParaRPr lang="en-US" sz="2000" dirty="0" smtClean="0">
              <a:solidFill>
                <a:srgbClr val="002060"/>
              </a:solidFill>
              <a:latin typeface="Arial" panose="020B0604020202020204" pitchFamily="34" charset="0"/>
              <a:cs typeface="Arial" panose="020B0604020202020204" pitchFamily="34" charset="0"/>
            </a:endParaRPr>
          </a:p>
          <a:p>
            <a:r>
              <a:rPr lang="en-US" sz="2000" dirty="0" smtClean="0">
                <a:solidFill>
                  <a:srgbClr val="002060"/>
                </a:solidFill>
                <a:latin typeface="Arial" panose="020B0604020202020204" pitchFamily="34" charset="0"/>
                <a:cs typeface="Arial" panose="020B0604020202020204" pitchFamily="34" charset="0"/>
              </a:rPr>
              <a:t>Birth: </a:t>
            </a:r>
            <a:r>
              <a:rPr lang="hu-HU" sz="2000" dirty="0" smtClean="0">
                <a:solidFill>
                  <a:srgbClr val="002060"/>
                </a:solidFill>
                <a:latin typeface="Arial" panose="020B0604020202020204" pitchFamily="34" charset="0"/>
                <a:cs typeface="Arial" panose="020B0604020202020204" pitchFamily="34" charset="0"/>
              </a:rPr>
              <a:t>    </a:t>
            </a:r>
            <a:r>
              <a:rPr lang="en-US" sz="2000" dirty="0" smtClean="0">
                <a:solidFill>
                  <a:srgbClr val="002060"/>
                </a:solidFill>
                <a:latin typeface="Arial" panose="020B0604020202020204" pitchFamily="34" charset="0"/>
                <a:cs typeface="Arial" panose="020B0604020202020204" pitchFamily="34" charset="0"/>
              </a:rPr>
              <a:t>July </a:t>
            </a:r>
            <a:r>
              <a:rPr lang="hu-HU" sz="2000" dirty="0" smtClean="0">
                <a:solidFill>
                  <a:srgbClr val="002060"/>
                </a:solidFill>
                <a:latin typeface="Arial" panose="020B0604020202020204" pitchFamily="34" charset="0"/>
                <a:cs typeface="Arial" panose="020B0604020202020204" pitchFamily="34" charset="0"/>
              </a:rPr>
              <a:t>1</a:t>
            </a:r>
            <a:r>
              <a:rPr lang="en-US" sz="2000" dirty="0" err="1" smtClean="0">
                <a:solidFill>
                  <a:srgbClr val="002060"/>
                </a:solidFill>
                <a:latin typeface="Arial" panose="020B0604020202020204" pitchFamily="34" charset="0"/>
                <a:cs typeface="Arial" panose="020B0604020202020204" pitchFamily="34" charset="0"/>
              </a:rPr>
              <a:t>st</a:t>
            </a:r>
            <a:r>
              <a:rPr lang="en-US" sz="2000" dirty="0" smtClean="0">
                <a:solidFill>
                  <a:srgbClr val="002060"/>
                </a:solidFill>
                <a:latin typeface="Arial" panose="020B0604020202020204" pitchFamily="34" charset="0"/>
                <a:cs typeface="Arial" panose="020B0604020202020204" pitchFamily="34" charset="0"/>
              </a:rPr>
              <a:t> </a:t>
            </a:r>
            <a:r>
              <a:rPr lang="hu-HU" sz="2000" dirty="0" smtClean="0">
                <a:solidFill>
                  <a:srgbClr val="002060"/>
                </a:solidFill>
                <a:latin typeface="Arial" panose="020B0604020202020204" pitchFamily="34" charset="0"/>
                <a:cs typeface="Arial" panose="020B0604020202020204" pitchFamily="34" charset="0"/>
              </a:rPr>
              <a:t>,</a:t>
            </a:r>
            <a:r>
              <a:rPr lang="en-US" sz="2000" dirty="0" smtClean="0">
                <a:solidFill>
                  <a:srgbClr val="002060"/>
                </a:solidFill>
                <a:latin typeface="Arial" panose="020B0604020202020204" pitchFamily="34" charset="0"/>
                <a:cs typeface="Arial" panose="020B0604020202020204" pitchFamily="34" charset="0"/>
              </a:rPr>
              <a:t>1818 </a:t>
            </a:r>
            <a:r>
              <a:rPr lang="hu-HU" sz="2000" dirty="0" err="1" smtClean="0">
                <a:solidFill>
                  <a:srgbClr val="002060"/>
                </a:solidFill>
                <a:latin typeface="Arial" panose="020B0604020202020204" pitchFamily="34" charset="0"/>
                <a:cs typeface="Arial" panose="020B0604020202020204" pitchFamily="34" charset="0"/>
              </a:rPr>
              <a:t>in</a:t>
            </a:r>
            <a:r>
              <a:rPr lang="hu-HU" sz="2000" dirty="0" smtClean="0">
                <a:solidFill>
                  <a:srgbClr val="002060"/>
                </a:solidFill>
                <a:latin typeface="Arial" panose="020B0604020202020204" pitchFamily="34" charset="0"/>
                <a:cs typeface="Arial" panose="020B0604020202020204" pitchFamily="34" charset="0"/>
              </a:rPr>
              <a:t> </a:t>
            </a:r>
            <a:r>
              <a:rPr lang="en-US" sz="2000" dirty="0" smtClean="0">
                <a:solidFill>
                  <a:srgbClr val="002060"/>
                </a:solidFill>
                <a:latin typeface="Arial" panose="020B0604020202020204" pitchFamily="34" charset="0"/>
                <a:cs typeface="Arial" panose="020B0604020202020204" pitchFamily="34" charset="0"/>
              </a:rPr>
              <a:t>Buda</a:t>
            </a:r>
            <a:r>
              <a:rPr lang="hu-HU" sz="2000" dirty="0" smtClean="0">
                <a:solidFill>
                  <a:srgbClr val="002060"/>
                </a:solidFill>
                <a:latin typeface="Arial" panose="020B0604020202020204" pitchFamily="34" charset="0"/>
                <a:cs typeface="Arial" panose="020B0604020202020204" pitchFamily="34" charset="0"/>
              </a:rPr>
              <a:t> </a:t>
            </a:r>
            <a:r>
              <a:rPr lang="hu-HU" sz="2000" dirty="0" err="1" smtClean="0">
                <a:solidFill>
                  <a:srgbClr val="002060"/>
                </a:solidFill>
                <a:latin typeface="Arial" panose="020B0604020202020204" pitchFamily="34" charset="0"/>
                <a:cs typeface="Arial" panose="020B0604020202020204" pitchFamily="34" charset="0"/>
              </a:rPr>
              <a:t>to</a:t>
            </a:r>
            <a:r>
              <a:rPr lang="hu-HU" sz="2000" dirty="0" smtClean="0">
                <a:solidFill>
                  <a:srgbClr val="002060"/>
                </a:solidFill>
                <a:latin typeface="Arial" panose="020B0604020202020204" pitchFamily="34" charset="0"/>
                <a:cs typeface="Arial" panose="020B0604020202020204" pitchFamily="34" charset="0"/>
              </a:rPr>
              <a:t> a</a:t>
            </a:r>
            <a:r>
              <a:rPr lang="en-US" sz="2000" dirty="0" smtClean="0">
                <a:solidFill>
                  <a:srgbClr val="002060"/>
                </a:solidFill>
                <a:latin typeface="Arial" panose="020B0604020202020204" pitchFamily="34" charset="0"/>
                <a:cs typeface="Arial" panose="020B0604020202020204" pitchFamily="34" charset="0"/>
              </a:rPr>
              <a:t> German </a:t>
            </a:r>
            <a:r>
              <a:rPr lang="en-US" sz="2000" dirty="0" err="1" smtClean="0">
                <a:solidFill>
                  <a:srgbClr val="002060"/>
                </a:solidFill>
                <a:latin typeface="Arial" panose="020B0604020202020204" pitchFamily="34" charset="0"/>
                <a:cs typeface="Arial" panose="020B0604020202020204" pitchFamily="34" charset="0"/>
              </a:rPr>
              <a:t>spe</a:t>
            </a:r>
            <a:r>
              <a:rPr lang="hu-HU" sz="2000" dirty="0">
                <a:solidFill>
                  <a:srgbClr val="002060"/>
                </a:solidFill>
                <a:latin typeface="Arial" panose="020B0604020202020204" pitchFamily="34" charset="0"/>
                <a:cs typeface="Arial" panose="020B0604020202020204" pitchFamily="34" charset="0"/>
              </a:rPr>
              <a:t>a</a:t>
            </a:r>
            <a:r>
              <a:rPr lang="en-US" sz="2000" dirty="0" smtClean="0">
                <a:solidFill>
                  <a:srgbClr val="002060"/>
                </a:solidFill>
                <a:latin typeface="Arial" panose="020B0604020202020204" pitchFamily="34" charset="0"/>
                <a:cs typeface="Arial" panose="020B0604020202020204" pitchFamily="34" charset="0"/>
              </a:rPr>
              <a:t>king family, fifth child</a:t>
            </a:r>
            <a:r>
              <a:rPr lang="hu-HU" sz="2000" dirty="0" smtClean="0">
                <a:solidFill>
                  <a:srgbClr val="002060"/>
                </a:solidFill>
                <a:latin typeface="Arial" panose="020B0604020202020204" pitchFamily="34" charset="0"/>
                <a:cs typeface="Arial" panose="020B0604020202020204" pitchFamily="34" charset="0"/>
              </a:rPr>
              <a:t> of 10.</a:t>
            </a:r>
            <a:endParaRPr lang="en-US" sz="2000" dirty="0" smtClean="0">
              <a:solidFill>
                <a:srgbClr val="002060"/>
              </a:solidFill>
              <a:latin typeface="Arial" panose="020B0604020202020204" pitchFamily="34" charset="0"/>
              <a:cs typeface="Arial" panose="020B0604020202020204" pitchFamily="34" charset="0"/>
            </a:endParaRPr>
          </a:p>
          <a:p>
            <a:r>
              <a:rPr lang="en-US" sz="2000" dirty="0" smtClean="0">
                <a:solidFill>
                  <a:srgbClr val="002060"/>
                </a:solidFill>
                <a:latin typeface="Arial" panose="020B0604020202020204" pitchFamily="34" charset="0"/>
                <a:cs typeface="Arial" panose="020B0604020202020204" pitchFamily="34" charset="0"/>
              </a:rPr>
              <a:t>Name: </a:t>
            </a:r>
            <a:r>
              <a:rPr lang="hu-HU" sz="2000" dirty="0" smtClean="0">
                <a:solidFill>
                  <a:srgbClr val="002060"/>
                </a:solidFill>
                <a:latin typeface="Arial" panose="020B0604020202020204" pitchFamily="34" charset="0"/>
                <a:cs typeface="Arial" panose="020B0604020202020204" pitchFamily="34" charset="0"/>
              </a:rPr>
              <a:t>  </a:t>
            </a:r>
            <a:r>
              <a:rPr lang="en-US" sz="2000" dirty="0" smtClean="0">
                <a:solidFill>
                  <a:srgbClr val="002060"/>
                </a:solidFill>
                <a:latin typeface="Arial" panose="020B0604020202020204" pitchFamily="34" charset="0"/>
                <a:cs typeface="Arial" panose="020B0604020202020204" pitchFamily="34" charset="0"/>
              </a:rPr>
              <a:t>family name</a:t>
            </a:r>
            <a:r>
              <a:rPr lang="hu-HU" sz="2000" dirty="0" smtClean="0">
                <a:solidFill>
                  <a:srgbClr val="002060"/>
                </a:solidFill>
                <a:latin typeface="Arial" panose="020B0604020202020204" pitchFamily="34" charset="0"/>
                <a:cs typeface="Arial" panose="020B0604020202020204" pitchFamily="34" charset="0"/>
              </a:rPr>
              <a:t>s</a:t>
            </a:r>
            <a:r>
              <a:rPr lang="en-US" sz="2000" dirty="0" smtClean="0">
                <a:solidFill>
                  <a:srgbClr val="002060"/>
                </a:solidFill>
                <a:latin typeface="Arial" panose="020B0604020202020204" pitchFamily="34" charset="0"/>
                <a:cs typeface="Arial" panose="020B0604020202020204" pitchFamily="34" charset="0"/>
              </a:rPr>
              <a:t> registered </a:t>
            </a:r>
            <a:r>
              <a:rPr lang="hu-HU" sz="2000" dirty="0" err="1" smtClean="0">
                <a:solidFill>
                  <a:srgbClr val="002060"/>
                </a:solidFill>
                <a:latin typeface="Arial" panose="020B0604020202020204" pitchFamily="34" charset="0"/>
                <a:cs typeface="Arial" panose="020B0604020202020204" pitchFamily="34" charset="0"/>
              </a:rPr>
              <a:t>in</a:t>
            </a:r>
            <a:r>
              <a:rPr lang="hu-HU" sz="2000" dirty="0" smtClean="0">
                <a:solidFill>
                  <a:srgbClr val="002060"/>
                </a:solidFill>
                <a:latin typeface="Arial" panose="020B0604020202020204" pitchFamily="34" charset="0"/>
                <a:cs typeface="Arial" panose="020B0604020202020204" pitchFamily="34" charset="0"/>
              </a:rPr>
              <a:t> </a:t>
            </a:r>
            <a:r>
              <a:rPr lang="en-US" sz="2000" dirty="0" smtClean="0">
                <a:solidFill>
                  <a:srgbClr val="002060"/>
                </a:solidFill>
                <a:latin typeface="Arial" panose="020B0604020202020204" pitchFamily="34" charset="0"/>
                <a:cs typeface="Arial" panose="020B0604020202020204" pitchFamily="34" charset="0"/>
              </a:rPr>
              <a:t>7 different forms, there are </a:t>
            </a:r>
            <a:r>
              <a:rPr lang="hu-HU" sz="2000" dirty="0" smtClean="0">
                <a:solidFill>
                  <a:srgbClr val="002060"/>
                </a:solidFill>
                <a:latin typeface="Arial" panose="020B0604020202020204" pitchFamily="34" charset="0"/>
                <a:cs typeface="Arial" panose="020B0604020202020204" pitchFamily="34" charset="0"/>
              </a:rPr>
              <a:t>no </a:t>
            </a:r>
            <a:r>
              <a:rPr lang="en-US" sz="2000" dirty="0" smtClean="0">
                <a:solidFill>
                  <a:srgbClr val="002060"/>
                </a:solidFill>
                <a:latin typeface="Arial" panose="020B0604020202020204" pitchFamily="34" charset="0"/>
                <a:cs typeface="Arial" panose="020B0604020202020204" pitchFamily="34" charset="0"/>
              </a:rPr>
              <a:t>„w”, </a:t>
            </a:r>
            <a:endParaRPr lang="hu-HU" sz="2000" dirty="0" smtClean="0">
              <a:solidFill>
                <a:srgbClr val="002060"/>
              </a:solidFill>
              <a:latin typeface="Arial" panose="020B0604020202020204" pitchFamily="34" charset="0"/>
              <a:cs typeface="Arial" panose="020B0604020202020204" pitchFamily="34" charset="0"/>
            </a:endParaRPr>
          </a:p>
          <a:p>
            <a:r>
              <a:rPr lang="hu-HU" sz="2000" dirty="0">
                <a:solidFill>
                  <a:srgbClr val="002060"/>
                </a:solidFill>
                <a:latin typeface="Arial" panose="020B0604020202020204" pitchFamily="34" charset="0"/>
                <a:cs typeface="Arial" panose="020B0604020202020204" pitchFamily="34" charset="0"/>
              </a:rPr>
              <a:t> </a:t>
            </a:r>
            <a:r>
              <a:rPr lang="hu-HU" sz="2000" dirty="0" smtClean="0">
                <a:solidFill>
                  <a:srgbClr val="002060"/>
                </a:solidFill>
                <a:latin typeface="Arial" panose="020B0604020202020204" pitchFamily="34" charset="0"/>
                <a:cs typeface="Arial" panose="020B0604020202020204" pitchFamily="34" charset="0"/>
              </a:rPr>
              <a:t>            </a:t>
            </a:r>
            <a:r>
              <a:rPr lang="en-US" sz="2000" dirty="0" smtClean="0">
                <a:solidFill>
                  <a:srgbClr val="002060"/>
                </a:solidFill>
                <a:latin typeface="Arial" panose="020B0604020202020204" pitchFamily="34" charset="0"/>
                <a:cs typeface="Arial" panose="020B0604020202020204" pitchFamily="34" charset="0"/>
              </a:rPr>
              <a:t>„mm” </a:t>
            </a:r>
            <a:r>
              <a:rPr lang="hu-HU" sz="2000" dirty="0" smtClean="0">
                <a:solidFill>
                  <a:srgbClr val="002060"/>
                </a:solidFill>
                <a:latin typeface="Arial" panose="020B0604020202020204" pitchFamily="34" charset="0"/>
                <a:cs typeface="Arial" panose="020B0604020202020204" pitchFamily="34" charset="0"/>
              </a:rPr>
              <a:t> </a:t>
            </a:r>
            <a:r>
              <a:rPr lang="en-US" sz="2000" dirty="0" smtClean="0">
                <a:solidFill>
                  <a:srgbClr val="002060"/>
                </a:solidFill>
                <a:latin typeface="Arial" panose="020B0604020202020204" pitchFamily="34" charset="0"/>
                <a:cs typeface="Arial" panose="020B0604020202020204" pitchFamily="34" charset="0"/>
              </a:rPr>
              <a:t>among them</a:t>
            </a:r>
            <a:r>
              <a:rPr lang="hu-HU" sz="2000" dirty="0" smtClean="0">
                <a:solidFill>
                  <a:srgbClr val="002060"/>
                </a:solidFill>
                <a:latin typeface="Arial" panose="020B0604020202020204" pitchFamily="34" charset="0"/>
                <a:cs typeface="Arial" panose="020B0604020202020204" pitchFamily="34" charset="0"/>
              </a:rPr>
              <a:t>.</a:t>
            </a:r>
            <a:endParaRPr lang="en-US" sz="2000" dirty="0" smtClean="0">
              <a:solidFill>
                <a:srgbClr val="002060"/>
              </a:solidFill>
              <a:latin typeface="Arial" panose="020B0604020202020204" pitchFamily="34" charset="0"/>
              <a:cs typeface="Arial" panose="020B0604020202020204" pitchFamily="34" charset="0"/>
            </a:endParaRPr>
          </a:p>
          <a:p>
            <a:endParaRPr lang="en-US" sz="2000" dirty="0" smtClean="0">
              <a:solidFill>
                <a:srgbClr val="002060"/>
              </a:solidFill>
              <a:latin typeface="Arial" panose="020B0604020202020204" pitchFamily="34" charset="0"/>
              <a:cs typeface="Arial" panose="020B0604020202020204" pitchFamily="34" charset="0"/>
            </a:endParaRPr>
          </a:p>
          <a:p>
            <a:r>
              <a:rPr lang="en-US" sz="2000" dirty="0" smtClean="0">
                <a:solidFill>
                  <a:srgbClr val="002060"/>
                </a:solidFill>
                <a:latin typeface="Arial" panose="020B0604020202020204" pitchFamily="34" charset="0"/>
                <a:cs typeface="Arial" panose="020B0604020202020204" pitchFamily="34" charset="0"/>
              </a:rPr>
              <a:t>Studies: High School, </a:t>
            </a:r>
            <a:r>
              <a:rPr lang="hu-HU" sz="2000" dirty="0" smtClean="0">
                <a:solidFill>
                  <a:srgbClr val="002060"/>
                </a:solidFill>
                <a:latin typeface="Arial" panose="020B0604020202020204" pitchFamily="34" charset="0"/>
                <a:cs typeface="Arial" panose="020B0604020202020204" pitchFamily="34" charset="0"/>
              </a:rPr>
              <a:t>i</a:t>
            </a:r>
            <a:r>
              <a:rPr lang="en-US" sz="2000" dirty="0" smtClean="0">
                <a:solidFill>
                  <a:srgbClr val="002060"/>
                </a:solidFill>
                <a:latin typeface="Arial" panose="020B0604020202020204" pitchFamily="34" charset="0"/>
                <a:cs typeface="Arial" panose="020B0604020202020204" pitchFamily="34" charset="0"/>
              </a:rPr>
              <a:t>n Castle of Buda, eminent even in Hungarian </a:t>
            </a:r>
          </a:p>
          <a:p>
            <a:r>
              <a:rPr lang="en-US" sz="2000" dirty="0" smtClean="0">
                <a:solidFill>
                  <a:srgbClr val="002060"/>
                </a:solidFill>
                <a:latin typeface="Arial" panose="020B0604020202020204" pitchFamily="34" charset="0"/>
                <a:cs typeface="Arial" panose="020B0604020202020204" pitchFamily="34" charset="0"/>
              </a:rPr>
              <a:t>              University (Vienna):     1837 law student</a:t>
            </a:r>
          </a:p>
          <a:p>
            <a:r>
              <a:rPr lang="en-US" sz="2000" dirty="0" smtClean="0">
                <a:solidFill>
                  <a:srgbClr val="002060"/>
                </a:solidFill>
                <a:latin typeface="Arial" panose="020B0604020202020204" pitchFamily="34" charset="0"/>
                <a:cs typeface="Arial" panose="020B0604020202020204" pitchFamily="34" charset="0"/>
              </a:rPr>
              <a:t>                                                   1838 medical student</a:t>
            </a:r>
          </a:p>
          <a:p>
            <a:r>
              <a:rPr lang="en-US" sz="2000" b="1" dirty="0" smtClean="0">
                <a:solidFill>
                  <a:srgbClr val="002060"/>
                </a:solidFill>
                <a:latin typeface="Arial" panose="020B0604020202020204" pitchFamily="34" charset="0"/>
                <a:cs typeface="Arial" panose="020B0604020202020204" pitchFamily="34" charset="0"/>
              </a:rPr>
              <a:t>                                                   </a:t>
            </a:r>
            <a:r>
              <a:rPr lang="en-US" sz="2000" b="1" dirty="0" smtClean="0">
                <a:solidFill>
                  <a:srgbClr val="0000CC"/>
                </a:solidFill>
                <a:latin typeface="Arial" panose="020B0604020202020204" pitchFamily="34" charset="0"/>
                <a:cs typeface="Arial" panose="020B0604020202020204" pitchFamily="34" charset="0"/>
              </a:rPr>
              <a:t>1844 MD</a:t>
            </a:r>
            <a:r>
              <a:rPr lang="en-US" sz="2000" dirty="0" smtClean="0">
                <a:solidFill>
                  <a:srgbClr val="0000CC"/>
                </a:solidFill>
                <a:latin typeface="Arial" panose="020B0604020202020204" pitchFamily="34" charset="0"/>
                <a:cs typeface="Arial" panose="020B0604020202020204" pitchFamily="34" charset="0"/>
              </a:rPr>
              <a:t>.</a:t>
            </a:r>
          </a:p>
          <a:p>
            <a:r>
              <a:rPr lang="en-US" sz="2000" dirty="0" smtClean="0">
                <a:solidFill>
                  <a:srgbClr val="002060"/>
                </a:solidFill>
                <a:latin typeface="Arial" panose="020B0604020202020204" pitchFamily="34" charset="0"/>
                <a:cs typeface="Arial" panose="020B0604020202020204" pitchFamily="34" charset="0"/>
              </a:rPr>
              <a:t>                                                   1844 obstetrician</a:t>
            </a:r>
          </a:p>
          <a:p>
            <a:r>
              <a:rPr lang="en-US" sz="2000" dirty="0" smtClean="0">
                <a:solidFill>
                  <a:srgbClr val="002060"/>
                </a:solidFill>
                <a:latin typeface="Arial" panose="020B0604020202020204" pitchFamily="34" charset="0"/>
                <a:cs typeface="Arial" panose="020B0604020202020204" pitchFamily="34" charset="0"/>
              </a:rPr>
              <a:t>                                                   1845 </a:t>
            </a:r>
            <a:r>
              <a:rPr lang="en-US" sz="2000" dirty="0" err="1" smtClean="0">
                <a:solidFill>
                  <a:srgbClr val="002060"/>
                </a:solidFill>
                <a:latin typeface="Arial" panose="020B0604020202020204" pitchFamily="34" charset="0"/>
                <a:cs typeface="Arial" panose="020B0604020202020204" pitchFamily="34" charset="0"/>
              </a:rPr>
              <a:t>surg</a:t>
            </a:r>
            <a:r>
              <a:rPr lang="hu-HU" sz="2000" dirty="0" smtClean="0">
                <a:solidFill>
                  <a:srgbClr val="002060"/>
                </a:solidFill>
                <a:latin typeface="Arial" panose="020B0604020202020204" pitchFamily="34" charset="0"/>
                <a:cs typeface="Arial" panose="020B0604020202020204" pitchFamily="34" charset="0"/>
              </a:rPr>
              <a:t>eon</a:t>
            </a:r>
            <a:endParaRPr lang="en-US" sz="2000" dirty="0" smtClean="0">
              <a:solidFill>
                <a:srgbClr val="002060"/>
              </a:solidFill>
              <a:latin typeface="Arial" panose="020B0604020202020204" pitchFamily="34" charset="0"/>
              <a:cs typeface="Arial" panose="020B0604020202020204" pitchFamily="34" charset="0"/>
            </a:endParaRPr>
          </a:p>
          <a:p>
            <a:endParaRPr lang="en-US" sz="2000" dirty="0" smtClean="0">
              <a:solidFill>
                <a:srgbClr val="002060"/>
              </a:solidFill>
              <a:latin typeface="Arial" panose="020B0604020202020204" pitchFamily="34" charset="0"/>
              <a:cs typeface="Arial" panose="020B0604020202020204" pitchFamily="34" charset="0"/>
            </a:endParaRPr>
          </a:p>
          <a:p>
            <a:r>
              <a:rPr lang="en-US" sz="2000" dirty="0" smtClean="0">
                <a:solidFill>
                  <a:srgbClr val="002060"/>
                </a:solidFill>
                <a:latin typeface="Arial" panose="020B0604020202020204" pitchFamily="34" charset="0"/>
                <a:cs typeface="Arial" panose="020B0604020202020204" pitchFamily="34" charset="0"/>
              </a:rPr>
              <a:t>Work:  </a:t>
            </a:r>
            <a:r>
              <a:rPr lang="hu-HU" sz="2000" dirty="0" smtClean="0">
                <a:solidFill>
                  <a:srgbClr val="002060"/>
                </a:solidFill>
                <a:latin typeface="Arial" panose="020B0604020202020204" pitchFamily="34" charset="0"/>
                <a:cs typeface="Arial" panose="020B0604020202020204" pitchFamily="34" charset="0"/>
              </a:rPr>
              <a:t>   </a:t>
            </a:r>
            <a:r>
              <a:rPr lang="en-US" sz="2000" dirty="0" smtClean="0">
                <a:solidFill>
                  <a:srgbClr val="002060"/>
                </a:solidFill>
                <a:latin typeface="Arial" panose="020B0604020202020204" pitchFamily="34" charset="0"/>
                <a:cs typeface="Arial" panose="020B0604020202020204" pitchFamily="34" charset="0"/>
              </a:rPr>
              <a:t>Obstetrics Department, Vienna University 1844-1850</a:t>
            </a:r>
          </a:p>
          <a:p>
            <a:r>
              <a:rPr lang="en-US" sz="2000" b="1" dirty="0" smtClean="0">
                <a:solidFill>
                  <a:srgbClr val="002060"/>
                </a:solidFill>
                <a:latin typeface="Arial" panose="020B0604020202020204" pitchFamily="34" charset="0"/>
                <a:cs typeface="Arial" panose="020B0604020202020204" pitchFamily="34" charset="0"/>
              </a:rPr>
              <a:t>               </a:t>
            </a:r>
            <a:r>
              <a:rPr lang="en-US" sz="2000" b="1" dirty="0" smtClean="0">
                <a:solidFill>
                  <a:srgbClr val="0000CC"/>
                </a:solidFill>
                <a:latin typeface="Arial" panose="020B0604020202020204" pitchFamily="34" charset="0"/>
                <a:cs typeface="Arial" panose="020B0604020202020204" pitchFamily="34" charset="0"/>
              </a:rPr>
              <a:t>Discovery 1847 </a:t>
            </a:r>
            <a:r>
              <a:rPr lang="en-US" sz="2000" dirty="0" smtClean="0">
                <a:solidFill>
                  <a:srgbClr val="0000CC"/>
                </a:solidFill>
                <a:latin typeface="Arial" panose="020B0604020202020204" pitchFamily="34" charset="0"/>
                <a:cs typeface="Arial" panose="020B0604020202020204" pitchFamily="34" charset="0"/>
              </a:rPr>
              <a:t>(29 years old)</a:t>
            </a:r>
          </a:p>
          <a:p>
            <a:r>
              <a:rPr lang="en-US" sz="2000" dirty="0" smtClean="0">
                <a:solidFill>
                  <a:srgbClr val="002060"/>
                </a:solidFill>
                <a:latin typeface="Arial" panose="020B0604020202020204" pitchFamily="34" charset="0"/>
                <a:cs typeface="Arial" panose="020B0604020202020204" pitchFamily="34" charset="0"/>
              </a:rPr>
              <a:t>               Head of </a:t>
            </a:r>
            <a:r>
              <a:rPr lang="en-US" sz="2000" dirty="0" err="1" smtClean="0">
                <a:solidFill>
                  <a:srgbClr val="002060"/>
                </a:solidFill>
                <a:latin typeface="Arial" panose="020B0604020202020204" pitchFamily="34" charset="0"/>
                <a:cs typeface="Arial" panose="020B0604020202020204" pitchFamily="34" charset="0"/>
              </a:rPr>
              <a:t>Obste</a:t>
            </a:r>
            <a:r>
              <a:rPr lang="hu-HU" sz="2000" dirty="0" smtClean="0">
                <a:solidFill>
                  <a:srgbClr val="002060"/>
                </a:solidFill>
                <a:latin typeface="Arial" panose="020B0604020202020204" pitchFamily="34" charset="0"/>
                <a:cs typeface="Arial" panose="020B0604020202020204" pitchFamily="34" charset="0"/>
              </a:rPr>
              <a:t>t</a:t>
            </a:r>
            <a:r>
              <a:rPr lang="en-US" sz="2000" dirty="0" err="1" smtClean="0">
                <a:solidFill>
                  <a:srgbClr val="002060"/>
                </a:solidFill>
                <a:latin typeface="Arial" panose="020B0604020202020204" pitchFamily="34" charset="0"/>
                <a:cs typeface="Arial" panose="020B0604020202020204" pitchFamily="34" charset="0"/>
              </a:rPr>
              <a:t>rics</a:t>
            </a:r>
            <a:r>
              <a:rPr lang="en-US" sz="2000" dirty="0" smtClean="0">
                <a:solidFill>
                  <a:srgbClr val="002060"/>
                </a:solidFill>
                <a:latin typeface="Arial" panose="020B0604020202020204" pitchFamily="34" charset="0"/>
                <a:cs typeface="Arial" panose="020B0604020202020204" pitchFamily="34" charset="0"/>
              </a:rPr>
              <a:t>, </a:t>
            </a:r>
            <a:r>
              <a:rPr lang="en-US" sz="2000" dirty="0" err="1" smtClean="0">
                <a:solidFill>
                  <a:srgbClr val="002060"/>
                </a:solidFill>
                <a:latin typeface="Arial" panose="020B0604020202020204" pitchFamily="34" charset="0"/>
                <a:cs typeface="Arial" panose="020B0604020202020204" pitchFamily="34" charset="0"/>
              </a:rPr>
              <a:t>Rókus</a:t>
            </a:r>
            <a:r>
              <a:rPr lang="en-US" sz="2000" dirty="0" smtClean="0">
                <a:solidFill>
                  <a:srgbClr val="002060"/>
                </a:solidFill>
                <a:latin typeface="Arial" panose="020B0604020202020204" pitchFamily="34" charset="0"/>
                <a:cs typeface="Arial" panose="020B0604020202020204" pitchFamily="34" charset="0"/>
              </a:rPr>
              <a:t> Hospital, Pest  1851-1855</a:t>
            </a:r>
          </a:p>
          <a:p>
            <a:r>
              <a:rPr lang="en-US" sz="2000" dirty="0" smtClean="0">
                <a:solidFill>
                  <a:srgbClr val="002060"/>
                </a:solidFill>
                <a:latin typeface="Arial" panose="020B0604020202020204" pitchFamily="34" charset="0"/>
                <a:cs typeface="Arial" panose="020B0604020202020204" pitchFamily="34" charset="0"/>
              </a:rPr>
              <a:t>               Professor of </a:t>
            </a:r>
            <a:r>
              <a:rPr lang="en-US" sz="2000" dirty="0" err="1" smtClean="0">
                <a:solidFill>
                  <a:srgbClr val="002060"/>
                </a:solidFill>
                <a:latin typeface="Arial" panose="020B0604020202020204" pitchFamily="34" charset="0"/>
                <a:cs typeface="Arial" panose="020B0604020202020204" pitchFamily="34" charset="0"/>
              </a:rPr>
              <a:t>Obste</a:t>
            </a:r>
            <a:r>
              <a:rPr lang="hu-HU" sz="2000" dirty="0" smtClean="0">
                <a:solidFill>
                  <a:srgbClr val="002060"/>
                </a:solidFill>
                <a:latin typeface="Arial" panose="020B0604020202020204" pitchFamily="34" charset="0"/>
                <a:cs typeface="Arial" panose="020B0604020202020204" pitchFamily="34" charset="0"/>
              </a:rPr>
              <a:t>t</a:t>
            </a:r>
            <a:r>
              <a:rPr lang="en-US" sz="2000" dirty="0" err="1" smtClean="0">
                <a:solidFill>
                  <a:srgbClr val="002060"/>
                </a:solidFill>
                <a:latin typeface="Arial" panose="020B0604020202020204" pitchFamily="34" charset="0"/>
                <a:cs typeface="Arial" panose="020B0604020202020204" pitchFamily="34" charset="0"/>
              </a:rPr>
              <a:t>rics</a:t>
            </a:r>
            <a:r>
              <a:rPr lang="en-US" sz="2000" dirty="0" smtClean="0">
                <a:solidFill>
                  <a:srgbClr val="002060"/>
                </a:solidFill>
                <a:latin typeface="Arial" panose="020B0604020202020204" pitchFamily="34" charset="0"/>
                <a:cs typeface="Arial" panose="020B0604020202020204" pitchFamily="34" charset="0"/>
              </a:rPr>
              <a:t> University of Pest  1855-</a:t>
            </a:r>
            <a:r>
              <a:rPr lang="hu-HU" sz="2000" dirty="0" smtClean="0">
                <a:solidFill>
                  <a:srgbClr val="002060"/>
                </a:solidFill>
                <a:latin typeface="Arial" panose="020B0604020202020204" pitchFamily="34" charset="0"/>
                <a:cs typeface="Arial" panose="020B0604020202020204" pitchFamily="34" charset="0"/>
              </a:rPr>
              <a:t>1865</a:t>
            </a:r>
            <a:endParaRPr lang="en-US" sz="2000" dirty="0" smtClean="0">
              <a:solidFill>
                <a:srgbClr val="002060"/>
              </a:solidFill>
              <a:latin typeface="Arial" panose="020B0604020202020204" pitchFamily="34" charset="0"/>
              <a:cs typeface="Arial" panose="020B0604020202020204" pitchFamily="34" charset="0"/>
            </a:endParaRPr>
          </a:p>
          <a:p>
            <a:endParaRPr lang="en-US" sz="2000" dirty="0" smtClean="0">
              <a:solidFill>
                <a:srgbClr val="002060"/>
              </a:solidFill>
              <a:latin typeface="Arial" panose="020B0604020202020204" pitchFamily="34" charset="0"/>
              <a:cs typeface="Arial" panose="020B0604020202020204" pitchFamily="34" charset="0"/>
            </a:endParaRPr>
          </a:p>
          <a:p>
            <a:r>
              <a:rPr lang="en-US" sz="2000" dirty="0" smtClean="0">
                <a:solidFill>
                  <a:srgbClr val="002060"/>
                </a:solidFill>
                <a:latin typeface="Arial" panose="020B0604020202020204" pitchFamily="34" charset="0"/>
                <a:cs typeface="Arial" panose="020B0604020202020204" pitchFamily="34" charset="0"/>
              </a:rPr>
              <a:t>Death: </a:t>
            </a:r>
            <a:r>
              <a:rPr lang="hu-HU" sz="2000" dirty="0" smtClean="0">
                <a:solidFill>
                  <a:srgbClr val="002060"/>
                </a:solidFill>
                <a:latin typeface="Arial" panose="020B0604020202020204" pitchFamily="34" charset="0"/>
                <a:cs typeface="Arial" panose="020B0604020202020204" pitchFamily="34" charset="0"/>
              </a:rPr>
              <a:t>   </a:t>
            </a:r>
            <a:r>
              <a:rPr lang="en-US" sz="2000" dirty="0" smtClean="0">
                <a:solidFill>
                  <a:srgbClr val="002060"/>
                </a:solidFill>
                <a:latin typeface="Arial" panose="020B0604020202020204" pitchFamily="34" charset="0"/>
                <a:cs typeface="Arial" panose="020B0604020202020204" pitchFamily="34" charset="0"/>
              </a:rPr>
              <a:t>1865</a:t>
            </a:r>
            <a:r>
              <a:rPr lang="hu-HU" sz="2000" dirty="0" smtClean="0">
                <a:solidFill>
                  <a:srgbClr val="002060"/>
                </a:solidFill>
                <a:latin typeface="Arial" panose="020B0604020202020204" pitchFamily="34" charset="0"/>
                <a:cs typeface="Arial" panose="020B0604020202020204" pitchFamily="34" charset="0"/>
              </a:rPr>
              <a:t>,</a:t>
            </a:r>
            <a:r>
              <a:rPr lang="en-US" sz="2000" dirty="0" smtClean="0">
                <a:solidFill>
                  <a:srgbClr val="002060"/>
                </a:solidFill>
                <a:latin typeface="Arial" panose="020B0604020202020204" pitchFamily="34" charset="0"/>
                <a:cs typeface="Arial" panose="020B0604020202020204" pitchFamily="34" charset="0"/>
              </a:rPr>
              <a:t> Vienna</a:t>
            </a:r>
            <a:endParaRPr lang="en-US" dirty="0">
              <a:solidFill>
                <a:srgbClr val="00206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4368" y="1593289"/>
            <a:ext cx="1006475"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8224" y="2863969"/>
            <a:ext cx="2237946"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zövegdoboz 5"/>
          <p:cNvSpPr txBox="1"/>
          <p:nvPr/>
        </p:nvSpPr>
        <p:spPr>
          <a:xfrm>
            <a:off x="7232098" y="4016097"/>
            <a:ext cx="889987" cy="276999"/>
          </a:xfrm>
          <a:prstGeom prst="rect">
            <a:avLst/>
          </a:prstGeom>
          <a:noFill/>
        </p:spPr>
        <p:txBody>
          <a:bodyPr wrap="none" rtlCol="0">
            <a:spAutoFit/>
          </a:bodyPr>
          <a:lstStyle/>
          <a:p>
            <a:r>
              <a:rPr lang="hu-HU" sz="1200" dirty="0" smtClean="0">
                <a:solidFill>
                  <a:srgbClr val="000066"/>
                </a:solidFill>
              </a:rPr>
              <a:t>Buda, 1818</a:t>
            </a:r>
            <a:endParaRPr lang="hu-HU" sz="1200" dirty="0">
              <a:solidFill>
                <a:srgbClr val="000066"/>
              </a:solidFill>
            </a:endParaRPr>
          </a:p>
        </p:txBody>
      </p:sp>
    </p:spTree>
    <p:extLst>
      <p:ext uri="{BB962C8B-B14F-4D97-AF65-F5344CB8AC3E}">
        <p14:creationId xmlns:p14="http://schemas.microsoft.com/office/powerpoint/2010/main" val="15564795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2877969" y="2132856"/>
            <a:ext cx="3467616" cy="646331"/>
          </a:xfrm>
          <a:prstGeom prst="rect">
            <a:avLst/>
          </a:prstGeom>
          <a:noFill/>
        </p:spPr>
        <p:txBody>
          <a:bodyPr wrap="none" rtlCol="0">
            <a:spAutoFit/>
          </a:bodyPr>
          <a:lstStyle/>
          <a:p>
            <a:r>
              <a:rPr lang="hu-HU" sz="3600" b="1" dirty="0" smtClean="0">
                <a:solidFill>
                  <a:srgbClr val="002060"/>
                </a:solidFill>
                <a:latin typeface="Arial" panose="020B0604020202020204" pitchFamily="34" charset="0"/>
                <a:cs typeface="Arial" panose="020B0604020202020204" pitchFamily="34" charset="0"/>
              </a:rPr>
              <a:t>Research work</a:t>
            </a:r>
            <a:endParaRPr lang="en-US" sz="36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1824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611560" y="1810559"/>
            <a:ext cx="7848872" cy="3477875"/>
          </a:xfrm>
          <a:prstGeom prst="rect">
            <a:avLst/>
          </a:prstGeom>
        </p:spPr>
        <p:txBody>
          <a:bodyPr wrap="square">
            <a:spAutoFit/>
          </a:bodyPr>
          <a:lstStyle/>
          <a:p>
            <a:r>
              <a:rPr lang="hu-HU" sz="2200" i="1" dirty="0">
                <a:solidFill>
                  <a:srgbClr val="002060"/>
                </a:solidFill>
                <a:latin typeface="Arial" panose="020B0604020202020204" pitchFamily="34" charset="0"/>
                <a:cs typeface="Arial" panose="020B0604020202020204" pitchFamily="34" charset="0"/>
              </a:rPr>
              <a:t>„… </a:t>
            </a:r>
            <a:r>
              <a:rPr lang="en-GB" sz="2200" i="1" dirty="0">
                <a:solidFill>
                  <a:srgbClr val="002060"/>
                </a:solidFill>
                <a:latin typeface="Arial" panose="020B0604020202020204" pitchFamily="34" charset="0"/>
                <a:cs typeface="Arial" panose="020B0604020202020204" pitchFamily="34" charset="0"/>
              </a:rPr>
              <a:t>The cases, in which the obstetrician could intervene effectively, are incomparably negligible compared to the number of victims, that is, compared to the cases, when the intervention was unsuccessful. This dark side of obstetrics is puerperal fever ... I considered not just the therapy to be insufficient, but also the knowledge incomplete, because </a:t>
            </a:r>
            <a:endParaRPr lang="hu-HU" sz="2200" i="1" dirty="0" smtClean="0">
              <a:solidFill>
                <a:srgbClr val="002060"/>
              </a:solidFill>
              <a:latin typeface="Arial" panose="020B0604020202020204" pitchFamily="34" charset="0"/>
              <a:cs typeface="Arial" panose="020B0604020202020204" pitchFamily="34" charset="0"/>
            </a:endParaRPr>
          </a:p>
          <a:p>
            <a:r>
              <a:rPr lang="en-GB" sz="2200" i="1" dirty="0" smtClean="0">
                <a:solidFill>
                  <a:srgbClr val="0000CC"/>
                </a:solidFill>
                <a:latin typeface="Arial" panose="020B0604020202020204" pitchFamily="34" charset="0"/>
                <a:cs typeface="Arial" panose="020B0604020202020204" pitchFamily="34" charset="0"/>
              </a:rPr>
              <a:t>I </a:t>
            </a:r>
            <a:r>
              <a:rPr lang="en-GB" sz="2200" i="1" dirty="0">
                <a:solidFill>
                  <a:srgbClr val="0000CC"/>
                </a:solidFill>
                <a:latin typeface="Arial" panose="020B0604020202020204" pitchFamily="34" charset="0"/>
                <a:cs typeface="Arial" panose="020B0604020202020204" pitchFamily="34" charset="0"/>
              </a:rPr>
              <a:t>have not found any explanation for its true cause in the presently valid aetiology of puerperal fever</a:t>
            </a:r>
            <a:r>
              <a:rPr lang="en-GB" sz="2200" i="1" dirty="0" smtClean="0">
                <a:solidFill>
                  <a:srgbClr val="0000CC"/>
                </a:solidFill>
                <a:latin typeface="Arial" panose="020B0604020202020204" pitchFamily="34" charset="0"/>
                <a:cs typeface="Arial" panose="020B0604020202020204" pitchFamily="34" charset="0"/>
              </a:rPr>
              <a:t>.</a:t>
            </a:r>
            <a:r>
              <a:rPr lang="hu-HU" sz="2200" i="1" dirty="0" smtClean="0">
                <a:solidFill>
                  <a:srgbClr val="0000CC"/>
                </a:solidFill>
                <a:latin typeface="Arial" panose="020B0604020202020204" pitchFamily="34" charset="0"/>
                <a:cs typeface="Arial" panose="020B0604020202020204" pitchFamily="34" charset="0"/>
              </a:rPr>
              <a:t>”</a:t>
            </a:r>
          </a:p>
          <a:p>
            <a:endParaRPr lang="hu-HU" sz="2200" i="1" dirty="0">
              <a:solidFill>
                <a:srgbClr val="0000CC"/>
              </a:solidFill>
              <a:latin typeface="Arial" panose="020B0604020202020204" pitchFamily="34" charset="0"/>
              <a:cs typeface="Arial" panose="020B0604020202020204" pitchFamily="34" charset="0"/>
            </a:endParaRPr>
          </a:p>
          <a:p>
            <a:r>
              <a:rPr lang="hu-HU" sz="1600" dirty="0" smtClean="0">
                <a:solidFill>
                  <a:srgbClr val="002060"/>
                </a:solidFill>
                <a:latin typeface="Arial" panose="020B0604020202020204" pitchFamily="34" charset="0"/>
                <a:cs typeface="Arial" panose="020B0604020202020204" pitchFamily="34" charset="0"/>
              </a:rPr>
              <a:t>(He </a:t>
            </a:r>
            <a:r>
              <a:rPr lang="hu-HU" sz="1600" dirty="0" err="1" smtClean="0">
                <a:solidFill>
                  <a:srgbClr val="002060"/>
                </a:solidFill>
                <a:latin typeface="Arial" panose="020B0604020202020204" pitchFamily="34" charset="0"/>
                <a:cs typeface="Arial" panose="020B0604020202020204" pitchFamily="34" charset="0"/>
              </a:rPr>
              <a:t>was</a:t>
            </a:r>
            <a:r>
              <a:rPr lang="hu-HU" sz="1600" dirty="0" smtClean="0">
                <a:solidFill>
                  <a:srgbClr val="002060"/>
                </a:solidFill>
                <a:latin typeface="Arial" panose="020B0604020202020204" pitchFamily="34" charset="0"/>
                <a:cs typeface="Arial" panose="020B0604020202020204" pitchFamily="34" charset="0"/>
              </a:rPr>
              <a:t> </a:t>
            </a:r>
            <a:r>
              <a:rPr lang="hu-HU" sz="1600" dirty="0" err="1" smtClean="0">
                <a:solidFill>
                  <a:srgbClr val="002060"/>
                </a:solidFill>
                <a:latin typeface="Arial" panose="020B0604020202020204" pitchFamily="34" charset="0"/>
                <a:cs typeface="Arial" panose="020B0604020202020204" pitchFamily="34" charset="0"/>
              </a:rPr>
              <a:t>just</a:t>
            </a:r>
            <a:r>
              <a:rPr lang="hu-HU" sz="1600" dirty="0" smtClean="0">
                <a:solidFill>
                  <a:srgbClr val="002060"/>
                </a:solidFill>
                <a:latin typeface="Arial" panose="020B0604020202020204" pitchFamily="34" charset="0"/>
                <a:cs typeface="Arial" panose="020B0604020202020204" pitchFamily="34" charset="0"/>
              </a:rPr>
              <a:t> </a:t>
            </a:r>
            <a:r>
              <a:rPr lang="hu-HU" sz="1600" dirty="0" err="1" smtClean="0">
                <a:solidFill>
                  <a:srgbClr val="002060"/>
                </a:solidFill>
                <a:latin typeface="Arial" panose="020B0604020202020204" pitchFamily="34" charset="0"/>
                <a:cs typeface="Arial" panose="020B0604020202020204" pitchFamily="34" charset="0"/>
              </a:rPr>
              <a:t>about</a:t>
            </a:r>
            <a:r>
              <a:rPr lang="hu-HU" sz="1600" dirty="0" smtClean="0">
                <a:solidFill>
                  <a:srgbClr val="002060"/>
                </a:solidFill>
                <a:latin typeface="Arial" panose="020B0604020202020204" pitchFamily="34" charset="0"/>
                <a:cs typeface="Arial" panose="020B0604020202020204" pitchFamily="34" charset="0"/>
              </a:rPr>
              <a:t> 25 </a:t>
            </a:r>
            <a:r>
              <a:rPr lang="hu-HU" sz="1600" dirty="0" err="1" smtClean="0">
                <a:solidFill>
                  <a:srgbClr val="002060"/>
                </a:solidFill>
                <a:latin typeface="Arial" panose="020B0604020202020204" pitchFamily="34" charset="0"/>
                <a:cs typeface="Arial" panose="020B0604020202020204" pitchFamily="34" charset="0"/>
              </a:rPr>
              <a:t>years</a:t>
            </a:r>
            <a:r>
              <a:rPr lang="hu-HU" sz="1600" dirty="0" smtClean="0">
                <a:solidFill>
                  <a:srgbClr val="002060"/>
                </a:solidFill>
                <a:latin typeface="Arial" panose="020B0604020202020204" pitchFamily="34" charset="0"/>
                <a:cs typeface="Arial" panose="020B0604020202020204" pitchFamily="34" charset="0"/>
              </a:rPr>
              <a:t> old)</a:t>
            </a:r>
            <a:endParaRPr lang="hu-HU" sz="1600" dirty="0">
              <a:solidFill>
                <a:srgbClr val="002060"/>
              </a:solidFill>
              <a:latin typeface="Arial" panose="020B0604020202020204" pitchFamily="34" charset="0"/>
              <a:cs typeface="Arial" panose="020B0604020202020204" pitchFamily="34" charset="0"/>
            </a:endParaRPr>
          </a:p>
        </p:txBody>
      </p:sp>
      <p:sp>
        <p:nvSpPr>
          <p:cNvPr id="4" name="Téglalap 3"/>
          <p:cNvSpPr/>
          <p:nvPr/>
        </p:nvSpPr>
        <p:spPr>
          <a:xfrm>
            <a:off x="1043608" y="725795"/>
            <a:ext cx="6552728" cy="830997"/>
          </a:xfrm>
          <a:prstGeom prst="rect">
            <a:avLst/>
          </a:prstGeom>
        </p:spPr>
        <p:txBody>
          <a:bodyPr wrap="square">
            <a:spAutoFit/>
          </a:bodyPr>
          <a:lstStyle/>
          <a:p>
            <a:pPr algn="ctr"/>
            <a:r>
              <a:rPr lang="hu-HU" sz="2400" b="1" dirty="0" err="1" smtClean="0">
                <a:solidFill>
                  <a:srgbClr val="0000CC"/>
                </a:solidFill>
              </a:rPr>
              <a:t>From</a:t>
            </a:r>
            <a:r>
              <a:rPr lang="hu-HU" sz="2400" b="1" dirty="0" smtClean="0">
                <a:solidFill>
                  <a:srgbClr val="0000CC"/>
                </a:solidFill>
              </a:rPr>
              <a:t> </a:t>
            </a:r>
            <a:r>
              <a:rPr lang="hu-HU" sz="2400" b="1" dirty="0" err="1" smtClean="0">
                <a:solidFill>
                  <a:srgbClr val="0000CC"/>
                </a:solidFill>
              </a:rPr>
              <a:t>the</a:t>
            </a:r>
            <a:r>
              <a:rPr lang="hu-HU" sz="2400" b="1" dirty="0" smtClean="0">
                <a:solidFill>
                  <a:srgbClr val="0000CC"/>
                </a:solidFill>
              </a:rPr>
              <a:t> </a:t>
            </a:r>
            <a:r>
              <a:rPr lang="hu-HU" sz="2400" b="1" dirty="0" err="1" smtClean="0">
                <a:solidFill>
                  <a:srgbClr val="0000CC"/>
                </a:solidFill>
              </a:rPr>
              <a:t>very</a:t>
            </a:r>
            <a:r>
              <a:rPr lang="hu-HU" sz="2400" b="1" dirty="0" smtClean="0">
                <a:solidFill>
                  <a:srgbClr val="0000CC"/>
                </a:solidFill>
              </a:rPr>
              <a:t> f</a:t>
            </a:r>
            <a:r>
              <a:rPr lang="en-US" sz="2400" b="1" dirty="0" err="1" smtClean="0">
                <a:solidFill>
                  <a:srgbClr val="0000CC"/>
                </a:solidFill>
              </a:rPr>
              <a:t>irst</a:t>
            </a:r>
            <a:r>
              <a:rPr lang="en-US" sz="2400" b="1" dirty="0" smtClean="0">
                <a:solidFill>
                  <a:srgbClr val="0000CC"/>
                </a:solidFill>
              </a:rPr>
              <a:t> </a:t>
            </a:r>
            <a:r>
              <a:rPr lang="en-US" sz="2400" b="1" dirty="0">
                <a:solidFill>
                  <a:srgbClr val="0000CC"/>
                </a:solidFill>
              </a:rPr>
              <a:t>moment he dedicated his life to overcome puerperal </a:t>
            </a:r>
            <a:r>
              <a:rPr lang="en-US" sz="2400" b="1" dirty="0" smtClean="0">
                <a:solidFill>
                  <a:srgbClr val="0000CC"/>
                </a:solidFill>
              </a:rPr>
              <a:t>fever</a:t>
            </a:r>
            <a:r>
              <a:rPr lang="hu-HU" sz="2400" b="1" dirty="0" smtClean="0">
                <a:solidFill>
                  <a:srgbClr val="0000CC"/>
                </a:solidFill>
              </a:rPr>
              <a:t>!</a:t>
            </a:r>
            <a:endParaRPr lang="hu-HU" sz="2400" b="1" dirty="0">
              <a:solidFill>
                <a:srgbClr val="0000CC"/>
              </a:solidFill>
            </a:endParaRPr>
          </a:p>
        </p:txBody>
      </p:sp>
      <p:sp>
        <p:nvSpPr>
          <p:cNvPr id="3" name="Szövegdoboz 2"/>
          <p:cNvSpPr txBox="1"/>
          <p:nvPr/>
        </p:nvSpPr>
        <p:spPr>
          <a:xfrm>
            <a:off x="658296" y="5796479"/>
            <a:ext cx="7802136" cy="707886"/>
          </a:xfrm>
          <a:prstGeom prst="rect">
            <a:avLst/>
          </a:prstGeom>
          <a:noFill/>
        </p:spPr>
        <p:txBody>
          <a:bodyPr wrap="none" rtlCol="0">
            <a:spAutoFit/>
          </a:bodyPr>
          <a:lstStyle/>
          <a:p>
            <a:r>
              <a:rPr lang="hu-HU" sz="1000" dirty="0" smtClean="0"/>
              <a:t>(</a:t>
            </a:r>
            <a:r>
              <a:rPr lang="en-GB" sz="1000" dirty="0" err="1">
                <a:solidFill>
                  <a:srgbClr val="002060"/>
                </a:solidFill>
              </a:rPr>
              <a:t>Semmelweis</a:t>
            </a:r>
            <a:r>
              <a:rPr lang="en-GB" sz="1000" dirty="0">
                <a:solidFill>
                  <a:srgbClr val="002060"/>
                </a:solidFill>
              </a:rPr>
              <a:t> </a:t>
            </a:r>
            <a:r>
              <a:rPr lang="en-GB" sz="1000" dirty="0" err="1">
                <a:solidFill>
                  <a:srgbClr val="002060"/>
                </a:solidFill>
              </a:rPr>
              <a:t>Ignác</a:t>
            </a:r>
            <a:r>
              <a:rPr lang="en-GB" sz="1000" dirty="0">
                <a:solidFill>
                  <a:srgbClr val="002060"/>
                </a:solidFill>
              </a:rPr>
              <a:t> </a:t>
            </a:r>
            <a:r>
              <a:rPr lang="en-GB" sz="1000" dirty="0" err="1">
                <a:solidFill>
                  <a:srgbClr val="002060"/>
                </a:solidFill>
              </a:rPr>
              <a:t>Fülöp</a:t>
            </a:r>
            <a:r>
              <a:rPr lang="en-GB" sz="1000" dirty="0">
                <a:solidFill>
                  <a:srgbClr val="002060"/>
                </a:solidFill>
              </a:rPr>
              <a:t>: </a:t>
            </a:r>
            <a:r>
              <a:rPr lang="en-GB" sz="1000" i="1" dirty="0">
                <a:solidFill>
                  <a:srgbClr val="002060"/>
                </a:solidFill>
              </a:rPr>
              <a:t>A </a:t>
            </a:r>
            <a:r>
              <a:rPr lang="en-GB" sz="1000" i="1" dirty="0" err="1">
                <a:solidFill>
                  <a:srgbClr val="002060"/>
                </a:solidFill>
              </a:rPr>
              <a:t>gyermekágyi</a:t>
            </a:r>
            <a:r>
              <a:rPr lang="en-GB" sz="1000" i="1" dirty="0">
                <a:solidFill>
                  <a:srgbClr val="002060"/>
                </a:solidFill>
              </a:rPr>
              <a:t> </a:t>
            </a:r>
            <a:r>
              <a:rPr lang="en-GB" sz="1000" i="1" dirty="0" err="1">
                <a:solidFill>
                  <a:srgbClr val="002060"/>
                </a:solidFill>
              </a:rPr>
              <a:t>láz</a:t>
            </a:r>
            <a:r>
              <a:rPr lang="en-GB" sz="1000" i="1" dirty="0">
                <a:solidFill>
                  <a:srgbClr val="002060"/>
                </a:solidFill>
              </a:rPr>
              <a:t> </a:t>
            </a:r>
            <a:r>
              <a:rPr lang="en-GB" sz="1000" i="1" dirty="0" err="1">
                <a:solidFill>
                  <a:srgbClr val="002060"/>
                </a:solidFill>
              </a:rPr>
              <a:t>kóroktana</a:t>
            </a:r>
            <a:r>
              <a:rPr lang="en-GB" sz="1000" i="1" dirty="0">
                <a:solidFill>
                  <a:srgbClr val="002060"/>
                </a:solidFill>
              </a:rPr>
              <a:t>, </a:t>
            </a:r>
            <a:r>
              <a:rPr lang="en-GB" sz="1000" i="1" dirty="0" err="1">
                <a:solidFill>
                  <a:srgbClr val="002060"/>
                </a:solidFill>
              </a:rPr>
              <a:t>fogalma</a:t>
            </a:r>
            <a:r>
              <a:rPr lang="en-GB" sz="1000" i="1" dirty="0">
                <a:solidFill>
                  <a:srgbClr val="002060"/>
                </a:solidFill>
              </a:rPr>
              <a:t> </a:t>
            </a:r>
            <a:r>
              <a:rPr lang="en-GB" sz="1000" i="1" dirty="0" err="1">
                <a:solidFill>
                  <a:srgbClr val="002060"/>
                </a:solidFill>
              </a:rPr>
              <a:t>és</a:t>
            </a:r>
            <a:r>
              <a:rPr lang="en-GB" sz="1000" i="1" dirty="0">
                <a:solidFill>
                  <a:srgbClr val="002060"/>
                </a:solidFill>
              </a:rPr>
              <a:t> </a:t>
            </a:r>
            <a:r>
              <a:rPr lang="en-GB" sz="1000" i="1" dirty="0" err="1">
                <a:solidFill>
                  <a:srgbClr val="002060"/>
                </a:solidFill>
              </a:rPr>
              <a:t>megelőzése</a:t>
            </a:r>
            <a:r>
              <a:rPr lang="en-GB" sz="1000" i="1" dirty="0">
                <a:solidFill>
                  <a:srgbClr val="002060"/>
                </a:solidFill>
              </a:rPr>
              <a:t> (Puerperal fever, aetiology, concepts and prevention)</a:t>
            </a:r>
            <a:r>
              <a:rPr lang="en-GB" sz="1000" dirty="0">
                <a:solidFill>
                  <a:srgbClr val="002060"/>
                </a:solidFill>
              </a:rPr>
              <a:t>.  </a:t>
            </a:r>
            <a:r>
              <a:rPr lang="en-GB" sz="1000" dirty="0" smtClean="0">
                <a:solidFill>
                  <a:srgbClr val="002060"/>
                </a:solidFill>
              </a:rPr>
              <a:t>P</a:t>
            </a:r>
            <a:r>
              <a:rPr lang="hu-HU" sz="1000" dirty="0" smtClean="0">
                <a:solidFill>
                  <a:srgbClr val="002060"/>
                </a:solidFill>
              </a:rPr>
              <a:t> 9</a:t>
            </a:r>
            <a:r>
              <a:rPr lang="en-GB" sz="1000" dirty="0" smtClean="0">
                <a:solidFill>
                  <a:srgbClr val="002060"/>
                </a:solidFill>
              </a:rPr>
              <a:t>, </a:t>
            </a:r>
            <a:endParaRPr lang="hu-HU" sz="1000" dirty="0" smtClean="0">
              <a:solidFill>
                <a:srgbClr val="002060"/>
              </a:solidFill>
            </a:endParaRPr>
          </a:p>
          <a:p>
            <a:r>
              <a:rPr lang="en-GB" sz="1000" dirty="0" smtClean="0">
                <a:solidFill>
                  <a:srgbClr val="002060"/>
                </a:solidFill>
              </a:rPr>
              <a:t>Translated </a:t>
            </a:r>
            <a:r>
              <a:rPr lang="en-GB" sz="1000" dirty="0">
                <a:solidFill>
                  <a:srgbClr val="002060"/>
                </a:solidFill>
              </a:rPr>
              <a:t>by: </a:t>
            </a:r>
            <a:r>
              <a:rPr lang="en-GB" sz="1000" dirty="0" err="1">
                <a:solidFill>
                  <a:srgbClr val="002060"/>
                </a:solidFill>
              </a:rPr>
              <a:t>Rákóczi</a:t>
            </a:r>
            <a:r>
              <a:rPr lang="en-GB" sz="1000" dirty="0">
                <a:solidFill>
                  <a:srgbClr val="002060"/>
                </a:solidFill>
              </a:rPr>
              <a:t> </a:t>
            </a:r>
            <a:r>
              <a:rPr lang="en-GB" sz="1000" dirty="0" err="1">
                <a:solidFill>
                  <a:srgbClr val="002060"/>
                </a:solidFill>
              </a:rPr>
              <a:t>Katalin</a:t>
            </a:r>
            <a:r>
              <a:rPr lang="en-GB" sz="1000" dirty="0">
                <a:solidFill>
                  <a:srgbClr val="002060"/>
                </a:solidFill>
              </a:rPr>
              <a:t>, </a:t>
            </a:r>
            <a:r>
              <a:rPr lang="en-GB" sz="1000" dirty="0" err="1">
                <a:solidFill>
                  <a:srgbClr val="002060"/>
                </a:solidFill>
              </a:rPr>
              <a:t>Akadémiai</a:t>
            </a:r>
            <a:r>
              <a:rPr lang="en-GB" sz="1000" dirty="0">
                <a:solidFill>
                  <a:srgbClr val="002060"/>
                </a:solidFill>
              </a:rPr>
              <a:t> </a:t>
            </a:r>
            <a:r>
              <a:rPr lang="en-GB" sz="1000" dirty="0" err="1">
                <a:solidFill>
                  <a:srgbClr val="002060"/>
                </a:solidFill>
              </a:rPr>
              <a:t>Kiadó</a:t>
            </a:r>
            <a:r>
              <a:rPr lang="en-GB" sz="1000" dirty="0">
                <a:solidFill>
                  <a:srgbClr val="002060"/>
                </a:solidFill>
              </a:rPr>
              <a:t>, Budapest, 2012. Original edition: </a:t>
            </a:r>
            <a:r>
              <a:rPr lang="en-GB" sz="1000" i="1" dirty="0">
                <a:solidFill>
                  <a:srgbClr val="002060"/>
                </a:solidFill>
              </a:rPr>
              <a:t>Die </a:t>
            </a:r>
            <a:r>
              <a:rPr lang="en-GB" sz="1000" i="1" dirty="0" err="1">
                <a:solidFill>
                  <a:srgbClr val="002060"/>
                </a:solidFill>
              </a:rPr>
              <a:t>Ätiologie</a:t>
            </a:r>
            <a:r>
              <a:rPr lang="en-GB" sz="1000" i="1" dirty="0">
                <a:solidFill>
                  <a:srgbClr val="002060"/>
                </a:solidFill>
              </a:rPr>
              <a:t>, der </a:t>
            </a:r>
            <a:r>
              <a:rPr lang="en-GB" sz="1000" i="1" dirty="0" err="1">
                <a:solidFill>
                  <a:srgbClr val="002060"/>
                </a:solidFill>
              </a:rPr>
              <a:t>Begriff</a:t>
            </a:r>
            <a:r>
              <a:rPr lang="en-GB" sz="1000" i="1" dirty="0">
                <a:solidFill>
                  <a:srgbClr val="002060"/>
                </a:solidFill>
              </a:rPr>
              <a:t> und die Prophylaxis des </a:t>
            </a:r>
            <a:r>
              <a:rPr lang="en-GB" sz="1000" i="1" dirty="0" err="1">
                <a:solidFill>
                  <a:srgbClr val="002060"/>
                </a:solidFill>
              </a:rPr>
              <a:t>Kindbettfiebers</a:t>
            </a:r>
            <a:r>
              <a:rPr lang="en-GB" sz="1000" dirty="0">
                <a:solidFill>
                  <a:srgbClr val="002060"/>
                </a:solidFill>
              </a:rPr>
              <a:t> </a:t>
            </a:r>
            <a:endParaRPr lang="hu-HU" sz="1000" dirty="0" smtClean="0">
              <a:solidFill>
                <a:srgbClr val="002060"/>
              </a:solidFill>
            </a:endParaRPr>
          </a:p>
          <a:p>
            <a:r>
              <a:rPr lang="en-GB" sz="1000" dirty="0" smtClean="0">
                <a:solidFill>
                  <a:srgbClr val="002060"/>
                </a:solidFill>
              </a:rPr>
              <a:t>von </a:t>
            </a:r>
            <a:r>
              <a:rPr lang="en-GB" sz="1000" dirty="0">
                <a:solidFill>
                  <a:srgbClr val="002060"/>
                </a:solidFill>
              </a:rPr>
              <a:t>Ignaz Philipp </a:t>
            </a:r>
            <a:r>
              <a:rPr lang="en-GB" sz="1000" dirty="0" err="1">
                <a:solidFill>
                  <a:srgbClr val="002060"/>
                </a:solidFill>
              </a:rPr>
              <a:t>Semmelweis</a:t>
            </a:r>
            <a:r>
              <a:rPr lang="en-GB" sz="1000" dirty="0">
                <a:solidFill>
                  <a:srgbClr val="002060"/>
                </a:solidFill>
              </a:rPr>
              <a:t>. </a:t>
            </a:r>
            <a:r>
              <a:rPr lang="en-GB" sz="1000" dirty="0" err="1" smtClean="0">
                <a:solidFill>
                  <a:srgbClr val="002060"/>
                </a:solidFill>
              </a:rPr>
              <a:t>Pesth</a:t>
            </a:r>
            <a:r>
              <a:rPr lang="en-GB" sz="1000" dirty="0" smtClean="0">
                <a:solidFill>
                  <a:srgbClr val="002060"/>
                </a:solidFill>
              </a:rPr>
              <a:t>-Wien-Leipzig</a:t>
            </a:r>
            <a:r>
              <a:rPr lang="en-GB" sz="1000" dirty="0">
                <a:solidFill>
                  <a:srgbClr val="002060"/>
                </a:solidFill>
              </a:rPr>
              <a:t>, C.A. </a:t>
            </a:r>
            <a:r>
              <a:rPr lang="en-GB" sz="1000" dirty="0" err="1">
                <a:solidFill>
                  <a:srgbClr val="002060"/>
                </a:solidFill>
              </a:rPr>
              <a:t>Hartleben</a:t>
            </a:r>
            <a:r>
              <a:rPr lang="en-GB" sz="1000" dirty="0">
                <a:solidFill>
                  <a:srgbClr val="002060"/>
                </a:solidFill>
              </a:rPr>
              <a:t> </a:t>
            </a:r>
            <a:r>
              <a:rPr lang="en-GB" sz="1000" dirty="0" smtClean="0">
                <a:solidFill>
                  <a:srgbClr val="002060"/>
                </a:solidFill>
              </a:rPr>
              <a:t>Verlag1861</a:t>
            </a:r>
            <a:r>
              <a:rPr lang="hu-HU" sz="1000" dirty="0" smtClean="0">
                <a:solidFill>
                  <a:srgbClr val="002060"/>
                </a:solidFill>
              </a:rPr>
              <a:t>)</a:t>
            </a:r>
            <a:endParaRPr lang="hu-HU" sz="1000" dirty="0">
              <a:solidFill>
                <a:srgbClr val="002060"/>
              </a:solidFill>
            </a:endParaRPr>
          </a:p>
          <a:p>
            <a:r>
              <a:rPr lang="hu-HU" sz="1000" dirty="0" smtClean="0">
                <a:solidFill>
                  <a:srgbClr val="002060"/>
                </a:solidFill>
              </a:rPr>
              <a:t>                          </a:t>
            </a:r>
            <a:endParaRPr lang="hu-HU" sz="1000" dirty="0">
              <a:solidFill>
                <a:srgbClr val="002060"/>
              </a:solidFill>
            </a:endParaRPr>
          </a:p>
        </p:txBody>
      </p:sp>
    </p:spTree>
    <p:extLst>
      <p:ext uri="{BB962C8B-B14F-4D97-AF65-F5344CB8AC3E}">
        <p14:creationId xmlns:p14="http://schemas.microsoft.com/office/powerpoint/2010/main" val="25322739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ROSIVA~1\AppData\Local\Temp\Galenoghippokrat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63480" y="980728"/>
            <a:ext cx="2880320" cy="2160240"/>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3977680" y="2947706"/>
            <a:ext cx="5382344" cy="800219"/>
          </a:xfrm>
          <a:prstGeom prst="rect">
            <a:avLst/>
          </a:prstGeom>
        </p:spPr>
        <p:txBody>
          <a:bodyPr wrap="square">
            <a:spAutoFit/>
          </a:bodyPr>
          <a:lstStyle/>
          <a:p>
            <a:endParaRPr lang="en-US" dirty="0"/>
          </a:p>
          <a:p>
            <a:r>
              <a:rPr lang="hu-HU" sz="1400" dirty="0" smtClean="0"/>
              <a:t>          </a:t>
            </a:r>
            <a:r>
              <a:rPr lang="en-US" sz="1400" dirty="0" smtClean="0">
                <a:solidFill>
                  <a:srgbClr val="002060"/>
                </a:solidFill>
              </a:rPr>
              <a:t>Mural </a:t>
            </a:r>
            <a:r>
              <a:rPr lang="en-US" sz="1400" dirty="0">
                <a:solidFill>
                  <a:srgbClr val="002060"/>
                </a:solidFill>
              </a:rPr>
              <a:t>painting showing </a:t>
            </a:r>
            <a:r>
              <a:rPr lang="en-US" sz="1400" dirty="0" smtClean="0">
                <a:solidFill>
                  <a:srgbClr val="002060"/>
                </a:solidFill>
              </a:rPr>
              <a:t>Galen</a:t>
            </a:r>
            <a:r>
              <a:rPr lang="hu-HU" sz="1400" dirty="0" err="1" smtClean="0">
                <a:solidFill>
                  <a:srgbClr val="002060"/>
                </a:solidFill>
              </a:rPr>
              <a:t>us</a:t>
            </a:r>
            <a:r>
              <a:rPr lang="hu-HU" sz="1400" dirty="0" smtClean="0">
                <a:solidFill>
                  <a:srgbClr val="002060"/>
                </a:solidFill>
              </a:rPr>
              <a:t> </a:t>
            </a:r>
            <a:r>
              <a:rPr lang="en-US" sz="1400" dirty="0" smtClean="0">
                <a:solidFill>
                  <a:srgbClr val="002060"/>
                </a:solidFill>
              </a:rPr>
              <a:t>and </a:t>
            </a:r>
            <a:r>
              <a:rPr lang="en-US" sz="1400" dirty="0">
                <a:solidFill>
                  <a:srgbClr val="002060"/>
                </a:solidFill>
              </a:rPr>
              <a:t>Hippocrates. </a:t>
            </a:r>
            <a:endParaRPr lang="hu-HU" sz="1400" dirty="0" smtClean="0">
              <a:solidFill>
                <a:srgbClr val="002060"/>
              </a:solidFill>
            </a:endParaRPr>
          </a:p>
          <a:p>
            <a:r>
              <a:rPr lang="hu-HU" sz="1400" dirty="0" smtClean="0">
                <a:solidFill>
                  <a:srgbClr val="002060"/>
                </a:solidFill>
              </a:rPr>
              <a:t>          </a:t>
            </a:r>
            <a:r>
              <a:rPr lang="en-US" sz="1400" dirty="0" smtClean="0">
                <a:solidFill>
                  <a:srgbClr val="002060"/>
                </a:solidFill>
              </a:rPr>
              <a:t>12th </a:t>
            </a:r>
            <a:r>
              <a:rPr lang="en-US" sz="1400" dirty="0">
                <a:solidFill>
                  <a:srgbClr val="002060"/>
                </a:solidFill>
              </a:rPr>
              <a:t>century; </a:t>
            </a:r>
            <a:r>
              <a:rPr lang="en-US" sz="1400" dirty="0" err="1">
                <a:solidFill>
                  <a:srgbClr val="002060"/>
                </a:solidFill>
              </a:rPr>
              <a:t>Anagni</a:t>
            </a:r>
            <a:r>
              <a:rPr lang="en-US" sz="1400" dirty="0">
                <a:solidFill>
                  <a:srgbClr val="002060"/>
                </a:solidFill>
              </a:rPr>
              <a:t>, Italy</a:t>
            </a:r>
            <a:endParaRPr lang="hu-HU" sz="1400" dirty="0">
              <a:solidFill>
                <a:srgbClr val="002060"/>
              </a:solidFill>
            </a:endParaRPr>
          </a:p>
        </p:txBody>
      </p:sp>
      <p:sp>
        <p:nvSpPr>
          <p:cNvPr id="3" name="Téglalap 2"/>
          <p:cNvSpPr/>
          <p:nvPr/>
        </p:nvSpPr>
        <p:spPr>
          <a:xfrm>
            <a:off x="864096" y="1484784"/>
            <a:ext cx="4572000" cy="3200876"/>
          </a:xfrm>
          <a:prstGeom prst="rect">
            <a:avLst/>
          </a:prstGeom>
        </p:spPr>
        <p:txBody>
          <a:bodyPr>
            <a:spAutoFit/>
          </a:bodyPr>
          <a:lstStyle/>
          <a:p>
            <a:pPr lvl="0"/>
            <a:r>
              <a:rPr lang="hu-HU" sz="2400" b="1" dirty="0" err="1" smtClean="0">
                <a:solidFill>
                  <a:srgbClr val="000066"/>
                </a:solidFill>
                <a:latin typeface="Arial" panose="020B0604020202020204" pitchFamily="34" charset="0"/>
                <a:cs typeface="Arial" panose="020B0604020202020204" pitchFamily="34" charset="0"/>
              </a:rPr>
              <a:t>Hippocrates</a:t>
            </a:r>
            <a:r>
              <a:rPr lang="hu-HU" sz="2400" b="1" dirty="0" smtClean="0">
                <a:solidFill>
                  <a:srgbClr val="000066"/>
                </a:solidFill>
                <a:latin typeface="Arial" panose="020B0604020202020204" pitchFamily="34" charset="0"/>
                <a:cs typeface="Arial" panose="020B0604020202020204" pitchFamily="34" charset="0"/>
              </a:rPr>
              <a:t> of Kos       </a:t>
            </a:r>
          </a:p>
          <a:p>
            <a:pPr lvl="0"/>
            <a:r>
              <a:rPr lang="hu-HU" sz="2000" dirty="0" smtClean="0">
                <a:solidFill>
                  <a:srgbClr val="000066"/>
                </a:solidFill>
                <a:latin typeface="Arial" panose="020B0604020202020204" pitchFamily="34" charset="0"/>
                <a:cs typeface="Arial" panose="020B0604020202020204" pitchFamily="34" charset="0"/>
              </a:rPr>
              <a:t>460-370 BC</a:t>
            </a:r>
          </a:p>
          <a:p>
            <a:pPr lvl="0"/>
            <a:endParaRPr lang="hu-HU" dirty="0">
              <a:solidFill>
                <a:srgbClr val="000066"/>
              </a:solidFill>
              <a:latin typeface="Arial" panose="020B0604020202020204" pitchFamily="34" charset="0"/>
              <a:cs typeface="Arial" panose="020B0604020202020204" pitchFamily="34" charset="0"/>
            </a:endParaRPr>
          </a:p>
          <a:p>
            <a:pPr lvl="0"/>
            <a:r>
              <a:rPr lang="en-US" sz="2400" b="1" dirty="0" err="1" smtClean="0">
                <a:solidFill>
                  <a:srgbClr val="000066"/>
                </a:solidFill>
                <a:latin typeface="Arial" panose="020B0604020202020204" pitchFamily="34" charset="0"/>
                <a:cs typeface="Arial" panose="020B0604020202020204" pitchFamily="34" charset="0"/>
              </a:rPr>
              <a:t>Galenus</a:t>
            </a:r>
            <a:r>
              <a:rPr lang="hu-HU" sz="2400" b="1" dirty="0" smtClean="0">
                <a:solidFill>
                  <a:srgbClr val="000066"/>
                </a:solidFill>
                <a:latin typeface="Arial" panose="020B0604020202020204" pitchFamily="34" charset="0"/>
                <a:cs typeface="Arial" panose="020B0604020202020204" pitchFamily="34" charset="0"/>
              </a:rPr>
              <a:t> </a:t>
            </a:r>
            <a:r>
              <a:rPr lang="hu-HU" sz="2400" b="1" dirty="0">
                <a:solidFill>
                  <a:srgbClr val="000066"/>
                </a:solidFill>
                <a:latin typeface="Arial" panose="020B0604020202020204" pitchFamily="34" charset="0"/>
                <a:cs typeface="Arial" panose="020B0604020202020204" pitchFamily="34" charset="0"/>
              </a:rPr>
              <a:t>of Pergamon </a:t>
            </a:r>
            <a:endParaRPr lang="hu-HU" sz="2400" b="1" dirty="0" smtClean="0">
              <a:solidFill>
                <a:srgbClr val="000066"/>
              </a:solidFill>
              <a:latin typeface="Arial" panose="020B0604020202020204" pitchFamily="34" charset="0"/>
              <a:cs typeface="Arial" panose="020B0604020202020204" pitchFamily="34" charset="0"/>
            </a:endParaRPr>
          </a:p>
          <a:p>
            <a:pPr lvl="0"/>
            <a:r>
              <a:rPr lang="hu-HU" sz="2000" dirty="0" smtClean="0">
                <a:solidFill>
                  <a:srgbClr val="000066"/>
                </a:solidFill>
                <a:latin typeface="Arial" panose="020B0604020202020204" pitchFamily="34" charset="0"/>
                <a:cs typeface="Arial" panose="020B0604020202020204" pitchFamily="34" charset="0"/>
              </a:rPr>
              <a:t>129-210 </a:t>
            </a:r>
            <a:r>
              <a:rPr lang="hu-HU" sz="2000" dirty="0">
                <a:solidFill>
                  <a:srgbClr val="000066"/>
                </a:solidFill>
                <a:latin typeface="Arial" panose="020B0604020202020204" pitchFamily="34" charset="0"/>
                <a:cs typeface="Arial" panose="020B0604020202020204" pitchFamily="34" charset="0"/>
              </a:rPr>
              <a:t>AD</a:t>
            </a:r>
            <a:r>
              <a:rPr lang="en-US" sz="2400" dirty="0" smtClean="0">
                <a:solidFill>
                  <a:srgbClr val="000066"/>
                </a:solidFill>
                <a:latin typeface="Arial" panose="020B0604020202020204" pitchFamily="34" charset="0"/>
                <a:cs typeface="Arial" panose="020B0604020202020204" pitchFamily="34" charset="0"/>
              </a:rPr>
              <a:t>,</a:t>
            </a:r>
            <a:endParaRPr lang="hu-HU" sz="2400" dirty="0" smtClean="0">
              <a:solidFill>
                <a:srgbClr val="000066"/>
              </a:solidFill>
              <a:latin typeface="Arial" panose="020B0604020202020204" pitchFamily="34" charset="0"/>
              <a:cs typeface="Arial" panose="020B0604020202020204" pitchFamily="34" charset="0"/>
            </a:endParaRPr>
          </a:p>
          <a:p>
            <a:pPr lvl="0"/>
            <a:endParaRPr lang="hu-HU" sz="2400" dirty="0">
              <a:solidFill>
                <a:srgbClr val="000066"/>
              </a:solidFill>
              <a:latin typeface="Arial" panose="020B0604020202020204" pitchFamily="34" charset="0"/>
              <a:cs typeface="Arial" panose="020B0604020202020204" pitchFamily="34" charset="0"/>
            </a:endParaRPr>
          </a:p>
          <a:p>
            <a:pPr lvl="0"/>
            <a:r>
              <a:rPr lang="hu-HU" sz="2400" b="1" dirty="0" err="1">
                <a:solidFill>
                  <a:srgbClr val="002060"/>
                </a:solidFill>
              </a:rPr>
              <a:t>Avicenna</a:t>
            </a:r>
            <a:r>
              <a:rPr lang="hu-HU" sz="2400" dirty="0">
                <a:solidFill>
                  <a:srgbClr val="002060"/>
                </a:solidFill>
              </a:rPr>
              <a:t> </a:t>
            </a:r>
            <a:endParaRPr lang="hu-HU" sz="2400" dirty="0" smtClean="0">
              <a:solidFill>
                <a:srgbClr val="002060"/>
              </a:solidFill>
            </a:endParaRPr>
          </a:p>
          <a:p>
            <a:pPr lvl="0"/>
            <a:r>
              <a:rPr lang="hu-HU" sz="2400" dirty="0">
                <a:solidFill>
                  <a:srgbClr val="002060"/>
                </a:solidFill>
              </a:rPr>
              <a:t>(</a:t>
            </a:r>
            <a:r>
              <a:rPr lang="hu-HU" sz="2400" dirty="0" err="1" smtClean="0">
                <a:solidFill>
                  <a:srgbClr val="002060"/>
                </a:solidFill>
              </a:rPr>
              <a:t>Ibn</a:t>
            </a:r>
            <a:r>
              <a:rPr lang="hu-HU" sz="2400" dirty="0" smtClean="0">
                <a:solidFill>
                  <a:srgbClr val="002060"/>
                </a:solidFill>
              </a:rPr>
              <a:t> </a:t>
            </a:r>
            <a:r>
              <a:rPr lang="hu-HU" sz="2400" dirty="0" err="1">
                <a:solidFill>
                  <a:srgbClr val="002060"/>
                </a:solidFill>
              </a:rPr>
              <a:t>Sīnā</a:t>
            </a:r>
            <a:r>
              <a:rPr lang="hu-HU" sz="2400" dirty="0">
                <a:solidFill>
                  <a:srgbClr val="002060"/>
                </a:solidFill>
              </a:rPr>
              <a:t> </a:t>
            </a:r>
            <a:r>
              <a:rPr lang="hu-HU" sz="2400" dirty="0" err="1" smtClean="0">
                <a:solidFill>
                  <a:srgbClr val="002060"/>
                </a:solidFill>
              </a:rPr>
              <a:t>or</a:t>
            </a:r>
            <a:r>
              <a:rPr lang="hu-HU" sz="2400" dirty="0" smtClean="0">
                <a:solidFill>
                  <a:srgbClr val="002060"/>
                </a:solidFill>
              </a:rPr>
              <a:t> </a:t>
            </a:r>
            <a:r>
              <a:rPr lang="hu-HU" sz="2400" dirty="0">
                <a:solidFill>
                  <a:srgbClr val="002060"/>
                </a:solidFill>
              </a:rPr>
              <a:t>Abu Ali </a:t>
            </a:r>
            <a:r>
              <a:rPr lang="hu-HU" sz="2400" dirty="0" err="1" smtClean="0">
                <a:solidFill>
                  <a:srgbClr val="002060"/>
                </a:solidFill>
              </a:rPr>
              <a:t>Sina</a:t>
            </a:r>
            <a:r>
              <a:rPr lang="hu-HU" sz="2400" dirty="0" smtClean="0">
                <a:solidFill>
                  <a:srgbClr val="002060"/>
                </a:solidFill>
              </a:rPr>
              <a:t>)</a:t>
            </a:r>
          </a:p>
          <a:p>
            <a:pPr lvl="0"/>
            <a:r>
              <a:rPr lang="hu-HU" sz="2000" dirty="0" smtClean="0">
                <a:solidFill>
                  <a:srgbClr val="002060"/>
                </a:solidFill>
                <a:latin typeface="Arial" panose="020B0604020202020204" pitchFamily="34" charset="0"/>
                <a:cs typeface="Arial" panose="020B0604020202020204" pitchFamily="34" charset="0"/>
              </a:rPr>
              <a:t>980-1037</a:t>
            </a:r>
            <a:endParaRPr lang="hu-HU" sz="2000" dirty="0">
              <a:solidFill>
                <a:srgbClr val="002060"/>
              </a:solidFill>
              <a:latin typeface="Arial" panose="020B0604020202020204" pitchFamily="34" charset="0"/>
              <a:cs typeface="Arial" panose="020B0604020202020204" pitchFamily="34" charset="0"/>
            </a:endParaRPr>
          </a:p>
        </p:txBody>
      </p:sp>
      <p:pic>
        <p:nvPicPr>
          <p:cNvPr id="4099" name="Picture 3" descr="C:\Users\ROSIVA~1\AppData\Local\Temp\Avicenna_Portrait_on_Silver_Vase_-_Museum_at_BuAli_Sina_(Avicenna)_Mausoleum_-_Hamadan_-_Western_Iran_(742356086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3059" y="3927835"/>
            <a:ext cx="1580834" cy="2107779"/>
          </a:xfrm>
          <a:prstGeom prst="rect">
            <a:avLst/>
          </a:prstGeom>
          <a:noFill/>
          <a:extLst>
            <a:ext uri="{909E8E84-426E-40DD-AFC4-6F175D3DCCD1}">
              <a14:hiddenFill xmlns:a14="http://schemas.microsoft.com/office/drawing/2010/main">
                <a:solidFill>
                  <a:srgbClr val="FFFFFF"/>
                </a:solidFill>
              </a14:hiddenFill>
            </a:ext>
          </a:extLst>
        </p:spPr>
      </p:pic>
      <p:sp>
        <p:nvSpPr>
          <p:cNvPr id="4" name="Szövegdoboz 3"/>
          <p:cNvSpPr txBox="1"/>
          <p:nvPr/>
        </p:nvSpPr>
        <p:spPr>
          <a:xfrm>
            <a:off x="4535488" y="6074132"/>
            <a:ext cx="4262770" cy="523220"/>
          </a:xfrm>
          <a:prstGeom prst="rect">
            <a:avLst/>
          </a:prstGeom>
          <a:noFill/>
        </p:spPr>
        <p:txBody>
          <a:bodyPr wrap="none" rtlCol="0">
            <a:spAutoFit/>
          </a:bodyPr>
          <a:lstStyle/>
          <a:p>
            <a:r>
              <a:rPr lang="hu-HU" sz="1400" dirty="0" err="1"/>
              <a:t>Avicenna</a:t>
            </a:r>
            <a:r>
              <a:rPr lang="hu-HU" sz="1400" dirty="0"/>
              <a:t> </a:t>
            </a:r>
            <a:r>
              <a:rPr lang="hu-HU" sz="1400" dirty="0" err="1"/>
              <a:t>Portrait</a:t>
            </a:r>
            <a:r>
              <a:rPr lang="hu-HU" sz="1400" dirty="0"/>
              <a:t> </a:t>
            </a:r>
            <a:r>
              <a:rPr lang="hu-HU" sz="1400" dirty="0" err="1"/>
              <a:t>on</a:t>
            </a:r>
            <a:r>
              <a:rPr lang="hu-HU" sz="1400" dirty="0"/>
              <a:t> Silver </a:t>
            </a:r>
            <a:r>
              <a:rPr lang="hu-HU" sz="1400" dirty="0" err="1"/>
              <a:t>Vase</a:t>
            </a:r>
            <a:r>
              <a:rPr lang="hu-HU" sz="1400" dirty="0"/>
              <a:t> - Museum </a:t>
            </a:r>
            <a:r>
              <a:rPr lang="hu-HU" sz="1400" dirty="0" err="1"/>
              <a:t>at</a:t>
            </a:r>
            <a:r>
              <a:rPr lang="hu-HU" sz="1400" dirty="0"/>
              <a:t> </a:t>
            </a:r>
            <a:r>
              <a:rPr lang="hu-HU" sz="1400" dirty="0" err="1"/>
              <a:t>BuAli</a:t>
            </a:r>
            <a:r>
              <a:rPr lang="hu-HU" sz="1400" dirty="0"/>
              <a:t> </a:t>
            </a:r>
            <a:r>
              <a:rPr lang="hu-HU" sz="1400" dirty="0" err="1"/>
              <a:t>Sina</a:t>
            </a:r>
            <a:r>
              <a:rPr lang="hu-HU" sz="1400" dirty="0"/>
              <a:t> </a:t>
            </a:r>
            <a:endParaRPr lang="hu-HU" sz="1400" dirty="0" smtClean="0"/>
          </a:p>
          <a:p>
            <a:r>
              <a:rPr lang="hu-HU" sz="1400" dirty="0" smtClean="0"/>
              <a:t>(</a:t>
            </a:r>
            <a:r>
              <a:rPr lang="hu-HU" sz="1400" dirty="0" err="1"/>
              <a:t>Avicenna</a:t>
            </a:r>
            <a:r>
              <a:rPr lang="hu-HU" sz="1400" dirty="0"/>
              <a:t>) </a:t>
            </a:r>
            <a:r>
              <a:rPr lang="hu-HU" sz="1400" dirty="0" err="1"/>
              <a:t>Mausoleum</a:t>
            </a:r>
            <a:r>
              <a:rPr lang="hu-HU" sz="1400" dirty="0"/>
              <a:t> - </a:t>
            </a:r>
            <a:r>
              <a:rPr lang="hu-HU" sz="1400" dirty="0" err="1"/>
              <a:t>Hamadan</a:t>
            </a:r>
            <a:r>
              <a:rPr lang="hu-HU" sz="1400" dirty="0"/>
              <a:t> - Western </a:t>
            </a:r>
            <a:r>
              <a:rPr lang="hu-HU" sz="1400" dirty="0" err="1"/>
              <a:t>Iran</a:t>
            </a:r>
            <a:endParaRPr lang="hu-HU" sz="1400" dirty="0"/>
          </a:p>
        </p:txBody>
      </p:sp>
      <p:sp>
        <p:nvSpPr>
          <p:cNvPr id="5" name="Szövegdoboz 4"/>
          <p:cNvSpPr txBox="1"/>
          <p:nvPr/>
        </p:nvSpPr>
        <p:spPr>
          <a:xfrm>
            <a:off x="757682" y="332656"/>
            <a:ext cx="7702750" cy="830997"/>
          </a:xfrm>
          <a:prstGeom prst="rect">
            <a:avLst/>
          </a:prstGeom>
          <a:noFill/>
        </p:spPr>
        <p:txBody>
          <a:bodyPr wrap="none" rtlCol="0">
            <a:spAutoFit/>
          </a:bodyPr>
          <a:lstStyle/>
          <a:p>
            <a:pPr lvl="0"/>
            <a:r>
              <a:rPr lang="hu-HU" sz="2400" dirty="0" smtClean="0">
                <a:latin typeface="Arial" panose="020B0604020202020204" pitchFamily="34" charset="0"/>
                <a:cs typeface="Arial" panose="020B0604020202020204" pitchFamily="34" charset="0"/>
              </a:rPr>
              <a:t>The </a:t>
            </a:r>
            <a:r>
              <a:rPr lang="hu-HU" sz="2400" dirty="0" err="1" smtClean="0">
                <a:latin typeface="Arial" panose="020B0604020202020204" pitchFamily="34" charset="0"/>
                <a:cs typeface="Arial" panose="020B0604020202020204" pitchFamily="34" charset="0"/>
              </a:rPr>
              <a:t>disease</a:t>
            </a:r>
            <a:r>
              <a:rPr lang="hu-HU" sz="2400" dirty="0" smtClean="0">
                <a:solidFill>
                  <a:srgbClr val="000066"/>
                </a:solidFill>
                <a:latin typeface="Arial" panose="020B0604020202020204" pitchFamily="34" charset="0"/>
                <a:cs typeface="Arial" panose="020B0604020202020204" pitchFamily="34" charset="0"/>
              </a:rPr>
              <a:t> </a:t>
            </a:r>
            <a:r>
              <a:rPr lang="hu-HU" sz="2400" dirty="0" err="1">
                <a:solidFill>
                  <a:srgbClr val="000066"/>
                </a:solidFill>
                <a:latin typeface="Arial" panose="020B0604020202020204" pitchFamily="34" charset="0"/>
                <a:cs typeface="Arial" panose="020B0604020202020204" pitchFamily="34" charset="0"/>
              </a:rPr>
              <a:t>was</a:t>
            </a:r>
            <a:r>
              <a:rPr lang="hu-HU" sz="2400" dirty="0">
                <a:solidFill>
                  <a:srgbClr val="000066"/>
                </a:solidFill>
                <a:latin typeface="Arial" panose="020B0604020202020204" pitchFamily="34" charset="0"/>
                <a:cs typeface="Arial" panose="020B0604020202020204" pitchFamily="34" charset="0"/>
              </a:rPr>
              <a:t> </a:t>
            </a:r>
            <a:r>
              <a:rPr lang="hu-HU" sz="2400" dirty="0" err="1">
                <a:solidFill>
                  <a:srgbClr val="000066"/>
                </a:solidFill>
                <a:latin typeface="Arial" panose="020B0604020202020204" pitchFamily="34" charset="0"/>
                <a:cs typeface="Arial" panose="020B0604020202020204" pitchFamily="34" charset="0"/>
              </a:rPr>
              <a:t>already</a:t>
            </a:r>
            <a:r>
              <a:rPr lang="hu-HU" sz="2400" dirty="0">
                <a:solidFill>
                  <a:srgbClr val="000066"/>
                </a:solidFill>
                <a:latin typeface="Arial" panose="020B0604020202020204" pitchFamily="34" charset="0"/>
                <a:cs typeface="Arial" panose="020B0604020202020204" pitchFamily="34" charset="0"/>
              </a:rPr>
              <a:t> </a:t>
            </a:r>
            <a:r>
              <a:rPr lang="hu-HU" sz="2400" dirty="0" err="1">
                <a:solidFill>
                  <a:srgbClr val="000066"/>
                </a:solidFill>
                <a:latin typeface="Arial" panose="020B0604020202020204" pitchFamily="34" charset="0"/>
                <a:cs typeface="Arial" panose="020B0604020202020204" pitchFamily="34" charset="0"/>
              </a:rPr>
              <a:t>recognized</a:t>
            </a:r>
            <a:r>
              <a:rPr lang="hu-HU" sz="2400" dirty="0">
                <a:solidFill>
                  <a:srgbClr val="000066"/>
                </a:solidFill>
                <a:latin typeface="Arial" panose="020B0604020202020204" pitchFamily="34" charset="0"/>
                <a:cs typeface="Arial" panose="020B0604020202020204" pitchFamily="34" charset="0"/>
              </a:rPr>
              <a:t> </a:t>
            </a:r>
            <a:r>
              <a:rPr lang="hu-HU" sz="2400" dirty="0" smtClean="0">
                <a:solidFill>
                  <a:srgbClr val="000066"/>
                </a:solidFill>
                <a:latin typeface="Arial" panose="020B0604020202020204" pitchFamily="34" charset="0"/>
                <a:cs typeface="Arial" panose="020B0604020202020204" pitchFamily="34" charset="0"/>
              </a:rPr>
              <a:t>and </a:t>
            </a:r>
            <a:r>
              <a:rPr lang="hu-HU" sz="2400" dirty="0" err="1" smtClean="0">
                <a:solidFill>
                  <a:srgbClr val="000066"/>
                </a:solidFill>
                <a:latin typeface="Arial" panose="020B0604020202020204" pitchFamily="34" charset="0"/>
                <a:cs typeface="Arial" panose="020B0604020202020204" pitchFamily="34" charset="0"/>
              </a:rPr>
              <a:t>described</a:t>
            </a:r>
            <a:r>
              <a:rPr lang="hu-HU" sz="2400" dirty="0" smtClean="0">
                <a:solidFill>
                  <a:srgbClr val="000066"/>
                </a:solidFill>
                <a:latin typeface="Arial" panose="020B0604020202020204" pitchFamily="34" charset="0"/>
                <a:cs typeface="Arial" panose="020B0604020202020204" pitchFamily="34" charset="0"/>
              </a:rPr>
              <a:t> </a:t>
            </a:r>
            <a:r>
              <a:rPr lang="hu-HU" sz="2400" dirty="0" err="1" smtClean="0">
                <a:solidFill>
                  <a:srgbClr val="000066"/>
                </a:solidFill>
                <a:latin typeface="Arial" panose="020B0604020202020204" pitchFamily="34" charset="0"/>
                <a:cs typeface="Arial" panose="020B0604020202020204" pitchFamily="34" charset="0"/>
              </a:rPr>
              <a:t>by</a:t>
            </a:r>
            <a:r>
              <a:rPr lang="hu-HU" sz="2400" dirty="0" smtClean="0">
                <a:solidFill>
                  <a:srgbClr val="000066"/>
                </a:solidFill>
                <a:latin typeface="Arial" panose="020B0604020202020204" pitchFamily="34" charset="0"/>
                <a:cs typeface="Arial" panose="020B0604020202020204" pitchFamily="34" charset="0"/>
              </a:rPr>
              <a:t> </a:t>
            </a:r>
            <a:endParaRPr lang="hu-HU" sz="2400" dirty="0">
              <a:solidFill>
                <a:srgbClr val="000066"/>
              </a:solidFill>
              <a:latin typeface="Arial" panose="020B0604020202020204" pitchFamily="34" charset="0"/>
              <a:cs typeface="Arial" panose="020B0604020202020204" pitchFamily="34" charset="0"/>
            </a:endParaRPr>
          </a:p>
          <a:p>
            <a:endParaRPr lang="hu-HU"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30096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23528" y="5334307"/>
            <a:ext cx="8640960" cy="830997"/>
          </a:xfrm>
          <a:prstGeom prst="rect">
            <a:avLst/>
          </a:prstGeom>
        </p:spPr>
        <p:txBody>
          <a:bodyPr wrap="square">
            <a:spAutoFit/>
          </a:bodyPr>
          <a:lstStyle/>
          <a:p>
            <a:pPr lvl="0" algn="ctr"/>
            <a:r>
              <a:rPr lang="hu-HU" sz="2400" dirty="0" err="1" smtClean="0">
                <a:solidFill>
                  <a:srgbClr val="000066"/>
                </a:solidFill>
                <a:latin typeface="Arial" panose="020B0604020202020204" pitchFamily="34" charset="0"/>
                <a:cs typeface="Arial" panose="020B0604020202020204" pitchFamily="34" charset="0"/>
              </a:rPr>
              <a:t>But</a:t>
            </a:r>
            <a:r>
              <a:rPr lang="hu-HU" sz="2400" dirty="0" smtClean="0">
                <a:solidFill>
                  <a:srgbClr val="000066"/>
                </a:solidFill>
                <a:latin typeface="Arial" panose="020B0604020202020204" pitchFamily="34" charset="0"/>
                <a:cs typeface="Arial" panose="020B0604020202020204" pitchFamily="34" charset="0"/>
              </a:rPr>
              <a:t> </a:t>
            </a:r>
            <a:r>
              <a:rPr lang="hu-HU" sz="2400" dirty="0" err="1" smtClean="0">
                <a:solidFill>
                  <a:srgbClr val="000066"/>
                </a:solidFill>
                <a:latin typeface="Arial" panose="020B0604020202020204" pitchFamily="34" charset="0"/>
                <a:cs typeface="Arial" panose="020B0604020202020204" pitchFamily="34" charset="0"/>
              </a:rPr>
              <a:t>peurperal</a:t>
            </a:r>
            <a:r>
              <a:rPr lang="hu-HU" sz="2400" dirty="0" smtClean="0">
                <a:solidFill>
                  <a:srgbClr val="000066"/>
                </a:solidFill>
                <a:latin typeface="Arial" panose="020B0604020202020204" pitchFamily="34" charset="0"/>
                <a:cs typeface="Arial" panose="020B0604020202020204" pitchFamily="34" charset="0"/>
              </a:rPr>
              <a:t> </a:t>
            </a:r>
            <a:r>
              <a:rPr lang="hu-HU" sz="2400" dirty="0" err="1" smtClean="0">
                <a:solidFill>
                  <a:srgbClr val="000066"/>
                </a:solidFill>
                <a:latin typeface="Arial" panose="020B0604020202020204" pitchFamily="34" charset="0"/>
                <a:cs typeface="Arial" panose="020B0604020202020204" pitchFamily="34" charset="0"/>
              </a:rPr>
              <a:t>fever</a:t>
            </a:r>
            <a:r>
              <a:rPr lang="hu-HU" sz="2400" dirty="0" smtClean="0">
                <a:solidFill>
                  <a:srgbClr val="000066"/>
                </a:solidFill>
                <a:latin typeface="Arial" panose="020B0604020202020204" pitchFamily="34" charset="0"/>
                <a:cs typeface="Arial" panose="020B0604020202020204" pitchFamily="34" charset="0"/>
              </a:rPr>
              <a:t> </a:t>
            </a:r>
            <a:r>
              <a:rPr lang="hu-HU" sz="2400" dirty="0" err="1" smtClean="0">
                <a:solidFill>
                  <a:srgbClr val="000066"/>
                </a:solidFill>
                <a:latin typeface="Arial" panose="020B0604020202020204" pitchFamily="34" charset="0"/>
                <a:cs typeface="Arial" panose="020B0604020202020204" pitchFamily="34" charset="0"/>
              </a:rPr>
              <a:t>remained</a:t>
            </a:r>
            <a:r>
              <a:rPr lang="hu-HU" sz="2400" dirty="0" smtClean="0">
                <a:solidFill>
                  <a:srgbClr val="000066"/>
                </a:solidFill>
                <a:latin typeface="Arial" panose="020B0604020202020204" pitchFamily="34" charset="0"/>
                <a:cs typeface="Arial" panose="020B0604020202020204" pitchFamily="34" charset="0"/>
              </a:rPr>
              <a:t> </a:t>
            </a:r>
            <a:r>
              <a:rPr lang="hu-HU" sz="2400" dirty="0" err="1" smtClean="0">
                <a:solidFill>
                  <a:srgbClr val="000066"/>
                </a:solidFill>
                <a:latin typeface="Arial" panose="020B0604020202020204" pitchFamily="34" charset="0"/>
                <a:cs typeface="Arial" panose="020B0604020202020204" pitchFamily="34" charset="0"/>
              </a:rPr>
              <a:t>sporadic</a:t>
            </a:r>
            <a:r>
              <a:rPr lang="hu-HU" sz="2400" dirty="0" smtClean="0">
                <a:solidFill>
                  <a:srgbClr val="000066"/>
                </a:solidFill>
                <a:latin typeface="Arial" panose="020B0604020202020204" pitchFamily="34" charset="0"/>
                <a:cs typeface="Arial" panose="020B0604020202020204" pitchFamily="34" charset="0"/>
              </a:rPr>
              <a:t> </a:t>
            </a:r>
            <a:r>
              <a:rPr lang="hu-HU" sz="2400" dirty="0" err="1">
                <a:solidFill>
                  <a:srgbClr val="000066"/>
                </a:solidFill>
                <a:latin typeface="Arial" panose="020B0604020202020204" pitchFamily="34" charset="0"/>
                <a:cs typeface="Arial" panose="020B0604020202020204" pitchFamily="34" charset="0"/>
              </a:rPr>
              <a:t>until</a:t>
            </a:r>
            <a:r>
              <a:rPr lang="hu-HU" sz="2400" dirty="0">
                <a:solidFill>
                  <a:srgbClr val="000066"/>
                </a:solidFill>
                <a:latin typeface="Arial" panose="020B0604020202020204" pitchFamily="34" charset="0"/>
                <a:cs typeface="Arial" panose="020B0604020202020204" pitchFamily="34" charset="0"/>
              </a:rPr>
              <a:t> XVIII-XIX </a:t>
            </a:r>
            <a:r>
              <a:rPr lang="hu-HU" sz="2400" dirty="0" err="1" smtClean="0">
                <a:solidFill>
                  <a:srgbClr val="000066"/>
                </a:solidFill>
                <a:latin typeface="Arial" panose="020B0604020202020204" pitchFamily="34" charset="0"/>
                <a:cs typeface="Arial" panose="020B0604020202020204" pitchFamily="34" charset="0"/>
              </a:rPr>
              <a:t>century</a:t>
            </a:r>
            <a:r>
              <a:rPr lang="hu-HU" sz="2400" dirty="0" smtClean="0">
                <a:solidFill>
                  <a:srgbClr val="000066"/>
                </a:solidFill>
                <a:latin typeface="Arial" panose="020B0604020202020204" pitchFamily="34" charset="0"/>
                <a:cs typeface="Arial" panose="020B0604020202020204" pitchFamily="34" charset="0"/>
              </a:rPr>
              <a:t>, </a:t>
            </a:r>
            <a:r>
              <a:rPr lang="hu-HU" sz="2400" dirty="0" err="1" smtClean="0">
                <a:solidFill>
                  <a:srgbClr val="000066"/>
                </a:solidFill>
                <a:latin typeface="Arial" panose="020B0604020202020204" pitchFamily="34" charset="0"/>
                <a:cs typeface="Arial" panose="020B0604020202020204" pitchFamily="34" charset="0"/>
              </a:rPr>
              <a:t>when</a:t>
            </a:r>
            <a:r>
              <a:rPr lang="hu-HU" sz="2400" dirty="0" smtClean="0">
                <a:solidFill>
                  <a:srgbClr val="000066"/>
                </a:solidFill>
                <a:latin typeface="Arial" panose="020B0604020202020204" pitchFamily="34" charset="0"/>
                <a:cs typeface="Arial" panose="020B0604020202020204" pitchFamily="34" charset="0"/>
              </a:rPr>
              <a:t> </a:t>
            </a:r>
            <a:r>
              <a:rPr lang="hu-HU" sz="2400" dirty="0" err="1" smtClean="0">
                <a:solidFill>
                  <a:srgbClr val="000066"/>
                </a:solidFill>
                <a:latin typeface="Arial" panose="020B0604020202020204" pitchFamily="34" charset="0"/>
                <a:cs typeface="Arial" panose="020B0604020202020204" pitchFamily="34" charset="0"/>
              </a:rPr>
              <a:t>the</a:t>
            </a:r>
            <a:r>
              <a:rPr lang="hu-HU" sz="2400" dirty="0" smtClean="0">
                <a:solidFill>
                  <a:srgbClr val="000066"/>
                </a:solidFill>
                <a:latin typeface="Arial" panose="020B0604020202020204" pitchFamily="34" charset="0"/>
                <a:cs typeface="Arial" panose="020B0604020202020204" pitchFamily="34" charset="0"/>
              </a:rPr>
              <a:t> „modern” </a:t>
            </a:r>
            <a:r>
              <a:rPr lang="hu-HU" sz="2400" dirty="0" err="1" smtClean="0">
                <a:solidFill>
                  <a:srgbClr val="000066"/>
                </a:solidFill>
                <a:latin typeface="Arial" panose="020B0604020202020204" pitchFamily="34" charset="0"/>
                <a:cs typeface="Arial" panose="020B0604020202020204" pitchFamily="34" charset="0"/>
              </a:rPr>
              <a:t>hospitals</a:t>
            </a:r>
            <a:r>
              <a:rPr lang="hu-HU" sz="2400" dirty="0" smtClean="0">
                <a:solidFill>
                  <a:srgbClr val="000066"/>
                </a:solidFill>
                <a:latin typeface="Arial" panose="020B0604020202020204" pitchFamily="34" charset="0"/>
                <a:cs typeface="Arial" panose="020B0604020202020204" pitchFamily="34" charset="0"/>
              </a:rPr>
              <a:t> </a:t>
            </a:r>
            <a:r>
              <a:rPr lang="hu-HU" sz="2400" dirty="0" err="1" smtClean="0">
                <a:solidFill>
                  <a:srgbClr val="000066"/>
                </a:solidFill>
                <a:latin typeface="Arial" panose="020B0604020202020204" pitchFamily="34" charset="0"/>
                <a:cs typeface="Arial" panose="020B0604020202020204" pitchFamily="34" charset="0"/>
              </a:rPr>
              <a:t>appeared</a:t>
            </a:r>
            <a:r>
              <a:rPr lang="hu-HU" sz="2400" dirty="0" smtClean="0">
                <a:solidFill>
                  <a:srgbClr val="000066"/>
                </a:solidFill>
                <a:latin typeface="Arial" panose="020B0604020202020204" pitchFamily="34" charset="0"/>
                <a:cs typeface="Arial" panose="020B0604020202020204" pitchFamily="34" charset="0"/>
              </a:rPr>
              <a:t> </a:t>
            </a:r>
            <a:r>
              <a:rPr lang="hu-HU" sz="2400" dirty="0" err="1" smtClean="0">
                <a:solidFill>
                  <a:srgbClr val="000066"/>
                </a:solidFill>
                <a:latin typeface="Arial" panose="020B0604020202020204" pitchFamily="34" charset="0"/>
                <a:cs typeface="Arial" panose="020B0604020202020204" pitchFamily="34" charset="0"/>
              </a:rPr>
              <a:t>in</a:t>
            </a:r>
            <a:r>
              <a:rPr lang="hu-HU" sz="2400" dirty="0" smtClean="0">
                <a:solidFill>
                  <a:srgbClr val="000066"/>
                </a:solidFill>
                <a:latin typeface="Arial" panose="020B0604020202020204" pitchFamily="34" charset="0"/>
                <a:cs typeface="Arial" panose="020B0604020202020204" pitchFamily="34" charset="0"/>
              </a:rPr>
              <a:t> </a:t>
            </a:r>
            <a:r>
              <a:rPr lang="hu-HU" sz="2400" dirty="0" err="1" smtClean="0">
                <a:solidFill>
                  <a:srgbClr val="000066"/>
                </a:solidFill>
                <a:latin typeface="Arial" panose="020B0604020202020204" pitchFamily="34" charset="0"/>
                <a:cs typeface="Arial" panose="020B0604020202020204" pitchFamily="34" charset="0"/>
              </a:rPr>
              <a:t>greater</a:t>
            </a:r>
            <a:r>
              <a:rPr lang="hu-HU" sz="2400" dirty="0" smtClean="0">
                <a:solidFill>
                  <a:srgbClr val="000066"/>
                </a:solidFill>
                <a:latin typeface="Arial" panose="020B0604020202020204" pitchFamily="34" charset="0"/>
                <a:cs typeface="Arial" panose="020B0604020202020204" pitchFamily="34" charset="0"/>
              </a:rPr>
              <a:t> </a:t>
            </a:r>
            <a:r>
              <a:rPr lang="hu-HU" sz="2400" dirty="0" err="1" smtClean="0">
                <a:solidFill>
                  <a:srgbClr val="000066"/>
                </a:solidFill>
                <a:latin typeface="Arial" panose="020B0604020202020204" pitchFamily="34" charset="0"/>
                <a:cs typeface="Arial" panose="020B0604020202020204" pitchFamily="34" charset="0"/>
              </a:rPr>
              <a:t>number</a:t>
            </a:r>
            <a:endParaRPr lang="en-US" sz="2400" dirty="0">
              <a:solidFill>
                <a:srgbClr val="000066"/>
              </a:solidFill>
              <a:latin typeface="Arial" panose="020B0604020202020204" pitchFamily="34" charset="0"/>
              <a:cs typeface="Arial" panose="020B0604020202020204" pitchFamily="34" charset="0"/>
            </a:endParaRPr>
          </a:p>
        </p:txBody>
      </p:sp>
      <p:pic>
        <p:nvPicPr>
          <p:cNvPr id="5122" name="Picture 2" descr="https://upload.wikimedia.org/wikipedia/commons/9/97/%27One_of_the_wards_in_the_hospital_at_Scutari%27._Wellcome_M0007724_-_restoration%2C_cropp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688" y="908720"/>
            <a:ext cx="5889898" cy="3873695"/>
          </a:xfrm>
          <a:prstGeom prst="rect">
            <a:avLst/>
          </a:prstGeom>
          <a:noFill/>
          <a:extLst>
            <a:ext uri="{909E8E84-426E-40DD-AFC4-6F175D3DCCD1}">
              <a14:hiddenFill xmlns:a14="http://schemas.microsoft.com/office/drawing/2010/main">
                <a:solidFill>
                  <a:srgbClr val="FFFFFF"/>
                </a:solidFill>
              </a14:hiddenFill>
            </a:ext>
          </a:extLst>
        </p:spPr>
      </p:pic>
      <p:sp>
        <p:nvSpPr>
          <p:cNvPr id="3" name="Téglalap 2"/>
          <p:cNvSpPr/>
          <p:nvPr/>
        </p:nvSpPr>
        <p:spPr>
          <a:xfrm>
            <a:off x="1763688" y="4705980"/>
            <a:ext cx="6120680" cy="523220"/>
          </a:xfrm>
          <a:prstGeom prst="rect">
            <a:avLst/>
          </a:prstGeom>
        </p:spPr>
        <p:txBody>
          <a:bodyPr wrap="square">
            <a:spAutoFit/>
          </a:bodyPr>
          <a:lstStyle/>
          <a:p>
            <a:r>
              <a:rPr lang="en-US" sz="1400" dirty="0"/>
              <a:t>A ward of the hospital at </a:t>
            </a:r>
            <a:r>
              <a:rPr lang="en-US" sz="1400" dirty="0" err="1" smtClean="0"/>
              <a:t>Scutariwhere</a:t>
            </a:r>
            <a:r>
              <a:rPr lang="en-US" sz="1400" dirty="0" smtClean="0"/>
              <a:t> </a:t>
            </a:r>
            <a:r>
              <a:rPr lang="en-US" sz="1400" dirty="0"/>
              <a:t>Florence Nightingale worked and helped </a:t>
            </a:r>
            <a:endParaRPr lang="hu-HU" sz="1400" dirty="0" smtClean="0"/>
          </a:p>
          <a:p>
            <a:r>
              <a:rPr lang="en-US" sz="1400" dirty="0" smtClean="0"/>
              <a:t>to </a:t>
            </a:r>
            <a:r>
              <a:rPr lang="en-US" sz="1400" dirty="0"/>
              <a:t>restructure the modern </a:t>
            </a:r>
            <a:r>
              <a:rPr lang="en-US" sz="1400" dirty="0" smtClean="0"/>
              <a:t>hospital</a:t>
            </a:r>
            <a:r>
              <a:rPr lang="hu-HU" sz="1400" dirty="0"/>
              <a:t> </a:t>
            </a:r>
            <a:r>
              <a:rPr lang="hu-HU" sz="1400" dirty="0" err="1" smtClean="0"/>
              <a:t>opened</a:t>
            </a:r>
            <a:r>
              <a:rPr lang="hu-HU" sz="1400" dirty="0" smtClean="0"/>
              <a:t> 1860</a:t>
            </a:r>
            <a:endParaRPr lang="hu-HU" sz="1400" dirty="0"/>
          </a:p>
        </p:txBody>
      </p:sp>
    </p:spTree>
    <p:extLst>
      <p:ext uri="{BB962C8B-B14F-4D97-AF65-F5344CB8AC3E}">
        <p14:creationId xmlns:p14="http://schemas.microsoft.com/office/powerpoint/2010/main" val="32902084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ROSIVA~1\AppData\Local\Temp\AAKH-178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404664"/>
            <a:ext cx="7010675" cy="5040560"/>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1115616" y="5445224"/>
            <a:ext cx="6840760" cy="584775"/>
          </a:xfrm>
          <a:prstGeom prst="rect">
            <a:avLst/>
          </a:prstGeom>
        </p:spPr>
        <p:txBody>
          <a:bodyPr wrap="square">
            <a:spAutoFit/>
          </a:bodyPr>
          <a:lstStyle/>
          <a:p>
            <a:pPr algn="ctr"/>
            <a:r>
              <a:rPr lang="en-US" sz="1600" dirty="0"/>
              <a:t>Vienna General </a:t>
            </a:r>
            <a:r>
              <a:rPr lang="en-US" sz="1600" dirty="0" smtClean="0"/>
              <a:t>Hospital</a:t>
            </a:r>
            <a:r>
              <a:rPr lang="hu-HU" sz="1600" dirty="0" smtClean="0"/>
              <a:t> </a:t>
            </a:r>
            <a:r>
              <a:rPr lang="en-US" sz="1600" dirty="0" smtClean="0"/>
              <a:t>in </a:t>
            </a:r>
            <a:r>
              <a:rPr lang="en-US" sz="1600" dirty="0"/>
              <a:t>1784. </a:t>
            </a:r>
            <a:r>
              <a:rPr lang="en-US" sz="1600" dirty="0" err="1"/>
              <a:t>Semmelweis</a:t>
            </a:r>
            <a:r>
              <a:rPr lang="en-US" sz="1600" dirty="0"/>
              <a:t> worked at the maternity clinic. Copper engraving by Josef &amp; Peter Schafer</a:t>
            </a:r>
            <a:endParaRPr lang="hu-HU" sz="1600" dirty="0"/>
          </a:p>
        </p:txBody>
      </p:sp>
      <p:sp>
        <p:nvSpPr>
          <p:cNvPr id="3" name="Szövegdoboz 2"/>
          <p:cNvSpPr txBox="1"/>
          <p:nvPr/>
        </p:nvSpPr>
        <p:spPr>
          <a:xfrm>
            <a:off x="611560" y="6084004"/>
            <a:ext cx="8064896" cy="646331"/>
          </a:xfrm>
          <a:prstGeom prst="rect">
            <a:avLst/>
          </a:prstGeom>
          <a:noFill/>
        </p:spPr>
        <p:txBody>
          <a:bodyPr wrap="square" rtlCol="0">
            <a:spAutoFit/>
          </a:bodyPr>
          <a:lstStyle/>
          <a:p>
            <a:r>
              <a:rPr lang="hu-HU" dirty="0" smtClean="0">
                <a:solidFill>
                  <a:srgbClr val="002060"/>
                </a:solidFill>
              </a:rPr>
              <a:t>Role of Coincidence, there were two Departments, 1 and 2.  In </a:t>
            </a:r>
            <a:r>
              <a:rPr lang="hu-HU" dirty="0">
                <a:solidFill>
                  <a:srgbClr val="002060"/>
                </a:solidFill>
              </a:rPr>
              <a:t>1</a:t>
            </a:r>
            <a:r>
              <a:rPr lang="hu-HU" dirty="0" smtClean="0">
                <a:solidFill>
                  <a:srgbClr val="002060"/>
                </a:solidFill>
              </a:rPr>
              <a:t>st: midwives, in 2nd: doctors and medical students practiced.</a:t>
            </a:r>
            <a:endParaRPr lang="hu-HU" dirty="0">
              <a:solidFill>
                <a:srgbClr val="002060"/>
              </a:solidFill>
            </a:endParaRPr>
          </a:p>
        </p:txBody>
      </p:sp>
    </p:spTree>
    <p:extLst>
      <p:ext uri="{BB962C8B-B14F-4D97-AF65-F5344CB8AC3E}">
        <p14:creationId xmlns:p14="http://schemas.microsoft.com/office/powerpoint/2010/main" val="31240892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églalap 2"/>
          <p:cNvSpPr/>
          <p:nvPr/>
        </p:nvSpPr>
        <p:spPr>
          <a:xfrm>
            <a:off x="611560" y="980728"/>
            <a:ext cx="8064896" cy="3416320"/>
          </a:xfrm>
          <a:prstGeom prst="rect">
            <a:avLst/>
          </a:prstGeom>
        </p:spPr>
        <p:txBody>
          <a:bodyPr wrap="square">
            <a:spAutoFit/>
          </a:bodyPr>
          <a:lstStyle/>
          <a:p>
            <a:pPr algn="ctr"/>
            <a:r>
              <a:rPr lang="en-US" sz="2400" b="1" dirty="0" err="1" smtClean="0">
                <a:solidFill>
                  <a:srgbClr val="0000CC"/>
                </a:solidFill>
                <a:latin typeface="Arial" panose="020B0604020202020204" pitchFamily="34" charset="0"/>
                <a:ea typeface="Calibri"/>
                <a:cs typeface="Arial" panose="020B0604020202020204" pitchFamily="34" charset="0"/>
              </a:rPr>
              <a:t>Semmelweis</a:t>
            </a:r>
            <a:r>
              <a:rPr lang="en-US" sz="2400" b="1" dirty="0" smtClean="0">
                <a:solidFill>
                  <a:srgbClr val="0000CC"/>
                </a:solidFill>
                <a:latin typeface="Arial" panose="020B0604020202020204" pitchFamily="34" charset="0"/>
                <a:ea typeface="Calibri"/>
                <a:cs typeface="Arial" panose="020B0604020202020204" pitchFamily="34" charset="0"/>
              </a:rPr>
              <a:t> wrote on the statistics of the two departments </a:t>
            </a:r>
          </a:p>
          <a:p>
            <a:pPr algn="ctr"/>
            <a:r>
              <a:rPr lang="en-US" dirty="0" smtClean="0">
                <a:solidFill>
                  <a:srgbClr val="002060"/>
                </a:solidFill>
                <a:latin typeface="Arial" panose="020B0604020202020204" pitchFamily="34" charset="0"/>
                <a:ea typeface="Calibri"/>
                <a:cs typeface="Arial" panose="020B0604020202020204" pitchFamily="34" charset="0"/>
              </a:rPr>
              <a:t>Published in the „</a:t>
            </a:r>
            <a:r>
              <a:rPr lang="en-US" i="1" dirty="0" err="1" smtClean="0">
                <a:solidFill>
                  <a:srgbClr val="0000CC"/>
                </a:solidFill>
                <a:latin typeface="Arial" panose="020B0604020202020204" pitchFamily="34" charset="0"/>
                <a:ea typeface="Calibri"/>
                <a:cs typeface="Arial" panose="020B0604020202020204" pitchFamily="34" charset="0"/>
              </a:rPr>
              <a:t>Orvosi</a:t>
            </a:r>
            <a:r>
              <a:rPr lang="en-US" i="1" dirty="0" smtClean="0">
                <a:solidFill>
                  <a:srgbClr val="0000CC"/>
                </a:solidFill>
                <a:latin typeface="Arial" panose="020B0604020202020204" pitchFamily="34" charset="0"/>
                <a:ea typeface="Calibri"/>
                <a:cs typeface="Arial" panose="020B0604020202020204" pitchFamily="34" charset="0"/>
              </a:rPr>
              <a:t> </a:t>
            </a:r>
            <a:r>
              <a:rPr lang="en-US" i="1" dirty="0" err="1" smtClean="0">
                <a:solidFill>
                  <a:srgbClr val="0000CC"/>
                </a:solidFill>
                <a:latin typeface="Arial" panose="020B0604020202020204" pitchFamily="34" charset="0"/>
                <a:ea typeface="Calibri"/>
                <a:cs typeface="Arial" panose="020B0604020202020204" pitchFamily="34" charset="0"/>
              </a:rPr>
              <a:t>Hetilapban</a:t>
            </a:r>
            <a:r>
              <a:rPr lang="en-US" i="1" dirty="0" smtClean="0">
                <a:solidFill>
                  <a:srgbClr val="0000CC"/>
                </a:solidFill>
                <a:latin typeface="Arial" panose="020B0604020202020204" pitchFamily="34" charset="0"/>
                <a:ea typeface="Calibri"/>
                <a:cs typeface="Arial" panose="020B0604020202020204" pitchFamily="34" charset="0"/>
              </a:rPr>
              <a:t>” (</a:t>
            </a:r>
            <a:r>
              <a:rPr lang="en-US" dirty="0" smtClean="0">
                <a:solidFill>
                  <a:srgbClr val="0000CC"/>
                </a:solidFill>
                <a:latin typeface="Arial" panose="020B0604020202020204" pitchFamily="34" charset="0"/>
                <a:ea typeface="Calibri"/>
                <a:cs typeface="Arial" panose="020B0604020202020204" pitchFamily="34" charset="0"/>
              </a:rPr>
              <a:t>Medical Weekly, 1858</a:t>
            </a:r>
            <a:r>
              <a:rPr lang="en-US" i="1" dirty="0" smtClean="0">
                <a:solidFill>
                  <a:srgbClr val="0000CC"/>
                </a:solidFill>
                <a:latin typeface="Arial" panose="020B0604020202020204" pitchFamily="34" charset="0"/>
                <a:ea typeface="Calibri"/>
                <a:cs typeface="Arial" panose="020B0604020202020204" pitchFamily="34" charset="0"/>
              </a:rPr>
              <a:t>)</a:t>
            </a:r>
          </a:p>
          <a:p>
            <a:pPr algn="ctr"/>
            <a:endParaRPr lang="en-US" dirty="0" smtClean="0">
              <a:solidFill>
                <a:srgbClr val="002060"/>
              </a:solidFill>
              <a:latin typeface="Arial" panose="020B0604020202020204" pitchFamily="34" charset="0"/>
              <a:ea typeface="Calibri"/>
              <a:cs typeface="Arial" panose="020B0604020202020204" pitchFamily="34" charset="0"/>
            </a:endParaRPr>
          </a:p>
          <a:p>
            <a:r>
              <a:rPr lang="en-US" sz="2200" dirty="0" smtClean="0">
                <a:solidFill>
                  <a:srgbClr val="002060"/>
                </a:solidFill>
                <a:latin typeface="Arial" panose="020B0604020202020204" pitchFamily="34" charset="0"/>
                <a:ea typeface="Calibri"/>
                <a:cs typeface="Arial" panose="020B0604020202020204" pitchFamily="34" charset="0"/>
              </a:rPr>
              <a:t> „In both wards, there were about the same number of births,</a:t>
            </a:r>
            <a:endParaRPr lang="hu-HU" sz="2200" dirty="0" smtClean="0">
              <a:solidFill>
                <a:srgbClr val="002060"/>
              </a:solidFill>
              <a:latin typeface="Arial" panose="020B0604020202020204" pitchFamily="34" charset="0"/>
              <a:ea typeface="Calibri"/>
              <a:cs typeface="Arial" panose="020B0604020202020204" pitchFamily="34" charset="0"/>
            </a:endParaRPr>
          </a:p>
          <a:p>
            <a:r>
              <a:rPr lang="en-US" sz="2200" dirty="0" smtClean="0">
                <a:solidFill>
                  <a:srgbClr val="002060"/>
                </a:solidFill>
                <a:latin typeface="Arial" panose="020B0604020202020204" pitchFamily="34" charset="0"/>
                <a:ea typeface="Calibri"/>
                <a:cs typeface="Arial" panose="020B0604020202020204" pitchFamily="34" charset="0"/>
              </a:rPr>
              <a:t> </a:t>
            </a:r>
            <a:r>
              <a:rPr lang="hu-HU" sz="2200" dirty="0" smtClean="0">
                <a:solidFill>
                  <a:srgbClr val="002060"/>
                </a:solidFill>
                <a:latin typeface="Arial" panose="020B0604020202020204" pitchFamily="34" charset="0"/>
                <a:ea typeface="Calibri"/>
                <a:cs typeface="Arial" panose="020B0604020202020204" pitchFamily="34" charset="0"/>
              </a:rPr>
              <a:t>(~ </a:t>
            </a:r>
            <a:r>
              <a:rPr lang="en-US" sz="2200" dirty="0" smtClean="0">
                <a:solidFill>
                  <a:srgbClr val="002060"/>
                </a:solidFill>
                <a:latin typeface="Arial" panose="020B0604020202020204" pitchFamily="34" charset="0"/>
                <a:ea typeface="Calibri"/>
                <a:cs typeface="Arial" panose="020B0604020202020204" pitchFamily="34" charset="0"/>
              </a:rPr>
              <a:t>3000</a:t>
            </a:r>
            <a:r>
              <a:rPr lang="hu-HU" sz="2200" dirty="0" smtClean="0">
                <a:solidFill>
                  <a:srgbClr val="002060"/>
                </a:solidFill>
                <a:latin typeface="Arial" panose="020B0604020202020204" pitchFamily="34" charset="0"/>
                <a:ea typeface="Calibri"/>
                <a:cs typeface="Arial" panose="020B0604020202020204" pitchFamily="34" charset="0"/>
              </a:rPr>
              <a:t>)</a:t>
            </a:r>
            <a:r>
              <a:rPr lang="en-US" sz="2200" dirty="0" smtClean="0">
                <a:solidFill>
                  <a:srgbClr val="002060"/>
                </a:solidFill>
                <a:latin typeface="Arial" panose="020B0604020202020204" pitchFamily="34" charset="0"/>
                <a:ea typeface="Calibri"/>
                <a:cs typeface="Arial" panose="020B0604020202020204" pitchFamily="34" charset="0"/>
              </a:rPr>
              <a:t>. </a:t>
            </a:r>
            <a:endParaRPr lang="hu-HU" sz="2200" dirty="0" smtClean="0">
              <a:solidFill>
                <a:srgbClr val="002060"/>
              </a:solidFill>
              <a:latin typeface="Arial" panose="020B0604020202020204" pitchFamily="34" charset="0"/>
              <a:ea typeface="Calibri"/>
              <a:cs typeface="Arial" panose="020B0604020202020204" pitchFamily="34" charset="0"/>
            </a:endParaRPr>
          </a:p>
          <a:p>
            <a:r>
              <a:rPr lang="en-US" sz="2200" dirty="0" smtClean="0">
                <a:solidFill>
                  <a:srgbClr val="002060"/>
                </a:solidFill>
                <a:latin typeface="Arial" panose="020B0604020202020204" pitchFamily="34" charset="0"/>
                <a:ea typeface="Calibri"/>
                <a:cs typeface="Arial" panose="020B0604020202020204" pitchFamily="34" charset="0"/>
              </a:rPr>
              <a:t>However, in many years the rate of death is </a:t>
            </a:r>
            <a:r>
              <a:rPr lang="hu-HU" sz="2200" dirty="0" err="1" smtClean="0">
                <a:solidFill>
                  <a:srgbClr val="002060"/>
                </a:solidFill>
                <a:latin typeface="Arial" panose="020B0604020202020204" pitchFamily="34" charset="0"/>
                <a:ea typeface="Calibri"/>
                <a:cs typeface="Arial" panose="020B0604020202020204" pitchFamily="34" charset="0"/>
              </a:rPr>
              <a:t>very</a:t>
            </a:r>
            <a:r>
              <a:rPr lang="en-US" sz="2200" dirty="0" smtClean="0">
                <a:solidFill>
                  <a:srgbClr val="002060"/>
                </a:solidFill>
                <a:latin typeface="Arial" panose="020B0604020202020204" pitchFamily="34" charset="0"/>
                <a:ea typeface="Calibri"/>
                <a:cs typeface="Arial" panose="020B0604020202020204" pitchFamily="34" charset="0"/>
              </a:rPr>
              <a:t> different: </a:t>
            </a:r>
            <a:endParaRPr lang="hu-HU" sz="2200" dirty="0" smtClean="0">
              <a:solidFill>
                <a:srgbClr val="002060"/>
              </a:solidFill>
              <a:latin typeface="Arial" panose="020B0604020202020204" pitchFamily="34" charset="0"/>
              <a:ea typeface="Calibri"/>
              <a:cs typeface="Arial" panose="020B0604020202020204" pitchFamily="34" charset="0"/>
            </a:endParaRPr>
          </a:p>
          <a:p>
            <a:r>
              <a:rPr lang="en-US" sz="2200" dirty="0" smtClean="0">
                <a:solidFill>
                  <a:srgbClr val="002060"/>
                </a:solidFill>
                <a:latin typeface="Arial" panose="020B0604020202020204" pitchFamily="34" charset="0"/>
                <a:ea typeface="Calibri"/>
                <a:cs typeface="Arial" panose="020B0604020202020204" pitchFamily="34" charset="0"/>
              </a:rPr>
              <a:t>in the ward where midwives worked, the death rate was low not more than 60 per year, </a:t>
            </a:r>
            <a:endParaRPr lang="hu-HU" sz="2200" dirty="0" smtClean="0">
              <a:solidFill>
                <a:srgbClr val="002060"/>
              </a:solidFill>
              <a:latin typeface="Arial" panose="020B0604020202020204" pitchFamily="34" charset="0"/>
              <a:ea typeface="Calibri"/>
              <a:cs typeface="Arial" panose="020B0604020202020204" pitchFamily="34" charset="0"/>
            </a:endParaRPr>
          </a:p>
          <a:p>
            <a:r>
              <a:rPr lang="en-US" sz="2200" dirty="0" smtClean="0">
                <a:solidFill>
                  <a:srgbClr val="002060"/>
                </a:solidFill>
                <a:latin typeface="Arial" panose="020B0604020202020204" pitchFamily="34" charset="0"/>
                <a:ea typeface="Calibri"/>
                <a:cs typeface="Arial" panose="020B0604020202020204" pitchFamily="34" charset="0"/>
              </a:rPr>
              <a:t>while the physicians worked, the death was about 600-800.”</a:t>
            </a:r>
            <a:endParaRPr lang="en-US" sz="2200" dirty="0">
              <a:solidFill>
                <a:srgbClr val="002060"/>
              </a:solidFill>
              <a:latin typeface="Arial" panose="020B0604020202020204" pitchFamily="34" charset="0"/>
              <a:cs typeface="Arial" panose="020B0604020202020204" pitchFamily="34" charset="0"/>
            </a:endParaRPr>
          </a:p>
        </p:txBody>
      </p:sp>
      <p:sp>
        <p:nvSpPr>
          <p:cNvPr id="2" name="Szövegdoboz 1"/>
          <p:cNvSpPr txBox="1"/>
          <p:nvPr/>
        </p:nvSpPr>
        <p:spPr>
          <a:xfrm>
            <a:off x="5724128" y="6309320"/>
            <a:ext cx="2692404" cy="307777"/>
          </a:xfrm>
          <a:prstGeom prst="rect">
            <a:avLst/>
          </a:prstGeom>
          <a:noFill/>
        </p:spPr>
        <p:txBody>
          <a:bodyPr wrap="none" rtlCol="0">
            <a:spAutoFit/>
          </a:bodyPr>
          <a:lstStyle/>
          <a:p>
            <a:r>
              <a:rPr lang="hu-HU" sz="1400" dirty="0" smtClean="0">
                <a:solidFill>
                  <a:srgbClr val="002060"/>
                </a:solidFill>
              </a:rPr>
              <a:t>(Orvosi Hetilap, 1.sz. pp 1-2, 1858)</a:t>
            </a:r>
            <a:endParaRPr lang="hu-HU" sz="1400" dirty="0">
              <a:solidFill>
                <a:srgbClr val="002060"/>
              </a:solidFill>
            </a:endParaRPr>
          </a:p>
        </p:txBody>
      </p:sp>
    </p:spTree>
    <p:extLst>
      <p:ext uri="{BB962C8B-B14F-4D97-AF65-F5344CB8AC3E}">
        <p14:creationId xmlns:p14="http://schemas.microsoft.com/office/powerpoint/2010/main" val="35613532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827584" y="1700808"/>
            <a:ext cx="7992888" cy="3729932"/>
          </a:xfrm>
          <a:prstGeom prst="rect">
            <a:avLst/>
          </a:prstGeom>
        </p:spPr>
        <p:txBody>
          <a:bodyPr wrap="square">
            <a:spAutoFit/>
          </a:bodyPr>
          <a:lstStyle/>
          <a:p>
            <a:pPr indent="449580">
              <a:lnSpc>
                <a:spcPct val="115000"/>
              </a:lnSpc>
              <a:spcAft>
                <a:spcPts val="1000"/>
              </a:spcAft>
            </a:pPr>
            <a:r>
              <a:rPr lang="hu-HU" sz="2000" dirty="0" smtClean="0">
                <a:solidFill>
                  <a:srgbClr val="002060"/>
                </a:solidFill>
                <a:latin typeface="Arial" panose="020B0604020202020204" pitchFamily="34" charset="0"/>
                <a:ea typeface="Calibri"/>
                <a:cs typeface="Arial" panose="020B0604020202020204" pitchFamily="34" charset="0"/>
              </a:rPr>
              <a:t>„…</a:t>
            </a:r>
            <a:r>
              <a:rPr lang="en-GB" sz="2000" dirty="0" smtClean="0">
                <a:solidFill>
                  <a:srgbClr val="002060"/>
                </a:solidFill>
                <a:latin typeface="Arial" panose="020B0604020202020204" pitchFamily="34" charset="0"/>
                <a:ea typeface="Calibri"/>
                <a:cs typeface="Arial" panose="020B0604020202020204" pitchFamily="34" charset="0"/>
              </a:rPr>
              <a:t>the </a:t>
            </a:r>
            <a:r>
              <a:rPr lang="en-GB" sz="2000" dirty="0">
                <a:solidFill>
                  <a:srgbClr val="002060"/>
                </a:solidFill>
                <a:latin typeface="Arial" panose="020B0604020202020204" pitchFamily="34" charset="0"/>
                <a:ea typeface="Calibri"/>
                <a:cs typeface="Arial" panose="020B0604020202020204" pitchFamily="34" charset="0"/>
              </a:rPr>
              <a:t>more favourable health conditions of the Second Department of Obstetrics (as compared to the First Department) made me think that the employees of the Second Department are either more clever and more careful in performing their duties than we were.     </a:t>
            </a:r>
            <a:endParaRPr lang="hu-HU" sz="2000" dirty="0" smtClean="0">
              <a:solidFill>
                <a:srgbClr val="002060"/>
              </a:solidFill>
              <a:latin typeface="Arial" panose="020B0604020202020204" pitchFamily="34" charset="0"/>
              <a:ea typeface="Calibri"/>
              <a:cs typeface="Arial" panose="020B0604020202020204" pitchFamily="34" charset="0"/>
            </a:endParaRPr>
          </a:p>
          <a:p>
            <a:pPr indent="449580">
              <a:lnSpc>
                <a:spcPct val="115000"/>
              </a:lnSpc>
              <a:spcAft>
                <a:spcPts val="1000"/>
              </a:spcAft>
            </a:pPr>
            <a:r>
              <a:rPr lang="en-GB" sz="2000" dirty="0" smtClean="0">
                <a:solidFill>
                  <a:srgbClr val="002060"/>
                </a:solidFill>
                <a:latin typeface="Arial" panose="020B0604020202020204" pitchFamily="34" charset="0"/>
                <a:ea typeface="Calibri"/>
                <a:cs typeface="Arial" panose="020B0604020202020204" pitchFamily="34" charset="0"/>
              </a:rPr>
              <a:t>The </a:t>
            </a:r>
            <a:r>
              <a:rPr lang="en-GB" sz="2000" dirty="0">
                <a:solidFill>
                  <a:srgbClr val="002060"/>
                </a:solidFill>
                <a:latin typeface="Arial" panose="020B0604020202020204" pitchFamily="34" charset="0"/>
                <a:ea typeface="Calibri"/>
                <a:cs typeface="Arial" panose="020B0604020202020204" pitchFamily="34" charset="0"/>
              </a:rPr>
              <a:t>disrespect of the personnel against the employees of the First Department of Obstetrics resulted in such an </a:t>
            </a:r>
            <a:r>
              <a:rPr lang="en-GB" sz="2000" dirty="0" smtClean="0">
                <a:solidFill>
                  <a:srgbClr val="002060"/>
                </a:solidFill>
                <a:latin typeface="Arial" panose="020B0604020202020204" pitchFamily="34" charset="0"/>
                <a:ea typeface="Calibri"/>
                <a:cs typeface="Arial" panose="020B0604020202020204" pitchFamily="34" charset="0"/>
              </a:rPr>
              <a:t>unhappy </a:t>
            </a:r>
            <a:r>
              <a:rPr lang="en-GB" sz="2000" dirty="0">
                <a:solidFill>
                  <a:srgbClr val="002060"/>
                </a:solidFill>
                <a:latin typeface="Arial" panose="020B0604020202020204" pitchFamily="34" charset="0"/>
                <a:ea typeface="Calibri"/>
                <a:cs typeface="Arial" panose="020B0604020202020204" pitchFamily="34" charset="0"/>
              </a:rPr>
              <a:t>mental state that </a:t>
            </a:r>
            <a:r>
              <a:rPr lang="en-GB" sz="2000" dirty="0" smtClean="0">
                <a:solidFill>
                  <a:srgbClr val="002060"/>
                </a:solidFill>
                <a:latin typeface="Arial" panose="020B0604020202020204" pitchFamily="34" charset="0"/>
                <a:ea typeface="Calibri"/>
                <a:cs typeface="Arial" panose="020B0604020202020204" pitchFamily="34" charset="0"/>
              </a:rPr>
              <a:t>it </a:t>
            </a:r>
            <a:r>
              <a:rPr lang="en-GB" sz="2000" dirty="0">
                <a:solidFill>
                  <a:srgbClr val="002060"/>
                </a:solidFill>
                <a:latin typeface="Arial" panose="020B0604020202020204" pitchFamily="34" charset="0"/>
                <a:ea typeface="Calibri"/>
                <a:cs typeface="Arial" panose="020B0604020202020204" pitchFamily="34" charset="0"/>
              </a:rPr>
              <a:t>truly embittered my life</a:t>
            </a:r>
            <a:r>
              <a:rPr lang="en-GB" sz="2000" b="1" dirty="0">
                <a:solidFill>
                  <a:srgbClr val="002060"/>
                </a:solidFill>
                <a:latin typeface="Arial" panose="020B0604020202020204" pitchFamily="34" charset="0"/>
                <a:ea typeface="Calibri"/>
                <a:cs typeface="Arial" panose="020B0604020202020204" pitchFamily="34" charset="0"/>
              </a:rPr>
              <a:t>.  Everything was in question, everything seemed unclear, everything was doubtful only the number of deceased remained undoubtedly steady</a:t>
            </a:r>
            <a:r>
              <a:rPr lang="en-GB" sz="2000" dirty="0">
                <a:solidFill>
                  <a:srgbClr val="002060"/>
                </a:solidFill>
                <a:latin typeface="Arial" panose="020B0604020202020204" pitchFamily="34" charset="0"/>
                <a:ea typeface="Calibri"/>
                <a:cs typeface="Arial" panose="020B0604020202020204" pitchFamily="34" charset="0"/>
              </a:rPr>
              <a:t>.”(page 46)</a:t>
            </a:r>
            <a:endParaRPr lang="hu-HU" sz="2000" dirty="0">
              <a:solidFill>
                <a:srgbClr val="002060"/>
              </a:solidFill>
              <a:latin typeface="Arial" panose="020B0604020202020204" pitchFamily="34" charset="0"/>
              <a:ea typeface="Calibri"/>
              <a:cs typeface="Arial" panose="020B0604020202020204" pitchFamily="34" charset="0"/>
            </a:endParaRPr>
          </a:p>
        </p:txBody>
      </p:sp>
      <p:sp>
        <p:nvSpPr>
          <p:cNvPr id="3" name="Téglalap 2"/>
          <p:cNvSpPr/>
          <p:nvPr/>
        </p:nvSpPr>
        <p:spPr>
          <a:xfrm>
            <a:off x="611560" y="6034062"/>
            <a:ext cx="7992888" cy="923330"/>
          </a:xfrm>
          <a:prstGeom prst="rect">
            <a:avLst/>
          </a:prstGeom>
        </p:spPr>
        <p:txBody>
          <a:bodyPr wrap="square">
            <a:spAutoFit/>
          </a:bodyPr>
          <a:lstStyle/>
          <a:p>
            <a:r>
              <a:rPr lang="hu-HU" sz="1200" dirty="0">
                <a:solidFill>
                  <a:srgbClr val="002060"/>
                </a:solidFill>
              </a:rPr>
              <a:t>(</a:t>
            </a:r>
            <a:r>
              <a:rPr lang="en-GB" sz="1200" dirty="0" err="1">
                <a:solidFill>
                  <a:srgbClr val="002060"/>
                </a:solidFill>
              </a:rPr>
              <a:t>Semmelweis</a:t>
            </a:r>
            <a:r>
              <a:rPr lang="en-GB" sz="1200" dirty="0">
                <a:solidFill>
                  <a:srgbClr val="002060"/>
                </a:solidFill>
              </a:rPr>
              <a:t> </a:t>
            </a:r>
            <a:r>
              <a:rPr lang="en-GB" sz="1200" dirty="0" err="1">
                <a:solidFill>
                  <a:srgbClr val="002060"/>
                </a:solidFill>
              </a:rPr>
              <a:t>Ignác</a:t>
            </a:r>
            <a:r>
              <a:rPr lang="en-GB" sz="1200" dirty="0">
                <a:solidFill>
                  <a:srgbClr val="002060"/>
                </a:solidFill>
              </a:rPr>
              <a:t> </a:t>
            </a:r>
            <a:r>
              <a:rPr lang="en-GB" sz="1200" dirty="0" err="1">
                <a:solidFill>
                  <a:srgbClr val="002060"/>
                </a:solidFill>
              </a:rPr>
              <a:t>Fülöp</a:t>
            </a:r>
            <a:r>
              <a:rPr lang="en-GB" sz="1200" dirty="0">
                <a:solidFill>
                  <a:srgbClr val="002060"/>
                </a:solidFill>
              </a:rPr>
              <a:t>: </a:t>
            </a:r>
            <a:r>
              <a:rPr lang="en-GB" sz="1200" i="1" dirty="0">
                <a:solidFill>
                  <a:srgbClr val="002060"/>
                </a:solidFill>
              </a:rPr>
              <a:t>A </a:t>
            </a:r>
            <a:r>
              <a:rPr lang="en-GB" sz="1200" i="1" dirty="0" err="1">
                <a:solidFill>
                  <a:srgbClr val="002060"/>
                </a:solidFill>
              </a:rPr>
              <a:t>gyermekágyi</a:t>
            </a:r>
            <a:r>
              <a:rPr lang="en-GB" sz="1200" i="1" dirty="0">
                <a:solidFill>
                  <a:srgbClr val="002060"/>
                </a:solidFill>
              </a:rPr>
              <a:t> </a:t>
            </a:r>
            <a:r>
              <a:rPr lang="en-GB" sz="1200" i="1" dirty="0" err="1">
                <a:solidFill>
                  <a:srgbClr val="002060"/>
                </a:solidFill>
              </a:rPr>
              <a:t>láz</a:t>
            </a:r>
            <a:r>
              <a:rPr lang="en-GB" sz="1200" i="1" dirty="0">
                <a:solidFill>
                  <a:srgbClr val="002060"/>
                </a:solidFill>
              </a:rPr>
              <a:t> </a:t>
            </a:r>
            <a:r>
              <a:rPr lang="en-GB" sz="1200" i="1" dirty="0" err="1">
                <a:solidFill>
                  <a:srgbClr val="002060"/>
                </a:solidFill>
              </a:rPr>
              <a:t>kóroktana</a:t>
            </a:r>
            <a:r>
              <a:rPr lang="en-GB" sz="1200" i="1" dirty="0">
                <a:solidFill>
                  <a:srgbClr val="002060"/>
                </a:solidFill>
              </a:rPr>
              <a:t>, </a:t>
            </a:r>
            <a:r>
              <a:rPr lang="en-GB" sz="1200" i="1" dirty="0" err="1">
                <a:solidFill>
                  <a:srgbClr val="002060"/>
                </a:solidFill>
              </a:rPr>
              <a:t>fogalma</a:t>
            </a:r>
            <a:r>
              <a:rPr lang="en-GB" sz="1200" i="1" dirty="0">
                <a:solidFill>
                  <a:srgbClr val="002060"/>
                </a:solidFill>
              </a:rPr>
              <a:t> </a:t>
            </a:r>
            <a:r>
              <a:rPr lang="en-GB" sz="1200" i="1" dirty="0" err="1">
                <a:solidFill>
                  <a:srgbClr val="002060"/>
                </a:solidFill>
              </a:rPr>
              <a:t>és</a:t>
            </a:r>
            <a:r>
              <a:rPr lang="en-GB" sz="1200" i="1" dirty="0">
                <a:solidFill>
                  <a:srgbClr val="002060"/>
                </a:solidFill>
              </a:rPr>
              <a:t> </a:t>
            </a:r>
            <a:r>
              <a:rPr lang="en-GB" sz="1200" i="1" dirty="0" err="1">
                <a:solidFill>
                  <a:srgbClr val="002060"/>
                </a:solidFill>
              </a:rPr>
              <a:t>megelőzése</a:t>
            </a:r>
            <a:r>
              <a:rPr lang="en-GB" sz="1200" i="1" dirty="0">
                <a:solidFill>
                  <a:srgbClr val="002060"/>
                </a:solidFill>
              </a:rPr>
              <a:t> (Puerperal fever, aetiology, concepts and prevention)</a:t>
            </a:r>
            <a:r>
              <a:rPr lang="en-GB" sz="1200" dirty="0">
                <a:solidFill>
                  <a:srgbClr val="002060"/>
                </a:solidFill>
              </a:rPr>
              <a:t>.  P</a:t>
            </a:r>
            <a:r>
              <a:rPr lang="hu-HU" sz="1200" dirty="0">
                <a:solidFill>
                  <a:srgbClr val="002060"/>
                </a:solidFill>
              </a:rPr>
              <a:t> 47</a:t>
            </a:r>
            <a:r>
              <a:rPr lang="en-GB" sz="1200" dirty="0">
                <a:solidFill>
                  <a:srgbClr val="002060"/>
                </a:solidFill>
              </a:rPr>
              <a:t>, </a:t>
            </a:r>
            <a:r>
              <a:rPr lang="hu-HU" sz="1200" dirty="0" smtClean="0">
                <a:solidFill>
                  <a:srgbClr val="002060"/>
                </a:solidFill>
              </a:rPr>
              <a:t> </a:t>
            </a:r>
            <a:r>
              <a:rPr lang="en-GB" sz="1200" dirty="0" smtClean="0">
                <a:solidFill>
                  <a:srgbClr val="002060"/>
                </a:solidFill>
              </a:rPr>
              <a:t>Translated </a:t>
            </a:r>
            <a:r>
              <a:rPr lang="en-GB" sz="1200" dirty="0">
                <a:solidFill>
                  <a:srgbClr val="002060"/>
                </a:solidFill>
              </a:rPr>
              <a:t>by: </a:t>
            </a:r>
            <a:r>
              <a:rPr lang="en-GB" sz="1200" dirty="0" err="1">
                <a:solidFill>
                  <a:srgbClr val="002060"/>
                </a:solidFill>
              </a:rPr>
              <a:t>Rákóczi</a:t>
            </a:r>
            <a:r>
              <a:rPr lang="en-GB" sz="1200" dirty="0">
                <a:solidFill>
                  <a:srgbClr val="002060"/>
                </a:solidFill>
              </a:rPr>
              <a:t> </a:t>
            </a:r>
            <a:r>
              <a:rPr lang="en-GB" sz="1200" dirty="0" err="1">
                <a:solidFill>
                  <a:srgbClr val="002060"/>
                </a:solidFill>
              </a:rPr>
              <a:t>Katalin</a:t>
            </a:r>
            <a:r>
              <a:rPr lang="en-GB" sz="1200" dirty="0">
                <a:solidFill>
                  <a:srgbClr val="002060"/>
                </a:solidFill>
              </a:rPr>
              <a:t>, </a:t>
            </a:r>
            <a:r>
              <a:rPr lang="en-GB" sz="1200" dirty="0" err="1">
                <a:solidFill>
                  <a:srgbClr val="002060"/>
                </a:solidFill>
              </a:rPr>
              <a:t>Akadémiai</a:t>
            </a:r>
            <a:r>
              <a:rPr lang="en-GB" sz="1200" dirty="0">
                <a:solidFill>
                  <a:srgbClr val="002060"/>
                </a:solidFill>
              </a:rPr>
              <a:t> </a:t>
            </a:r>
            <a:r>
              <a:rPr lang="en-GB" sz="1200" dirty="0" err="1">
                <a:solidFill>
                  <a:srgbClr val="002060"/>
                </a:solidFill>
              </a:rPr>
              <a:t>Kiadó</a:t>
            </a:r>
            <a:r>
              <a:rPr lang="en-GB" sz="1200" dirty="0">
                <a:solidFill>
                  <a:srgbClr val="002060"/>
                </a:solidFill>
              </a:rPr>
              <a:t>, Budapest, 2012. Original edition: </a:t>
            </a:r>
            <a:r>
              <a:rPr lang="en-GB" sz="1200" i="1" dirty="0">
                <a:solidFill>
                  <a:srgbClr val="002060"/>
                </a:solidFill>
              </a:rPr>
              <a:t>Die </a:t>
            </a:r>
            <a:r>
              <a:rPr lang="en-GB" sz="1200" i="1" dirty="0" err="1">
                <a:solidFill>
                  <a:srgbClr val="002060"/>
                </a:solidFill>
              </a:rPr>
              <a:t>Ätiologie</a:t>
            </a:r>
            <a:r>
              <a:rPr lang="en-GB" sz="1200" i="1" dirty="0">
                <a:solidFill>
                  <a:srgbClr val="002060"/>
                </a:solidFill>
              </a:rPr>
              <a:t>, der </a:t>
            </a:r>
            <a:r>
              <a:rPr lang="en-GB" sz="1200" i="1" dirty="0" err="1">
                <a:solidFill>
                  <a:srgbClr val="002060"/>
                </a:solidFill>
              </a:rPr>
              <a:t>Begriff</a:t>
            </a:r>
            <a:r>
              <a:rPr lang="en-GB" sz="1200" i="1" dirty="0">
                <a:solidFill>
                  <a:srgbClr val="002060"/>
                </a:solidFill>
              </a:rPr>
              <a:t> und die Prophylaxis des </a:t>
            </a:r>
            <a:r>
              <a:rPr lang="en-GB" sz="1200" i="1" dirty="0" err="1">
                <a:solidFill>
                  <a:srgbClr val="002060"/>
                </a:solidFill>
              </a:rPr>
              <a:t>Kindbettfiebers</a:t>
            </a:r>
            <a:r>
              <a:rPr lang="en-GB" sz="1200" dirty="0">
                <a:solidFill>
                  <a:srgbClr val="002060"/>
                </a:solidFill>
              </a:rPr>
              <a:t> </a:t>
            </a:r>
            <a:r>
              <a:rPr lang="en-GB" sz="1200" dirty="0" smtClean="0">
                <a:solidFill>
                  <a:srgbClr val="002060"/>
                </a:solidFill>
              </a:rPr>
              <a:t>von </a:t>
            </a:r>
            <a:r>
              <a:rPr lang="en-GB" sz="1200" dirty="0">
                <a:solidFill>
                  <a:srgbClr val="002060"/>
                </a:solidFill>
              </a:rPr>
              <a:t>Ignaz Philipp </a:t>
            </a:r>
            <a:r>
              <a:rPr lang="en-GB" sz="1200" dirty="0" err="1">
                <a:solidFill>
                  <a:srgbClr val="002060"/>
                </a:solidFill>
              </a:rPr>
              <a:t>Semmelweis</a:t>
            </a:r>
            <a:r>
              <a:rPr lang="en-GB" sz="1200" dirty="0">
                <a:solidFill>
                  <a:srgbClr val="002060"/>
                </a:solidFill>
              </a:rPr>
              <a:t>. </a:t>
            </a:r>
            <a:r>
              <a:rPr lang="en-GB" sz="1200" dirty="0" err="1">
                <a:solidFill>
                  <a:srgbClr val="002060"/>
                </a:solidFill>
              </a:rPr>
              <a:t>Pesth</a:t>
            </a:r>
            <a:r>
              <a:rPr lang="en-GB" sz="1200" dirty="0">
                <a:solidFill>
                  <a:srgbClr val="002060"/>
                </a:solidFill>
              </a:rPr>
              <a:t>-Wien-Leipzig, C.A. </a:t>
            </a:r>
            <a:r>
              <a:rPr lang="en-GB" sz="1200" dirty="0" err="1">
                <a:solidFill>
                  <a:srgbClr val="002060"/>
                </a:solidFill>
              </a:rPr>
              <a:t>Hartleben</a:t>
            </a:r>
            <a:r>
              <a:rPr lang="en-GB" sz="1200" dirty="0">
                <a:solidFill>
                  <a:srgbClr val="002060"/>
                </a:solidFill>
              </a:rPr>
              <a:t> Verlag1861</a:t>
            </a:r>
            <a:r>
              <a:rPr lang="hu-HU" sz="1200" dirty="0">
                <a:solidFill>
                  <a:srgbClr val="002060"/>
                </a:solidFill>
              </a:rPr>
              <a:t>)</a:t>
            </a:r>
          </a:p>
          <a:p>
            <a:r>
              <a:rPr lang="hu-HU" dirty="0">
                <a:solidFill>
                  <a:srgbClr val="002060"/>
                </a:solidFill>
              </a:rPr>
              <a:t>                          </a:t>
            </a:r>
          </a:p>
        </p:txBody>
      </p:sp>
      <p:sp>
        <p:nvSpPr>
          <p:cNvPr id="4" name="Szövegdoboz 3"/>
          <p:cNvSpPr txBox="1"/>
          <p:nvPr/>
        </p:nvSpPr>
        <p:spPr>
          <a:xfrm>
            <a:off x="1907704" y="836712"/>
            <a:ext cx="5628464" cy="461665"/>
          </a:xfrm>
          <a:prstGeom prst="rect">
            <a:avLst/>
          </a:prstGeom>
          <a:noFill/>
        </p:spPr>
        <p:txBody>
          <a:bodyPr wrap="none" rtlCol="0">
            <a:spAutoFit/>
          </a:bodyPr>
          <a:lstStyle/>
          <a:p>
            <a:r>
              <a:rPr lang="hu-HU" sz="2400" b="1" dirty="0" err="1" smtClean="0">
                <a:solidFill>
                  <a:srgbClr val="0000CC"/>
                </a:solidFill>
                <a:latin typeface="Arial" panose="020B0604020202020204" pitchFamily="34" charset="0"/>
                <a:cs typeface="Arial" panose="020B0604020202020204" pitchFamily="34" charset="0"/>
              </a:rPr>
              <a:t>On</a:t>
            </a:r>
            <a:r>
              <a:rPr lang="hu-HU" sz="2400" b="1" dirty="0" smtClean="0">
                <a:solidFill>
                  <a:srgbClr val="0000CC"/>
                </a:solidFill>
                <a:latin typeface="Arial" panose="020B0604020202020204" pitchFamily="34" charset="0"/>
                <a:cs typeface="Arial" panose="020B0604020202020204" pitchFamily="34" charset="0"/>
              </a:rPr>
              <a:t> </a:t>
            </a:r>
            <a:r>
              <a:rPr lang="hu-HU" sz="2400" b="1" dirty="0" err="1" smtClean="0">
                <a:solidFill>
                  <a:srgbClr val="0000CC"/>
                </a:solidFill>
                <a:latin typeface="Arial" panose="020B0604020202020204" pitchFamily="34" charset="0"/>
                <a:cs typeface="Arial" panose="020B0604020202020204" pitchFamily="34" charset="0"/>
              </a:rPr>
              <a:t>the</a:t>
            </a:r>
            <a:r>
              <a:rPr lang="hu-HU" sz="2400" b="1" dirty="0" smtClean="0">
                <a:solidFill>
                  <a:srgbClr val="0000CC"/>
                </a:solidFill>
                <a:latin typeface="Arial" panose="020B0604020202020204" pitchFamily="34" charset="0"/>
                <a:cs typeface="Arial" panose="020B0604020202020204" pitchFamily="34" charset="0"/>
              </a:rPr>
              <a:t>  </a:t>
            </a:r>
            <a:r>
              <a:rPr lang="hu-HU" sz="2400" b="1" dirty="0" err="1" smtClean="0">
                <a:solidFill>
                  <a:srgbClr val="0000CC"/>
                </a:solidFill>
                <a:latin typeface="Arial" panose="020B0604020202020204" pitchFamily="34" charset="0"/>
                <a:cs typeface="Arial" panose="020B0604020202020204" pitchFamily="34" charset="0"/>
              </a:rPr>
              <a:t>way</a:t>
            </a:r>
            <a:r>
              <a:rPr lang="hu-HU" sz="2400" b="1" dirty="0" smtClean="0">
                <a:solidFill>
                  <a:srgbClr val="0000CC"/>
                </a:solidFill>
                <a:latin typeface="Arial" panose="020B0604020202020204" pitchFamily="34" charset="0"/>
                <a:cs typeface="Arial" panose="020B0604020202020204" pitchFamily="34" charset="0"/>
              </a:rPr>
              <a:t> of </a:t>
            </a:r>
            <a:r>
              <a:rPr lang="hu-HU" sz="2400" b="1" dirty="0" err="1" smtClean="0">
                <a:solidFill>
                  <a:srgbClr val="0000CC"/>
                </a:solidFill>
                <a:latin typeface="Arial" panose="020B0604020202020204" pitchFamily="34" charset="0"/>
                <a:cs typeface="Arial" panose="020B0604020202020204" pitchFamily="34" charset="0"/>
              </a:rPr>
              <a:t>doubts</a:t>
            </a:r>
            <a:r>
              <a:rPr lang="hu-HU" sz="2400" b="1" dirty="0" smtClean="0">
                <a:solidFill>
                  <a:srgbClr val="0000CC"/>
                </a:solidFill>
                <a:latin typeface="Arial" panose="020B0604020202020204" pitchFamily="34" charset="0"/>
                <a:cs typeface="Arial" panose="020B0604020202020204" pitchFamily="34" charset="0"/>
              </a:rPr>
              <a:t> and </a:t>
            </a:r>
            <a:r>
              <a:rPr lang="hu-HU" sz="2400" b="1" dirty="0" err="1" smtClean="0">
                <a:solidFill>
                  <a:srgbClr val="0000CC"/>
                </a:solidFill>
                <a:latin typeface="Arial" panose="020B0604020202020204" pitchFamily="34" charset="0"/>
                <a:cs typeface="Arial" panose="020B0604020202020204" pitchFamily="34" charset="0"/>
              </a:rPr>
              <a:t>burn-out</a:t>
            </a:r>
            <a:r>
              <a:rPr lang="hu-HU" sz="2400" b="1" dirty="0" smtClean="0">
                <a:solidFill>
                  <a:srgbClr val="0000CC"/>
                </a:solidFill>
                <a:latin typeface="Arial" panose="020B0604020202020204" pitchFamily="34" charset="0"/>
                <a:cs typeface="Arial" panose="020B0604020202020204" pitchFamily="34" charset="0"/>
              </a:rPr>
              <a:t>…</a:t>
            </a:r>
            <a:endParaRPr lang="hu-HU" sz="2400" b="1" dirty="0">
              <a:solidFill>
                <a:srgbClr val="0000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88205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07504" y="692696"/>
            <a:ext cx="9289032" cy="5293757"/>
          </a:xfrm>
          <a:prstGeom prst="rect">
            <a:avLst/>
          </a:prstGeom>
          <a:noFill/>
        </p:spPr>
        <p:txBody>
          <a:bodyPr wrap="square" rtlCol="0">
            <a:spAutoFit/>
          </a:bodyPr>
          <a:lstStyle/>
          <a:p>
            <a:pPr>
              <a:spcAft>
                <a:spcPts val="1800"/>
              </a:spcAft>
            </a:pPr>
            <a:r>
              <a:rPr lang="en-US" sz="2800" b="1" dirty="0" smtClean="0">
                <a:solidFill>
                  <a:srgbClr val="0000CC"/>
                </a:solidFill>
                <a:latin typeface="Arial" panose="020B0604020202020204" pitchFamily="34" charset="0"/>
                <a:cs typeface="Arial" panose="020B0604020202020204" pitchFamily="34" charset="0"/>
              </a:rPr>
              <a:t>Explanations of cause of puerperal fever</a:t>
            </a:r>
            <a:r>
              <a:rPr lang="hu-HU" sz="2800" b="1" dirty="0" smtClean="0">
                <a:solidFill>
                  <a:srgbClr val="0000CC"/>
                </a:solidFill>
                <a:latin typeface="Arial" panose="020B0604020202020204" pitchFamily="34" charset="0"/>
                <a:cs typeface="Arial" panose="020B0604020202020204" pitchFamily="34" charset="0"/>
              </a:rPr>
              <a:t> </a:t>
            </a:r>
            <a:r>
              <a:rPr lang="hu-HU" sz="2800" b="1" dirty="0" err="1" smtClean="0">
                <a:solidFill>
                  <a:srgbClr val="0000CC"/>
                </a:solidFill>
                <a:latin typeface="Arial" panose="020B0604020202020204" pitchFamily="34" charset="0"/>
                <a:cs typeface="Arial" panose="020B0604020202020204" pitchFamily="34" charset="0"/>
              </a:rPr>
              <a:t>at</a:t>
            </a:r>
            <a:r>
              <a:rPr lang="hu-HU" sz="2800" b="1" dirty="0" smtClean="0">
                <a:solidFill>
                  <a:srgbClr val="0000CC"/>
                </a:solidFill>
                <a:latin typeface="Arial" panose="020B0604020202020204" pitchFamily="34" charset="0"/>
                <a:cs typeface="Arial" panose="020B0604020202020204" pitchFamily="34" charset="0"/>
              </a:rPr>
              <a:t> </a:t>
            </a:r>
            <a:r>
              <a:rPr lang="hu-HU" sz="2800" b="1" dirty="0" err="1" smtClean="0">
                <a:solidFill>
                  <a:srgbClr val="0000CC"/>
                </a:solidFill>
                <a:latin typeface="Arial" panose="020B0604020202020204" pitchFamily="34" charset="0"/>
                <a:cs typeface="Arial" panose="020B0604020202020204" pitchFamily="34" charset="0"/>
              </a:rPr>
              <a:t>that</a:t>
            </a:r>
            <a:r>
              <a:rPr lang="hu-HU" sz="2800" b="1" dirty="0" smtClean="0">
                <a:solidFill>
                  <a:srgbClr val="0000CC"/>
                </a:solidFill>
                <a:latin typeface="Arial" panose="020B0604020202020204" pitchFamily="34" charset="0"/>
                <a:cs typeface="Arial" panose="020B0604020202020204" pitchFamily="34" charset="0"/>
              </a:rPr>
              <a:t> </a:t>
            </a:r>
            <a:r>
              <a:rPr lang="hu-HU" sz="2800" b="1" dirty="0" err="1" smtClean="0">
                <a:solidFill>
                  <a:srgbClr val="0000CC"/>
                </a:solidFill>
                <a:latin typeface="Arial" panose="020B0604020202020204" pitchFamily="34" charset="0"/>
                <a:cs typeface="Arial" panose="020B0604020202020204" pitchFamily="34" charset="0"/>
              </a:rPr>
              <a:t>time</a:t>
            </a:r>
            <a:endParaRPr lang="hu-HU" sz="2800" b="1" dirty="0" smtClean="0">
              <a:solidFill>
                <a:srgbClr val="0000CC"/>
              </a:solidFill>
              <a:latin typeface="Arial" panose="020B0604020202020204" pitchFamily="34" charset="0"/>
              <a:cs typeface="Arial" panose="020B0604020202020204" pitchFamily="34" charset="0"/>
            </a:endParaRPr>
          </a:p>
          <a:p>
            <a:pPr marL="342900" indent="-342900">
              <a:spcAft>
                <a:spcPts val="1200"/>
              </a:spcAft>
              <a:buFontTx/>
              <a:buChar char="-"/>
            </a:pPr>
            <a:r>
              <a:rPr lang="en-US" sz="2400" dirty="0" smtClean="0">
                <a:solidFill>
                  <a:srgbClr val="000066"/>
                </a:solidFill>
                <a:latin typeface="Arial" panose="020B0604020202020204" pitchFamily="34" charset="0"/>
                <a:cs typeface="Arial" panose="020B0604020202020204" pitchFamily="34" charset="0"/>
              </a:rPr>
              <a:t>Retention of</a:t>
            </a:r>
            <a:r>
              <a:rPr lang="en-US" sz="2400" b="1" dirty="0" smtClean="0">
                <a:solidFill>
                  <a:srgbClr val="000066"/>
                </a:solidFill>
                <a:latin typeface="Arial" panose="020B0604020202020204" pitchFamily="34" charset="0"/>
                <a:cs typeface="Arial" panose="020B0604020202020204" pitchFamily="34" charset="0"/>
              </a:rPr>
              <a:t> lochia </a:t>
            </a:r>
            <a:r>
              <a:rPr lang="en-US" sz="2400" dirty="0" smtClean="0">
                <a:solidFill>
                  <a:srgbClr val="000066"/>
                </a:solidFill>
                <a:latin typeface="Arial" panose="020B0604020202020204" pitchFamily="34" charset="0"/>
                <a:cs typeface="Arial" panose="020B0604020202020204" pitchFamily="34" charset="0"/>
              </a:rPr>
              <a:t>(</a:t>
            </a:r>
            <a:r>
              <a:rPr lang="en-US" sz="2400" dirty="0" err="1" smtClean="0">
                <a:solidFill>
                  <a:srgbClr val="000066"/>
                </a:solidFill>
                <a:latin typeface="Arial" panose="020B0604020202020204" pitchFamily="34" charset="0"/>
                <a:cs typeface="Arial" panose="020B0604020202020204" pitchFamily="34" charset="0"/>
              </a:rPr>
              <a:t>febris</a:t>
            </a:r>
            <a:r>
              <a:rPr lang="en-US" sz="2400" dirty="0" smtClean="0">
                <a:solidFill>
                  <a:srgbClr val="000066"/>
                </a:solidFill>
                <a:latin typeface="Arial" panose="020B0604020202020204" pitchFamily="34" charset="0"/>
                <a:cs typeface="Arial" panose="020B0604020202020204" pitchFamily="34" charset="0"/>
              </a:rPr>
              <a:t> </a:t>
            </a:r>
            <a:r>
              <a:rPr lang="en-US" sz="2400" dirty="0" err="1" smtClean="0">
                <a:solidFill>
                  <a:srgbClr val="000066"/>
                </a:solidFill>
                <a:latin typeface="Arial" panose="020B0604020202020204" pitchFamily="34" charset="0"/>
                <a:cs typeface="Arial" panose="020B0604020202020204" pitchFamily="34" charset="0"/>
              </a:rPr>
              <a:t>lochialis</a:t>
            </a:r>
            <a:r>
              <a:rPr lang="en-US" sz="2400" dirty="0" smtClean="0">
                <a:solidFill>
                  <a:srgbClr val="000066"/>
                </a:solidFill>
                <a:latin typeface="Arial" panose="020B0604020202020204" pitchFamily="34" charset="0"/>
                <a:cs typeface="Arial" panose="020B0604020202020204" pitchFamily="34" charset="0"/>
              </a:rPr>
              <a:t>)</a:t>
            </a:r>
            <a:endParaRPr lang="hu-HU" sz="2400" dirty="0" smtClean="0">
              <a:solidFill>
                <a:srgbClr val="000066"/>
              </a:solidFill>
              <a:latin typeface="Arial" panose="020B0604020202020204" pitchFamily="34" charset="0"/>
              <a:cs typeface="Arial" panose="020B0604020202020204" pitchFamily="34" charset="0"/>
            </a:endParaRPr>
          </a:p>
          <a:p>
            <a:pPr marL="342900" indent="-342900">
              <a:spcAft>
                <a:spcPts val="1200"/>
              </a:spcAft>
              <a:buFontTx/>
              <a:buChar char="-"/>
            </a:pPr>
            <a:r>
              <a:rPr lang="en-US" sz="2400" dirty="0" smtClean="0">
                <a:solidFill>
                  <a:srgbClr val="000066"/>
                </a:solidFill>
                <a:latin typeface="Arial" panose="020B0604020202020204" pitchFamily="34" charset="0"/>
                <a:cs typeface="Arial" panose="020B0604020202020204" pitchFamily="34" charset="0"/>
              </a:rPr>
              <a:t>Retention of </a:t>
            </a:r>
            <a:r>
              <a:rPr lang="en-US" sz="2400" b="1" dirty="0" smtClean="0">
                <a:solidFill>
                  <a:srgbClr val="000066"/>
                </a:solidFill>
                <a:latin typeface="Arial" panose="020B0604020202020204" pitchFamily="34" charset="0"/>
                <a:cs typeface="Arial" panose="020B0604020202020204" pitchFamily="34" charset="0"/>
              </a:rPr>
              <a:t>placenta</a:t>
            </a:r>
          </a:p>
          <a:p>
            <a:pPr marL="285750" indent="-285750">
              <a:buFontTx/>
              <a:buChar char="-"/>
            </a:pPr>
            <a:r>
              <a:rPr lang="en-US" sz="2400" b="1" dirty="0" smtClean="0">
                <a:solidFill>
                  <a:srgbClr val="000066"/>
                </a:solidFill>
                <a:latin typeface="Arial" panose="020B0604020202020204" pitchFamily="34" charset="0"/>
                <a:cs typeface="Arial" panose="020B0604020202020204" pitchFamily="34" charset="0"/>
              </a:rPr>
              <a:t>Milk-theory</a:t>
            </a:r>
            <a:r>
              <a:rPr lang="en-US" sz="2400" dirty="0" smtClean="0">
                <a:solidFill>
                  <a:srgbClr val="000066"/>
                </a:solidFill>
                <a:latin typeface="Arial" panose="020B0604020202020204" pitchFamily="34" charset="0"/>
                <a:cs typeface="Arial" panose="020B0604020202020204" pitchFamily="34" charset="0"/>
              </a:rPr>
              <a:t>, trans</a:t>
            </a:r>
            <a:r>
              <a:rPr lang="hu-HU" sz="2400" dirty="0" err="1" smtClean="0">
                <a:solidFill>
                  <a:srgbClr val="000066"/>
                </a:solidFill>
                <a:latin typeface="Arial" panose="020B0604020202020204" pitchFamily="34" charset="0"/>
                <a:cs typeface="Arial" panose="020B0604020202020204" pitchFamily="34" charset="0"/>
              </a:rPr>
              <a:t>-s</a:t>
            </a:r>
            <a:r>
              <a:rPr lang="en-US" sz="2400" dirty="0" err="1" smtClean="0">
                <a:solidFill>
                  <a:srgbClr val="000066"/>
                </a:solidFill>
                <a:latin typeface="Arial" panose="020B0604020202020204" pitchFamily="34" charset="0"/>
                <a:cs typeface="Arial" panose="020B0604020202020204" pitchFamily="34" charset="0"/>
              </a:rPr>
              <a:t>hipment</a:t>
            </a:r>
            <a:r>
              <a:rPr lang="en-US" sz="2400" dirty="0" smtClean="0">
                <a:solidFill>
                  <a:srgbClr val="000066"/>
                </a:solidFill>
                <a:latin typeface="Arial" panose="020B0604020202020204" pitchFamily="34" charset="0"/>
                <a:cs typeface="Arial" panose="020B0604020202020204" pitchFamily="34" charset="0"/>
              </a:rPr>
              <a:t> into the pelvis</a:t>
            </a:r>
          </a:p>
          <a:p>
            <a:pPr marL="285750" indent="-285750">
              <a:spcBef>
                <a:spcPts val="600"/>
              </a:spcBef>
              <a:spcAft>
                <a:spcPts val="600"/>
              </a:spcAft>
              <a:buFontTx/>
              <a:buChar char="-"/>
            </a:pPr>
            <a:r>
              <a:rPr lang="en-US" sz="2400" b="1" dirty="0" err="1" smtClean="0">
                <a:solidFill>
                  <a:srgbClr val="000066"/>
                </a:solidFill>
                <a:latin typeface="Arial" panose="020B0604020202020204" pitchFamily="34" charset="0"/>
                <a:cs typeface="Arial" panose="020B0604020202020204" pitchFamily="34" charset="0"/>
              </a:rPr>
              <a:t>Phlogistic</a:t>
            </a:r>
            <a:r>
              <a:rPr lang="en-US" sz="2400" b="1" dirty="0" smtClean="0">
                <a:solidFill>
                  <a:srgbClr val="000066"/>
                </a:solidFill>
                <a:latin typeface="Arial" panose="020B0604020202020204" pitchFamily="34" charset="0"/>
                <a:cs typeface="Arial" panose="020B0604020202020204" pitchFamily="34" charset="0"/>
              </a:rPr>
              <a:t> theory</a:t>
            </a:r>
            <a:r>
              <a:rPr lang="en-US" sz="2400" dirty="0" smtClean="0">
                <a:solidFill>
                  <a:srgbClr val="000066"/>
                </a:solidFill>
                <a:latin typeface="Arial" panose="020B0604020202020204" pitchFamily="34" charset="0"/>
                <a:cs typeface="Arial" panose="020B0604020202020204" pitchFamily="34" charset="0"/>
              </a:rPr>
              <a:t>: </a:t>
            </a:r>
            <a:r>
              <a:rPr lang="en-US" sz="2400" dirty="0" err="1" smtClean="0">
                <a:solidFill>
                  <a:srgbClr val="000066"/>
                </a:solidFill>
                <a:latin typeface="Arial" panose="020B0604020202020204" pitchFamily="34" charset="0"/>
                <a:cs typeface="Arial" panose="020B0604020202020204" pitchFamily="34" charset="0"/>
              </a:rPr>
              <a:t>inflam</a:t>
            </a:r>
            <a:r>
              <a:rPr lang="hu-HU" sz="2400" dirty="0" smtClean="0">
                <a:solidFill>
                  <a:srgbClr val="000066"/>
                </a:solidFill>
                <a:latin typeface="Arial" panose="020B0604020202020204" pitchFamily="34" charset="0"/>
                <a:cs typeface="Arial" panose="020B0604020202020204" pitchFamily="34" charset="0"/>
              </a:rPr>
              <a:t>m</a:t>
            </a:r>
            <a:r>
              <a:rPr lang="en-US" sz="2400" dirty="0" err="1" smtClean="0">
                <a:solidFill>
                  <a:srgbClr val="000066"/>
                </a:solidFill>
                <a:latin typeface="Arial" panose="020B0604020202020204" pitchFamily="34" charset="0"/>
                <a:cs typeface="Arial" panose="020B0604020202020204" pitchFamily="34" charset="0"/>
              </a:rPr>
              <a:t>ation</a:t>
            </a:r>
            <a:r>
              <a:rPr lang="en-US" sz="2400" dirty="0" smtClean="0">
                <a:solidFill>
                  <a:srgbClr val="000066"/>
                </a:solidFill>
                <a:latin typeface="Arial" panose="020B0604020202020204" pitchFamily="34" charset="0"/>
                <a:cs typeface="Arial" panose="020B0604020202020204" pitchFamily="34" charset="0"/>
              </a:rPr>
              <a:t> of abdominal organs, intestine</a:t>
            </a:r>
          </a:p>
          <a:p>
            <a:pPr marL="285750" indent="-285750">
              <a:spcAft>
                <a:spcPts val="600"/>
              </a:spcAft>
              <a:buFontTx/>
              <a:buChar char="-"/>
            </a:pPr>
            <a:r>
              <a:rPr lang="en-US" sz="2400" dirty="0" smtClean="0">
                <a:solidFill>
                  <a:srgbClr val="000066"/>
                </a:solidFill>
                <a:latin typeface="Arial" panose="020B0604020202020204" pitchFamily="34" charset="0"/>
                <a:cs typeface="Arial" panose="020B0604020202020204" pitchFamily="34" charset="0"/>
              </a:rPr>
              <a:t>Hospital </a:t>
            </a:r>
            <a:r>
              <a:rPr lang="en-US" sz="2400" b="1" dirty="0" smtClean="0">
                <a:solidFill>
                  <a:srgbClr val="000066"/>
                </a:solidFill>
                <a:latin typeface="Arial" panose="020B0604020202020204" pitchFamily="34" charset="0"/>
                <a:cs typeface="Arial" panose="020B0604020202020204" pitchFamily="34" charset="0"/>
              </a:rPr>
              <a:t>miasma</a:t>
            </a:r>
            <a:r>
              <a:rPr lang="en-US" sz="2400" dirty="0" smtClean="0">
                <a:solidFill>
                  <a:srgbClr val="000066"/>
                </a:solidFill>
                <a:latin typeface="Arial" panose="020B0604020202020204" pitchFamily="34" charset="0"/>
                <a:cs typeface="Arial" panose="020B0604020202020204" pitchFamily="34" charset="0"/>
              </a:rPr>
              <a:t>, atmospheric </a:t>
            </a:r>
            <a:r>
              <a:rPr lang="en-US" sz="2400" dirty="0" err="1" smtClean="0">
                <a:solidFill>
                  <a:srgbClr val="000066"/>
                </a:solidFill>
                <a:latin typeface="Arial" panose="020B0604020202020204" pitchFamily="34" charset="0"/>
                <a:cs typeface="Arial" panose="020B0604020202020204" pitchFamily="34" charset="0"/>
              </a:rPr>
              <a:t>telleric</a:t>
            </a:r>
            <a:r>
              <a:rPr lang="en-US" sz="2400" dirty="0" smtClean="0">
                <a:solidFill>
                  <a:srgbClr val="000066"/>
                </a:solidFill>
                <a:latin typeface="Arial" panose="020B0604020202020204" pitchFamily="34" charset="0"/>
                <a:cs typeface="Arial" panose="020B0604020202020204" pitchFamily="34" charset="0"/>
              </a:rPr>
              <a:t> hazards </a:t>
            </a:r>
            <a:endParaRPr lang="hu-HU" sz="2400" dirty="0" smtClean="0">
              <a:solidFill>
                <a:srgbClr val="000066"/>
              </a:solidFill>
              <a:latin typeface="Arial" panose="020B0604020202020204" pitchFamily="34" charset="0"/>
              <a:cs typeface="Arial" panose="020B0604020202020204" pitchFamily="34" charset="0"/>
            </a:endParaRPr>
          </a:p>
          <a:p>
            <a:r>
              <a:rPr lang="hu-HU" sz="2400" dirty="0" smtClean="0">
                <a:solidFill>
                  <a:srgbClr val="000066"/>
                </a:solidFill>
                <a:latin typeface="Arial" panose="020B0604020202020204" pitchFamily="34" charset="0"/>
                <a:cs typeface="Arial" panose="020B0604020202020204" pitchFamily="34" charset="0"/>
              </a:rPr>
              <a:t>-  P</a:t>
            </a:r>
            <a:r>
              <a:rPr lang="en-US" sz="2400" dirty="0" err="1" smtClean="0">
                <a:solidFill>
                  <a:srgbClr val="000066"/>
                </a:solidFill>
                <a:latin typeface="Arial" panose="020B0604020202020204" pitchFamily="34" charset="0"/>
                <a:cs typeface="Arial" panose="020B0604020202020204" pitchFamily="34" charset="0"/>
              </a:rPr>
              <a:t>uerperaltyphus</a:t>
            </a:r>
            <a:endParaRPr lang="en-US" sz="2400" dirty="0" smtClean="0">
              <a:solidFill>
                <a:srgbClr val="000066"/>
              </a:solidFill>
              <a:latin typeface="Arial" panose="020B0604020202020204" pitchFamily="34" charset="0"/>
              <a:cs typeface="Arial" panose="020B0604020202020204" pitchFamily="34" charset="0"/>
            </a:endParaRPr>
          </a:p>
          <a:p>
            <a:pPr marL="285750" indent="-285750">
              <a:spcBef>
                <a:spcPts val="600"/>
              </a:spcBef>
              <a:buFontTx/>
              <a:buChar char="-"/>
            </a:pPr>
            <a:r>
              <a:rPr lang="en-US" sz="2400" b="1" dirty="0" smtClean="0">
                <a:solidFill>
                  <a:srgbClr val="000066"/>
                </a:solidFill>
                <a:latin typeface="Arial" panose="020B0604020202020204" pitchFamily="34" charset="0"/>
                <a:cs typeface="Arial" panose="020B0604020202020204" pitchFamily="34" charset="0"/>
              </a:rPr>
              <a:t>Exhaustion,</a:t>
            </a:r>
            <a:r>
              <a:rPr lang="en-US" sz="2400" dirty="0" smtClean="0">
                <a:solidFill>
                  <a:srgbClr val="000066"/>
                </a:solidFill>
                <a:latin typeface="Arial" panose="020B0604020202020204" pitchFamily="34" charset="0"/>
                <a:cs typeface="Arial" panose="020B0604020202020204" pitchFamily="34" charset="0"/>
              </a:rPr>
              <a:t> tiredness, </a:t>
            </a:r>
            <a:endParaRPr lang="hu-HU" sz="2400" dirty="0" smtClean="0">
              <a:solidFill>
                <a:srgbClr val="000066"/>
              </a:solidFill>
              <a:latin typeface="Arial" panose="020B0604020202020204" pitchFamily="34" charset="0"/>
              <a:cs typeface="Arial" panose="020B0604020202020204" pitchFamily="34" charset="0"/>
            </a:endParaRPr>
          </a:p>
          <a:p>
            <a:pPr marL="285750" indent="-285750">
              <a:spcBef>
                <a:spcPts val="600"/>
              </a:spcBef>
              <a:buFontTx/>
              <a:buChar char="-"/>
            </a:pPr>
            <a:r>
              <a:rPr lang="hu-HU" sz="2400" b="1" dirty="0" smtClean="0">
                <a:solidFill>
                  <a:srgbClr val="0000CC"/>
                </a:solidFill>
                <a:latin typeface="Arial" panose="020B0604020202020204" pitchFamily="34" charset="0"/>
                <a:cs typeface="Arial" panose="020B0604020202020204" pitchFamily="34" charset="0"/>
              </a:rPr>
              <a:t>B</a:t>
            </a:r>
            <a:r>
              <a:rPr lang="en-US" sz="2400" b="1" dirty="0" smtClean="0">
                <a:solidFill>
                  <a:srgbClr val="0000CC"/>
                </a:solidFill>
                <a:latin typeface="Arial" panose="020B0604020202020204" pitchFamily="34" charset="0"/>
                <a:cs typeface="Arial" panose="020B0604020202020204" pitchFamily="34" charset="0"/>
              </a:rPr>
              <a:t>ell of priest</a:t>
            </a:r>
            <a:r>
              <a:rPr lang="en-US" sz="2400" dirty="0" smtClean="0">
                <a:solidFill>
                  <a:srgbClr val="000066"/>
                </a:solidFill>
                <a:latin typeface="Arial" panose="020B0604020202020204" pitchFamily="34" charset="0"/>
                <a:cs typeface="Arial" panose="020B0604020202020204" pitchFamily="34" charset="0"/>
              </a:rPr>
              <a:t>, </a:t>
            </a:r>
            <a:endParaRPr lang="hu-HU" sz="2400" dirty="0" smtClean="0">
              <a:solidFill>
                <a:srgbClr val="000066"/>
              </a:solidFill>
              <a:latin typeface="Arial" panose="020B0604020202020204" pitchFamily="34" charset="0"/>
              <a:cs typeface="Arial" panose="020B0604020202020204" pitchFamily="34" charset="0"/>
            </a:endParaRPr>
          </a:p>
          <a:p>
            <a:pPr marL="285750" indent="-285750">
              <a:spcBef>
                <a:spcPts val="600"/>
              </a:spcBef>
              <a:buFontTx/>
              <a:buChar char="-"/>
            </a:pPr>
            <a:r>
              <a:rPr lang="hu-HU" sz="2400" dirty="0" smtClean="0">
                <a:solidFill>
                  <a:srgbClr val="000066"/>
                </a:solidFill>
                <a:latin typeface="Arial" panose="020B0604020202020204" pitchFamily="34" charset="0"/>
                <a:cs typeface="Arial" panose="020B0604020202020204" pitchFamily="34" charset="0"/>
              </a:rPr>
              <a:t>Ov</a:t>
            </a:r>
            <a:r>
              <a:rPr lang="en-US" sz="2400" dirty="0" err="1" smtClean="0">
                <a:solidFill>
                  <a:srgbClr val="000066"/>
                </a:solidFill>
                <a:latin typeface="Arial" panose="020B0604020202020204" pitchFamily="34" charset="0"/>
                <a:cs typeface="Arial" panose="020B0604020202020204" pitchFamily="34" charset="0"/>
              </a:rPr>
              <a:t>er</a:t>
            </a:r>
            <a:r>
              <a:rPr lang="hu-HU" sz="2400" dirty="0" smtClean="0">
                <a:solidFill>
                  <a:srgbClr val="000066"/>
                </a:solidFill>
                <a:latin typeface="Arial" panose="020B0604020202020204" pitchFamily="34" charset="0"/>
                <a:cs typeface="Arial" panose="020B0604020202020204" pitchFamily="34" charset="0"/>
              </a:rPr>
              <a:t>-</a:t>
            </a:r>
            <a:r>
              <a:rPr lang="en-US" sz="2400" dirty="0" smtClean="0">
                <a:solidFill>
                  <a:srgbClr val="000066"/>
                </a:solidFill>
                <a:latin typeface="Arial" panose="020B0604020202020204" pitchFamily="34" charset="0"/>
                <a:cs typeface="Arial" panose="020B0604020202020204" pitchFamily="34" charset="0"/>
              </a:rPr>
              <a:t>crowded hospital wards,</a:t>
            </a:r>
            <a:endParaRPr lang="hu-HU" sz="2400" dirty="0" smtClean="0">
              <a:solidFill>
                <a:srgbClr val="000066"/>
              </a:solidFill>
              <a:latin typeface="Arial" panose="020B0604020202020204" pitchFamily="34" charset="0"/>
              <a:cs typeface="Arial" panose="020B0604020202020204" pitchFamily="34" charset="0"/>
            </a:endParaRPr>
          </a:p>
          <a:p>
            <a:pPr marL="285750" indent="-285750">
              <a:spcBef>
                <a:spcPts val="600"/>
              </a:spcBef>
              <a:buFontTx/>
              <a:buChar char="-"/>
            </a:pPr>
            <a:r>
              <a:rPr lang="hu-HU" sz="2400" dirty="0" smtClean="0">
                <a:solidFill>
                  <a:srgbClr val="000066"/>
                </a:solidFill>
                <a:latin typeface="Arial" panose="020B0604020202020204" pitchFamily="34" charset="0"/>
                <a:cs typeface="Arial" panose="020B0604020202020204" pitchFamily="34" charset="0"/>
              </a:rPr>
              <a:t>Too much sexual enjoyment,</a:t>
            </a:r>
            <a:r>
              <a:rPr lang="en-US" sz="2400" dirty="0" smtClean="0">
                <a:solidFill>
                  <a:srgbClr val="000066"/>
                </a:solidFill>
                <a:latin typeface="Arial" panose="020B0604020202020204" pitchFamily="34" charset="0"/>
                <a:cs typeface="Arial" panose="020B0604020202020204" pitchFamily="34" charset="0"/>
              </a:rPr>
              <a:t> </a:t>
            </a:r>
            <a:r>
              <a:rPr lang="en-US" sz="2400" dirty="0" err="1" smtClean="0">
                <a:solidFill>
                  <a:srgbClr val="000066"/>
                </a:solidFill>
                <a:latin typeface="Arial" panose="020B0604020202020204" pitchFamily="34" charset="0"/>
                <a:cs typeface="Arial" panose="020B0604020202020204" pitchFamily="34" charset="0"/>
              </a:rPr>
              <a:t>e</a:t>
            </a:r>
            <a:r>
              <a:rPr lang="en-US" sz="2400" dirty="0" err="1" smtClean="0">
                <a:solidFill>
                  <a:srgbClr val="000066"/>
                </a:solidFill>
              </a:rPr>
              <a:t>tc</a:t>
            </a:r>
            <a:r>
              <a:rPr lang="hu-HU" sz="2400" dirty="0" smtClean="0">
                <a:solidFill>
                  <a:srgbClr val="000066"/>
                </a:solidFill>
              </a:rPr>
              <a:t>.</a:t>
            </a:r>
            <a:r>
              <a:rPr lang="en-US" sz="2400" dirty="0" smtClean="0">
                <a:solidFill>
                  <a:srgbClr val="7030A0"/>
                </a:solidFill>
              </a:rPr>
              <a:t> </a:t>
            </a:r>
            <a:endParaRPr lang="en-US" sz="2400" dirty="0" smtClean="0">
              <a:solidFill>
                <a:srgbClr val="7030A0"/>
              </a:solidFill>
              <a:latin typeface="Arial" panose="020B0604020202020204" pitchFamily="34" charset="0"/>
              <a:cs typeface="Arial" panose="020B0604020202020204" pitchFamily="34" charset="0"/>
            </a:endParaRPr>
          </a:p>
        </p:txBody>
      </p:sp>
      <p:pic>
        <p:nvPicPr>
          <p:cNvPr id="6146" name="Picture 2" descr="C:\Users\ROSIVA~1\AppData\Local\Temp\Hotel-dieu-1500-nuns-detai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092279" y="4186253"/>
            <a:ext cx="1512169" cy="2109475"/>
          </a:xfrm>
          <a:prstGeom prst="rect">
            <a:avLst/>
          </a:prstGeom>
          <a:noFill/>
          <a:extLst>
            <a:ext uri="{909E8E84-426E-40DD-AFC4-6F175D3DCCD1}">
              <a14:hiddenFill xmlns:a14="http://schemas.microsoft.com/office/drawing/2010/main">
                <a:solidFill>
                  <a:srgbClr val="FFFFFF"/>
                </a:solidFill>
              </a14:hiddenFill>
            </a:ext>
          </a:extLst>
        </p:spPr>
      </p:pic>
      <p:sp>
        <p:nvSpPr>
          <p:cNvPr id="3" name="Téglalap 2"/>
          <p:cNvSpPr/>
          <p:nvPr/>
        </p:nvSpPr>
        <p:spPr>
          <a:xfrm>
            <a:off x="5832649" y="4366631"/>
            <a:ext cx="1259632" cy="1631216"/>
          </a:xfrm>
          <a:prstGeom prst="rect">
            <a:avLst/>
          </a:prstGeom>
        </p:spPr>
        <p:txBody>
          <a:bodyPr wrap="square">
            <a:spAutoFit/>
          </a:bodyPr>
          <a:lstStyle/>
          <a:p>
            <a:r>
              <a:rPr lang="en-US" sz="1000" dirty="0" err="1">
                <a:solidFill>
                  <a:prstClr val="black"/>
                </a:solidFill>
              </a:rPr>
              <a:t>Hôtel</a:t>
            </a:r>
            <a:r>
              <a:rPr lang="en-US" sz="1000" dirty="0">
                <a:solidFill>
                  <a:prstClr val="black"/>
                </a:solidFill>
              </a:rPr>
              <a:t> </a:t>
            </a:r>
            <a:r>
              <a:rPr lang="en-US" sz="1000" dirty="0" err="1">
                <a:solidFill>
                  <a:prstClr val="black"/>
                </a:solidFill>
              </a:rPr>
              <a:t>Dieu</a:t>
            </a:r>
            <a:r>
              <a:rPr lang="en-US" sz="1000" dirty="0">
                <a:solidFill>
                  <a:prstClr val="black"/>
                </a:solidFill>
              </a:rPr>
              <a:t> in Paris, about ad 1500. The priest on the right is issuing the last sacraments, while a nun administers to the patient on the left. Patients often slept two, three and even four to a bed</a:t>
            </a:r>
            <a:endParaRPr lang="hu-HU" sz="1000" dirty="0">
              <a:solidFill>
                <a:prstClr val="black"/>
              </a:solidFill>
            </a:endParaRPr>
          </a:p>
        </p:txBody>
      </p:sp>
    </p:spTree>
    <p:extLst>
      <p:ext uri="{BB962C8B-B14F-4D97-AF65-F5344CB8AC3E}">
        <p14:creationId xmlns:p14="http://schemas.microsoft.com/office/powerpoint/2010/main" val="21832599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971600" y="834444"/>
            <a:ext cx="7632848" cy="4795159"/>
          </a:xfrm>
          <a:prstGeom prst="rect">
            <a:avLst/>
          </a:prstGeom>
        </p:spPr>
        <p:txBody>
          <a:bodyPr wrap="square">
            <a:spAutoFit/>
          </a:bodyPr>
          <a:lstStyle/>
          <a:p>
            <a:pPr>
              <a:lnSpc>
                <a:spcPct val="115000"/>
              </a:lnSpc>
              <a:spcAft>
                <a:spcPts val="1000"/>
              </a:spcAft>
            </a:pPr>
            <a:r>
              <a:rPr lang="hu-HU" sz="2400" b="1" dirty="0" smtClean="0">
                <a:solidFill>
                  <a:srgbClr val="002060"/>
                </a:solidFill>
                <a:latin typeface="Arial" panose="020B0604020202020204" pitchFamily="34" charset="0"/>
                <a:ea typeface="Calibri"/>
                <a:cs typeface="Arial" panose="020B0604020202020204" pitchFamily="34" charset="0"/>
              </a:rPr>
              <a:t>Era of Autopsy</a:t>
            </a:r>
            <a:endParaRPr lang="hu-HU" sz="2000" b="1" dirty="0" smtClean="0">
              <a:solidFill>
                <a:srgbClr val="002060"/>
              </a:solidFill>
              <a:latin typeface="Arial" panose="020B0604020202020204" pitchFamily="34" charset="0"/>
              <a:ea typeface="Calibri"/>
              <a:cs typeface="Arial" panose="020B0604020202020204" pitchFamily="34" charset="0"/>
            </a:endParaRPr>
          </a:p>
          <a:p>
            <a:pPr>
              <a:lnSpc>
                <a:spcPct val="115000"/>
              </a:lnSpc>
              <a:spcAft>
                <a:spcPts val="1000"/>
              </a:spcAft>
            </a:pPr>
            <a:r>
              <a:rPr lang="hu-HU" sz="2000" dirty="0" smtClean="0">
                <a:solidFill>
                  <a:srgbClr val="002060"/>
                </a:solidFill>
                <a:latin typeface="Arial" panose="020B0604020202020204" pitchFamily="34" charset="0"/>
                <a:ea typeface="Calibri"/>
                <a:cs typeface="Arial" panose="020B0604020202020204" pitchFamily="34" charset="0"/>
              </a:rPr>
              <a:t>I</a:t>
            </a:r>
            <a:r>
              <a:rPr lang="en-GB" sz="2000" dirty="0" smtClean="0">
                <a:solidFill>
                  <a:srgbClr val="002060"/>
                </a:solidFill>
                <a:latin typeface="Arial" panose="020B0604020202020204" pitchFamily="34" charset="0"/>
                <a:ea typeface="Calibri"/>
                <a:cs typeface="Arial" panose="020B0604020202020204" pitchFamily="34" charset="0"/>
              </a:rPr>
              <a:t>n Vienna the </a:t>
            </a:r>
            <a:r>
              <a:rPr lang="en-GB" sz="2000" dirty="0">
                <a:solidFill>
                  <a:srgbClr val="002060"/>
                </a:solidFill>
                <a:latin typeface="Arial" panose="020B0604020202020204" pitchFamily="34" charset="0"/>
                <a:ea typeface="Calibri"/>
                <a:cs typeface="Arial" panose="020B0604020202020204" pitchFamily="34" charset="0"/>
              </a:rPr>
              <a:t>famous, Moravian-born anatomist </a:t>
            </a:r>
            <a:r>
              <a:rPr lang="en-GB" sz="2000" dirty="0" err="1">
                <a:solidFill>
                  <a:srgbClr val="002060"/>
                </a:solidFill>
                <a:latin typeface="Arial" panose="020B0604020202020204" pitchFamily="34" charset="0"/>
                <a:ea typeface="Calibri"/>
                <a:cs typeface="Arial" panose="020B0604020202020204" pitchFamily="34" charset="0"/>
              </a:rPr>
              <a:t>Rokitansky</a:t>
            </a:r>
            <a:r>
              <a:rPr lang="en-GB" sz="2000" dirty="0">
                <a:solidFill>
                  <a:srgbClr val="002060"/>
                </a:solidFill>
                <a:latin typeface="Arial" panose="020B0604020202020204" pitchFamily="34" charset="0"/>
                <a:ea typeface="Calibri"/>
                <a:cs typeface="Arial" panose="020B0604020202020204" pitchFamily="34" charset="0"/>
              </a:rPr>
              <a:t>, in practice, spread </a:t>
            </a:r>
            <a:r>
              <a:rPr lang="en-GB" sz="2000" dirty="0" err="1">
                <a:solidFill>
                  <a:srgbClr val="002060"/>
                </a:solidFill>
                <a:latin typeface="Arial" panose="020B0604020202020204" pitchFamily="34" charset="0"/>
                <a:ea typeface="Calibri"/>
                <a:cs typeface="Arial" panose="020B0604020202020204" pitchFamily="34" charset="0"/>
              </a:rPr>
              <a:t>Morgany’s</a:t>
            </a:r>
            <a:r>
              <a:rPr lang="en-GB" sz="2000" dirty="0">
                <a:solidFill>
                  <a:srgbClr val="002060"/>
                </a:solidFill>
                <a:latin typeface="Arial" panose="020B0604020202020204" pitchFamily="34" charset="0"/>
                <a:ea typeface="Calibri"/>
                <a:cs typeface="Arial" panose="020B0604020202020204" pitchFamily="34" charset="0"/>
              </a:rPr>
              <a:t> view -  contrary to the earlier empirical patient care </a:t>
            </a:r>
            <a:r>
              <a:rPr lang="hu-HU" sz="2000" dirty="0" smtClean="0">
                <a:solidFill>
                  <a:srgbClr val="002060"/>
                </a:solidFill>
                <a:latin typeface="Arial" panose="020B0604020202020204" pitchFamily="34" charset="0"/>
                <a:ea typeface="Calibri"/>
                <a:cs typeface="Arial" panose="020B0604020202020204" pitchFamily="34" charset="0"/>
              </a:rPr>
              <a:t>. </a:t>
            </a:r>
            <a:r>
              <a:rPr lang="hu-HU" sz="2000" dirty="0" err="1" smtClean="0">
                <a:solidFill>
                  <a:srgbClr val="002060"/>
                </a:solidFill>
                <a:latin typeface="Arial" panose="020B0604020202020204" pitchFamily="34" charset="0"/>
                <a:ea typeface="Calibri"/>
                <a:cs typeface="Arial" panose="020B0604020202020204" pitchFamily="34" charset="0"/>
              </a:rPr>
              <a:t>According</a:t>
            </a:r>
            <a:r>
              <a:rPr lang="hu-HU" sz="2000" dirty="0" smtClean="0">
                <a:solidFill>
                  <a:srgbClr val="002060"/>
                </a:solidFill>
                <a:latin typeface="Arial" panose="020B0604020202020204" pitchFamily="34" charset="0"/>
                <a:ea typeface="Calibri"/>
                <a:cs typeface="Arial" panose="020B0604020202020204" pitchFamily="34" charset="0"/>
              </a:rPr>
              <a:t> </a:t>
            </a:r>
            <a:r>
              <a:rPr lang="hu-HU" sz="2000" dirty="0" err="1" smtClean="0">
                <a:solidFill>
                  <a:srgbClr val="002060"/>
                </a:solidFill>
                <a:latin typeface="Arial" panose="020B0604020202020204" pitchFamily="34" charset="0"/>
                <a:ea typeface="Calibri"/>
                <a:cs typeface="Arial" panose="020B0604020202020204" pitchFamily="34" charset="0"/>
              </a:rPr>
              <a:t>to</a:t>
            </a:r>
            <a:r>
              <a:rPr lang="hu-HU" sz="2000" dirty="0" smtClean="0">
                <a:solidFill>
                  <a:srgbClr val="002060"/>
                </a:solidFill>
                <a:latin typeface="Arial" panose="020B0604020202020204" pitchFamily="34" charset="0"/>
                <a:ea typeface="Calibri"/>
                <a:cs typeface="Arial" panose="020B0604020202020204" pitchFamily="34" charset="0"/>
              </a:rPr>
              <a:t> </a:t>
            </a:r>
            <a:r>
              <a:rPr lang="en-GB" sz="2000" dirty="0" err="1" smtClean="0">
                <a:solidFill>
                  <a:srgbClr val="002060"/>
                </a:solidFill>
                <a:latin typeface="Arial" panose="020B0604020202020204" pitchFamily="34" charset="0"/>
                <a:ea typeface="Calibri"/>
                <a:cs typeface="Arial" panose="020B0604020202020204" pitchFamily="34" charset="0"/>
              </a:rPr>
              <a:t>th</a:t>
            </a:r>
            <a:r>
              <a:rPr lang="hu-HU" sz="2000" dirty="0" smtClean="0">
                <a:solidFill>
                  <a:srgbClr val="002060"/>
                </a:solidFill>
                <a:latin typeface="Arial" panose="020B0604020202020204" pitchFamily="34" charset="0"/>
                <a:ea typeface="Calibri"/>
                <a:cs typeface="Arial" panose="020B0604020202020204" pitchFamily="34" charset="0"/>
              </a:rPr>
              <a:t>is</a:t>
            </a:r>
            <a:r>
              <a:rPr lang="en-GB" sz="2000" dirty="0" smtClean="0">
                <a:solidFill>
                  <a:srgbClr val="002060"/>
                </a:solidFill>
                <a:latin typeface="Arial" panose="020B0604020202020204" pitchFamily="34" charset="0"/>
                <a:ea typeface="Calibri"/>
                <a:cs typeface="Arial" panose="020B0604020202020204" pitchFamily="34" charset="0"/>
              </a:rPr>
              <a:t> </a:t>
            </a:r>
            <a:r>
              <a:rPr lang="en-GB" sz="2000" dirty="0">
                <a:solidFill>
                  <a:srgbClr val="002060"/>
                </a:solidFill>
                <a:latin typeface="Arial" panose="020B0604020202020204" pitchFamily="34" charset="0"/>
                <a:ea typeface="Calibri"/>
                <a:cs typeface="Arial" panose="020B0604020202020204" pitchFamily="34" charset="0"/>
              </a:rPr>
              <a:t>post-mortem approach,  it is possible to find a therapy for the cause only after  the anatomical and morphological changes have been found. </a:t>
            </a:r>
            <a:endParaRPr lang="hu-HU" sz="2000" dirty="0" smtClean="0">
              <a:solidFill>
                <a:srgbClr val="002060"/>
              </a:solidFill>
              <a:latin typeface="Arial" panose="020B0604020202020204" pitchFamily="34" charset="0"/>
              <a:ea typeface="Calibri"/>
              <a:cs typeface="Arial" panose="020B0604020202020204" pitchFamily="34" charset="0"/>
            </a:endParaRPr>
          </a:p>
          <a:p>
            <a:pPr>
              <a:lnSpc>
                <a:spcPct val="115000"/>
              </a:lnSpc>
              <a:spcAft>
                <a:spcPts val="1000"/>
              </a:spcAft>
            </a:pPr>
            <a:r>
              <a:rPr lang="en-GB" sz="2000" dirty="0" smtClean="0">
                <a:solidFill>
                  <a:srgbClr val="002060"/>
                </a:solidFill>
                <a:latin typeface="Arial" panose="020B0604020202020204" pitchFamily="34" charset="0"/>
                <a:ea typeface="Calibri"/>
                <a:cs typeface="Arial" panose="020B0604020202020204" pitchFamily="34" charset="0"/>
              </a:rPr>
              <a:t>The </a:t>
            </a:r>
            <a:r>
              <a:rPr lang="en-GB" sz="2000" dirty="0">
                <a:solidFill>
                  <a:srgbClr val="002060"/>
                </a:solidFill>
                <a:latin typeface="Arial" panose="020B0604020202020204" pitchFamily="34" charset="0"/>
                <a:ea typeface="Calibri"/>
                <a:cs typeface="Arial" panose="020B0604020202020204" pitchFamily="34" charset="0"/>
              </a:rPr>
              <a:t>tragicomic feature of this important  </a:t>
            </a:r>
            <a:r>
              <a:rPr lang="en-GB" sz="2000" dirty="0" smtClean="0">
                <a:solidFill>
                  <a:srgbClr val="002060"/>
                </a:solidFill>
                <a:latin typeface="Arial" panose="020B0604020202020204" pitchFamily="34" charset="0"/>
                <a:ea typeface="Calibri"/>
                <a:cs typeface="Arial" panose="020B0604020202020204" pitchFamily="34" charset="0"/>
              </a:rPr>
              <a:t>principle </a:t>
            </a:r>
            <a:r>
              <a:rPr lang="en-GB" sz="2000" dirty="0">
                <a:solidFill>
                  <a:srgbClr val="002060"/>
                </a:solidFill>
                <a:latin typeface="Arial" panose="020B0604020202020204" pitchFamily="34" charset="0"/>
                <a:ea typeface="Calibri"/>
                <a:cs typeface="Arial" panose="020B0604020202020204" pitchFamily="34" charset="0"/>
              </a:rPr>
              <a:t>is:  first the patient has to die, and it is only  after that one  can make an accurate diagnosis and  cure the  disease effectively. </a:t>
            </a:r>
            <a:endParaRPr lang="hu-HU" sz="2000" dirty="0" smtClean="0">
              <a:solidFill>
                <a:srgbClr val="002060"/>
              </a:solidFill>
              <a:latin typeface="Arial" panose="020B0604020202020204" pitchFamily="34" charset="0"/>
              <a:ea typeface="Calibri"/>
              <a:cs typeface="Arial" panose="020B0604020202020204" pitchFamily="34" charset="0"/>
            </a:endParaRPr>
          </a:p>
          <a:p>
            <a:pPr>
              <a:lnSpc>
                <a:spcPct val="115000"/>
              </a:lnSpc>
              <a:spcAft>
                <a:spcPts val="1000"/>
              </a:spcAft>
            </a:pPr>
            <a:r>
              <a:rPr lang="en-GB" sz="2000" dirty="0" smtClean="0">
                <a:solidFill>
                  <a:srgbClr val="002060"/>
                </a:solidFill>
                <a:latin typeface="Arial" panose="020B0604020202020204" pitchFamily="34" charset="0"/>
                <a:ea typeface="Calibri"/>
                <a:cs typeface="Arial" panose="020B0604020202020204" pitchFamily="34" charset="0"/>
              </a:rPr>
              <a:t>Due </a:t>
            </a:r>
            <a:r>
              <a:rPr lang="en-GB" sz="2000" dirty="0">
                <a:solidFill>
                  <a:srgbClr val="002060"/>
                </a:solidFill>
                <a:latin typeface="Arial" panose="020B0604020202020204" pitchFamily="34" charset="0"/>
                <a:ea typeface="Calibri"/>
                <a:cs typeface="Arial" panose="020B0604020202020204" pitchFamily="34" charset="0"/>
              </a:rPr>
              <a:t>to spreading of this approach, the number of autopsies increased  dramatically and to an unbelievable extent in all medical areas.</a:t>
            </a:r>
            <a:endParaRPr lang="hu-HU" sz="2000" dirty="0">
              <a:solidFill>
                <a:srgbClr val="002060"/>
              </a:solidFill>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39906709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827584" y="721727"/>
            <a:ext cx="7970452" cy="400110"/>
          </a:xfrm>
          <a:prstGeom prst="rect">
            <a:avLst/>
          </a:prstGeom>
          <a:noFill/>
        </p:spPr>
        <p:txBody>
          <a:bodyPr wrap="none" rtlCol="0">
            <a:spAutoFit/>
          </a:bodyPr>
          <a:lstStyle/>
          <a:p>
            <a:r>
              <a:rPr lang="en-US" sz="2000" b="1" dirty="0" smtClean="0">
                <a:solidFill>
                  <a:srgbClr val="000099"/>
                </a:solidFill>
                <a:latin typeface="Arial" panose="020B0604020202020204" pitchFamily="34" charset="0"/>
                <a:cs typeface="Arial" panose="020B0604020202020204" pitchFamily="34" charset="0"/>
              </a:rPr>
              <a:t>Why is this  course recommended? Why is it beneficial for you?</a:t>
            </a:r>
            <a:endParaRPr lang="en-US" sz="2000" b="1" dirty="0">
              <a:solidFill>
                <a:srgbClr val="000099"/>
              </a:solidFill>
              <a:latin typeface="Arial" panose="020B0604020202020204" pitchFamily="34" charset="0"/>
              <a:cs typeface="Arial" panose="020B0604020202020204" pitchFamily="34" charset="0"/>
            </a:endParaRPr>
          </a:p>
        </p:txBody>
      </p:sp>
      <p:sp>
        <p:nvSpPr>
          <p:cNvPr id="3" name="Szövegdoboz 2"/>
          <p:cNvSpPr txBox="1"/>
          <p:nvPr/>
        </p:nvSpPr>
        <p:spPr>
          <a:xfrm>
            <a:off x="539552" y="1657831"/>
            <a:ext cx="7992887" cy="3416320"/>
          </a:xfrm>
          <a:prstGeom prst="rect">
            <a:avLst/>
          </a:prstGeom>
          <a:noFill/>
        </p:spPr>
        <p:txBody>
          <a:bodyPr wrap="square" rtlCol="0">
            <a:spAutoFit/>
          </a:bodyPr>
          <a:lstStyle/>
          <a:p>
            <a:pPr marL="285750" indent="-285750">
              <a:buFontTx/>
              <a:buChar char="-"/>
            </a:pPr>
            <a:r>
              <a:rPr lang="en-US" dirty="0" err="1" smtClean="0">
                <a:solidFill>
                  <a:srgbClr val="000099"/>
                </a:solidFill>
                <a:latin typeface="Arial" panose="020B0604020202020204" pitchFamily="34" charset="0"/>
                <a:cs typeface="Arial" panose="020B0604020202020204" pitchFamily="34" charset="0"/>
              </a:rPr>
              <a:t>Semmelweis</a:t>
            </a:r>
            <a:r>
              <a:rPr lang="en-US" dirty="0" smtClean="0">
                <a:solidFill>
                  <a:srgbClr val="000099"/>
                </a:solidFill>
                <a:latin typeface="Arial" panose="020B0604020202020204" pitchFamily="34" charset="0"/>
                <a:cs typeface="Arial" panose="020B0604020202020204" pitchFamily="34" charset="0"/>
              </a:rPr>
              <a:t> is one of the most known Hungarian medical doctor in the world</a:t>
            </a:r>
          </a:p>
          <a:p>
            <a:pPr marL="285750" indent="-285750">
              <a:buFontTx/>
              <a:buChar char="-"/>
            </a:pPr>
            <a:endParaRPr lang="en-US" dirty="0" smtClean="0">
              <a:solidFill>
                <a:srgbClr val="000099"/>
              </a:solidFill>
              <a:latin typeface="Arial" panose="020B0604020202020204" pitchFamily="34" charset="0"/>
              <a:cs typeface="Arial" panose="020B0604020202020204" pitchFamily="34" charset="0"/>
            </a:endParaRPr>
          </a:p>
          <a:p>
            <a:pPr marL="285750" indent="-285750">
              <a:buFontTx/>
              <a:buChar char="-"/>
            </a:pPr>
            <a:r>
              <a:rPr lang="en-US" dirty="0" smtClean="0">
                <a:solidFill>
                  <a:srgbClr val="000099"/>
                </a:solidFill>
                <a:latin typeface="Arial" panose="020B0604020202020204" pitchFamily="34" charset="0"/>
                <a:cs typeface="Arial" panose="020B0604020202020204" pitchFamily="34" charset="0"/>
              </a:rPr>
              <a:t>His life, achievement, tragedy and success  may serve as an eternal example for the next generations </a:t>
            </a:r>
          </a:p>
          <a:p>
            <a:pPr marL="285750" indent="-285750">
              <a:buFontTx/>
              <a:buChar char="-"/>
            </a:pPr>
            <a:endParaRPr lang="en-US" dirty="0" smtClean="0">
              <a:solidFill>
                <a:srgbClr val="000099"/>
              </a:solidFill>
              <a:latin typeface="Arial" panose="020B0604020202020204" pitchFamily="34" charset="0"/>
              <a:cs typeface="Arial" panose="020B0604020202020204" pitchFamily="34" charset="0"/>
            </a:endParaRPr>
          </a:p>
          <a:p>
            <a:pPr marL="285750" indent="-285750">
              <a:buFontTx/>
              <a:buChar char="-"/>
            </a:pPr>
            <a:r>
              <a:rPr lang="en-US" dirty="0" smtClean="0">
                <a:solidFill>
                  <a:srgbClr val="000099"/>
                </a:solidFill>
                <a:latin typeface="Arial" panose="020B0604020202020204" pitchFamily="34" charset="0"/>
                <a:cs typeface="Arial" panose="020B0604020202020204" pitchFamily="34" charset="0"/>
              </a:rPr>
              <a:t>His </a:t>
            </a:r>
            <a:r>
              <a:rPr lang="en-US" dirty="0" err="1" smtClean="0">
                <a:solidFill>
                  <a:srgbClr val="000099"/>
                </a:solidFill>
                <a:latin typeface="Arial" panose="020B0604020202020204" pitchFamily="34" charset="0"/>
                <a:cs typeface="Arial" panose="020B0604020202020204" pitchFamily="34" charset="0"/>
              </a:rPr>
              <a:t>thes</a:t>
            </a:r>
            <a:r>
              <a:rPr lang="hu-HU" dirty="0">
                <a:solidFill>
                  <a:srgbClr val="000099"/>
                </a:solidFill>
                <a:latin typeface="Arial" panose="020B0604020202020204" pitchFamily="34" charset="0"/>
                <a:cs typeface="Arial" panose="020B0604020202020204" pitchFamily="34" charset="0"/>
              </a:rPr>
              <a:t>i</a:t>
            </a:r>
            <a:r>
              <a:rPr lang="en-US" dirty="0" err="1" smtClean="0">
                <a:solidFill>
                  <a:srgbClr val="000099"/>
                </a:solidFill>
                <a:latin typeface="Arial" panose="020B0604020202020204" pitchFamily="34" charset="0"/>
                <a:cs typeface="Arial" panose="020B0604020202020204" pitchFamily="34" charset="0"/>
              </a:rPr>
              <a:t>ses</a:t>
            </a:r>
            <a:r>
              <a:rPr lang="en-US" dirty="0" smtClean="0">
                <a:solidFill>
                  <a:srgbClr val="000099"/>
                </a:solidFill>
                <a:latin typeface="Arial" panose="020B0604020202020204" pitchFamily="34" charset="0"/>
                <a:cs typeface="Arial" panose="020B0604020202020204" pitchFamily="34" charset="0"/>
              </a:rPr>
              <a:t> are still valid and have an impact on our life</a:t>
            </a:r>
          </a:p>
          <a:p>
            <a:pPr marL="285750" indent="-285750">
              <a:buFontTx/>
              <a:buChar char="-"/>
            </a:pPr>
            <a:endParaRPr lang="en-US" dirty="0" smtClean="0">
              <a:solidFill>
                <a:srgbClr val="000099"/>
              </a:solidFill>
              <a:latin typeface="Arial" panose="020B0604020202020204" pitchFamily="34" charset="0"/>
              <a:cs typeface="Arial" panose="020B0604020202020204" pitchFamily="34" charset="0"/>
            </a:endParaRPr>
          </a:p>
          <a:p>
            <a:pPr marL="285750" indent="-285750">
              <a:buFontTx/>
              <a:buChar char="-"/>
            </a:pPr>
            <a:r>
              <a:rPr lang="en-US" dirty="0" smtClean="0">
                <a:solidFill>
                  <a:srgbClr val="000099"/>
                </a:solidFill>
                <a:latin typeface="Arial" panose="020B0604020202020204" pitchFamily="34" charset="0"/>
                <a:cs typeface="Arial" panose="020B0604020202020204" pitchFamily="34" charset="0"/>
              </a:rPr>
              <a:t>Those who can understand the past and able to make others to understand it, they serve the future development</a:t>
            </a:r>
          </a:p>
          <a:p>
            <a:pPr marL="285750" indent="-285750">
              <a:buFontTx/>
              <a:buChar char="-"/>
            </a:pPr>
            <a:endParaRPr lang="en-US" dirty="0" smtClean="0">
              <a:solidFill>
                <a:srgbClr val="000099"/>
              </a:solidFill>
              <a:latin typeface="Arial" panose="020B0604020202020204" pitchFamily="34" charset="0"/>
              <a:cs typeface="Arial" panose="020B0604020202020204" pitchFamily="34" charset="0"/>
            </a:endParaRPr>
          </a:p>
          <a:p>
            <a:pPr marL="285750" indent="-285750">
              <a:buFontTx/>
              <a:buChar char="-"/>
            </a:pPr>
            <a:endParaRPr lang="en-US" dirty="0">
              <a:solidFill>
                <a:srgbClr val="0000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37187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517528" y="2204864"/>
            <a:ext cx="7158928" cy="2923877"/>
          </a:xfrm>
          <a:prstGeom prst="rect">
            <a:avLst/>
          </a:prstGeom>
          <a:noFill/>
        </p:spPr>
        <p:txBody>
          <a:bodyPr wrap="square" rtlCol="0">
            <a:spAutoFit/>
          </a:bodyPr>
          <a:lstStyle/>
          <a:p>
            <a:pPr>
              <a:spcAft>
                <a:spcPts val="1200"/>
              </a:spcAft>
            </a:pPr>
            <a:r>
              <a:rPr lang="hu-HU" sz="2400" dirty="0" smtClean="0">
                <a:solidFill>
                  <a:srgbClr val="002060"/>
                </a:solidFill>
                <a:latin typeface="Arial" panose="020B0604020202020204" pitchFamily="34" charset="0"/>
                <a:cs typeface="Arial" panose="020B0604020202020204" pitchFamily="34" charset="0"/>
              </a:rPr>
              <a:t>    </a:t>
            </a:r>
            <a:r>
              <a:rPr lang="en-US" sz="2400" b="1" dirty="0" smtClean="0">
                <a:solidFill>
                  <a:srgbClr val="000066"/>
                </a:solidFill>
                <a:latin typeface="Arial" panose="020B0604020202020204" pitchFamily="34" charset="0"/>
                <a:cs typeface="Arial" panose="020B0604020202020204" pitchFamily="34" charset="0"/>
              </a:rPr>
              <a:t>Methodology of </a:t>
            </a:r>
            <a:r>
              <a:rPr lang="en-US" sz="2400" b="1" dirty="0" err="1" smtClean="0">
                <a:solidFill>
                  <a:srgbClr val="000066"/>
                </a:solidFill>
                <a:latin typeface="Arial" panose="020B0604020202020204" pitchFamily="34" charset="0"/>
                <a:cs typeface="Arial" panose="020B0604020202020204" pitchFamily="34" charset="0"/>
              </a:rPr>
              <a:t>Semmelweis</a:t>
            </a:r>
            <a:endParaRPr lang="en-US" sz="2800" dirty="0" smtClean="0">
              <a:solidFill>
                <a:srgbClr val="000066"/>
              </a:solidFill>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r>
              <a:rPr lang="en-US" sz="2400" b="1" dirty="0" smtClean="0">
                <a:solidFill>
                  <a:srgbClr val="0000CC"/>
                </a:solidFill>
                <a:latin typeface="Arial" panose="020B0604020202020204" pitchFamily="34" charset="0"/>
                <a:cs typeface="Arial" panose="020B0604020202020204" pitchFamily="34" charset="0"/>
              </a:rPr>
              <a:t>Statistics, Statistics, Statistics     </a:t>
            </a:r>
          </a:p>
          <a:p>
            <a:pPr marL="342900" indent="-342900">
              <a:spcAft>
                <a:spcPts val="600"/>
              </a:spcAft>
              <a:buFont typeface="Arial" panose="020B0604020202020204" pitchFamily="34" charset="0"/>
              <a:buChar char="•"/>
            </a:pPr>
            <a:r>
              <a:rPr lang="en-US" sz="2400" dirty="0" smtClean="0">
                <a:solidFill>
                  <a:srgbClr val="0000CC"/>
                </a:solidFill>
                <a:latin typeface="Arial" panose="020B0604020202020204" pitchFamily="34" charset="0"/>
                <a:cs typeface="Arial" panose="020B0604020202020204" pitchFamily="34" charset="0"/>
              </a:rPr>
              <a:t>Observation, </a:t>
            </a:r>
            <a:r>
              <a:rPr lang="en-US" sz="2400" dirty="0" err="1" smtClean="0">
                <a:solidFill>
                  <a:srgbClr val="0000CC"/>
                </a:solidFill>
                <a:latin typeface="Arial" panose="020B0604020202020204" pitchFamily="34" charset="0"/>
                <a:cs typeface="Arial" panose="020B0604020202020204" pitchFamily="34" charset="0"/>
              </a:rPr>
              <a:t>Compari</a:t>
            </a:r>
            <a:r>
              <a:rPr lang="hu-HU" sz="2400" dirty="0" err="1" smtClean="0">
                <a:solidFill>
                  <a:srgbClr val="0000CC"/>
                </a:solidFill>
                <a:latin typeface="Arial" panose="020B0604020202020204" pitchFamily="34" charset="0"/>
                <a:cs typeface="Arial" panose="020B0604020202020204" pitchFamily="34" charset="0"/>
              </a:rPr>
              <a:t>so</a:t>
            </a:r>
            <a:r>
              <a:rPr lang="en-US" sz="2400" dirty="0" smtClean="0">
                <a:solidFill>
                  <a:srgbClr val="0000CC"/>
                </a:solidFill>
                <a:latin typeface="Arial" panose="020B0604020202020204" pitchFamily="34" charset="0"/>
                <a:cs typeface="Arial" panose="020B0604020202020204" pitchFamily="34" charset="0"/>
              </a:rPr>
              <a:t>n</a:t>
            </a:r>
          </a:p>
          <a:p>
            <a:pPr marL="342900" indent="-342900">
              <a:spcAft>
                <a:spcPts val="1200"/>
              </a:spcAft>
              <a:buFont typeface="Arial" panose="020B0604020202020204" pitchFamily="34" charset="0"/>
              <a:buChar char="•"/>
            </a:pPr>
            <a:r>
              <a:rPr lang="en-US" sz="2400" dirty="0" smtClean="0">
                <a:solidFill>
                  <a:srgbClr val="0000CC"/>
                </a:solidFill>
                <a:latin typeface="Arial" panose="020B0604020202020204" pitchFamily="34" charset="0"/>
                <a:cs typeface="Arial" panose="020B0604020202020204" pitchFamily="34" charset="0"/>
              </a:rPr>
              <a:t>Autopsy, </a:t>
            </a:r>
            <a:r>
              <a:rPr lang="en-US" sz="2400" dirty="0" err="1" smtClean="0">
                <a:solidFill>
                  <a:srgbClr val="0000CC"/>
                </a:solidFill>
                <a:latin typeface="Arial" panose="020B0604020202020204" pitchFamily="34" charset="0"/>
                <a:cs typeface="Arial" panose="020B0604020202020204" pitchFamily="34" charset="0"/>
              </a:rPr>
              <a:t>Autops</a:t>
            </a:r>
            <a:r>
              <a:rPr lang="hu-HU" sz="2400" dirty="0">
                <a:solidFill>
                  <a:srgbClr val="0000CC"/>
                </a:solidFill>
                <a:latin typeface="Arial" panose="020B0604020202020204" pitchFamily="34" charset="0"/>
                <a:cs typeface="Arial" panose="020B0604020202020204" pitchFamily="34" charset="0"/>
              </a:rPr>
              <a:t>y</a:t>
            </a:r>
            <a:r>
              <a:rPr lang="en-US" sz="2400" dirty="0" smtClean="0">
                <a:solidFill>
                  <a:srgbClr val="0000CC"/>
                </a:solidFill>
                <a:latin typeface="Arial" panose="020B0604020202020204" pitchFamily="34" charset="0"/>
                <a:cs typeface="Arial" panose="020B0604020202020204" pitchFamily="34" charset="0"/>
              </a:rPr>
              <a:t>, Autopsy</a:t>
            </a:r>
          </a:p>
          <a:p>
            <a:pPr>
              <a:spcAft>
                <a:spcPts val="1200"/>
              </a:spcAft>
            </a:pPr>
            <a:r>
              <a:rPr lang="hu-HU" sz="2400" b="1" dirty="0" smtClean="0">
                <a:solidFill>
                  <a:srgbClr val="002060"/>
                </a:solidFill>
                <a:latin typeface="Arial" panose="020B0604020202020204" pitchFamily="34" charset="0"/>
                <a:cs typeface="Arial" panose="020B0604020202020204" pitchFamily="34" charset="0"/>
              </a:rPr>
              <a:t>    </a:t>
            </a:r>
          </a:p>
          <a:p>
            <a:pPr>
              <a:spcAft>
                <a:spcPts val="1200"/>
              </a:spcAft>
            </a:pPr>
            <a:r>
              <a:rPr lang="hu-HU" sz="2400" b="1" dirty="0">
                <a:solidFill>
                  <a:srgbClr val="002060"/>
                </a:solidFill>
                <a:latin typeface="Arial" panose="020B0604020202020204" pitchFamily="34" charset="0"/>
                <a:cs typeface="Arial" panose="020B0604020202020204" pitchFamily="34" charset="0"/>
              </a:rPr>
              <a:t> </a:t>
            </a:r>
            <a:r>
              <a:rPr lang="hu-HU" sz="2400" b="1" dirty="0" smtClean="0">
                <a:solidFill>
                  <a:srgbClr val="002060"/>
                </a:solidFill>
                <a:latin typeface="Arial" panose="020B0604020202020204" pitchFamily="34" charset="0"/>
                <a:cs typeface="Arial" panose="020B0604020202020204" pitchFamily="34" charset="0"/>
              </a:rPr>
              <a:t>   </a:t>
            </a:r>
            <a:endParaRPr lang="en-US" sz="2400" b="1" dirty="0" smtClean="0">
              <a:solidFill>
                <a:srgbClr val="0000CC"/>
              </a:solidFill>
              <a:latin typeface="Arial" panose="020B0604020202020204" pitchFamily="34" charset="0"/>
              <a:cs typeface="Arial" panose="020B0604020202020204" pitchFamily="34" charset="0"/>
            </a:endParaRPr>
          </a:p>
        </p:txBody>
      </p:sp>
      <p:sp>
        <p:nvSpPr>
          <p:cNvPr id="3" name="Téglalap 2"/>
          <p:cNvSpPr/>
          <p:nvPr/>
        </p:nvSpPr>
        <p:spPr>
          <a:xfrm>
            <a:off x="1115616" y="1177588"/>
            <a:ext cx="6480720" cy="523220"/>
          </a:xfrm>
          <a:prstGeom prst="rect">
            <a:avLst/>
          </a:prstGeom>
        </p:spPr>
        <p:txBody>
          <a:bodyPr wrap="square">
            <a:spAutoFit/>
          </a:bodyPr>
          <a:lstStyle/>
          <a:p>
            <a:pPr>
              <a:spcAft>
                <a:spcPts val="1200"/>
              </a:spcAft>
            </a:pPr>
            <a:r>
              <a:rPr lang="hu-HU" sz="2800" b="1" dirty="0" smtClean="0">
                <a:solidFill>
                  <a:srgbClr val="0000CC"/>
                </a:solidFill>
                <a:latin typeface="Arial" panose="020B0604020202020204" pitchFamily="34" charset="0"/>
                <a:cs typeface="Arial" panose="020B0604020202020204" pitchFamily="34" charset="0"/>
              </a:rPr>
              <a:t>  </a:t>
            </a:r>
            <a:r>
              <a:rPr lang="en-US" sz="2800" b="1" dirty="0" smtClean="0">
                <a:solidFill>
                  <a:srgbClr val="0000CC"/>
                </a:solidFill>
                <a:latin typeface="Arial" panose="020B0604020202020204" pitchFamily="34" charset="0"/>
                <a:cs typeface="Arial" panose="020B0604020202020204" pitchFamily="34" charset="0"/>
              </a:rPr>
              <a:t>Pioneer</a:t>
            </a:r>
            <a:r>
              <a:rPr lang="hu-HU" sz="2800" b="1" dirty="0" smtClean="0">
                <a:solidFill>
                  <a:srgbClr val="0000CC"/>
                </a:solidFill>
                <a:latin typeface="Arial" panose="020B0604020202020204" pitchFamily="34" charset="0"/>
                <a:cs typeface="Arial" panose="020B0604020202020204" pitchFamily="34" charset="0"/>
              </a:rPr>
              <a:t> </a:t>
            </a:r>
            <a:r>
              <a:rPr lang="hu-HU" sz="2800" b="1" dirty="0">
                <a:solidFill>
                  <a:srgbClr val="0000CC"/>
                </a:solidFill>
                <a:latin typeface="Arial" panose="020B0604020202020204" pitchFamily="34" charset="0"/>
                <a:cs typeface="Arial" panose="020B0604020202020204" pitchFamily="34" charset="0"/>
              </a:rPr>
              <a:t>of </a:t>
            </a:r>
            <a:r>
              <a:rPr lang="hu-HU" sz="2800" b="1" dirty="0" err="1" smtClean="0">
                <a:solidFill>
                  <a:srgbClr val="0000CC"/>
                </a:solidFill>
                <a:latin typeface="Arial" panose="020B0604020202020204" pitchFamily="34" charset="0"/>
                <a:cs typeface="Arial" panose="020B0604020202020204" pitchFamily="34" charset="0"/>
              </a:rPr>
              <a:t>Epidemiology</a:t>
            </a:r>
            <a:r>
              <a:rPr lang="hu-HU" sz="2800" b="1" dirty="0" smtClean="0">
                <a:solidFill>
                  <a:srgbClr val="0000CC"/>
                </a:solidFill>
                <a:latin typeface="Arial" panose="020B0604020202020204" pitchFamily="34" charset="0"/>
                <a:cs typeface="Arial" panose="020B0604020202020204" pitchFamily="34" charset="0"/>
              </a:rPr>
              <a:t> Research</a:t>
            </a:r>
            <a:endParaRPr lang="en-US" sz="2800" b="1" dirty="0">
              <a:solidFill>
                <a:srgbClr val="0000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25732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79512" y="458874"/>
            <a:ext cx="8856984" cy="5768759"/>
          </a:xfrm>
          <a:prstGeom prst="rect">
            <a:avLst/>
          </a:prstGeom>
        </p:spPr>
        <p:txBody>
          <a:bodyPr wrap="square">
            <a:spAutoFit/>
          </a:bodyPr>
          <a:lstStyle/>
          <a:p>
            <a:pPr indent="449580" algn="ctr">
              <a:lnSpc>
                <a:spcPct val="115000"/>
              </a:lnSpc>
              <a:spcAft>
                <a:spcPts val="1000"/>
              </a:spcAft>
            </a:pPr>
            <a:r>
              <a:rPr lang="hu-HU" sz="2400" b="1" dirty="0" smtClean="0">
                <a:solidFill>
                  <a:srgbClr val="002060"/>
                </a:solidFill>
                <a:latin typeface="Arial" panose="020B0604020202020204" pitchFamily="34" charset="0"/>
                <a:ea typeface="Calibri"/>
                <a:cs typeface="Arial" panose="020B0604020202020204" pitchFamily="34" charset="0"/>
              </a:rPr>
              <a:t>From observations, and data analysis </a:t>
            </a:r>
          </a:p>
          <a:p>
            <a:pPr indent="449580" algn="ctr">
              <a:lnSpc>
                <a:spcPct val="115000"/>
              </a:lnSpc>
              <a:spcAft>
                <a:spcPts val="1000"/>
              </a:spcAft>
            </a:pPr>
            <a:r>
              <a:rPr lang="hu-HU" sz="2400" b="1" dirty="0" smtClean="0">
                <a:solidFill>
                  <a:srgbClr val="002060"/>
                </a:solidFill>
                <a:latin typeface="Arial" panose="020B0604020202020204" pitchFamily="34" charset="0"/>
                <a:ea typeface="Calibri"/>
                <a:cs typeface="Arial" panose="020B0604020202020204" pitchFamily="34" charset="0"/>
              </a:rPr>
              <a:t>Semmelweis could conclude:</a:t>
            </a:r>
          </a:p>
          <a:p>
            <a:pPr marL="342900" indent="-342900">
              <a:lnSpc>
                <a:spcPct val="115000"/>
              </a:lnSpc>
              <a:spcAft>
                <a:spcPts val="1000"/>
              </a:spcAft>
              <a:buFontTx/>
              <a:buChar char="-"/>
            </a:pPr>
            <a:r>
              <a:rPr lang="hu-HU" sz="2000" dirty="0" smtClean="0">
                <a:solidFill>
                  <a:srgbClr val="002060"/>
                </a:solidFill>
                <a:latin typeface="Arial" panose="020B0604020202020204" pitchFamily="34" charset="0"/>
                <a:ea typeface="Calibri"/>
                <a:cs typeface="Arial" panose="020B0604020202020204" pitchFamily="34" charset="0"/>
              </a:rPr>
              <a:t>„..c</a:t>
            </a:r>
            <a:r>
              <a:rPr lang="en-GB" sz="2000" dirty="0" err="1" smtClean="0">
                <a:solidFill>
                  <a:srgbClr val="002060"/>
                </a:solidFill>
                <a:latin typeface="Arial" panose="020B0604020202020204" pitchFamily="34" charset="0"/>
                <a:ea typeface="Calibri"/>
                <a:cs typeface="Arial" panose="020B0604020202020204" pitchFamily="34" charset="0"/>
              </a:rPr>
              <a:t>ongestion</a:t>
            </a:r>
            <a:r>
              <a:rPr lang="en-GB" sz="2000" dirty="0" smtClean="0">
                <a:solidFill>
                  <a:srgbClr val="002060"/>
                </a:solidFill>
                <a:latin typeface="Arial" panose="020B0604020202020204" pitchFamily="34" charset="0"/>
                <a:ea typeface="Calibri"/>
                <a:cs typeface="Arial" panose="020B0604020202020204" pitchFamily="34" charset="0"/>
              </a:rPr>
              <a:t> </a:t>
            </a:r>
            <a:r>
              <a:rPr lang="en-GB" sz="2000" dirty="0">
                <a:solidFill>
                  <a:srgbClr val="002060"/>
                </a:solidFill>
                <a:latin typeface="Arial" panose="020B0604020202020204" pitchFamily="34" charset="0"/>
                <a:ea typeface="Calibri"/>
                <a:cs typeface="Arial" panose="020B0604020202020204" pitchFamily="34" charset="0"/>
              </a:rPr>
              <a:t>did not play a </a:t>
            </a:r>
            <a:r>
              <a:rPr lang="en-GB" sz="2000" dirty="0" smtClean="0">
                <a:solidFill>
                  <a:srgbClr val="002060"/>
                </a:solidFill>
                <a:latin typeface="Arial" panose="020B0604020202020204" pitchFamily="34" charset="0"/>
                <a:ea typeface="Calibri"/>
                <a:cs typeface="Arial" panose="020B0604020202020204" pitchFamily="34" charset="0"/>
              </a:rPr>
              <a:t>role" </a:t>
            </a:r>
            <a:r>
              <a:rPr lang="en-GB" sz="2000" dirty="0">
                <a:solidFill>
                  <a:srgbClr val="002060"/>
                </a:solidFill>
                <a:latin typeface="Arial" panose="020B0604020202020204" pitchFamily="34" charset="0"/>
                <a:ea typeface="Calibri"/>
                <a:cs typeface="Arial" panose="020B0604020202020204" pitchFamily="34" charset="0"/>
              </a:rPr>
              <a:t>(page 31). </a:t>
            </a:r>
            <a:endParaRPr lang="hu-HU" sz="2000" dirty="0" smtClean="0">
              <a:solidFill>
                <a:srgbClr val="002060"/>
              </a:solidFill>
              <a:latin typeface="Arial" panose="020B0604020202020204" pitchFamily="34" charset="0"/>
              <a:ea typeface="Calibri"/>
              <a:cs typeface="Arial" panose="020B0604020202020204" pitchFamily="34" charset="0"/>
            </a:endParaRPr>
          </a:p>
          <a:p>
            <a:pPr marL="342900" indent="-342900">
              <a:lnSpc>
                <a:spcPct val="115000"/>
              </a:lnSpc>
              <a:spcAft>
                <a:spcPts val="1000"/>
              </a:spcAft>
              <a:buFontTx/>
              <a:buChar char="-"/>
            </a:pPr>
            <a:r>
              <a:rPr lang="en-GB" sz="2000" dirty="0" smtClean="0">
                <a:solidFill>
                  <a:srgbClr val="002060"/>
                </a:solidFill>
                <a:latin typeface="Arial" panose="020B0604020202020204" pitchFamily="34" charset="0"/>
                <a:ea typeface="Calibri"/>
                <a:cs typeface="Arial" panose="020B0604020202020204" pitchFamily="34" charset="0"/>
              </a:rPr>
              <a:t>neither </a:t>
            </a:r>
            <a:r>
              <a:rPr lang="en-GB" sz="2000" dirty="0">
                <a:solidFill>
                  <a:srgbClr val="002060"/>
                </a:solidFill>
                <a:latin typeface="Arial" panose="020B0604020202020204" pitchFamily="34" charset="0"/>
                <a:ea typeface="Calibri"/>
                <a:cs typeface="Arial" panose="020B0604020202020204" pitchFamily="34" charset="0"/>
              </a:rPr>
              <a:t>the seasons, climatic conditions, fear nor poverty were </a:t>
            </a:r>
            <a:r>
              <a:rPr lang="en-GB" sz="2000" dirty="0" smtClean="0">
                <a:solidFill>
                  <a:srgbClr val="002060"/>
                </a:solidFill>
                <a:latin typeface="Arial" panose="020B0604020202020204" pitchFamily="34" charset="0"/>
                <a:ea typeface="Calibri"/>
                <a:cs typeface="Arial" panose="020B0604020202020204" pitchFamily="34" charset="0"/>
              </a:rPr>
              <a:t>responsible </a:t>
            </a:r>
            <a:endParaRPr lang="hu-HU" sz="2000" dirty="0" smtClean="0">
              <a:solidFill>
                <a:srgbClr val="002060"/>
              </a:solidFill>
              <a:latin typeface="Arial" panose="020B0604020202020204" pitchFamily="34" charset="0"/>
              <a:ea typeface="Calibri"/>
              <a:cs typeface="Arial" panose="020B0604020202020204" pitchFamily="34" charset="0"/>
            </a:endParaRPr>
          </a:p>
          <a:p>
            <a:pPr marL="342900" indent="-342900">
              <a:lnSpc>
                <a:spcPct val="115000"/>
              </a:lnSpc>
              <a:spcAft>
                <a:spcPts val="1000"/>
              </a:spcAft>
              <a:buFontTx/>
              <a:buChar char="-"/>
            </a:pPr>
            <a:r>
              <a:rPr lang="hu-HU" sz="2000" dirty="0">
                <a:solidFill>
                  <a:srgbClr val="002060"/>
                </a:solidFill>
                <a:latin typeface="Arial" panose="020B0604020202020204" pitchFamily="34" charset="0"/>
                <a:ea typeface="Calibri"/>
                <a:cs typeface="Arial" panose="020B0604020202020204" pitchFamily="34" charset="0"/>
              </a:rPr>
              <a:t>t</a:t>
            </a:r>
            <a:r>
              <a:rPr lang="en-GB" sz="2000" dirty="0" smtClean="0">
                <a:solidFill>
                  <a:srgbClr val="002060"/>
                </a:solidFill>
                <a:latin typeface="Arial" panose="020B0604020202020204" pitchFamily="34" charset="0"/>
                <a:ea typeface="Calibri"/>
                <a:cs typeface="Arial" panose="020B0604020202020204" pitchFamily="34" charset="0"/>
              </a:rPr>
              <a:t>he </a:t>
            </a:r>
            <a:r>
              <a:rPr lang="en-GB" sz="2000" dirty="0">
                <a:solidFill>
                  <a:srgbClr val="002060"/>
                </a:solidFill>
                <a:latin typeface="Arial" panose="020B0604020202020204" pitchFamily="34" charset="0"/>
                <a:ea typeface="Calibri"/>
                <a:cs typeface="Arial" panose="020B0604020202020204" pitchFamily="34" charset="0"/>
              </a:rPr>
              <a:t>climatic conditions did not differ between the two </a:t>
            </a:r>
            <a:r>
              <a:rPr lang="en-GB" sz="2000" dirty="0" smtClean="0">
                <a:solidFill>
                  <a:srgbClr val="002060"/>
                </a:solidFill>
                <a:latin typeface="Arial" panose="020B0604020202020204" pitchFamily="34" charset="0"/>
                <a:ea typeface="Calibri"/>
                <a:cs typeface="Arial" panose="020B0604020202020204" pitchFamily="34" charset="0"/>
              </a:rPr>
              <a:t>departments</a:t>
            </a:r>
            <a:endParaRPr lang="hu-HU" sz="2000" dirty="0" smtClean="0">
              <a:solidFill>
                <a:srgbClr val="002060"/>
              </a:solidFill>
              <a:latin typeface="Arial" panose="020B0604020202020204" pitchFamily="34" charset="0"/>
              <a:ea typeface="Calibri"/>
              <a:cs typeface="Arial" panose="020B0604020202020204" pitchFamily="34" charset="0"/>
            </a:endParaRPr>
          </a:p>
          <a:p>
            <a:pPr marL="342900" indent="-342900">
              <a:lnSpc>
                <a:spcPct val="115000"/>
              </a:lnSpc>
              <a:spcAft>
                <a:spcPts val="1000"/>
              </a:spcAft>
              <a:buFontTx/>
              <a:buChar char="-"/>
            </a:pPr>
            <a:r>
              <a:rPr lang="en-GB" sz="2000" dirty="0" smtClean="0">
                <a:solidFill>
                  <a:srgbClr val="002060"/>
                </a:solidFill>
                <a:latin typeface="Arial" panose="020B0604020202020204" pitchFamily="34" charset="0"/>
                <a:ea typeface="Calibri"/>
                <a:cs typeface="Arial" panose="020B0604020202020204" pitchFamily="34" charset="0"/>
              </a:rPr>
              <a:t>omitting </a:t>
            </a:r>
            <a:r>
              <a:rPr lang="en-GB" sz="2000" dirty="0">
                <a:solidFill>
                  <a:srgbClr val="002060"/>
                </a:solidFill>
                <a:latin typeface="Arial" panose="020B0604020202020204" pitchFamily="34" charset="0"/>
                <a:ea typeface="Calibri"/>
                <a:cs typeface="Arial" panose="020B0604020202020204" pitchFamily="34" charset="0"/>
              </a:rPr>
              <a:t>ringing the bell did not help </a:t>
            </a:r>
            <a:endParaRPr lang="hu-HU" sz="2000" dirty="0" smtClean="0">
              <a:solidFill>
                <a:srgbClr val="002060"/>
              </a:solidFill>
              <a:latin typeface="Arial" panose="020B0604020202020204" pitchFamily="34" charset="0"/>
              <a:ea typeface="Calibri"/>
              <a:cs typeface="Arial" panose="020B0604020202020204" pitchFamily="34" charset="0"/>
            </a:endParaRPr>
          </a:p>
          <a:p>
            <a:pPr marL="342900" indent="-342900">
              <a:lnSpc>
                <a:spcPct val="115000"/>
              </a:lnSpc>
              <a:spcAft>
                <a:spcPts val="1000"/>
              </a:spcAft>
              <a:buFontTx/>
              <a:buChar char="-"/>
            </a:pPr>
            <a:r>
              <a:rPr lang="en-GB" sz="2000" dirty="0" smtClean="0">
                <a:solidFill>
                  <a:srgbClr val="002060"/>
                </a:solidFill>
                <a:latin typeface="Arial" panose="020B0604020202020204" pitchFamily="34" charset="0"/>
                <a:ea typeface="Calibri"/>
                <a:cs typeface="Arial" panose="020B0604020202020204" pitchFamily="34" charset="0"/>
              </a:rPr>
              <a:t>mortality </a:t>
            </a:r>
            <a:r>
              <a:rPr lang="en-GB" sz="2000" dirty="0">
                <a:solidFill>
                  <a:srgbClr val="002060"/>
                </a:solidFill>
                <a:latin typeface="Arial" panose="020B0604020202020204" pitchFamily="34" charset="0"/>
                <a:ea typeface="Calibri"/>
                <a:cs typeface="Arial" panose="020B0604020202020204" pitchFamily="34" charset="0"/>
              </a:rPr>
              <a:t>rate was not high among the poor mothers having already given birth who were admitted from the streets. </a:t>
            </a:r>
            <a:endParaRPr lang="hu-HU" sz="2000" dirty="0" smtClean="0">
              <a:solidFill>
                <a:srgbClr val="002060"/>
              </a:solidFill>
              <a:latin typeface="Arial" panose="020B0604020202020204" pitchFamily="34" charset="0"/>
              <a:ea typeface="Calibri"/>
              <a:cs typeface="Arial" panose="020B0604020202020204" pitchFamily="34" charset="0"/>
            </a:endParaRPr>
          </a:p>
          <a:p>
            <a:pPr marL="342900" indent="-342900">
              <a:lnSpc>
                <a:spcPct val="115000"/>
              </a:lnSpc>
              <a:spcAft>
                <a:spcPts val="1000"/>
              </a:spcAft>
              <a:buFontTx/>
              <a:buChar char="-"/>
            </a:pPr>
            <a:r>
              <a:rPr lang="en-GB" sz="2000" dirty="0" smtClean="0">
                <a:solidFill>
                  <a:srgbClr val="002060"/>
                </a:solidFill>
                <a:latin typeface="Arial" panose="020B0604020202020204" pitchFamily="34" charset="0"/>
                <a:ea typeface="Calibri"/>
                <a:cs typeface="Arial" panose="020B0604020202020204" pitchFamily="34" charset="0"/>
              </a:rPr>
              <a:t>in </a:t>
            </a:r>
            <a:r>
              <a:rPr lang="en-GB" sz="2000" dirty="0">
                <a:solidFill>
                  <a:srgbClr val="002060"/>
                </a:solidFill>
                <a:latin typeface="Arial" panose="020B0604020202020204" pitchFamily="34" charset="0"/>
                <a:ea typeface="Calibri"/>
                <a:cs typeface="Arial" panose="020B0604020202020204" pitchFamily="34" charset="0"/>
              </a:rPr>
              <a:t>the cases of premature babies, where vaginal examination by the physician  did not take place  because of the rapid process, the number of cases of puerperal fever  was significantly </a:t>
            </a:r>
            <a:r>
              <a:rPr lang="en-GB" sz="2000" dirty="0" smtClean="0">
                <a:solidFill>
                  <a:srgbClr val="002060"/>
                </a:solidFill>
                <a:latin typeface="Arial" panose="020B0604020202020204" pitchFamily="34" charset="0"/>
                <a:ea typeface="Calibri"/>
                <a:cs typeface="Arial" panose="020B0604020202020204" pitchFamily="34" charset="0"/>
              </a:rPr>
              <a:t>less</a:t>
            </a:r>
            <a:endParaRPr lang="hu-HU" sz="2000" dirty="0">
              <a:solidFill>
                <a:srgbClr val="002060"/>
              </a:solidFill>
              <a:latin typeface="Arial" panose="020B0604020202020204" pitchFamily="34" charset="0"/>
              <a:ea typeface="Calibri"/>
              <a:cs typeface="Arial" panose="020B0604020202020204" pitchFamily="34" charset="0"/>
            </a:endParaRPr>
          </a:p>
          <a:p>
            <a:r>
              <a:rPr lang="en-GB" sz="2000" dirty="0">
                <a:solidFill>
                  <a:srgbClr val="002060"/>
                </a:solidFill>
                <a:latin typeface="Arial" panose="020B0604020202020204" pitchFamily="34" charset="0"/>
                <a:ea typeface="Calibri"/>
                <a:cs typeface="Arial" panose="020B0604020202020204" pitchFamily="34" charset="0"/>
              </a:rPr>
              <a:t>In the autumn of 1846 </a:t>
            </a:r>
            <a:r>
              <a:rPr lang="hu-HU" sz="2000" dirty="0" smtClean="0">
                <a:solidFill>
                  <a:srgbClr val="002060"/>
                </a:solidFill>
                <a:latin typeface="Arial" panose="020B0604020202020204" pitchFamily="34" charset="0"/>
                <a:ea typeface="Calibri"/>
                <a:cs typeface="Arial" panose="020B0604020202020204" pitchFamily="34" charset="0"/>
              </a:rPr>
              <a:t>,</a:t>
            </a:r>
            <a:r>
              <a:rPr lang="en-GB" sz="2000" dirty="0" smtClean="0">
                <a:solidFill>
                  <a:srgbClr val="002060"/>
                </a:solidFill>
                <a:latin typeface="Arial" panose="020B0604020202020204" pitchFamily="34" charset="0"/>
                <a:ea typeface="Calibri"/>
                <a:cs typeface="Arial" panose="020B0604020202020204" pitchFamily="34" charset="0"/>
              </a:rPr>
              <a:t>he came </a:t>
            </a:r>
            <a:r>
              <a:rPr lang="en-GB" sz="2000" dirty="0">
                <a:solidFill>
                  <a:srgbClr val="002060"/>
                </a:solidFill>
                <a:latin typeface="Arial" panose="020B0604020202020204" pitchFamily="34" charset="0"/>
                <a:ea typeface="Calibri"/>
                <a:cs typeface="Arial" panose="020B0604020202020204" pitchFamily="34" charset="0"/>
              </a:rPr>
              <a:t>to the decision of announcing that puerperal fever was not an „</a:t>
            </a:r>
            <a:r>
              <a:rPr lang="en-GB" sz="2000" dirty="0" err="1">
                <a:solidFill>
                  <a:srgbClr val="002060"/>
                </a:solidFill>
                <a:latin typeface="Arial" panose="020B0604020202020204" pitchFamily="34" charset="0"/>
                <a:ea typeface="Calibri"/>
                <a:cs typeface="Arial" panose="020B0604020202020204" pitchFamily="34" charset="0"/>
              </a:rPr>
              <a:t>epidemia</a:t>
            </a:r>
            <a:r>
              <a:rPr lang="en-GB" sz="2000" dirty="0">
                <a:solidFill>
                  <a:srgbClr val="002060"/>
                </a:solidFill>
                <a:latin typeface="Arial" panose="020B0604020202020204" pitchFamily="34" charset="0"/>
                <a:ea typeface="Calibri"/>
                <a:cs typeface="Arial" panose="020B0604020202020204" pitchFamily="34" charset="0"/>
              </a:rPr>
              <a:t>” i.e. general epidemic, but </a:t>
            </a:r>
            <a:r>
              <a:rPr lang="en-GB" sz="2000" b="1" dirty="0">
                <a:solidFill>
                  <a:srgbClr val="000066"/>
                </a:solidFill>
                <a:latin typeface="Arial" panose="020B0604020202020204" pitchFamily="34" charset="0"/>
                <a:ea typeface="Calibri"/>
                <a:cs typeface="Arial" panose="020B0604020202020204" pitchFamily="34" charset="0"/>
              </a:rPr>
              <a:t>„</a:t>
            </a:r>
            <a:r>
              <a:rPr lang="en-GB" sz="2000" b="1" dirty="0" err="1">
                <a:solidFill>
                  <a:srgbClr val="000066"/>
                </a:solidFill>
                <a:latin typeface="Arial" panose="020B0604020202020204" pitchFamily="34" charset="0"/>
                <a:ea typeface="Calibri"/>
                <a:cs typeface="Arial" panose="020B0604020202020204" pitchFamily="34" charset="0"/>
              </a:rPr>
              <a:t>endemia</a:t>
            </a:r>
            <a:r>
              <a:rPr lang="en-GB" sz="2000" b="1" dirty="0">
                <a:solidFill>
                  <a:srgbClr val="000066"/>
                </a:solidFill>
                <a:latin typeface="Arial" panose="020B0604020202020204" pitchFamily="34" charset="0"/>
                <a:ea typeface="Calibri"/>
                <a:cs typeface="Arial" panose="020B0604020202020204" pitchFamily="34" charset="0"/>
              </a:rPr>
              <a:t>”</a:t>
            </a:r>
            <a:endParaRPr lang="hu-HU" sz="2000" b="1" dirty="0">
              <a:solidFill>
                <a:srgbClr val="0000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45282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95536" y="2410728"/>
            <a:ext cx="8352928" cy="2308324"/>
          </a:xfrm>
          <a:prstGeom prst="rect">
            <a:avLst/>
          </a:prstGeom>
        </p:spPr>
        <p:txBody>
          <a:bodyPr wrap="square">
            <a:spAutoFit/>
          </a:bodyPr>
          <a:lstStyle/>
          <a:p>
            <a:r>
              <a:rPr lang="hu-HU" sz="2400" i="1" dirty="0" smtClean="0">
                <a:solidFill>
                  <a:srgbClr val="002060"/>
                </a:solidFill>
                <a:latin typeface="Arial" panose="020B0604020202020204" pitchFamily="34" charset="0"/>
                <a:cs typeface="Arial" panose="020B0604020202020204" pitchFamily="34" charset="0"/>
              </a:rPr>
              <a:t>„…</a:t>
            </a:r>
            <a:r>
              <a:rPr lang="en-GB" sz="2400" i="1" dirty="0">
                <a:solidFill>
                  <a:srgbClr val="0000CC"/>
                </a:solidFill>
                <a:latin typeface="Arial" panose="020B0604020202020204" pitchFamily="34" charset="0"/>
                <a:cs typeface="Arial" panose="020B0604020202020204" pitchFamily="34" charset="0"/>
              </a:rPr>
              <a:t>Due to my excitation over </a:t>
            </a:r>
            <a:r>
              <a:rPr lang="en-GB" sz="2400" i="1" dirty="0" err="1">
                <a:solidFill>
                  <a:srgbClr val="0000CC"/>
                </a:solidFill>
                <a:latin typeface="Arial" panose="020B0604020202020204" pitchFamily="34" charset="0"/>
                <a:cs typeface="Arial" panose="020B0604020202020204" pitchFamily="34" charset="0"/>
              </a:rPr>
              <a:t>Kolletschka's</a:t>
            </a:r>
            <a:r>
              <a:rPr lang="en-GB" sz="2400" i="1" dirty="0">
                <a:solidFill>
                  <a:srgbClr val="0000CC"/>
                </a:solidFill>
                <a:latin typeface="Arial" panose="020B0604020202020204" pitchFamily="34" charset="0"/>
                <a:cs typeface="Arial" panose="020B0604020202020204" pitchFamily="34" charset="0"/>
              </a:rPr>
              <a:t> death, the recognition rushed into my mind with uncontrollable force: </a:t>
            </a:r>
            <a:r>
              <a:rPr lang="en-GB" sz="2400" i="1" dirty="0" err="1">
                <a:solidFill>
                  <a:srgbClr val="0000CC"/>
                </a:solidFill>
                <a:latin typeface="Arial" panose="020B0604020202020204" pitchFamily="34" charset="0"/>
                <a:cs typeface="Arial" panose="020B0604020202020204" pitchFamily="34" charset="0"/>
              </a:rPr>
              <a:t>Kolletschka</a:t>
            </a:r>
            <a:r>
              <a:rPr lang="en-GB" sz="2400" i="1" dirty="0">
                <a:solidFill>
                  <a:srgbClr val="0000CC"/>
                </a:solidFill>
                <a:latin typeface="Arial" panose="020B0604020202020204" pitchFamily="34" charset="0"/>
                <a:cs typeface="Arial" panose="020B0604020202020204" pitchFamily="34" charset="0"/>
              </a:rPr>
              <a:t> deceased of the same condition as the several hundred with puerperal fever I saw to die. The mothers also died of phlebitis, lymphangitis, peritonitis, </a:t>
            </a:r>
            <a:r>
              <a:rPr lang="en-GB" sz="2400" i="1" dirty="0" err="1">
                <a:solidFill>
                  <a:srgbClr val="0000CC"/>
                </a:solidFill>
                <a:latin typeface="Arial" panose="020B0604020202020204" pitchFamily="34" charset="0"/>
                <a:cs typeface="Arial" panose="020B0604020202020204" pitchFamily="34" charset="0"/>
              </a:rPr>
              <a:t>pleuritis</a:t>
            </a:r>
            <a:r>
              <a:rPr lang="en-GB" sz="2400" i="1" dirty="0">
                <a:solidFill>
                  <a:srgbClr val="0000CC"/>
                </a:solidFill>
                <a:latin typeface="Arial" panose="020B0604020202020204" pitchFamily="34" charset="0"/>
                <a:cs typeface="Arial" panose="020B0604020202020204" pitchFamily="34" charset="0"/>
              </a:rPr>
              <a:t> and pericarditis and </a:t>
            </a:r>
            <a:r>
              <a:rPr lang="en-GB" sz="2400" i="1" dirty="0" err="1">
                <a:solidFill>
                  <a:srgbClr val="0000CC"/>
                </a:solidFill>
                <a:latin typeface="Arial" panose="020B0604020202020204" pitchFamily="34" charset="0"/>
                <a:cs typeface="Arial" panose="020B0604020202020204" pitchFamily="34" charset="0"/>
              </a:rPr>
              <a:t>cortico</a:t>
            </a:r>
            <a:r>
              <a:rPr lang="en-GB" sz="2400" i="1" dirty="0">
                <a:solidFill>
                  <a:srgbClr val="0000CC"/>
                </a:solidFill>
                <a:latin typeface="Arial" panose="020B0604020202020204" pitchFamily="34" charset="0"/>
                <a:cs typeface="Arial" panose="020B0604020202020204" pitchFamily="34" charset="0"/>
              </a:rPr>
              <a:t>-cerebral inflammation.” </a:t>
            </a:r>
            <a:r>
              <a:rPr lang="hu-HU" sz="2400" i="1" dirty="0" smtClean="0">
                <a:solidFill>
                  <a:srgbClr val="0000CC"/>
                </a:solidFill>
                <a:latin typeface="Arial" panose="020B0604020202020204" pitchFamily="34" charset="0"/>
                <a:cs typeface="Arial" panose="020B0604020202020204" pitchFamily="34" charset="0"/>
              </a:rPr>
              <a:t> (1847)</a:t>
            </a:r>
            <a:endParaRPr lang="hu-HU" sz="2400" i="1" dirty="0">
              <a:solidFill>
                <a:srgbClr val="0000CC"/>
              </a:solidFill>
              <a:latin typeface="Arial" panose="020B0604020202020204" pitchFamily="34" charset="0"/>
              <a:cs typeface="Arial" panose="020B0604020202020204" pitchFamily="34" charset="0"/>
            </a:endParaRPr>
          </a:p>
        </p:txBody>
      </p:sp>
      <p:sp>
        <p:nvSpPr>
          <p:cNvPr id="4" name="Szövegdoboz 3"/>
          <p:cNvSpPr txBox="1"/>
          <p:nvPr/>
        </p:nvSpPr>
        <p:spPr>
          <a:xfrm>
            <a:off x="1454403" y="4973399"/>
            <a:ext cx="6485878" cy="461665"/>
          </a:xfrm>
          <a:prstGeom prst="rect">
            <a:avLst/>
          </a:prstGeom>
          <a:noFill/>
        </p:spPr>
        <p:txBody>
          <a:bodyPr wrap="square" rtlCol="0">
            <a:spAutoFit/>
          </a:bodyPr>
          <a:lstStyle/>
          <a:p>
            <a:r>
              <a:rPr lang="en-US" sz="2400" b="1" dirty="0" smtClean="0">
                <a:solidFill>
                  <a:srgbClr val="0000CC"/>
                </a:solidFill>
                <a:latin typeface="Arial" panose="020B0604020202020204" pitchFamily="34" charset="0"/>
                <a:cs typeface="Arial" panose="020B0604020202020204" pitchFamily="34" charset="0"/>
              </a:rPr>
              <a:t>Cadaver toxins, cadaver parts, septic</a:t>
            </a:r>
            <a:r>
              <a:rPr lang="hu-HU" sz="2400" b="1" dirty="0" smtClean="0">
                <a:solidFill>
                  <a:srgbClr val="0000CC"/>
                </a:solidFill>
                <a:latin typeface="Arial" panose="020B0604020202020204" pitchFamily="34" charset="0"/>
                <a:cs typeface="Arial" panose="020B0604020202020204" pitchFamily="34" charset="0"/>
              </a:rPr>
              <a:t>e</a:t>
            </a:r>
            <a:r>
              <a:rPr lang="en-US" sz="2400" b="1" dirty="0" err="1" smtClean="0">
                <a:solidFill>
                  <a:srgbClr val="0000CC"/>
                </a:solidFill>
                <a:latin typeface="Arial" panose="020B0604020202020204" pitchFamily="34" charset="0"/>
                <a:cs typeface="Arial" panose="020B0604020202020204" pitchFamily="34" charset="0"/>
              </a:rPr>
              <a:t>mia</a:t>
            </a:r>
            <a:r>
              <a:rPr lang="hu-HU" sz="2400" b="1" dirty="0" smtClean="0">
                <a:solidFill>
                  <a:srgbClr val="0000CC"/>
                </a:solidFill>
                <a:latin typeface="Arial" panose="020B0604020202020204" pitchFamily="34" charset="0"/>
                <a:cs typeface="Arial" panose="020B0604020202020204" pitchFamily="34" charset="0"/>
              </a:rPr>
              <a:t>!</a:t>
            </a:r>
            <a:endParaRPr lang="en-US" sz="2400" b="1" dirty="0">
              <a:solidFill>
                <a:srgbClr val="0000CC"/>
              </a:solidFill>
              <a:latin typeface="Arial" panose="020B0604020202020204" pitchFamily="34" charset="0"/>
              <a:cs typeface="Arial" panose="020B0604020202020204" pitchFamily="34" charset="0"/>
            </a:endParaRPr>
          </a:p>
        </p:txBody>
      </p:sp>
      <p:sp>
        <p:nvSpPr>
          <p:cNvPr id="6" name="Téglalap 5"/>
          <p:cNvSpPr/>
          <p:nvPr/>
        </p:nvSpPr>
        <p:spPr>
          <a:xfrm>
            <a:off x="755576" y="5982379"/>
            <a:ext cx="8676456" cy="830997"/>
          </a:xfrm>
          <a:prstGeom prst="rect">
            <a:avLst/>
          </a:prstGeom>
        </p:spPr>
        <p:txBody>
          <a:bodyPr wrap="square">
            <a:spAutoFit/>
          </a:bodyPr>
          <a:lstStyle/>
          <a:p>
            <a:r>
              <a:rPr lang="hu-HU" sz="1000" dirty="0"/>
              <a:t>(</a:t>
            </a:r>
            <a:r>
              <a:rPr lang="en-GB" sz="1000" dirty="0" err="1">
                <a:solidFill>
                  <a:srgbClr val="002060"/>
                </a:solidFill>
              </a:rPr>
              <a:t>Semmelweis</a:t>
            </a:r>
            <a:r>
              <a:rPr lang="en-GB" sz="1000" dirty="0">
                <a:solidFill>
                  <a:srgbClr val="002060"/>
                </a:solidFill>
              </a:rPr>
              <a:t> </a:t>
            </a:r>
            <a:r>
              <a:rPr lang="en-GB" sz="1000" dirty="0" err="1">
                <a:solidFill>
                  <a:srgbClr val="002060"/>
                </a:solidFill>
              </a:rPr>
              <a:t>Ignác</a:t>
            </a:r>
            <a:r>
              <a:rPr lang="en-GB" sz="1000" dirty="0">
                <a:solidFill>
                  <a:srgbClr val="002060"/>
                </a:solidFill>
              </a:rPr>
              <a:t> </a:t>
            </a:r>
            <a:r>
              <a:rPr lang="en-GB" sz="1000" dirty="0" err="1">
                <a:solidFill>
                  <a:srgbClr val="002060"/>
                </a:solidFill>
              </a:rPr>
              <a:t>Fülöp</a:t>
            </a:r>
            <a:r>
              <a:rPr lang="en-GB" sz="1000" dirty="0">
                <a:solidFill>
                  <a:srgbClr val="002060"/>
                </a:solidFill>
              </a:rPr>
              <a:t>: </a:t>
            </a:r>
            <a:r>
              <a:rPr lang="en-GB" sz="1000" i="1" dirty="0">
                <a:solidFill>
                  <a:srgbClr val="002060"/>
                </a:solidFill>
              </a:rPr>
              <a:t>A </a:t>
            </a:r>
            <a:r>
              <a:rPr lang="en-GB" sz="1000" i="1" dirty="0" err="1">
                <a:solidFill>
                  <a:srgbClr val="002060"/>
                </a:solidFill>
              </a:rPr>
              <a:t>gyermekágyi</a:t>
            </a:r>
            <a:r>
              <a:rPr lang="en-GB" sz="1000" i="1" dirty="0">
                <a:solidFill>
                  <a:srgbClr val="002060"/>
                </a:solidFill>
              </a:rPr>
              <a:t> </a:t>
            </a:r>
            <a:r>
              <a:rPr lang="en-GB" sz="1000" i="1" dirty="0" err="1">
                <a:solidFill>
                  <a:srgbClr val="002060"/>
                </a:solidFill>
              </a:rPr>
              <a:t>láz</a:t>
            </a:r>
            <a:r>
              <a:rPr lang="en-GB" sz="1000" i="1" dirty="0">
                <a:solidFill>
                  <a:srgbClr val="002060"/>
                </a:solidFill>
              </a:rPr>
              <a:t> </a:t>
            </a:r>
            <a:r>
              <a:rPr lang="en-GB" sz="1000" i="1" dirty="0" err="1">
                <a:solidFill>
                  <a:srgbClr val="002060"/>
                </a:solidFill>
              </a:rPr>
              <a:t>kóroktana</a:t>
            </a:r>
            <a:r>
              <a:rPr lang="en-GB" sz="1000" i="1" dirty="0">
                <a:solidFill>
                  <a:srgbClr val="002060"/>
                </a:solidFill>
              </a:rPr>
              <a:t>, </a:t>
            </a:r>
            <a:r>
              <a:rPr lang="en-GB" sz="1000" i="1" dirty="0" err="1">
                <a:solidFill>
                  <a:srgbClr val="002060"/>
                </a:solidFill>
              </a:rPr>
              <a:t>fogalma</a:t>
            </a:r>
            <a:r>
              <a:rPr lang="en-GB" sz="1000" i="1" dirty="0">
                <a:solidFill>
                  <a:srgbClr val="002060"/>
                </a:solidFill>
              </a:rPr>
              <a:t> </a:t>
            </a:r>
            <a:r>
              <a:rPr lang="en-GB" sz="1000" i="1" dirty="0" err="1">
                <a:solidFill>
                  <a:srgbClr val="002060"/>
                </a:solidFill>
              </a:rPr>
              <a:t>és</a:t>
            </a:r>
            <a:r>
              <a:rPr lang="en-GB" sz="1000" i="1" dirty="0">
                <a:solidFill>
                  <a:srgbClr val="002060"/>
                </a:solidFill>
              </a:rPr>
              <a:t> </a:t>
            </a:r>
            <a:r>
              <a:rPr lang="en-GB" sz="1000" i="1" dirty="0" err="1">
                <a:solidFill>
                  <a:srgbClr val="002060"/>
                </a:solidFill>
              </a:rPr>
              <a:t>megelőzése</a:t>
            </a:r>
            <a:r>
              <a:rPr lang="en-GB" sz="1000" i="1" dirty="0">
                <a:solidFill>
                  <a:srgbClr val="002060"/>
                </a:solidFill>
              </a:rPr>
              <a:t> (Puerperal fever, aetiology, concepts and prevention)</a:t>
            </a:r>
            <a:r>
              <a:rPr lang="en-GB" sz="1000" dirty="0">
                <a:solidFill>
                  <a:srgbClr val="002060"/>
                </a:solidFill>
              </a:rPr>
              <a:t>.  P</a:t>
            </a:r>
            <a:r>
              <a:rPr lang="hu-HU" sz="1000" dirty="0">
                <a:solidFill>
                  <a:srgbClr val="002060"/>
                </a:solidFill>
              </a:rPr>
              <a:t> </a:t>
            </a:r>
            <a:r>
              <a:rPr lang="hu-HU" sz="1000" dirty="0" smtClean="0">
                <a:solidFill>
                  <a:srgbClr val="002060"/>
                </a:solidFill>
              </a:rPr>
              <a:t>47</a:t>
            </a:r>
            <a:r>
              <a:rPr lang="en-GB" sz="1000" dirty="0" smtClean="0">
                <a:solidFill>
                  <a:srgbClr val="002060"/>
                </a:solidFill>
              </a:rPr>
              <a:t>, </a:t>
            </a:r>
            <a:endParaRPr lang="hu-HU" sz="1000" dirty="0">
              <a:solidFill>
                <a:srgbClr val="002060"/>
              </a:solidFill>
            </a:endParaRPr>
          </a:p>
          <a:p>
            <a:r>
              <a:rPr lang="en-GB" sz="1000" dirty="0">
                <a:solidFill>
                  <a:srgbClr val="002060"/>
                </a:solidFill>
              </a:rPr>
              <a:t>Translated by: </a:t>
            </a:r>
            <a:r>
              <a:rPr lang="en-GB" sz="1000" dirty="0" err="1">
                <a:solidFill>
                  <a:srgbClr val="002060"/>
                </a:solidFill>
              </a:rPr>
              <a:t>Rákóczi</a:t>
            </a:r>
            <a:r>
              <a:rPr lang="en-GB" sz="1000" dirty="0">
                <a:solidFill>
                  <a:srgbClr val="002060"/>
                </a:solidFill>
              </a:rPr>
              <a:t> </a:t>
            </a:r>
            <a:r>
              <a:rPr lang="en-GB" sz="1000" dirty="0" err="1">
                <a:solidFill>
                  <a:srgbClr val="002060"/>
                </a:solidFill>
              </a:rPr>
              <a:t>Katalin</a:t>
            </a:r>
            <a:r>
              <a:rPr lang="en-GB" sz="1000" dirty="0">
                <a:solidFill>
                  <a:srgbClr val="002060"/>
                </a:solidFill>
              </a:rPr>
              <a:t>, </a:t>
            </a:r>
            <a:r>
              <a:rPr lang="en-GB" sz="1000" dirty="0" err="1">
                <a:solidFill>
                  <a:srgbClr val="002060"/>
                </a:solidFill>
              </a:rPr>
              <a:t>Akadémiai</a:t>
            </a:r>
            <a:r>
              <a:rPr lang="en-GB" sz="1000" dirty="0">
                <a:solidFill>
                  <a:srgbClr val="002060"/>
                </a:solidFill>
              </a:rPr>
              <a:t> </a:t>
            </a:r>
            <a:r>
              <a:rPr lang="en-GB" sz="1000" dirty="0" err="1">
                <a:solidFill>
                  <a:srgbClr val="002060"/>
                </a:solidFill>
              </a:rPr>
              <a:t>Kiadó</a:t>
            </a:r>
            <a:r>
              <a:rPr lang="en-GB" sz="1000" dirty="0">
                <a:solidFill>
                  <a:srgbClr val="002060"/>
                </a:solidFill>
              </a:rPr>
              <a:t>, Budapest, 2012. Original edition: </a:t>
            </a:r>
            <a:r>
              <a:rPr lang="en-GB" sz="1000" i="1" dirty="0">
                <a:solidFill>
                  <a:srgbClr val="002060"/>
                </a:solidFill>
              </a:rPr>
              <a:t>Die </a:t>
            </a:r>
            <a:r>
              <a:rPr lang="en-GB" sz="1000" i="1" dirty="0" err="1">
                <a:solidFill>
                  <a:srgbClr val="002060"/>
                </a:solidFill>
              </a:rPr>
              <a:t>Ätiologie</a:t>
            </a:r>
            <a:r>
              <a:rPr lang="en-GB" sz="1000" i="1" dirty="0">
                <a:solidFill>
                  <a:srgbClr val="002060"/>
                </a:solidFill>
              </a:rPr>
              <a:t>, der </a:t>
            </a:r>
            <a:r>
              <a:rPr lang="en-GB" sz="1000" i="1" dirty="0" err="1">
                <a:solidFill>
                  <a:srgbClr val="002060"/>
                </a:solidFill>
              </a:rPr>
              <a:t>Begriff</a:t>
            </a:r>
            <a:r>
              <a:rPr lang="en-GB" sz="1000" i="1" dirty="0">
                <a:solidFill>
                  <a:srgbClr val="002060"/>
                </a:solidFill>
              </a:rPr>
              <a:t> und die Prophylaxis des </a:t>
            </a:r>
            <a:r>
              <a:rPr lang="en-GB" sz="1000" i="1" dirty="0" err="1">
                <a:solidFill>
                  <a:srgbClr val="002060"/>
                </a:solidFill>
              </a:rPr>
              <a:t>Kindbettfiebers</a:t>
            </a:r>
            <a:r>
              <a:rPr lang="en-GB" sz="1000" dirty="0">
                <a:solidFill>
                  <a:srgbClr val="002060"/>
                </a:solidFill>
              </a:rPr>
              <a:t> </a:t>
            </a:r>
            <a:endParaRPr lang="hu-HU" sz="1000" dirty="0">
              <a:solidFill>
                <a:srgbClr val="002060"/>
              </a:solidFill>
            </a:endParaRPr>
          </a:p>
          <a:p>
            <a:r>
              <a:rPr lang="en-GB" sz="1000" dirty="0">
                <a:solidFill>
                  <a:srgbClr val="002060"/>
                </a:solidFill>
              </a:rPr>
              <a:t>von Ignaz Philipp </a:t>
            </a:r>
            <a:r>
              <a:rPr lang="en-GB" sz="1000" dirty="0" err="1">
                <a:solidFill>
                  <a:srgbClr val="002060"/>
                </a:solidFill>
              </a:rPr>
              <a:t>Semmelweis</a:t>
            </a:r>
            <a:r>
              <a:rPr lang="en-GB" sz="1000" dirty="0">
                <a:solidFill>
                  <a:srgbClr val="002060"/>
                </a:solidFill>
              </a:rPr>
              <a:t>. </a:t>
            </a:r>
            <a:r>
              <a:rPr lang="en-GB" sz="1000" dirty="0" err="1">
                <a:solidFill>
                  <a:srgbClr val="002060"/>
                </a:solidFill>
              </a:rPr>
              <a:t>Pesth</a:t>
            </a:r>
            <a:r>
              <a:rPr lang="en-GB" sz="1000" dirty="0">
                <a:solidFill>
                  <a:srgbClr val="002060"/>
                </a:solidFill>
              </a:rPr>
              <a:t>-Wien-Leipzig, C.A. </a:t>
            </a:r>
            <a:r>
              <a:rPr lang="en-GB" sz="1000" dirty="0" err="1">
                <a:solidFill>
                  <a:srgbClr val="002060"/>
                </a:solidFill>
              </a:rPr>
              <a:t>Hartleben</a:t>
            </a:r>
            <a:r>
              <a:rPr lang="en-GB" sz="1000" dirty="0">
                <a:solidFill>
                  <a:srgbClr val="002060"/>
                </a:solidFill>
              </a:rPr>
              <a:t> Verlag1861</a:t>
            </a:r>
            <a:r>
              <a:rPr lang="hu-HU" sz="1000" dirty="0">
                <a:solidFill>
                  <a:srgbClr val="002060"/>
                </a:solidFill>
              </a:rPr>
              <a:t>)</a:t>
            </a:r>
          </a:p>
          <a:p>
            <a:r>
              <a:rPr lang="hu-HU" dirty="0">
                <a:solidFill>
                  <a:srgbClr val="002060"/>
                </a:solidFill>
              </a:rPr>
              <a:t>                          </a:t>
            </a:r>
          </a:p>
        </p:txBody>
      </p:sp>
      <p:sp>
        <p:nvSpPr>
          <p:cNvPr id="3" name="Téglalap 2"/>
          <p:cNvSpPr/>
          <p:nvPr/>
        </p:nvSpPr>
        <p:spPr>
          <a:xfrm>
            <a:off x="323528" y="476672"/>
            <a:ext cx="8568952" cy="1862048"/>
          </a:xfrm>
          <a:prstGeom prst="rect">
            <a:avLst/>
          </a:prstGeom>
        </p:spPr>
        <p:txBody>
          <a:bodyPr wrap="square">
            <a:spAutoFit/>
          </a:bodyPr>
          <a:lstStyle/>
          <a:p>
            <a:pPr indent="449580">
              <a:lnSpc>
                <a:spcPct val="115000"/>
              </a:lnSpc>
              <a:spcAft>
                <a:spcPts val="1000"/>
              </a:spcAft>
            </a:pPr>
            <a:r>
              <a:rPr lang="en-GB" sz="2000" dirty="0" smtClean="0">
                <a:solidFill>
                  <a:srgbClr val="000066"/>
                </a:solidFill>
                <a:latin typeface="Arial" panose="020B0604020202020204" pitchFamily="34" charset="0"/>
                <a:ea typeface="Calibri"/>
                <a:cs typeface="Arial" panose="020B0604020202020204" pitchFamily="34" charset="0"/>
              </a:rPr>
              <a:t>In </a:t>
            </a:r>
            <a:r>
              <a:rPr lang="en-GB" sz="2000" dirty="0">
                <a:solidFill>
                  <a:srgbClr val="000066"/>
                </a:solidFill>
                <a:latin typeface="Arial" panose="020B0604020202020204" pitchFamily="34" charset="0"/>
                <a:ea typeface="Calibri"/>
                <a:cs typeface="Arial" panose="020B0604020202020204" pitchFamily="34" charset="0"/>
              </a:rPr>
              <a:t>spring 1847, </a:t>
            </a:r>
            <a:r>
              <a:rPr lang="en-GB" sz="2000" dirty="0" err="1">
                <a:solidFill>
                  <a:srgbClr val="000066"/>
                </a:solidFill>
                <a:latin typeface="Arial" panose="020B0604020202020204" pitchFamily="34" charset="0"/>
                <a:ea typeface="Calibri"/>
                <a:cs typeface="Arial" panose="020B0604020202020204" pitchFamily="34" charset="0"/>
              </a:rPr>
              <a:t>Semmelweis</a:t>
            </a:r>
            <a:r>
              <a:rPr lang="en-GB" sz="2000" dirty="0">
                <a:solidFill>
                  <a:srgbClr val="000066"/>
                </a:solidFill>
                <a:latin typeface="Arial" panose="020B0604020202020204" pitchFamily="34" charset="0"/>
                <a:ea typeface="Calibri"/>
                <a:cs typeface="Arial" panose="020B0604020202020204" pitchFamily="34" charset="0"/>
              </a:rPr>
              <a:t> </a:t>
            </a:r>
            <a:r>
              <a:rPr lang="hu-HU" sz="2000" dirty="0" smtClean="0">
                <a:solidFill>
                  <a:srgbClr val="000066"/>
                </a:solidFill>
                <a:latin typeface="Arial" panose="020B0604020202020204" pitchFamily="34" charset="0"/>
                <a:ea typeface="Calibri"/>
                <a:cs typeface="Arial" panose="020B0604020202020204" pitchFamily="34" charset="0"/>
              </a:rPr>
              <a:t>recieved a </a:t>
            </a:r>
            <a:r>
              <a:rPr lang="en-GB" sz="2000" dirty="0" smtClean="0">
                <a:solidFill>
                  <a:srgbClr val="000066"/>
                </a:solidFill>
                <a:latin typeface="Arial" panose="020B0604020202020204" pitchFamily="34" charset="0"/>
                <a:ea typeface="Calibri"/>
                <a:cs typeface="Arial" panose="020B0604020202020204" pitchFamily="34" charset="0"/>
              </a:rPr>
              <a:t>sad </a:t>
            </a:r>
            <a:r>
              <a:rPr lang="en-GB" sz="2000" dirty="0">
                <a:solidFill>
                  <a:srgbClr val="000066"/>
                </a:solidFill>
                <a:latin typeface="Arial" panose="020B0604020202020204" pitchFamily="34" charset="0"/>
                <a:ea typeface="Calibri"/>
                <a:cs typeface="Arial" panose="020B0604020202020204" pitchFamily="34" charset="0"/>
              </a:rPr>
              <a:t>news. His revered and </a:t>
            </a:r>
            <a:r>
              <a:rPr lang="en-GB" sz="2000" dirty="0" smtClean="0">
                <a:solidFill>
                  <a:srgbClr val="000066"/>
                </a:solidFill>
                <a:latin typeface="Arial" panose="020B0604020202020204" pitchFamily="34" charset="0"/>
                <a:ea typeface="Calibri"/>
                <a:cs typeface="Arial" panose="020B0604020202020204" pitchFamily="34" charset="0"/>
              </a:rPr>
              <a:t>high</a:t>
            </a:r>
            <a:r>
              <a:rPr lang="hu-HU" sz="2000" dirty="0" smtClean="0">
                <a:solidFill>
                  <a:srgbClr val="000066"/>
                </a:solidFill>
                <a:latin typeface="Arial" panose="020B0604020202020204" pitchFamily="34" charset="0"/>
                <a:ea typeface="Calibri"/>
                <a:cs typeface="Arial" panose="020B0604020202020204" pitchFamily="34" charset="0"/>
              </a:rPr>
              <a:t>ly</a:t>
            </a:r>
            <a:r>
              <a:rPr lang="en-GB" sz="2000" dirty="0" smtClean="0">
                <a:solidFill>
                  <a:srgbClr val="000066"/>
                </a:solidFill>
                <a:latin typeface="Arial" panose="020B0604020202020204" pitchFamily="34" charset="0"/>
                <a:ea typeface="Calibri"/>
                <a:cs typeface="Arial" panose="020B0604020202020204" pitchFamily="34" charset="0"/>
              </a:rPr>
              <a:t> esteem</a:t>
            </a:r>
            <a:r>
              <a:rPr lang="hu-HU" sz="2000" dirty="0" smtClean="0">
                <a:solidFill>
                  <a:srgbClr val="000066"/>
                </a:solidFill>
                <a:latin typeface="Arial" panose="020B0604020202020204" pitchFamily="34" charset="0"/>
                <a:ea typeface="Calibri"/>
                <a:cs typeface="Arial" panose="020B0604020202020204" pitchFamily="34" charset="0"/>
              </a:rPr>
              <a:t>ed</a:t>
            </a:r>
            <a:r>
              <a:rPr lang="en-GB" sz="2000" dirty="0" smtClean="0">
                <a:solidFill>
                  <a:srgbClr val="000066"/>
                </a:solidFill>
                <a:latin typeface="Arial" panose="020B0604020202020204" pitchFamily="34" charset="0"/>
                <a:ea typeface="Calibri"/>
                <a:cs typeface="Arial" panose="020B0604020202020204" pitchFamily="34" charset="0"/>
              </a:rPr>
              <a:t>  </a:t>
            </a:r>
            <a:r>
              <a:rPr lang="en-GB" sz="2000" dirty="0" err="1">
                <a:solidFill>
                  <a:srgbClr val="000066"/>
                </a:solidFill>
                <a:latin typeface="Arial" panose="020B0604020202020204" pitchFamily="34" charset="0"/>
                <a:ea typeface="Calibri"/>
                <a:cs typeface="Arial" panose="020B0604020202020204" pitchFamily="34" charset="0"/>
              </a:rPr>
              <a:t>Kolletschka</a:t>
            </a:r>
            <a:r>
              <a:rPr lang="en-GB" sz="2000" dirty="0">
                <a:solidFill>
                  <a:srgbClr val="000066"/>
                </a:solidFill>
                <a:latin typeface="Arial" panose="020B0604020202020204" pitchFamily="34" charset="0"/>
                <a:ea typeface="Calibri"/>
                <a:cs typeface="Arial" panose="020B0604020202020204" pitchFamily="34" charset="0"/>
              </a:rPr>
              <a:t>, professor of forensic medicine - after one of his students pricked him with his knife during autopsy – got ill with phlebitis and lymphangitis as well as  bilateral </a:t>
            </a:r>
            <a:r>
              <a:rPr lang="en-GB" sz="2000" dirty="0" err="1">
                <a:solidFill>
                  <a:srgbClr val="000066"/>
                </a:solidFill>
                <a:latin typeface="Arial" panose="020B0604020202020204" pitchFamily="34" charset="0"/>
                <a:ea typeface="Calibri"/>
                <a:cs typeface="Arial" panose="020B0604020202020204" pitchFamily="34" charset="0"/>
              </a:rPr>
              <a:t>pleuritis</a:t>
            </a:r>
            <a:r>
              <a:rPr lang="en-GB" sz="2000" dirty="0">
                <a:solidFill>
                  <a:srgbClr val="000066"/>
                </a:solidFill>
                <a:latin typeface="Arial" panose="020B0604020202020204" pitchFamily="34" charset="0"/>
                <a:ea typeface="Calibri"/>
                <a:cs typeface="Arial" panose="020B0604020202020204" pitchFamily="34" charset="0"/>
              </a:rPr>
              <a:t>, pericarditis, peritonitis, </a:t>
            </a:r>
            <a:r>
              <a:rPr lang="en-GB" sz="2000" dirty="0" err="1">
                <a:solidFill>
                  <a:srgbClr val="000066"/>
                </a:solidFill>
                <a:latin typeface="Arial" panose="020B0604020202020204" pitchFamily="34" charset="0"/>
                <a:ea typeface="Calibri"/>
                <a:cs typeface="Arial" panose="020B0604020202020204" pitchFamily="34" charset="0"/>
              </a:rPr>
              <a:t>cortico</a:t>
            </a:r>
            <a:r>
              <a:rPr lang="en-GB" sz="2000" dirty="0">
                <a:solidFill>
                  <a:srgbClr val="000066"/>
                </a:solidFill>
                <a:latin typeface="Arial" panose="020B0604020202020204" pitchFamily="34" charset="0"/>
                <a:ea typeface="Calibri"/>
                <a:cs typeface="Arial" panose="020B0604020202020204" pitchFamily="34" charset="0"/>
              </a:rPr>
              <a:t>-cerebral inflammation and died.</a:t>
            </a:r>
            <a:endParaRPr lang="hu-HU" sz="2000" dirty="0">
              <a:solidFill>
                <a:srgbClr val="000066"/>
              </a:solidFill>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11575982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áblázat 1"/>
          <p:cNvGraphicFramePr>
            <a:graphicFrameLocks noGrp="1"/>
          </p:cNvGraphicFramePr>
          <p:nvPr>
            <p:extLst>
              <p:ext uri="{D42A27DB-BD31-4B8C-83A1-F6EECF244321}">
                <p14:modId xmlns:p14="http://schemas.microsoft.com/office/powerpoint/2010/main" val="2551224791"/>
              </p:ext>
            </p:extLst>
          </p:nvPr>
        </p:nvGraphicFramePr>
        <p:xfrm>
          <a:off x="674000" y="2420888"/>
          <a:ext cx="7920884" cy="3601696"/>
        </p:xfrm>
        <a:graphic>
          <a:graphicData uri="http://schemas.openxmlformats.org/drawingml/2006/table">
            <a:tbl>
              <a:tblPr firstRow="1" firstCol="1" bandRow="1" bandCol="1"/>
              <a:tblGrid>
                <a:gridCol w="1980221">
                  <a:extLst>
                    <a:ext uri="{9D8B030D-6E8A-4147-A177-3AD203B41FA5}">
                      <a16:colId xmlns:a16="http://schemas.microsoft.com/office/drawing/2014/main" xmlns="" val="20000"/>
                    </a:ext>
                  </a:extLst>
                </a:gridCol>
                <a:gridCol w="1980221">
                  <a:extLst>
                    <a:ext uri="{9D8B030D-6E8A-4147-A177-3AD203B41FA5}">
                      <a16:colId xmlns:a16="http://schemas.microsoft.com/office/drawing/2014/main" xmlns="" val="20001"/>
                    </a:ext>
                  </a:extLst>
                </a:gridCol>
                <a:gridCol w="1980221">
                  <a:extLst>
                    <a:ext uri="{9D8B030D-6E8A-4147-A177-3AD203B41FA5}">
                      <a16:colId xmlns:a16="http://schemas.microsoft.com/office/drawing/2014/main" xmlns="" val="20002"/>
                    </a:ext>
                  </a:extLst>
                </a:gridCol>
                <a:gridCol w="1980221">
                  <a:extLst>
                    <a:ext uri="{9D8B030D-6E8A-4147-A177-3AD203B41FA5}">
                      <a16:colId xmlns:a16="http://schemas.microsoft.com/office/drawing/2014/main" xmlns="" val="20003"/>
                    </a:ext>
                  </a:extLst>
                </a:gridCol>
              </a:tblGrid>
              <a:tr h="339703">
                <a:tc>
                  <a:txBody>
                    <a:bodyPr/>
                    <a:lstStyle/>
                    <a:p>
                      <a:pPr algn="ctr">
                        <a:lnSpc>
                          <a:spcPct val="115000"/>
                        </a:lnSpc>
                        <a:spcAft>
                          <a:spcPts val="0"/>
                        </a:spcAft>
                      </a:pPr>
                      <a:r>
                        <a:rPr lang="hu-HU" sz="2000" i="1" dirty="0" smtClean="0">
                          <a:solidFill>
                            <a:srgbClr val="002060"/>
                          </a:solidFill>
                          <a:effectLst/>
                          <a:latin typeface="Arial" panose="020B0604020202020204" pitchFamily="34" charset="0"/>
                          <a:ea typeface="Calibri"/>
                          <a:cs typeface="Arial" panose="020B0604020202020204" pitchFamily="34" charset="0"/>
                        </a:rPr>
                        <a:t>Year, 1847</a:t>
                      </a:r>
                      <a:endParaRPr lang="hu-HU" sz="2000" dirty="0">
                        <a:solidFill>
                          <a:srgbClr val="002060"/>
                        </a:solidFill>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u-HU" sz="2000" i="1" dirty="0" err="1" smtClean="0">
                          <a:solidFill>
                            <a:srgbClr val="002060"/>
                          </a:solidFill>
                          <a:effectLst/>
                          <a:latin typeface="Arial" panose="020B0604020202020204" pitchFamily="34" charset="0"/>
                          <a:ea typeface="Calibri"/>
                          <a:cs typeface="Arial" panose="020B0604020202020204" pitchFamily="34" charset="0"/>
                        </a:rPr>
                        <a:t>Number</a:t>
                      </a:r>
                      <a:r>
                        <a:rPr lang="hu-HU" sz="2000" i="1" baseline="0" dirty="0" smtClean="0">
                          <a:solidFill>
                            <a:srgbClr val="002060"/>
                          </a:solidFill>
                          <a:effectLst/>
                          <a:latin typeface="Arial" panose="020B0604020202020204" pitchFamily="34" charset="0"/>
                          <a:ea typeface="Calibri"/>
                          <a:cs typeface="Arial" panose="020B0604020202020204" pitchFamily="34" charset="0"/>
                        </a:rPr>
                        <a:t> of </a:t>
                      </a:r>
                      <a:r>
                        <a:rPr lang="hu-HU" sz="2000" i="1" baseline="0" dirty="0" err="1" smtClean="0">
                          <a:solidFill>
                            <a:srgbClr val="002060"/>
                          </a:solidFill>
                          <a:effectLst/>
                          <a:latin typeface="Arial" panose="020B0604020202020204" pitchFamily="34" charset="0"/>
                          <a:ea typeface="Calibri"/>
                          <a:cs typeface="Arial" panose="020B0604020202020204" pitchFamily="34" charset="0"/>
                        </a:rPr>
                        <a:t>delivery</a:t>
                      </a:r>
                      <a:endParaRPr lang="hu-HU" sz="2000" dirty="0">
                        <a:solidFill>
                          <a:srgbClr val="002060"/>
                        </a:solidFill>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u-HU" sz="2000" i="1" dirty="0" err="1" smtClean="0">
                          <a:solidFill>
                            <a:srgbClr val="002060"/>
                          </a:solidFill>
                          <a:effectLst/>
                          <a:latin typeface="Arial" panose="020B0604020202020204" pitchFamily="34" charset="0"/>
                          <a:ea typeface="Calibri"/>
                          <a:cs typeface="Arial" panose="020B0604020202020204" pitchFamily="34" charset="0"/>
                        </a:rPr>
                        <a:t>Number</a:t>
                      </a:r>
                      <a:r>
                        <a:rPr lang="hu-HU" sz="2000" i="1" baseline="0" dirty="0" smtClean="0">
                          <a:solidFill>
                            <a:srgbClr val="002060"/>
                          </a:solidFill>
                          <a:effectLst/>
                          <a:latin typeface="Arial" panose="020B0604020202020204" pitchFamily="34" charset="0"/>
                          <a:ea typeface="Calibri"/>
                          <a:cs typeface="Arial" panose="020B0604020202020204" pitchFamily="34" charset="0"/>
                        </a:rPr>
                        <a:t> of </a:t>
                      </a:r>
                      <a:r>
                        <a:rPr lang="hu-HU" sz="2000" i="1" baseline="0" dirty="0" err="1" smtClean="0">
                          <a:solidFill>
                            <a:srgbClr val="002060"/>
                          </a:solidFill>
                          <a:effectLst/>
                          <a:latin typeface="Arial" panose="020B0604020202020204" pitchFamily="34" charset="0"/>
                          <a:ea typeface="Calibri"/>
                          <a:cs typeface="Arial" panose="020B0604020202020204" pitchFamily="34" charset="0"/>
                        </a:rPr>
                        <a:t>death</a:t>
                      </a:r>
                      <a:endParaRPr lang="hu-HU" sz="2000" dirty="0">
                        <a:solidFill>
                          <a:srgbClr val="002060"/>
                        </a:solidFill>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u-HU" sz="2000" dirty="0" smtClean="0">
                          <a:solidFill>
                            <a:srgbClr val="002060"/>
                          </a:solidFill>
                          <a:effectLst/>
                          <a:latin typeface="Arial" panose="020B0604020202020204" pitchFamily="34" charset="0"/>
                          <a:ea typeface="Calibri"/>
                          <a:cs typeface="Arial" panose="020B0604020202020204" pitchFamily="34" charset="0"/>
                        </a:rPr>
                        <a:t>%</a:t>
                      </a:r>
                      <a:endParaRPr lang="hu-HU" sz="2000" dirty="0">
                        <a:solidFill>
                          <a:srgbClr val="002060"/>
                        </a:solidFill>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362582">
                <a:tc>
                  <a:txBody>
                    <a:bodyPr/>
                    <a:lstStyle/>
                    <a:p>
                      <a:pPr>
                        <a:lnSpc>
                          <a:spcPct val="115000"/>
                        </a:lnSpc>
                        <a:spcAft>
                          <a:spcPts val="0"/>
                        </a:spcAft>
                      </a:pPr>
                      <a:r>
                        <a:rPr lang="hu-HU" sz="2000" dirty="0" err="1" smtClean="0">
                          <a:solidFill>
                            <a:srgbClr val="002060"/>
                          </a:solidFill>
                          <a:effectLst/>
                          <a:latin typeface="Arial" panose="020B0604020202020204" pitchFamily="34" charset="0"/>
                          <a:ea typeface="Calibri"/>
                          <a:cs typeface="Arial" panose="020B0604020202020204" pitchFamily="34" charset="0"/>
                        </a:rPr>
                        <a:t>June</a:t>
                      </a:r>
                      <a:endParaRPr lang="hu-HU" sz="2000" dirty="0">
                        <a:solidFill>
                          <a:srgbClr val="002060"/>
                        </a:solidFill>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u-HU" sz="2000" dirty="0">
                          <a:solidFill>
                            <a:srgbClr val="002060"/>
                          </a:solidFill>
                          <a:effectLst/>
                          <a:latin typeface="Arial" panose="020B0604020202020204" pitchFamily="34" charset="0"/>
                          <a:ea typeface="Calibri"/>
                          <a:cs typeface="Arial" panose="020B0604020202020204" pitchFamily="34" charset="0"/>
                        </a:rPr>
                        <a:t>268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u-HU" sz="2000" dirty="0">
                          <a:solidFill>
                            <a:srgbClr val="002060"/>
                          </a:solidFill>
                          <a:effectLst/>
                          <a:latin typeface="Arial" panose="020B0604020202020204" pitchFamily="34" charset="0"/>
                          <a:ea typeface="Calibri"/>
                          <a:cs typeface="Arial" panose="020B0604020202020204" pitchFamily="34" charset="0"/>
                        </a:rPr>
                        <a:t>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u-HU" sz="2000">
                          <a:solidFill>
                            <a:srgbClr val="002060"/>
                          </a:solidFill>
                          <a:effectLst/>
                          <a:latin typeface="Arial" panose="020B0604020202020204" pitchFamily="34" charset="0"/>
                          <a:ea typeface="Calibri"/>
                          <a:cs typeface="Arial" panose="020B0604020202020204" pitchFamily="34" charset="0"/>
                        </a:rPr>
                        <a:t>2,38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362582">
                <a:tc>
                  <a:txBody>
                    <a:bodyPr/>
                    <a:lstStyle/>
                    <a:p>
                      <a:pPr>
                        <a:lnSpc>
                          <a:spcPct val="115000"/>
                        </a:lnSpc>
                        <a:spcAft>
                          <a:spcPts val="0"/>
                        </a:spcAft>
                      </a:pPr>
                      <a:r>
                        <a:rPr lang="hu-HU" sz="2000" dirty="0" err="1" smtClean="0">
                          <a:solidFill>
                            <a:srgbClr val="002060"/>
                          </a:solidFill>
                          <a:effectLst/>
                          <a:latin typeface="Arial" panose="020B0604020202020204" pitchFamily="34" charset="0"/>
                          <a:ea typeface="Calibri"/>
                          <a:cs typeface="Arial" panose="020B0604020202020204" pitchFamily="34" charset="0"/>
                        </a:rPr>
                        <a:t>July</a:t>
                      </a:r>
                      <a:endParaRPr lang="hu-HU" sz="2000" dirty="0">
                        <a:solidFill>
                          <a:srgbClr val="002060"/>
                        </a:solidFill>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u-HU" sz="2000">
                          <a:solidFill>
                            <a:srgbClr val="002060"/>
                          </a:solidFill>
                          <a:effectLst/>
                          <a:latin typeface="Arial" panose="020B0604020202020204" pitchFamily="34" charset="0"/>
                          <a:ea typeface="Calibri"/>
                          <a:cs typeface="Arial" panose="020B0604020202020204" pitchFamily="34" charset="0"/>
                        </a:rPr>
                        <a:t>250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u-HU" sz="2000" dirty="0">
                          <a:solidFill>
                            <a:srgbClr val="002060"/>
                          </a:solidFill>
                          <a:effectLst/>
                          <a:latin typeface="Arial" panose="020B0604020202020204" pitchFamily="34" charset="0"/>
                          <a:ea typeface="Calibri"/>
                          <a:cs typeface="Arial" panose="020B0604020202020204" pitchFamily="34"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u-HU" sz="2000" b="1" dirty="0">
                          <a:solidFill>
                            <a:srgbClr val="0000CC"/>
                          </a:solidFill>
                          <a:effectLst/>
                          <a:latin typeface="Arial" panose="020B0604020202020204" pitchFamily="34" charset="0"/>
                          <a:ea typeface="Calibri"/>
                          <a:cs typeface="Arial" panose="020B0604020202020204" pitchFamily="34" charset="0"/>
                        </a:rPr>
                        <a:t>1,20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362582">
                <a:tc>
                  <a:txBody>
                    <a:bodyPr/>
                    <a:lstStyle/>
                    <a:p>
                      <a:pPr>
                        <a:lnSpc>
                          <a:spcPct val="115000"/>
                        </a:lnSpc>
                        <a:spcAft>
                          <a:spcPts val="0"/>
                        </a:spcAft>
                      </a:pPr>
                      <a:r>
                        <a:rPr lang="hu-HU" sz="2000" dirty="0" smtClean="0">
                          <a:solidFill>
                            <a:srgbClr val="002060"/>
                          </a:solidFill>
                          <a:effectLst/>
                          <a:latin typeface="Arial" panose="020B0604020202020204" pitchFamily="34" charset="0"/>
                          <a:ea typeface="Calibri"/>
                          <a:cs typeface="Arial" panose="020B0604020202020204" pitchFamily="34" charset="0"/>
                        </a:rPr>
                        <a:t>August</a:t>
                      </a:r>
                      <a:endParaRPr lang="hu-HU" sz="2000" dirty="0">
                        <a:solidFill>
                          <a:srgbClr val="002060"/>
                        </a:solidFill>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u-HU" sz="2000">
                          <a:solidFill>
                            <a:srgbClr val="002060"/>
                          </a:solidFill>
                          <a:effectLst/>
                          <a:latin typeface="Arial" panose="020B0604020202020204" pitchFamily="34" charset="0"/>
                          <a:ea typeface="Calibri"/>
                          <a:cs typeface="Arial" panose="020B0604020202020204" pitchFamily="34" charset="0"/>
                        </a:rPr>
                        <a:t>264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u-HU" sz="2000" dirty="0">
                          <a:solidFill>
                            <a:srgbClr val="002060"/>
                          </a:solidFill>
                          <a:effectLst/>
                          <a:latin typeface="Arial" panose="020B0604020202020204" pitchFamily="34" charset="0"/>
                          <a:ea typeface="Calibri"/>
                          <a:cs typeface="Arial" panose="020B0604020202020204" pitchFamily="34"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u-HU" sz="2000" dirty="0">
                          <a:solidFill>
                            <a:srgbClr val="002060"/>
                          </a:solidFill>
                          <a:effectLst/>
                          <a:latin typeface="Arial" panose="020B0604020202020204" pitchFamily="34" charset="0"/>
                          <a:ea typeface="Calibri"/>
                          <a:cs typeface="Arial" panose="020B0604020202020204" pitchFamily="34" charset="0"/>
                        </a:rPr>
                        <a:t>1,89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362582">
                <a:tc>
                  <a:txBody>
                    <a:bodyPr/>
                    <a:lstStyle/>
                    <a:p>
                      <a:pPr>
                        <a:lnSpc>
                          <a:spcPct val="115000"/>
                        </a:lnSpc>
                        <a:spcAft>
                          <a:spcPts val="0"/>
                        </a:spcAft>
                      </a:pPr>
                      <a:r>
                        <a:rPr lang="hu-HU" sz="2000" dirty="0" err="1" smtClean="0">
                          <a:solidFill>
                            <a:srgbClr val="002060"/>
                          </a:solidFill>
                          <a:effectLst/>
                          <a:latin typeface="Arial" panose="020B0604020202020204" pitchFamily="34" charset="0"/>
                          <a:ea typeface="Calibri"/>
                          <a:cs typeface="Arial" panose="020B0604020202020204" pitchFamily="34" charset="0"/>
                        </a:rPr>
                        <a:t>September</a:t>
                      </a:r>
                      <a:endParaRPr lang="hu-HU" sz="2000" dirty="0">
                        <a:solidFill>
                          <a:srgbClr val="002060"/>
                        </a:solidFill>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u-HU" sz="2000" dirty="0">
                          <a:solidFill>
                            <a:srgbClr val="002060"/>
                          </a:solidFill>
                          <a:effectLst/>
                          <a:latin typeface="Arial" panose="020B0604020202020204" pitchFamily="34" charset="0"/>
                          <a:ea typeface="Calibri"/>
                          <a:cs typeface="Arial" panose="020B0604020202020204" pitchFamily="34" charset="0"/>
                        </a:rPr>
                        <a:t>262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u-HU" sz="2000">
                          <a:solidFill>
                            <a:srgbClr val="002060"/>
                          </a:solidFill>
                          <a:effectLst/>
                          <a:latin typeface="Arial" panose="020B0604020202020204" pitchFamily="34" charset="0"/>
                          <a:ea typeface="Calibri"/>
                          <a:cs typeface="Arial" panose="020B0604020202020204" pitchFamily="34" charset="0"/>
                        </a:rPr>
                        <a:t>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u-HU" sz="2000" dirty="0">
                          <a:solidFill>
                            <a:srgbClr val="002060"/>
                          </a:solidFill>
                          <a:effectLst/>
                          <a:latin typeface="Arial" panose="020B0604020202020204" pitchFamily="34" charset="0"/>
                          <a:ea typeface="Calibri"/>
                          <a:cs typeface="Arial" panose="020B0604020202020204" pitchFamily="34" charset="0"/>
                        </a:rPr>
                        <a:t>5,23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362582">
                <a:tc>
                  <a:txBody>
                    <a:bodyPr/>
                    <a:lstStyle/>
                    <a:p>
                      <a:pPr>
                        <a:lnSpc>
                          <a:spcPct val="115000"/>
                        </a:lnSpc>
                        <a:spcAft>
                          <a:spcPts val="0"/>
                        </a:spcAft>
                      </a:pPr>
                      <a:r>
                        <a:rPr lang="hu-HU" sz="2000" dirty="0" err="1" smtClean="0">
                          <a:solidFill>
                            <a:srgbClr val="002060"/>
                          </a:solidFill>
                          <a:effectLst/>
                          <a:latin typeface="Arial" panose="020B0604020202020204" pitchFamily="34" charset="0"/>
                          <a:ea typeface="Calibri"/>
                          <a:cs typeface="Arial" panose="020B0604020202020204" pitchFamily="34" charset="0"/>
                        </a:rPr>
                        <a:t>October</a:t>
                      </a:r>
                      <a:endParaRPr lang="hu-HU" sz="2000" dirty="0">
                        <a:solidFill>
                          <a:srgbClr val="002060"/>
                        </a:solidFill>
                        <a:effectLst/>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u-HU" sz="2000">
                          <a:solidFill>
                            <a:srgbClr val="002060"/>
                          </a:solidFill>
                          <a:effectLst/>
                          <a:latin typeface="Arial" panose="020B0604020202020204" pitchFamily="34" charset="0"/>
                          <a:ea typeface="Calibri"/>
                          <a:cs typeface="Arial" panose="020B0604020202020204" pitchFamily="34" charset="0"/>
                        </a:rPr>
                        <a:t>278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u-HU" sz="2000">
                          <a:solidFill>
                            <a:srgbClr val="002060"/>
                          </a:solidFill>
                          <a:effectLst/>
                          <a:latin typeface="Arial" panose="020B0604020202020204" pitchFamily="34" charset="0"/>
                          <a:ea typeface="Calibri"/>
                          <a:cs typeface="Arial" panose="020B0604020202020204" pitchFamily="34" charset="0"/>
                        </a:rPr>
                        <a:t>11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u-HU" sz="2000" dirty="0">
                          <a:solidFill>
                            <a:srgbClr val="002060"/>
                          </a:solidFill>
                          <a:effectLst/>
                          <a:latin typeface="Arial" panose="020B0604020202020204" pitchFamily="34" charset="0"/>
                          <a:ea typeface="Calibri"/>
                          <a:cs typeface="Arial" panose="020B0604020202020204" pitchFamily="34" charset="0"/>
                        </a:rPr>
                        <a:t>3,95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362582">
                <a:tc>
                  <a:txBody>
                    <a:bodyPr/>
                    <a:lstStyle/>
                    <a:p>
                      <a:pPr>
                        <a:lnSpc>
                          <a:spcPct val="115000"/>
                        </a:lnSpc>
                        <a:spcAft>
                          <a:spcPts val="0"/>
                        </a:spcAft>
                      </a:pPr>
                      <a:r>
                        <a:rPr lang="hu-HU" sz="2000">
                          <a:solidFill>
                            <a:srgbClr val="002060"/>
                          </a:solidFill>
                          <a:effectLst/>
                          <a:latin typeface="Arial" panose="020B0604020202020204" pitchFamily="34" charset="0"/>
                          <a:ea typeface="Calibri"/>
                          <a:cs typeface="Arial" panose="020B0604020202020204" pitchFamily="34" charset="0"/>
                        </a:rPr>
                        <a:t>November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u-HU" sz="2000">
                          <a:solidFill>
                            <a:srgbClr val="002060"/>
                          </a:solidFill>
                          <a:effectLst/>
                          <a:latin typeface="Arial" panose="020B0604020202020204" pitchFamily="34" charset="0"/>
                          <a:ea typeface="Calibri"/>
                          <a:cs typeface="Arial" panose="020B0604020202020204" pitchFamily="34" charset="0"/>
                        </a:rPr>
                        <a:t>246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u-HU" sz="2000">
                          <a:solidFill>
                            <a:srgbClr val="002060"/>
                          </a:solidFill>
                          <a:effectLst/>
                          <a:latin typeface="Arial" panose="020B0604020202020204" pitchFamily="34" charset="0"/>
                          <a:ea typeface="Calibri"/>
                          <a:cs typeface="Arial" panose="020B0604020202020204" pitchFamily="34" charset="0"/>
                        </a:rPr>
                        <a:t>11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u-HU" sz="2000" dirty="0">
                          <a:solidFill>
                            <a:srgbClr val="002060"/>
                          </a:solidFill>
                          <a:effectLst/>
                          <a:latin typeface="Arial" panose="020B0604020202020204" pitchFamily="34" charset="0"/>
                          <a:ea typeface="Calibri"/>
                          <a:cs typeface="Arial" panose="020B0604020202020204" pitchFamily="34" charset="0"/>
                        </a:rPr>
                        <a:t>4,47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362582">
                <a:tc>
                  <a:txBody>
                    <a:bodyPr/>
                    <a:lstStyle/>
                    <a:p>
                      <a:pPr>
                        <a:lnSpc>
                          <a:spcPct val="115000"/>
                        </a:lnSpc>
                        <a:spcAft>
                          <a:spcPts val="0"/>
                        </a:spcAft>
                      </a:pPr>
                      <a:r>
                        <a:rPr lang="hu-HU" sz="2000">
                          <a:solidFill>
                            <a:srgbClr val="002060"/>
                          </a:solidFill>
                          <a:effectLst/>
                          <a:latin typeface="Arial" panose="020B0604020202020204" pitchFamily="34" charset="0"/>
                          <a:ea typeface="Calibri"/>
                          <a:cs typeface="Arial" panose="020B0604020202020204" pitchFamily="34" charset="0"/>
                        </a:rPr>
                        <a:t>December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u-HU" sz="2000">
                          <a:solidFill>
                            <a:srgbClr val="002060"/>
                          </a:solidFill>
                          <a:effectLst/>
                          <a:latin typeface="Arial" panose="020B0604020202020204" pitchFamily="34" charset="0"/>
                          <a:ea typeface="Calibri"/>
                          <a:cs typeface="Arial" panose="020B0604020202020204" pitchFamily="34" charset="0"/>
                        </a:rPr>
                        <a:t>273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u-HU" sz="2000">
                          <a:solidFill>
                            <a:srgbClr val="002060"/>
                          </a:solidFill>
                          <a:effectLst/>
                          <a:latin typeface="Arial" panose="020B0604020202020204" pitchFamily="34" charset="0"/>
                          <a:ea typeface="Calibri"/>
                          <a:cs typeface="Arial" panose="020B0604020202020204" pitchFamily="34" charset="0"/>
                        </a:rPr>
                        <a:t>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u-HU" sz="2000" dirty="0">
                          <a:solidFill>
                            <a:srgbClr val="002060"/>
                          </a:solidFill>
                          <a:effectLst/>
                          <a:latin typeface="Arial" panose="020B0604020202020204" pitchFamily="34" charset="0"/>
                          <a:ea typeface="Calibri"/>
                          <a:cs typeface="Arial" panose="020B0604020202020204" pitchFamily="34" charset="0"/>
                        </a:rPr>
                        <a:t>2,93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362582">
                <a:tc>
                  <a:txBody>
                    <a:bodyPr/>
                    <a:lstStyle/>
                    <a:p>
                      <a:pPr>
                        <a:lnSpc>
                          <a:spcPct val="115000"/>
                        </a:lnSpc>
                        <a:spcAft>
                          <a:spcPts val="0"/>
                        </a:spcAft>
                      </a:pPr>
                      <a:r>
                        <a:rPr lang="hu-HU" sz="2000" dirty="0">
                          <a:solidFill>
                            <a:srgbClr val="002060"/>
                          </a:solidFill>
                          <a:effectLst/>
                          <a:latin typeface="Arial" panose="020B0604020202020204" pitchFamily="34" charset="0"/>
                          <a:ea typeface="Calibri"/>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u-HU" sz="2000" dirty="0">
                          <a:solidFill>
                            <a:srgbClr val="002060"/>
                          </a:solidFill>
                          <a:effectLst/>
                          <a:latin typeface="Arial" panose="020B0604020202020204" pitchFamily="34" charset="0"/>
                          <a:ea typeface="Calibri"/>
                          <a:cs typeface="Arial" panose="020B0604020202020204" pitchFamily="34" charset="0"/>
                        </a:rPr>
                        <a:t>1841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u-HU" sz="2000">
                          <a:solidFill>
                            <a:srgbClr val="002060"/>
                          </a:solidFill>
                          <a:effectLst/>
                          <a:latin typeface="Arial" panose="020B0604020202020204" pitchFamily="34" charset="0"/>
                          <a:ea typeface="Calibri"/>
                          <a:cs typeface="Arial" panose="020B0604020202020204" pitchFamily="34" charset="0"/>
                        </a:rPr>
                        <a:t>56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u-HU" sz="2000" dirty="0">
                          <a:solidFill>
                            <a:srgbClr val="002060"/>
                          </a:solidFill>
                          <a:effectLst/>
                          <a:latin typeface="Arial" panose="020B0604020202020204" pitchFamily="34" charset="0"/>
                          <a:ea typeface="Calibri"/>
                          <a:cs typeface="Arial" panose="020B0604020202020204" pitchFamily="34" charset="0"/>
                        </a:rPr>
                        <a:t>3,04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bl>
          </a:graphicData>
        </a:graphic>
      </p:graphicFrame>
      <p:sp>
        <p:nvSpPr>
          <p:cNvPr id="3" name="Téglalap 2"/>
          <p:cNvSpPr/>
          <p:nvPr/>
        </p:nvSpPr>
        <p:spPr>
          <a:xfrm>
            <a:off x="313962" y="476672"/>
            <a:ext cx="8640960" cy="1708160"/>
          </a:xfrm>
          <a:prstGeom prst="rect">
            <a:avLst/>
          </a:prstGeom>
        </p:spPr>
        <p:txBody>
          <a:bodyPr wrap="square">
            <a:spAutoFit/>
          </a:bodyPr>
          <a:lstStyle/>
          <a:p>
            <a:pPr>
              <a:spcAft>
                <a:spcPts val="600"/>
              </a:spcAft>
            </a:pPr>
            <a:r>
              <a:rPr lang="hu-HU" sz="1900" i="1" dirty="0" smtClean="0">
                <a:solidFill>
                  <a:srgbClr val="002060"/>
                </a:solidFill>
                <a:latin typeface="Arial" panose="020B0604020202020204" pitchFamily="34" charset="0"/>
                <a:cs typeface="Arial" panose="020B0604020202020204" pitchFamily="34" charset="0"/>
              </a:rPr>
              <a:t>„</a:t>
            </a:r>
            <a:r>
              <a:rPr lang="en-GB" sz="1900" i="1" dirty="0">
                <a:solidFill>
                  <a:srgbClr val="002060"/>
                </a:solidFill>
                <a:latin typeface="Arial" panose="020B0604020202020204" pitchFamily="34" charset="0"/>
                <a:cs typeface="Arial" panose="020B0604020202020204" pitchFamily="34" charset="0"/>
              </a:rPr>
              <a:t>To destroy the substance of the corpse stuck to the hand  – </a:t>
            </a:r>
            <a:r>
              <a:rPr lang="en-GB" sz="1900" b="1" i="1" dirty="0">
                <a:solidFill>
                  <a:srgbClr val="002060"/>
                </a:solidFill>
                <a:latin typeface="Arial" panose="020B0604020202020204" pitchFamily="34" charset="0"/>
                <a:cs typeface="Arial" panose="020B0604020202020204" pitchFamily="34" charset="0"/>
              </a:rPr>
              <a:t>around the middle of 1847</a:t>
            </a:r>
            <a:r>
              <a:rPr lang="en-GB" sz="1900" i="1" dirty="0">
                <a:solidFill>
                  <a:srgbClr val="002060"/>
                </a:solidFill>
                <a:latin typeface="Arial" panose="020B0604020202020204" pitchFamily="34" charset="0"/>
                <a:cs typeface="Arial" panose="020B0604020202020204" pitchFamily="34" charset="0"/>
              </a:rPr>
              <a:t>, I do not remember the day exactly - I used </a:t>
            </a:r>
            <a:r>
              <a:rPr lang="en-GB" sz="1900" b="1" i="1" dirty="0" err="1">
                <a:solidFill>
                  <a:srgbClr val="0000CC"/>
                </a:solidFill>
                <a:latin typeface="Arial" panose="020B0604020202020204" pitchFamily="34" charset="0"/>
                <a:cs typeface="Arial" panose="020B0604020202020204" pitchFamily="34" charset="0"/>
              </a:rPr>
              <a:t>chlorina</a:t>
            </a:r>
            <a:r>
              <a:rPr lang="en-GB" sz="1900" b="1" i="1" dirty="0">
                <a:solidFill>
                  <a:srgbClr val="0000CC"/>
                </a:solidFill>
                <a:latin typeface="Arial" panose="020B0604020202020204" pitchFamily="34" charset="0"/>
                <a:cs typeface="Arial" panose="020B0604020202020204" pitchFamily="34" charset="0"/>
              </a:rPr>
              <a:t> </a:t>
            </a:r>
            <a:r>
              <a:rPr lang="en-GB" sz="1900" b="1" i="1" dirty="0" err="1">
                <a:solidFill>
                  <a:srgbClr val="0000CC"/>
                </a:solidFill>
                <a:latin typeface="Arial" panose="020B0604020202020204" pitchFamily="34" charset="0"/>
                <a:cs typeface="Arial" panose="020B0604020202020204" pitchFamily="34" charset="0"/>
              </a:rPr>
              <a:t>liquida</a:t>
            </a:r>
            <a:r>
              <a:rPr lang="en-GB" sz="1900" b="1" i="1" dirty="0">
                <a:solidFill>
                  <a:srgbClr val="002060"/>
                </a:solidFill>
                <a:latin typeface="Arial" panose="020B0604020202020204" pitchFamily="34" charset="0"/>
                <a:cs typeface="Arial" panose="020B0604020202020204" pitchFamily="34" charset="0"/>
              </a:rPr>
              <a:t>,</a:t>
            </a:r>
            <a:r>
              <a:rPr lang="en-GB" sz="1900" i="1" dirty="0">
                <a:solidFill>
                  <a:srgbClr val="002060"/>
                </a:solidFill>
                <a:latin typeface="Arial" panose="020B0604020202020204" pitchFamily="34" charset="0"/>
                <a:cs typeface="Arial" panose="020B0604020202020204" pitchFamily="34" charset="0"/>
              </a:rPr>
              <a:t> this was the liquid my students and I had to wash hands with before the examinations</a:t>
            </a:r>
            <a:r>
              <a:rPr lang="en-GB" sz="1900" i="1" dirty="0" smtClean="0">
                <a:solidFill>
                  <a:srgbClr val="002060"/>
                </a:solidFill>
                <a:latin typeface="Arial" panose="020B0604020202020204" pitchFamily="34" charset="0"/>
                <a:cs typeface="Arial" panose="020B0604020202020204" pitchFamily="34" charset="0"/>
              </a:rPr>
              <a:t>.”</a:t>
            </a:r>
            <a:endParaRPr lang="hu-HU" sz="1900" i="1" dirty="0" smtClean="0">
              <a:solidFill>
                <a:srgbClr val="002060"/>
              </a:solidFill>
              <a:latin typeface="Arial" panose="020B0604020202020204" pitchFamily="34" charset="0"/>
              <a:cs typeface="Arial" panose="020B0604020202020204" pitchFamily="34" charset="0"/>
            </a:endParaRPr>
          </a:p>
          <a:p>
            <a:r>
              <a:rPr lang="hu-HU" sz="2400" dirty="0" smtClean="0">
                <a:solidFill>
                  <a:srgbClr val="002060"/>
                </a:solidFill>
                <a:latin typeface="Arial" panose="020B0604020202020204" pitchFamily="34" charset="0"/>
                <a:cs typeface="Arial" panose="020B0604020202020204" pitchFamily="34" charset="0"/>
              </a:rPr>
              <a:t>The </a:t>
            </a:r>
            <a:r>
              <a:rPr lang="hu-HU" sz="2400" dirty="0" err="1" smtClean="0">
                <a:solidFill>
                  <a:srgbClr val="002060"/>
                </a:solidFill>
                <a:latin typeface="Arial" panose="020B0604020202020204" pitchFamily="34" charset="0"/>
                <a:cs typeface="Arial" panose="020B0604020202020204" pitchFamily="34" charset="0"/>
              </a:rPr>
              <a:t>next</a:t>
            </a:r>
            <a:r>
              <a:rPr lang="hu-HU" sz="2400" dirty="0" smtClean="0">
                <a:solidFill>
                  <a:srgbClr val="002060"/>
                </a:solidFill>
                <a:latin typeface="Arial" panose="020B0604020202020204" pitchFamily="34" charset="0"/>
                <a:cs typeface="Arial" panose="020B0604020202020204" pitchFamily="34" charset="0"/>
              </a:rPr>
              <a:t> </a:t>
            </a:r>
            <a:r>
              <a:rPr lang="hu-HU" sz="2400" dirty="0" err="1" smtClean="0">
                <a:solidFill>
                  <a:srgbClr val="002060"/>
                </a:solidFill>
                <a:latin typeface="Arial" panose="020B0604020202020204" pitchFamily="34" charset="0"/>
                <a:cs typeface="Arial" panose="020B0604020202020204" pitchFamily="34" charset="0"/>
              </a:rPr>
              <a:t>seven</a:t>
            </a:r>
            <a:r>
              <a:rPr lang="hu-HU" sz="2400" dirty="0" smtClean="0">
                <a:solidFill>
                  <a:srgbClr val="002060"/>
                </a:solidFill>
                <a:latin typeface="Arial" panose="020B0604020202020204" pitchFamily="34" charset="0"/>
                <a:cs typeface="Arial" panose="020B0604020202020204" pitchFamily="34" charset="0"/>
              </a:rPr>
              <a:t> </a:t>
            </a:r>
            <a:r>
              <a:rPr lang="hu-HU" sz="2400" dirty="0" err="1" smtClean="0">
                <a:solidFill>
                  <a:srgbClr val="002060"/>
                </a:solidFill>
                <a:latin typeface="Arial" panose="020B0604020202020204" pitchFamily="34" charset="0"/>
                <a:cs typeface="Arial" panose="020B0604020202020204" pitchFamily="34" charset="0"/>
              </a:rPr>
              <a:t>months</a:t>
            </a:r>
            <a:r>
              <a:rPr lang="hu-HU" sz="2400" dirty="0" smtClean="0">
                <a:solidFill>
                  <a:srgbClr val="002060"/>
                </a:solidFill>
                <a:latin typeface="Arial" panose="020B0604020202020204" pitchFamily="34" charset="0"/>
                <a:cs typeface="Arial" panose="020B0604020202020204" pitchFamily="34" charset="0"/>
              </a:rPr>
              <a:t> </a:t>
            </a:r>
            <a:r>
              <a:rPr lang="hu-HU" sz="2400" dirty="0" err="1" smtClean="0">
                <a:solidFill>
                  <a:srgbClr val="002060"/>
                </a:solidFill>
                <a:latin typeface="Arial" panose="020B0604020202020204" pitchFamily="34" charset="0"/>
                <a:cs typeface="Arial" panose="020B0604020202020204" pitchFamily="34" charset="0"/>
              </a:rPr>
              <a:t>the</a:t>
            </a:r>
            <a:r>
              <a:rPr lang="hu-HU" sz="2400" dirty="0" smtClean="0">
                <a:solidFill>
                  <a:srgbClr val="002060"/>
                </a:solidFill>
                <a:latin typeface="Arial" panose="020B0604020202020204" pitchFamily="34" charset="0"/>
                <a:cs typeface="Arial" panose="020B0604020202020204" pitchFamily="34" charset="0"/>
              </a:rPr>
              <a:t> </a:t>
            </a:r>
            <a:r>
              <a:rPr lang="hu-HU" sz="2400" dirty="0" err="1" smtClean="0">
                <a:solidFill>
                  <a:srgbClr val="002060"/>
                </a:solidFill>
                <a:latin typeface="Arial" panose="020B0604020202020204" pitchFamily="34" charset="0"/>
                <a:cs typeface="Arial" panose="020B0604020202020204" pitchFamily="34" charset="0"/>
              </a:rPr>
              <a:t>death</a:t>
            </a:r>
            <a:r>
              <a:rPr lang="hu-HU" sz="2400" dirty="0" smtClean="0">
                <a:solidFill>
                  <a:srgbClr val="002060"/>
                </a:solidFill>
                <a:latin typeface="Arial" panose="020B0604020202020204" pitchFamily="34" charset="0"/>
                <a:cs typeface="Arial" panose="020B0604020202020204" pitchFamily="34" charset="0"/>
              </a:rPr>
              <a:t> </a:t>
            </a:r>
            <a:r>
              <a:rPr lang="hu-HU" sz="2400" dirty="0" err="1" smtClean="0">
                <a:solidFill>
                  <a:srgbClr val="002060"/>
                </a:solidFill>
                <a:latin typeface="Arial" panose="020B0604020202020204" pitchFamily="34" charset="0"/>
                <a:cs typeface="Arial" panose="020B0604020202020204" pitchFamily="34" charset="0"/>
              </a:rPr>
              <a:t>rate</a:t>
            </a:r>
            <a:r>
              <a:rPr lang="hu-HU" sz="2400" dirty="0" smtClean="0">
                <a:solidFill>
                  <a:srgbClr val="002060"/>
                </a:solidFill>
                <a:latin typeface="Arial" panose="020B0604020202020204" pitchFamily="34" charset="0"/>
                <a:cs typeface="Arial" panose="020B0604020202020204" pitchFamily="34" charset="0"/>
              </a:rPr>
              <a:t> </a:t>
            </a:r>
            <a:r>
              <a:rPr lang="hu-HU" sz="2400" dirty="0" err="1" smtClean="0">
                <a:solidFill>
                  <a:srgbClr val="002060"/>
                </a:solidFill>
                <a:latin typeface="Arial" panose="020B0604020202020204" pitchFamily="34" charset="0"/>
                <a:cs typeface="Arial" panose="020B0604020202020204" pitchFamily="34" charset="0"/>
              </a:rPr>
              <a:t>substantially</a:t>
            </a:r>
            <a:r>
              <a:rPr lang="hu-HU" sz="2400" dirty="0" smtClean="0">
                <a:solidFill>
                  <a:srgbClr val="002060"/>
                </a:solidFill>
                <a:latin typeface="Arial" panose="020B0604020202020204" pitchFamily="34" charset="0"/>
                <a:cs typeface="Arial" panose="020B0604020202020204" pitchFamily="34" charset="0"/>
              </a:rPr>
              <a:t> </a:t>
            </a:r>
            <a:r>
              <a:rPr lang="hu-HU" sz="2400" dirty="0" err="1" smtClean="0">
                <a:solidFill>
                  <a:srgbClr val="002060"/>
                </a:solidFill>
                <a:latin typeface="Arial" panose="020B0604020202020204" pitchFamily="34" charset="0"/>
                <a:cs typeface="Arial" panose="020B0604020202020204" pitchFamily="34" charset="0"/>
              </a:rPr>
              <a:t>decreased</a:t>
            </a:r>
            <a:endParaRPr lang="hu-HU" sz="2400" dirty="0">
              <a:solidFill>
                <a:srgbClr val="002060"/>
              </a:solidFill>
              <a:latin typeface="Arial" panose="020B0604020202020204" pitchFamily="34" charset="0"/>
              <a:cs typeface="Arial" panose="020B0604020202020204" pitchFamily="34" charset="0"/>
            </a:endParaRPr>
          </a:p>
        </p:txBody>
      </p:sp>
      <p:sp>
        <p:nvSpPr>
          <p:cNvPr id="6" name="Téglalap 5"/>
          <p:cNvSpPr/>
          <p:nvPr/>
        </p:nvSpPr>
        <p:spPr>
          <a:xfrm>
            <a:off x="683568" y="6152779"/>
            <a:ext cx="8488074" cy="553998"/>
          </a:xfrm>
          <a:prstGeom prst="rect">
            <a:avLst/>
          </a:prstGeom>
        </p:spPr>
        <p:txBody>
          <a:bodyPr wrap="square">
            <a:spAutoFit/>
          </a:bodyPr>
          <a:lstStyle/>
          <a:p>
            <a:pPr lvl="0"/>
            <a:r>
              <a:rPr lang="en-GB" sz="1000" dirty="0" err="1">
                <a:solidFill>
                  <a:srgbClr val="002060"/>
                </a:solidFill>
              </a:rPr>
              <a:t>Semmelweis</a:t>
            </a:r>
            <a:r>
              <a:rPr lang="en-GB" sz="1000" dirty="0">
                <a:solidFill>
                  <a:srgbClr val="002060"/>
                </a:solidFill>
              </a:rPr>
              <a:t> </a:t>
            </a:r>
            <a:r>
              <a:rPr lang="en-GB" sz="1000" dirty="0" err="1">
                <a:solidFill>
                  <a:srgbClr val="002060"/>
                </a:solidFill>
              </a:rPr>
              <a:t>Ignác</a:t>
            </a:r>
            <a:r>
              <a:rPr lang="en-GB" sz="1000" dirty="0">
                <a:solidFill>
                  <a:srgbClr val="002060"/>
                </a:solidFill>
              </a:rPr>
              <a:t> </a:t>
            </a:r>
            <a:r>
              <a:rPr lang="en-GB" sz="1000" dirty="0" err="1">
                <a:solidFill>
                  <a:srgbClr val="002060"/>
                </a:solidFill>
              </a:rPr>
              <a:t>Fülöp</a:t>
            </a:r>
            <a:r>
              <a:rPr lang="en-GB" sz="1000" dirty="0">
                <a:solidFill>
                  <a:srgbClr val="002060"/>
                </a:solidFill>
              </a:rPr>
              <a:t>: </a:t>
            </a:r>
            <a:r>
              <a:rPr lang="en-GB" sz="1000" i="1" dirty="0">
                <a:solidFill>
                  <a:srgbClr val="002060"/>
                </a:solidFill>
              </a:rPr>
              <a:t>A </a:t>
            </a:r>
            <a:r>
              <a:rPr lang="en-GB" sz="1000" i="1" dirty="0" err="1">
                <a:solidFill>
                  <a:srgbClr val="002060"/>
                </a:solidFill>
              </a:rPr>
              <a:t>gyermekágyi</a:t>
            </a:r>
            <a:r>
              <a:rPr lang="en-GB" sz="1000" i="1" dirty="0">
                <a:solidFill>
                  <a:srgbClr val="002060"/>
                </a:solidFill>
              </a:rPr>
              <a:t> </a:t>
            </a:r>
            <a:r>
              <a:rPr lang="en-GB" sz="1000" i="1" dirty="0" err="1">
                <a:solidFill>
                  <a:srgbClr val="002060"/>
                </a:solidFill>
              </a:rPr>
              <a:t>láz</a:t>
            </a:r>
            <a:r>
              <a:rPr lang="en-GB" sz="1000" i="1" dirty="0">
                <a:solidFill>
                  <a:srgbClr val="002060"/>
                </a:solidFill>
              </a:rPr>
              <a:t> </a:t>
            </a:r>
            <a:r>
              <a:rPr lang="en-GB" sz="1000" i="1" dirty="0" err="1">
                <a:solidFill>
                  <a:srgbClr val="002060"/>
                </a:solidFill>
              </a:rPr>
              <a:t>kóroktana</a:t>
            </a:r>
            <a:r>
              <a:rPr lang="en-GB" sz="1000" i="1" dirty="0">
                <a:solidFill>
                  <a:srgbClr val="002060"/>
                </a:solidFill>
              </a:rPr>
              <a:t>, </a:t>
            </a:r>
            <a:r>
              <a:rPr lang="en-GB" sz="1000" i="1" dirty="0" err="1">
                <a:solidFill>
                  <a:srgbClr val="002060"/>
                </a:solidFill>
              </a:rPr>
              <a:t>fogalma</a:t>
            </a:r>
            <a:r>
              <a:rPr lang="en-GB" sz="1000" i="1" dirty="0">
                <a:solidFill>
                  <a:srgbClr val="002060"/>
                </a:solidFill>
              </a:rPr>
              <a:t> </a:t>
            </a:r>
            <a:r>
              <a:rPr lang="en-GB" sz="1000" i="1" dirty="0" err="1">
                <a:solidFill>
                  <a:srgbClr val="002060"/>
                </a:solidFill>
              </a:rPr>
              <a:t>és</a:t>
            </a:r>
            <a:r>
              <a:rPr lang="en-GB" sz="1000" i="1" dirty="0">
                <a:solidFill>
                  <a:srgbClr val="002060"/>
                </a:solidFill>
              </a:rPr>
              <a:t> </a:t>
            </a:r>
            <a:r>
              <a:rPr lang="en-GB" sz="1000" i="1" dirty="0" err="1">
                <a:solidFill>
                  <a:srgbClr val="002060"/>
                </a:solidFill>
              </a:rPr>
              <a:t>megelőzése</a:t>
            </a:r>
            <a:r>
              <a:rPr lang="en-GB" sz="1000" i="1" dirty="0">
                <a:solidFill>
                  <a:srgbClr val="002060"/>
                </a:solidFill>
              </a:rPr>
              <a:t> (Puerperal fever, aetiology, concepts and prevention)</a:t>
            </a:r>
            <a:r>
              <a:rPr lang="en-GB" sz="1000" dirty="0">
                <a:solidFill>
                  <a:srgbClr val="002060"/>
                </a:solidFill>
              </a:rPr>
              <a:t>.  P</a:t>
            </a:r>
            <a:r>
              <a:rPr lang="hu-HU" sz="1000" dirty="0">
                <a:solidFill>
                  <a:srgbClr val="002060"/>
                </a:solidFill>
              </a:rPr>
              <a:t> </a:t>
            </a:r>
            <a:r>
              <a:rPr lang="hu-HU" sz="1000" dirty="0" smtClean="0">
                <a:solidFill>
                  <a:srgbClr val="002060"/>
                </a:solidFill>
              </a:rPr>
              <a:t>47</a:t>
            </a:r>
            <a:endParaRPr lang="hu-HU" sz="1000" dirty="0">
              <a:solidFill>
                <a:srgbClr val="002060"/>
              </a:solidFill>
            </a:endParaRPr>
          </a:p>
          <a:p>
            <a:pPr lvl="0"/>
            <a:r>
              <a:rPr lang="en-GB" sz="1000" dirty="0">
                <a:solidFill>
                  <a:srgbClr val="002060"/>
                </a:solidFill>
              </a:rPr>
              <a:t>Translated by: </a:t>
            </a:r>
            <a:r>
              <a:rPr lang="en-GB" sz="1000" dirty="0" err="1">
                <a:solidFill>
                  <a:srgbClr val="002060"/>
                </a:solidFill>
              </a:rPr>
              <a:t>Rákóczi</a:t>
            </a:r>
            <a:r>
              <a:rPr lang="en-GB" sz="1000" dirty="0">
                <a:solidFill>
                  <a:srgbClr val="002060"/>
                </a:solidFill>
              </a:rPr>
              <a:t> </a:t>
            </a:r>
            <a:r>
              <a:rPr lang="en-GB" sz="1000" dirty="0" err="1">
                <a:solidFill>
                  <a:srgbClr val="002060"/>
                </a:solidFill>
              </a:rPr>
              <a:t>Katalin</a:t>
            </a:r>
            <a:r>
              <a:rPr lang="en-GB" sz="1000" dirty="0">
                <a:solidFill>
                  <a:srgbClr val="002060"/>
                </a:solidFill>
              </a:rPr>
              <a:t>, </a:t>
            </a:r>
            <a:r>
              <a:rPr lang="en-GB" sz="1000" dirty="0" err="1">
                <a:solidFill>
                  <a:srgbClr val="002060"/>
                </a:solidFill>
              </a:rPr>
              <a:t>Akadémiai</a:t>
            </a:r>
            <a:r>
              <a:rPr lang="en-GB" sz="1000" dirty="0">
                <a:solidFill>
                  <a:srgbClr val="002060"/>
                </a:solidFill>
              </a:rPr>
              <a:t> </a:t>
            </a:r>
            <a:r>
              <a:rPr lang="en-GB" sz="1000" dirty="0" err="1">
                <a:solidFill>
                  <a:srgbClr val="002060"/>
                </a:solidFill>
              </a:rPr>
              <a:t>Kiadó</a:t>
            </a:r>
            <a:r>
              <a:rPr lang="en-GB" sz="1000" dirty="0">
                <a:solidFill>
                  <a:srgbClr val="002060"/>
                </a:solidFill>
              </a:rPr>
              <a:t>, Budapest, 2012. Original edition: </a:t>
            </a:r>
            <a:r>
              <a:rPr lang="en-GB" sz="1000" i="1" dirty="0">
                <a:solidFill>
                  <a:srgbClr val="002060"/>
                </a:solidFill>
              </a:rPr>
              <a:t>Die </a:t>
            </a:r>
            <a:r>
              <a:rPr lang="en-GB" sz="1000" i="1" dirty="0" err="1">
                <a:solidFill>
                  <a:srgbClr val="002060"/>
                </a:solidFill>
              </a:rPr>
              <a:t>Ätiologie</a:t>
            </a:r>
            <a:r>
              <a:rPr lang="en-GB" sz="1000" i="1" dirty="0">
                <a:solidFill>
                  <a:srgbClr val="002060"/>
                </a:solidFill>
              </a:rPr>
              <a:t>, der </a:t>
            </a:r>
            <a:r>
              <a:rPr lang="en-GB" sz="1000" i="1" dirty="0" err="1">
                <a:solidFill>
                  <a:srgbClr val="002060"/>
                </a:solidFill>
              </a:rPr>
              <a:t>Begriff</a:t>
            </a:r>
            <a:r>
              <a:rPr lang="en-GB" sz="1000" i="1" dirty="0">
                <a:solidFill>
                  <a:srgbClr val="002060"/>
                </a:solidFill>
              </a:rPr>
              <a:t> und die Prophylaxis des </a:t>
            </a:r>
            <a:r>
              <a:rPr lang="en-GB" sz="1000" i="1" dirty="0" err="1">
                <a:solidFill>
                  <a:srgbClr val="002060"/>
                </a:solidFill>
              </a:rPr>
              <a:t>Kindbettfiebers</a:t>
            </a:r>
            <a:r>
              <a:rPr lang="en-GB" sz="1000" dirty="0">
                <a:solidFill>
                  <a:srgbClr val="002060"/>
                </a:solidFill>
              </a:rPr>
              <a:t> </a:t>
            </a:r>
            <a:endParaRPr lang="hu-HU" sz="1000" dirty="0">
              <a:solidFill>
                <a:srgbClr val="002060"/>
              </a:solidFill>
            </a:endParaRPr>
          </a:p>
          <a:p>
            <a:pPr lvl="0"/>
            <a:r>
              <a:rPr lang="en-GB" sz="1000" dirty="0">
                <a:solidFill>
                  <a:srgbClr val="002060"/>
                </a:solidFill>
              </a:rPr>
              <a:t>von Ignaz Philipp </a:t>
            </a:r>
            <a:r>
              <a:rPr lang="en-GB" sz="1000" dirty="0" err="1">
                <a:solidFill>
                  <a:srgbClr val="002060"/>
                </a:solidFill>
              </a:rPr>
              <a:t>Semmelweis</a:t>
            </a:r>
            <a:r>
              <a:rPr lang="en-GB" sz="1000" dirty="0">
                <a:solidFill>
                  <a:srgbClr val="002060"/>
                </a:solidFill>
              </a:rPr>
              <a:t>. </a:t>
            </a:r>
            <a:r>
              <a:rPr lang="en-GB" sz="1000" dirty="0" err="1">
                <a:solidFill>
                  <a:srgbClr val="002060"/>
                </a:solidFill>
              </a:rPr>
              <a:t>Pesth</a:t>
            </a:r>
            <a:r>
              <a:rPr lang="en-GB" sz="1000" dirty="0">
                <a:solidFill>
                  <a:srgbClr val="002060"/>
                </a:solidFill>
              </a:rPr>
              <a:t>-Wien-Leipzig, C.A. </a:t>
            </a:r>
            <a:r>
              <a:rPr lang="en-GB" sz="1000" dirty="0" err="1">
                <a:solidFill>
                  <a:srgbClr val="002060"/>
                </a:solidFill>
              </a:rPr>
              <a:t>Hartleben</a:t>
            </a:r>
            <a:r>
              <a:rPr lang="en-GB" sz="1000" dirty="0">
                <a:solidFill>
                  <a:srgbClr val="002060"/>
                </a:solidFill>
              </a:rPr>
              <a:t> Verlag1861</a:t>
            </a:r>
            <a:r>
              <a:rPr lang="hu-HU" sz="1000" dirty="0">
                <a:solidFill>
                  <a:srgbClr val="002060"/>
                </a:solidFill>
              </a:rPr>
              <a:t>)</a:t>
            </a:r>
          </a:p>
        </p:txBody>
      </p:sp>
    </p:spTree>
    <p:extLst>
      <p:ext uri="{BB962C8B-B14F-4D97-AF65-F5344CB8AC3E}">
        <p14:creationId xmlns:p14="http://schemas.microsoft.com/office/powerpoint/2010/main" val="37248019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539551" y="1484784"/>
            <a:ext cx="8064897" cy="1815882"/>
          </a:xfrm>
          <a:prstGeom prst="rect">
            <a:avLst/>
          </a:prstGeom>
          <a:solidFill>
            <a:schemeClr val="bg1">
              <a:lumMod val="95000"/>
            </a:schemeClr>
          </a:solidFill>
        </p:spPr>
        <p:txBody>
          <a:bodyPr wrap="square">
            <a:spAutoFit/>
          </a:bodyPr>
          <a:lstStyle/>
          <a:p>
            <a:pPr algn="ctr"/>
            <a:r>
              <a:rPr lang="en-US" sz="2800" dirty="0" smtClean="0">
                <a:solidFill>
                  <a:srgbClr val="0000CC"/>
                </a:solidFill>
                <a:latin typeface="Arial" panose="020B0604020202020204" pitchFamily="34" charset="0"/>
                <a:ea typeface="Calibri"/>
                <a:cs typeface="Arial" panose="020B0604020202020204" pitchFamily="34" charset="0"/>
              </a:rPr>
              <a:t>Indeed, the doctors and medical students in Vienna did not wash their hands in that time, or did not wash enough and did not even think about its importance?</a:t>
            </a:r>
            <a:endParaRPr lang="hu-HU" sz="2800" dirty="0">
              <a:solidFill>
                <a:srgbClr val="002060"/>
              </a:solidFill>
              <a:latin typeface="Arial" panose="020B0604020202020204" pitchFamily="34" charset="0"/>
              <a:ea typeface="Calibri"/>
              <a:cs typeface="Arial" panose="020B0604020202020204" pitchFamily="34" charset="0"/>
            </a:endParaRPr>
          </a:p>
        </p:txBody>
      </p:sp>
      <p:sp>
        <p:nvSpPr>
          <p:cNvPr id="3" name="Szövegdoboz 2"/>
          <p:cNvSpPr txBox="1"/>
          <p:nvPr/>
        </p:nvSpPr>
        <p:spPr>
          <a:xfrm>
            <a:off x="3995936" y="3501008"/>
            <a:ext cx="1040670" cy="1323439"/>
          </a:xfrm>
          <a:prstGeom prst="rect">
            <a:avLst/>
          </a:prstGeom>
          <a:noFill/>
        </p:spPr>
        <p:txBody>
          <a:bodyPr wrap="none" rtlCol="0">
            <a:spAutoFit/>
          </a:bodyPr>
          <a:lstStyle/>
          <a:p>
            <a:r>
              <a:rPr lang="hu-HU" sz="8000" dirty="0" smtClean="0">
                <a:solidFill>
                  <a:srgbClr val="FF0000"/>
                </a:solidFill>
                <a:latin typeface="Arial" panose="020B0604020202020204" pitchFamily="34" charset="0"/>
                <a:cs typeface="Arial" panose="020B0604020202020204" pitchFamily="34" charset="0"/>
              </a:rPr>
              <a:t>?!</a:t>
            </a:r>
            <a:endParaRPr lang="hu-HU" sz="80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08408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79512" y="813480"/>
            <a:ext cx="8892480" cy="2831544"/>
          </a:xfrm>
          <a:prstGeom prst="rect">
            <a:avLst/>
          </a:prstGeom>
        </p:spPr>
        <p:txBody>
          <a:bodyPr wrap="square">
            <a:spAutoFit/>
          </a:bodyPr>
          <a:lstStyle/>
          <a:p>
            <a:r>
              <a:rPr lang="hu-HU" sz="2400" i="1" dirty="0" smtClean="0">
                <a:solidFill>
                  <a:srgbClr val="002060"/>
                </a:solidFill>
                <a:latin typeface="Arial" panose="020B0604020202020204" pitchFamily="34" charset="0"/>
                <a:cs typeface="Arial" panose="020B0604020202020204" pitchFamily="34" charset="0"/>
              </a:rPr>
              <a:t>„</a:t>
            </a:r>
            <a:r>
              <a:rPr lang="hu-HU" sz="2200" i="1" dirty="0" smtClean="0">
                <a:solidFill>
                  <a:srgbClr val="002060"/>
                </a:solidFill>
                <a:latin typeface="Arial" panose="020B0604020202020204" pitchFamily="34" charset="0"/>
                <a:cs typeface="Arial" panose="020B0604020202020204" pitchFamily="34" charset="0"/>
              </a:rPr>
              <a:t>The midwife should keep herself clean, she must not touch the mother with a wounded hand. After each birth, she must wash her hands with vinegar, then soap. In case the mother has a contagious illness, the midwife must cover her hands with fresh oil, butter, or lard </a:t>
            </a:r>
            <a:r>
              <a:rPr lang="hu-HU" sz="2200" i="1" dirty="0" smtClean="0">
                <a:solidFill>
                  <a:srgbClr val="0000CC"/>
                </a:solidFill>
                <a:latin typeface="Arial" panose="020B0604020202020204" pitchFamily="34" charset="0"/>
                <a:cs typeface="Arial" panose="020B0604020202020204" pitchFamily="34" charset="0"/>
              </a:rPr>
              <a:t>before birth, and after birth wash them with water containing ash, then alkaline water, and finally soapy water.</a:t>
            </a:r>
            <a:r>
              <a:rPr lang="hu-HU" sz="2200" i="1" dirty="0" smtClean="0">
                <a:solidFill>
                  <a:srgbClr val="002060"/>
                </a:solidFill>
                <a:latin typeface="Arial" panose="020B0604020202020204" pitchFamily="34" charset="0"/>
                <a:cs typeface="Arial" panose="020B0604020202020204" pitchFamily="34" charset="0"/>
              </a:rPr>
              <a:t> After that she may go on to the next mother, again rinsing her hands in soft, lukewarm water containing bran before </a:t>
            </a:r>
            <a:r>
              <a:rPr lang="hu-HU" sz="2200" i="1" dirty="0" err="1" smtClean="0">
                <a:solidFill>
                  <a:srgbClr val="002060"/>
                </a:solidFill>
                <a:latin typeface="Arial" panose="020B0604020202020204" pitchFamily="34" charset="0"/>
                <a:cs typeface="Arial" panose="020B0604020202020204" pitchFamily="34" charset="0"/>
              </a:rPr>
              <a:t>proceeding</a:t>
            </a:r>
            <a:r>
              <a:rPr lang="hu-HU" sz="2200" i="1" dirty="0" smtClean="0">
                <a:solidFill>
                  <a:srgbClr val="002060"/>
                </a:solidFill>
                <a:latin typeface="Arial" panose="020B0604020202020204" pitchFamily="34" charset="0"/>
                <a:cs typeface="Arial" panose="020B0604020202020204" pitchFamily="34" charset="0"/>
              </a:rPr>
              <a:t>.”</a:t>
            </a:r>
            <a:endParaRPr lang="en-US" sz="2200" dirty="0">
              <a:solidFill>
                <a:srgbClr val="002060"/>
              </a:solidFill>
              <a:latin typeface="Arial" panose="020B0604020202020204" pitchFamily="34" charset="0"/>
              <a:cs typeface="Arial" panose="020B0604020202020204" pitchFamily="34" charset="0"/>
            </a:endParaRPr>
          </a:p>
        </p:txBody>
      </p:sp>
      <p:sp>
        <p:nvSpPr>
          <p:cNvPr id="3" name="Téglalap 2"/>
          <p:cNvSpPr/>
          <p:nvPr/>
        </p:nvSpPr>
        <p:spPr>
          <a:xfrm>
            <a:off x="2555776" y="4869160"/>
            <a:ext cx="6264696" cy="1631216"/>
          </a:xfrm>
          <a:prstGeom prst="rect">
            <a:avLst/>
          </a:prstGeom>
        </p:spPr>
        <p:txBody>
          <a:bodyPr wrap="square">
            <a:spAutoFit/>
          </a:bodyPr>
          <a:lstStyle/>
          <a:p>
            <a:r>
              <a:rPr lang="hu-HU" sz="2000" dirty="0" smtClean="0">
                <a:solidFill>
                  <a:prstClr val="black"/>
                </a:solidFill>
              </a:rPr>
              <a:t>DIETETICS: Regulations to Maintain </a:t>
            </a:r>
            <a:r>
              <a:rPr lang="hu-HU" sz="2000" dirty="0">
                <a:solidFill>
                  <a:prstClr val="black"/>
                </a:solidFill>
              </a:rPr>
              <a:t>H</a:t>
            </a:r>
            <a:r>
              <a:rPr lang="hu-HU" sz="2000" dirty="0" smtClean="0">
                <a:solidFill>
                  <a:prstClr val="black"/>
                </a:solidFill>
              </a:rPr>
              <a:t>ealth and Prevent Disease, written and published by János Zsoldos, physician and judge, member of multiple scientific societies, First </a:t>
            </a:r>
            <a:r>
              <a:rPr lang="hu-HU" sz="2000" dirty="0">
                <a:solidFill>
                  <a:prstClr val="black"/>
                </a:solidFill>
              </a:rPr>
              <a:t>O</a:t>
            </a:r>
            <a:r>
              <a:rPr lang="hu-HU" sz="2000" dirty="0" smtClean="0">
                <a:solidFill>
                  <a:prstClr val="black"/>
                </a:solidFill>
              </a:rPr>
              <a:t>fficial Doctor of the Great Noble County of Veszprem. Pg. 197-198, 2nd edition, Trattner Press, Pest, 1818.</a:t>
            </a:r>
            <a:endParaRPr lang="hu-HU" sz="2000" dirty="0">
              <a:solidFill>
                <a:prstClr val="black"/>
              </a:solidFill>
            </a:endParaRPr>
          </a:p>
        </p:txBody>
      </p:sp>
      <p:pic>
        <p:nvPicPr>
          <p:cNvPr id="5122" name="Picture 2" descr="http://axioart.com/images/live_images/200/2260/6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1" y="4005065"/>
            <a:ext cx="1843180" cy="2697088"/>
          </a:xfrm>
          <a:prstGeom prst="rect">
            <a:avLst/>
          </a:prstGeom>
          <a:noFill/>
          <a:extLst>
            <a:ext uri="{909E8E84-426E-40DD-AFC4-6F175D3DCCD1}">
              <a14:hiddenFill xmlns:a14="http://schemas.microsoft.com/office/drawing/2010/main">
                <a:solidFill>
                  <a:srgbClr val="FFFFFF"/>
                </a:solidFill>
              </a14:hiddenFill>
            </a:ext>
          </a:extLst>
        </p:spPr>
      </p:pic>
      <p:sp>
        <p:nvSpPr>
          <p:cNvPr id="4" name="Szövegdoboz 3"/>
          <p:cNvSpPr txBox="1"/>
          <p:nvPr/>
        </p:nvSpPr>
        <p:spPr>
          <a:xfrm>
            <a:off x="1907704" y="303039"/>
            <a:ext cx="5292154" cy="461665"/>
          </a:xfrm>
          <a:prstGeom prst="rect">
            <a:avLst/>
          </a:prstGeom>
          <a:noFill/>
        </p:spPr>
        <p:txBody>
          <a:bodyPr wrap="none" rtlCol="0">
            <a:spAutoFit/>
          </a:bodyPr>
          <a:lstStyle/>
          <a:p>
            <a:r>
              <a:rPr lang="hu-HU" sz="2400" dirty="0" err="1" smtClean="0">
                <a:solidFill>
                  <a:srgbClr val="002060"/>
                </a:solidFill>
              </a:rPr>
              <a:t>Advices</a:t>
            </a:r>
            <a:r>
              <a:rPr lang="hu-HU" sz="2400" dirty="0" smtClean="0">
                <a:solidFill>
                  <a:srgbClr val="002060"/>
                </a:solidFill>
              </a:rPr>
              <a:t> </a:t>
            </a:r>
            <a:r>
              <a:rPr lang="hu-HU" sz="2400" dirty="0" err="1" smtClean="0">
                <a:solidFill>
                  <a:srgbClr val="002060"/>
                </a:solidFill>
              </a:rPr>
              <a:t>for</a:t>
            </a:r>
            <a:r>
              <a:rPr lang="hu-HU" sz="2400" dirty="0" smtClean="0">
                <a:solidFill>
                  <a:srgbClr val="002060"/>
                </a:solidFill>
              </a:rPr>
              <a:t> </a:t>
            </a:r>
            <a:r>
              <a:rPr lang="hu-HU" sz="2400" dirty="0" err="1" smtClean="0">
                <a:solidFill>
                  <a:srgbClr val="002060"/>
                </a:solidFill>
              </a:rPr>
              <a:t>midwives</a:t>
            </a:r>
            <a:r>
              <a:rPr lang="hu-HU" sz="2400" dirty="0" smtClean="0">
                <a:solidFill>
                  <a:srgbClr val="002060"/>
                </a:solidFill>
              </a:rPr>
              <a:t> </a:t>
            </a:r>
            <a:r>
              <a:rPr lang="hu-HU" sz="2400" dirty="0" err="1" smtClean="0">
                <a:solidFill>
                  <a:srgbClr val="002060"/>
                </a:solidFill>
              </a:rPr>
              <a:t>in</a:t>
            </a:r>
            <a:r>
              <a:rPr lang="hu-HU" sz="2400" dirty="0" smtClean="0">
                <a:solidFill>
                  <a:srgbClr val="002060"/>
                </a:solidFill>
              </a:rPr>
              <a:t> </a:t>
            </a:r>
            <a:r>
              <a:rPr lang="hu-HU" sz="2400" dirty="0" err="1" smtClean="0">
                <a:solidFill>
                  <a:srgbClr val="002060"/>
                </a:solidFill>
              </a:rPr>
              <a:t>early</a:t>
            </a:r>
            <a:r>
              <a:rPr lang="hu-HU" sz="2400" dirty="0" smtClean="0">
                <a:solidFill>
                  <a:srgbClr val="002060"/>
                </a:solidFill>
              </a:rPr>
              <a:t> XIX </a:t>
            </a:r>
            <a:r>
              <a:rPr lang="hu-HU" sz="2400" dirty="0" err="1" smtClean="0">
                <a:solidFill>
                  <a:srgbClr val="002060"/>
                </a:solidFill>
              </a:rPr>
              <a:t>century</a:t>
            </a:r>
            <a:endParaRPr lang="hu-HU" sz="2400" dirty="0">
              <a:solidFill>
                <a:srgbClr val="002060"/>
              </a:solidFill>
            </a:endParaRPr>
          </a:p>
        </p:txBody>
      </p:sp>
    </p:spTree>
    <p:extLst>
      <p:ext uri="{BB962C8B-B14F-4D97-AF65-F5344CB8AC3E}">
        <p14:creationId xmlns:p14="http://schemas.microsoft.com/office/powerpoint/2010/main" val="19453673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23528" y="836712"/>
            <a:ext cx="8640960" cy="2462213"/>
          </a:xfrm>
          <a:prstGeom prst="rect">
            <a:avLst/>
          </a:prstGeom>
        </p:spPr>
        <p:txBody>
          <a:bodyPr wrap="square">
            <a:spAutoFit/>
          </a:bodyPr>
          <a:lstStyle/>
          <a:p>
            <a:r>
              <a:rPr lang="hu-HU" sz="2400" b="1" dirty="0" smtClean="0">
                <a:solidFill>
                  <a:srgbClr val="0000CC"/>
                </a:solidFill>
                <a:latin typeface="Arial" panose="020B0604020202020204" pitchFamily="34" charset="0"/>
                <a:ea typeface="Calibri"/>
                <a:cs typeface="Arial" panose="020B0604020202020204" pitchFamily="34" charset="0"/>
              </a:rPr>
              <a:t>                                 Semmelweis </a:t>
            </a:r>
            <a:r>
              <a:rPr lang="en-US" sz="2400" b="1" dirty="0" smtClean="0">
                <a:solidFill>
                  <a:srgbClr val="0000CC"/>
                </a:solidFill>
                <a:latin typeface="Arial" panose="020B0604020202020204" pitchFamily="34" charset="0"/>
                <a:ea typeface="Calibri"/>
                <a:cs typeface="Arial" panose="020B0604020202020204" pitchFamily="34" charset="0"/>
              </a:rPr>
              <a:t>states</a:t>
            </a:r>
            <a:endParaRPr lang="en-US" sz="2400" b="1" i="1" dirty="0" smtClean="0">
              <a:solidFill>
                <a:srgbClr val="0000CC"/>
              </a:solidFill>
              <a:latin typeface="Arial" panose="020B0604020202020204" pitchFamily="34" charset="0"/>
              <a:ea typeface="Calibri"/>
              <a:cs typeface="Arial" panose="020B0604020202020204" pitchFamily="34" charset="0"/>
            </a:endParaRPr>
          </a:p>
          <a:p>
            <a:pPr>
              <a:spcBef>
                <a:spcPts val="1200"/>
              </a:spcBef>
            </a:pPr>
            <a:r>
              <a:rPr lang="hu-HU" sz="2200" dirty="0" smtClean="0">
                <a:solidFill>
                  <a:srgbClr val="002060"/>
                </a:solidFill>
                <a:latin typeface="Arial" panose="020B0604020202020204" pitchFamily="34" charset="0"/>
                <a:ea typeface="Calibri"/>
                <a:cs typeface="Arial" panose="020B0604020202020204" pitchFamily="34" charset="0"/>
              </a:rPr>
              <a:t>„</a:t>
            </a:r>
            <a:r>
              <a:rPr lang="en-US" sz="2200" dirty="0" smtClean="0">
                <a:solidFill>
                  <a:srgbClr val="002060"/>
                </a:solidFill>
                <a:latin typeface="Arial" panose="020B0604020202020204" pitchFamily="34" charset="0"/>
                <a:ea typeface="Calibri"/>
                <a:cs typeface="Arial" panose="020B0604020202020204" pitchFamily="34" charset="0"/>
              </a:rPr>
              <a:t>The school in Vienna prepares the students with many autopsies for high standards, they washed their hands, however, the bad odor of their hands revealed that the hand-washing was not effective.</a:t>
            </a:r>
            <a:r>
              <a:rPr lang="en-US" sz="2200" b="1" dirty="0" smtClean="0">
                <a:solidFill>
                  <a:srgbClr val="002060"/>
                </a:solidFill>
                <a:latin typeface="Arial" panose="020B0604020202020204" pitchFamily="34" charset="0"/>
                <a:ea typeface="Calibri"/>
                <a:cs typeface="Arial" panose="020B0604020202020204" pitchFamily="34" charset="0"/>
              </a:rPr>
              <a:t> </a:t>
            </a:r>
          </a:p>
          <a:p>
            <a:pPr>
              <a:spcBef>
                <a:spcPts val="1200"/>
              </a:spcBef>
            </a:pPr>
            <a:r>
              <a:rPr lang="en-US" sz="2200" b="1" dirty="0" smtClean="0">
                <a:solidFill>
                  <a:srgbClr val="0000CC"/>
                </a:solidFill>
                <a:latin typeface="Arial" panose="020B0604020202020204" pitchFamily="34" charset="0"/>
                <a:ea typeface="Calibri"/>
                <a:cs typeface="Arial" panose="020B0604020202020204" pitchFamily="34" charset="0"/>
              </a:rPr>
              <a:t>This kind of invisible, odorous parts of the cadaver were transported to the vagina during obstetrics examinations.</a:t>
            </a:r>
            <a:r>
              <a:rPr lang="hu-HU" sz="2200" b="1" dirty="0" smtClean="0">
                <a:solidFill>
                  <a:srgbClr val="0000CC"/>
                </a:solidFill>
                <a:latin typeface="Arial" panose="020B0604020202020204" pitchFamily="34" charset="0"/>
                <a:ea typeface="Calibri"/>
                <a:cs typeface="Arial" panose="020B0604020202020204" pitchFamily="34" charset="0"/>
              </a:rPr>
              <a:t>”                     </a:t>
            </a:r>
            <a:endParaRPr lang="en-US" sz="2200" b="1" dirty="0">
              <a:solidFill>
                <a:srgbClr val="0000CC"/>
              </a:solidFill>
              <a:latin typeface="Arial" panose="020B0604020202020204" pitchFamily="34" charset="0"/>
              <a:cs typeface="Arial" panose="020B0604020202020204" pitchFamily="34" charset="0"/>
            </a:endParaRPr>
          </a:p>
        </p:txBody>
      </p:sp>
      <p:sp>
        <p:nvSpPr>
          <p:cNvPr id="3" name="Téglalap 2"/>
          <p:cNvSpPr/>
          <p:nvPr/>
        </p:nvSpPr>
        <p:spPr>
          <a:xfrm>
            <a:off x="2843808" y="3409255"/>
            <a:ext cx="7560840" cy="307777"/>
          </a:xfrm>
          <a:prstGeom prst="rect">
            <a:avLst/>
          </a:prstGeom>
        </p:spPr>
        <p:txBody>
          <a:bodyPr wrap="square">
            <a:spAutoFit/>
          </a:bodyPr>
          <a:lstStyle/>
          <a:p>
            <a:pPr algn="ctr"/>
            <a:r>
              <a:rPr lang="hu-HU" sz="1400" dirty="0">
                <a:solidFill>
                  <a:srgbClr val="0000CC"/>
                </a:solidFill>
                <a:latin typeface="Arial" panose="020B0604020202020204" pitchFamily="34" charset="0"/>
                <a:ea typeface="Calibri"/>
                <a:cs typeface="Arial" panose="020B0604020202020204" pitchFamily="34" charset="0"/>
              </a:rPr>
              <a:t>Orvosi </a:t>
            </a:r>
            <a:r>
              <a:rPr lang="hu-HU" sz="1400" dirty="0" smtClean="0">
                <a:solidFill>
                  <a:srgbClr val="0000CC"/>
                </a:solidFill>
                <a:latin typeface="Arial" panose="020B0604020202020204" pitchFamily="34" charset="0"/>
                <a:ea typeface="Calibri"/>
                <a:cs typeface="Arial" panose="020B0604020202020204" pitchFamily="34" charset="0"/>
              </a:rPr>
              <a:t>Hetilap, 2.sz. p 18-19, Pest, </a:t>
            </a:r>
            <a:r>
              <a:rPr lang="hu-HU" sz="1400" b="1" dirty="0" smtClean="0">
                <a:solidFill>
                  <a:srgbClr val="0000CC"/>
                </a:solidFill>
                <a:latin typeface="Arial" panose="020B0604020202020204" pitchFamily="34" charset="0"/>
                <a:ea typeface="Calibri"/>
                <a:cs typeface="Arial" panose="020B0604020202020204" pitchFamily="34" charset="0"/>
              </a:rPr>
              <a:t>1858</a:t>
            </a:r>
            <a:endParaRPr lang="hu-HU" sz="1400" b="1" dirty="0">
              <a:solidFill>
                <a:srgbClr val="0000CC"/>
              </a:solidFill>
              <a:latin typeface="Arial" panose="020B0604020202020204" pitchFamily="34" charset="0"/>
              <a:ea typeface="Calibri"/>
              <a:cs typeface="Arial" panose="020B0604020202020204" pitchFamily="34" charset="0"/>
            </a:endParaRPr>
          </a:p>
        </p:txBody>
      </p:sp>
      <p:sp>
        <p:nvSpPr>
          <p:cNvPr id="4" name="Téglalap 3"/>
          <p:cNvSpPr/>
          <p:nvPr/>
        </p:nvSpPr>
        <p:spPr>
          <a:xfrm>
            <a:off x="683568" y="5370030"/>
            <a:ext cx="7920880" cy="1299330"/>
          </a:xfrm>
          <a:prstGeom prst="rect">
            <a:avLst/>
          </a:prstGeom>
        </p:spPr>
        <p:txBody>
          <a:bodyPr wrap="square">
            <a:spAutoFit/>
          </a:bodyPr>
          <a:lstStyle/>
          <a:p>
            <a:r>
              <a:rPr lang="hu-HU" sz="2000" dirty="0" smtClean="0">
                <a:solidFill>
                  <a:srgbClr val="000066"/>
                </a:solidFill>
                <a:latin typeface="Arial" panose="020B0604020202020204" pitchFamily="34" charset="0"/>
                <a:cs typeface="Arial" panose="020B0604020202020204" pitchFamily="34" charset="0"/>
              </a:rPr>
              <a:t>„</a:t>
            </a:r>
            <a:r>
              <a:rPr lang="en-US" sz="2000" dirty="0" smtClean="0">
                <a:solidFill>
                  <a:srgbClr val="000066"/>
                </a:solidFill>
                <a:latin typeface="Arial" panose="020B0604020202020204" pitchFamily="34" charset="0"/>
                <a:cs typeface="Arial" panose="020B0604020202020204" pitchFamily="34" charset="0"/>
              </a:rPr>
              <a:t>Noncompliance </a:t>
            </a:r>
            <a:r>
              <a:rPr lang="en-US" sz="2000" dirty="0">
                <a:solidFill>
                  <a:srgbClr val="000066"/>
                </a:solidFill>
                <a:latin typeface="Arial" panose="020B0604020202020204" pitchFamily="34" charset="0"/>
                <a:cs typeface="Arial" panose="020B0604020202020204" pitchFamily="34" charset="0"/>
              </a:rPr>
              <a:t>with </a:t>
            </a:r>
            <a:r>
              <a:rPr lang="en-US" sz="2000" b="1" dirty="0">
                <a:solidFill>
                  <a:srgbClr val="0000CC"/>
                </a:solidFill>
                <a:latin typeface="Arial" panose="020B0604020202020204" pitchFamily="34" charset="0"/>
                <a:cs typeface="Arial" panose="020B0604020202020204" pitchFamily="34" charset="0"/>
              </a:rPr>
              <a:t>hand hygiene</a:t>
            </a:r>
            <a:r>
              <a:rPr lang="en-US" sz="2000" b="1" dirty="0">
                <a:solidFill>
                  <a:srgbClr val="000066"/>
                </a:solidFill>
                <a:latin typeface="Arial" panose="020B0604020202020204" pitchFamily="34" charset="0"/>
                <a:cs typeface="Arial" panose="020B0604020202020204" pitchFamily="34" charset="0"/>
              </a:rPr>
              <a:t> </a:t>
            </a:r>
            <a:r>
              <a:rPr lang="en-US" sz="2000" dirty="0">
                <a:solidFill>
                  <a:srgbClr val="000066"/>
                </a:solidFill>
                <a:latin typeface="Arial" panose="020B0604020202020204" pitchFamily="34" charset="0"/>
                <a:cs typeface="Arial" panose="020B0604020202020204" pitchFamily="34" charset="0"/>
              </a:rPr>
              <a:t>guidelines remains a </a:t>
            </a:r>
            <a:r>
              <a:rPr lang="en-US" sz="2000" b="1" dirty="0">
                <a:solidFill>
                  <a:srgbClr val="0000CC"/>
                </a:solidFill>
                <a:latin typeface="Arial" panose="020B0604020202020204" pitchFamily="34" charset="0"/>
                <a:cs typeface="Arial" panose="020B0604020202020204" pitchFamily="34" charset="0"/>
              </a:rPr>
              <a:t>collective </a:t>
            </a:r>
            <a:r>
              <a:rPr lang="en-US" sz="2000" b="1" dirty="0" smtClean="0">
                <a:solidFill>
                  <a:srgbClr val="0000CC"/>
                </a:solidFill>
                <a:latin typeface="Arial" panose="020B0604020202020204" pitchFamily="34" charset="0"/>
                <a:cs typeface="Arial" panose="020B0604020202020204" pitchFamily="34" charset="0"/>
              </a:rPr>
              <a:t>challenge</a:t>
            </a:r>
            <a:r>
              <a:rPr lang="hu-HU" sz="2000" b="1" dirty="0" smtClean="0">
                <a:solidFill>
                  <a:srgbClr val="0000CC"/>
                </a:solidFill>
                <a:latin typeface="Arial" panose="020B0604020202020204" pitchFamily="34" charset="0"/>
                <a:cs typeface="Arial" panose="020B0604020202020204" pitchFamily="34" charset="0"/>
              </a:rPr>
              <a:t>…</a:t>
            </a:r>
            <a:r>
              <a:rPr lang="hu-HU" sz="2000" dirty="0" smtClean="0">
                <a:solidFill>
                  <a:srgbClr val="000066"/>
                </a:solidFill>
                <a:latin typeface="Arial" panose="020B0604020202020204" pitchFamily="34" charset="0"/>
                <a:cs typeface="Arial" panose="020B0604020202020204" pitchFamily="34" charset="0"/>
              </a:rPr>
              <a:t>”</a:t>
            </a:r>
            <a:endParaRPr lang="en-US" sz="2000" dirty="0">
              <a:solidFill>
                <a:prstClr val="black"/>
              </a:solidFill>
              <a:latin typeface="Arial" panose="020B0604020202020204" pitchFamily="34" charset="0"/>
              <a:cs typeface="Arial" panose="020B0604020202020204" pitchFamily="34" charset="0"/>
            </a:endParaRPr>
          </a:p>
          <a:p>
            <a:pPr>
              <a:lnSpc>
                <a:spcPct val="115000"/>
              </a:lnSpc>
              <a:spcAft>
                <a:spcPts val="1000"/>
              </a:spcAft>
            </a:pPr>
            <a:r>
              <a:rPr lang="hu-HU" sz="1400" dirty="0" smtClean="0">
                <a:solidFill>
                  <a:srgbClr val="000066"/>
                </a:solidFill>
              </a:rPr>
              <a:t>                                                                                                       </a:t>
            </a:r>
            <a:r>
              <a:rPr lang="en-US" sz="1400" dirty="0" smtClean="0">
                <a:solidFill>
                  <a:srgbClr val="000066"/>
                </a:solidFill>
                <a:latin typeface="Arial" panose="020B0604020202020204" pitchFamily="34" charset="0"/>
                <a:cs typeface="Arial" panose="020B0604020202020204" pitchFamily="34" charset="0"/>
              </a:rPr>
              <a:t>Am </a:t>
            </a:r>
            <a:r>
              <a:rPr lang="en-US" sz="1400" dirty="0">
                <a:solidFill>
                  <a:srgbClr val="000066"/>
                </a:solidFill>
                <a:latin typeface="Arial" panose="020B0604020202020204" pitchFamily="34" charset="0"/>
                <a:cs typeface="Arial" panose="020B0604020202020204" pitchFamily="34" charset="0"/>
              </a:rPr>
              <a:t>J Infect </a:t>
            </a:r>
            <a:r>
              <a:rPr lang="en-US" sz="1400" dirty="0" err="1" smtClean="0">
                <a:solidFill>
                  <a:srgbClr val="000066"/>
                </a:solidFill>
                <a:latin typeface="Arial" panose="020B0604020202020204" pitchFamily="34" charset="0"/>
                <a:cs typeface="Arial" panose="020B0604020202020204" pitchFamily="34" charset="0"/>
              </a:rPr>
              <a:t>Contr</a:t>
            </a:r>
            <a:r>
              <a:rPr lang="hu-HU" sz="1400" dirty="0" err="1" smtClean="0">
                <a:solidFill>
                  <a:srgbClr val="000066"/>
                </a:solidFill>
                <a:latin typeface="Arial" panose="020B0604020202020204" pitchFamily="34" charset="0"/>
                <a:cs typeface="Arial" panose="020B0604020202020204" pitchFamily="34" charset="0"/>
              </a:rPr>
              <a:t>ol</a:t>
            </a:r>
            <a:r>
              <a:rPr lang="hu-HU" sz="1400" dirty="0" smtClean="0">
                <a:solidFill>
                  <a:srgbClr val="000066"/>
                </a:solidFill>
                <a:latin typeface="Arial" panose="020B0604020202020204" pitchFamily="34" charset="0"/>
                <a:cs typeface="Arial" panose="020B0604020202020204" pitchFamily="34" charset="0"/>
              </a:rPr>
              <a:t>.</a:t>
            </a:r>
            <a:r>
              <a:rPr lang="en-US" sz="1400" dirty="0" smtClean="0">
                <a:solidFill>
                  <a:srgbClr val="000066"/>
                </a:solidFill>
                <a:latin typeface="Arial" panose="020B0604020202020204" pitchFamily="34" charset="0"/>
                <a:cs typeface="Arial" panose="020B0604020202020204" pitchFamily="34" charset="0"/>
              </a:rPr>
              <a:t> </a:t>
            </a:r>
            <a:r>
              <a:rPr lang="en-US" sz="1400" dirty="0">
                <a:solidFill>
                  <a:srgbClr val="000066"/>
                </a:solidFill>
                <a:latin typeface="Arial" panose="020B0604020202020204" pitchFamily="34" charset="0"/>
                <a:cs typeface="Arial" panose="020B0604020202020204" pitchFamily="34" charset="0"/>
              </a:rPr>
              <a:t>2015 Mar 1;43(3):</a:t>
            </a:r>
            <a:r>
              <a:rPr lang="en-US" sz="1400" dirty="0" smtClean="0">
                <a:solidFill>
                  <a:srgbClr val="000066"/>
                </a:solidFill>
                <a:latin typeface="Arial" panose="020B0604020202020204" pitchFamily="34" charset="0"/>
                <a:cs typeface="Arial" panose="020B0604020202020204" pitchFamily="34" charset="0"/>
              </a:rPr>
              <a:t>269-74</a:t>
            </a:r>
            <a:endParaRPr lang="hu-HU" sz="1400" dirty="0">
              <a:solidFill>
                <a:srgbClr val="000066"/>
              </a:solidFill>
              <a:latin typeface="Arial" panose="020B0604020202020204" pitchFamily="34" charset="0"/>
              <a:ea typeface="Calibri"/>
              <a:cs typeface="Arial" panose="020B0604020202020204" pitchFamily="34" charset="0"/>
            </a:endParaRPr>
          </a:p>
          <a:p>
            <a:r>
              <a:rPr lang="hu-HU" sz="1400" dirty="0" smtClean="0">
                <a:solidFill>
                  <a:srgbClr val="000066"/>
                </a:solidFill>
                <a:hlinkClick r:id="rId2" tooltip="American journal of infection control."/>
              </a:rPr>
              <a:t> </a:t>
            </a:r>
            <a:endParaRPr lang="hu-HU" sz="2200" dirty="0">
              <a:solidFill>
                <a:srgbClr val="000066"/>
              </a:solidFill>
            </a:endParaRPr>
          </a:p>
        </p:txBody>
      </p:sp>
      <p:sp>
        <p:nvSpPr>
          <p:cNvPr id="5" name="Szövegdoboz 4"/>
          <p:cNvSpPr txBox="1"/>
          <p:nvPr/>
        </p:nvSpPr>
        <p:spPr>
          <a:xfrm>
            <a:off x="323528" y="332656"/>
            <a:ext cx="1081706" cy="461665"/>
          </a:xfrm>
          <a:prstGeom prst="rect">
            <a:avLst/>
          </a:prstGeom>
          <a:noFill/>
        </p:spPr>
        <p:txBody>
          <a:bodyPr wrap="none" rtlCol="0">
            <a:spAutoFit/>
          </a:bodyPr>
          <a:lstStyle/>
          <a:p>
            <a:r>
              <a:rPr lang="hu-HU" sz="2400" b="1" dirty="0" smtClean="0">
                <a:solidFill>
                  <a:srgbClr val="0000CC"/>
                </a:solidFill>
              </a:rPr>
              <a:t>XIX. sz.</a:t>
            </a:r>
            <a:endParaRPr lang="hu-HU" sz="2400" b="1" dirty="0">
              <a:solidFill>
                <a:srgbClr val="0000CC"/>
              </a:solidFill>
            </a:endParaRPr>
          </a:p>
        </p:txBody>
      </p:sp>
      <p:sp>
        <p:nvSpPr>
          <p:cNvPr id="6" name="Szövegdoboz 5"/>
          <p:cNvSpPr txBox="1"/>
          <p:nvPr/>
        </p:nvSpPr>
        <p:spPr>
          <a:xfrm>
            <a:off x="323528" y="3789040"/>
            <a:ext cx="1081706" cy="461665"/>
          </a:xfrm>
          <a:prstGeom prst="rect">
            <a:avLst/>
          </a:prstGeom>
          <a:noFill/>
        </p:spPr>
        <p:txBody>
          <a:bodyPr wrap="none" rtlCol="0">
            <a:spAutoFit/>
          </a:bodyPr>
          <a:lstStyle/>
          <a:p>
            <a:r>
              <a:rPr lang="hu-HU" sz="2400" b="1" dirty="0" smtClean="0">
                <a:solidFill>
                  <a:srgbClr val="0000CC"/>
                </a:solidFill>
              </a:rPr>
              <a:t>XXI. </a:t>
            </a:r>
            <a:r>
              <a:rPr lang="hu-HU" sz="2400" b="1" dirty="0">
                <a:solidFill>
                  <a:srgbClr val="0000CC"/>
                </a:solidFill>
              </a:rPr>
              <a:t>s</a:t>
            </a:r>
            <a:r>
              <a:rPr lang="hu-HU" sz="2400" b="1" dirty="0" smtClean="0">
                <a:solidFill>
                  <a:srgbClr val="0000CC"/>
                </a:solidFill>
              </a:rPr>
              <a:t>z.</a:t>
            </a:r>
            <a:endParaRPr lang="hu-HU" sz="2400" b="1" dirty="0">
              <a:solidFill>
                <a:srgbClr val="0000CC"/>
              </a:solidFill>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3759" y="4175511"/>
            <a:ext cx="1839979"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Kapcsolódó ké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9992" y="4170991"/>
            <a:ext cx="3244315" cy="1080120"/>
          </a:xfrm>
          <a:prstGeom prst="rect">
            <a:avLst/>
          </a:prstGeom>
          <a:noFill/>
          <a:extLst>
            <a:ext uri="{909E8E84-426E-40DD-AFC4-6F175D3DCCD1}">
              <a14:hiddenFill xmlns:a14="http://schemas.microsoft.com/office/drawing/2010/main">
                <a:solidFill>
                  <a:srgbClr val="FFFFFF"/>
                </a:solidFill>
              </a14:hiddenFill>
            </a:ext>
          </a:extLst>
        </p:spPr>
      </p:pic>
      <p:sp>
        <p:nvSpPr>
          <p:cNvPr id="8" name="Szövegdoboz 7"/>
          <p:cNvSpPr txBox="1"/>
          <p:nvPr/>
        </p:nvSpPr>
        <p:spPr>
          <a:xfrm>
            <a:off x="6836784" y="4581128"/>
            <a:ext cx="1045607" cy="307777"/>
          </a:xfrm>
          <a:prstGeom prst="rect">
            <a:avLst/>
          </a:prstGeom>
          <a:noFill/>
        </p:spPr>
        <p:txBody>
          <a:bodyPr wrap="none" rtlCol="0">
            <a:spAutoFit/>
          </a:bodyPr>
          <a:lstStyle/>
          <a:p>
            <a:r>
              <a:rPr lang="hu-HU" sz="1400" dirty="0" err="1" smtClean="0">
                <a:solidFill>
                  <a:srgbClr val="002060"/>
                </a:solidFill>
              </a:rPr>
              <a:t>HandinScan</a:t>
            </a:r>
            <a:endParaRPr lang="hu-HU" sz="1400" dirty="0">
              <a:solidFill>
                <a:srgbClr val="002060"/>
              </a:solidFill>
            </a:endParaRPr>
          </a:p>
        </p:txBody>
      </p:sp>
    </p:spTree>
    <p:extLst>
      <p:ext uri="{BB962C8B-B14F-4D97-AF65-F5344CB8AC3E}">
        <p14:creationId xmlns:p14="http://schemas.microsoft.com/office/powerpoint/2010/main" val="18617975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95536" y="1556792"/>
            <a:ext cx="8352928" cy="830997"/>
          </a:xfrm>
          <a:prstGeom prst="rect">
            <a:avLst/>
          </a:prstGeom>
        </p:spPr>
        <p:txBody>
          <a:bodyPr wrap="square">
            <a:spAutoFit/>
          </a:bodyPr>
          <a:lstStyle/>
          <a:p>
            <a:r>
              <a:rPr lang="hu-HU" sz="2400" i="1" dirty="0" smtClean="0">
                <a:solidFill>
                  <a:srgbClr val="002060"/>
                </a:solidFill>
                <a:latin typeface="Arial" panose="020B0604020202020204" pitchFamily="34" charset="0"/>
                <a:cs typeface="Arial" panose="020B0604020202020204" pitchFamily="34" charset="0"/>
              </a:rPr>
              <a:t>„</a:t>
            </a:r>
            <a:r>
              <a:rPr lang="en-GB" sz="2400" b="1" i="1" dirty="0">
                <a:solidFill>
                  <a:srgbClr val="002060"/>
                </a:solidFill>
                <a:latin typeface="Arial" panose="020B0604020202020204" pitchFamily="34" charset="0"/>
                <a:cs typeface="Arial" panose="020B0604020202020204" pitchFamily="34" charset="0"/>
              </a:rPr>
              <a:t>In 1848</a:t>
            </a:r>
            <a:r>
              <a:rPr lang="en-GB" sz="2400" i="1" dirty="0">
                <a:solidFill>
                  <a:srgbClr val="002060"/>
                </a:solidFill>
                <a:latin typeface="Arial" panose="020B0604020202020204" pitchFamily="34" charset="0"/>
                <a:cs typeface="Arial" panose="020B0604020202020204" pitchFamily="34" charset="0"/>
              </a:rPr>
              <a:t>, when we kept strictly to washing hands in the chlorine-lime, only 45 out of 3556 i.e. </a:t>
            </a:r>
            <a:r>
              <a:rPr lang="en-GB" sz="2400" b="1" i="1" dirty="0">
                <a:solidFill>
                  <a:srgbClr val="FF33CC"/>
                </a:solidFill>
                <a:latin typeface="Arial" panose="020B0604020202020204" pitchFamily="34" charset="0"/>
                <a:cs typeface="Arial" panose="020B0604020202020204" pitchFamily="34" charset="0"/>
              </a:rPr>
              <a:t>1.27%</a:t>
            </a:r>
            <a:r>
              <a:rPr lang="en-GB" sz="2400" i="1" dirty="0">
                <a:solidFill>
                  <a:srgbClr val="002060"/>
                </a:solidFill>
                <a:latin typeface="Arial" panose="020B0604020202020204" pitchFamily="34" charset="0"/>
                <a:cs typeface="Arial" panose="020B0604020202020204" pitchFamily="34" charset="0"/>
              </a:rPr>
              <a:t> children died.” </a:t>
            </a:r>
            <a:endParaRPr lang="hu-HU" sz="2400" i="1" dirty="0" smtClean="0">
              <a:solidFill>
                <a:srgbClr val="002060"/>
              </a:solidFill>
              <a:latin typeface="Arial" panose="020B0604020202020204" pitchFamily="34" charset="0"/>
              <a:cs typeface="Arial" panose="020B0604020202020204" pitchFamily="34" charset="0"/>
            </a:endParaRPr>
          </a:p>
        </p:txBody>
      </p:sp>
      <p:sp>
        <p:nvSpPr>
          <p:cNvPr id="4" name="Téglalap 3"/>
          <p:cNvSpPr/>
          <p:nvPr/>
        </p:nvSpPr>
        <p:spPr>
          <a:xfrm>
            <a:off x="503548" y="6043354"/>
            <a:ext cx="8136904" cy="553998"/>
          </a:xfrm>
          <a:prstGeom prst="rect">
            <a:avLst/>
          </a:prstGeom>
        </p:spPr>
        <p:txBody>
          <a:bodyPr wrap="square">
            <a:spAutoFit/>
          </a:bodyPr>
          <a:lstStyle/>
          <a:p>
            <a:pPr lvl="0"/>
            <a:r>
              <a:rPr lang="en-GB" sz="1000" dirty="0" err="1">
                <a:solidFill>
                  <a:srgbClr val="002060"/>
                </a:solidFill>
              </a:rPr>
              <a:t>Semmelweis</a:t>
            </a:r>
            <a:r>
              <a:rPr lang="en-GB" sz="1000" dirty="0">
                <a:solidFill>
                  <a:srgbClr val="002060"/>
                </a:solidFill>
              </a:rPr>
              <a:t> </a:t>
            </a:r>
            <a:r>
              <a:rPr lang="en-GB" sz="1000" dirty="0" err="1">
                <a:solidFill>
                  <a:srgbClr val="002060"/>
                </a:solidFill>
              </a:rPr>
              <a:t>Ignác</a:t>
            </a:r>
            <a:r>
              <a:rPr lang="en-GB" sz="1000" dirty="0">
                <a:solidFill>
                  <a:srgbClr val="002060"/>
                </a:solidFill>
              </a:rPr>
              <a:t> </a:t>
            </a:r>
            <a:r>
              <a:rPr lang="en-GB" sz="1000" dirty="0" err="1">
                <a:solidFill>
                  <a:srgbClr val="002060"/>
                </a:solidFill>
              </a:rPr>
              <a:t>Fülöp</a:t>
            </a:r>
            <a:r>
              <a:rPr lang="en-GB" sz="1000" dirty="0">
                <a:solidFill>
                  <a:srgbClr val="002060"/>
                </a:solidFill>
              </a:rPr>
              <a:t>: </a:t>
            </a:r>
            <a:r>
              <a:rPr lang="en-GB" sz="1000" i="1" dirty="0">
                <a:solidFill>
                  <a:srgbClr val="002060"/>
                </a:solidFill>
              </a:rPr>
              <a:t>A </a:t>
            </a:r>
            <a:r>
              <a:rPr lang="en-GB" sz="1000" i="1" dirty="0" err="1">
                <a:solidFill>
                  <a:srgbClr val="002060"/>
                </a:solidFill>
              </a:rPr>
              <a:t>gyermekágyi</a:t>
            </a:r>
            <a:r>
              <a:rPr lang="en-GB" sz="1000" i="1" dirty="0">
                <a:solidFill>
                  <a:srgbClr val="002060"/>
                </a:solidFill>
              </a:rPr>
              <a:t> </a:t>
            </a:r>
            <a:r>
              <a:rPr lang="en-GB" sz="1000" i="1" dirty="0" err="1">
                <a:solidFill>
                  <a:srgbClr val="002060"/>
                </a:solidFill>
              </a:rPr>
              <a:t>láz</a:t>
            </a:r>
            <a:r>
              <a:rPr lang="en-GB" sz="1000" i="1" dirty="0">
                <a:solidFill>
                  <a:srgbClr val="002060"/>
                </a:solidFill>
              </a:rPr>
              <a:t> </a:t>
            </a:r>
            <a:r>
              <a:rPr lang="en-GB" sz="1000" i="1" dirty="0" err="1">
                <a:solidFill>
                  <a:srgbClr val="002060"/>
                </a:solidFill>
              </a:rPr>
              <a:t>kóroktana</a:t>
            </a:r>
            <a:r>
              <a:rPr lang="en-GB" sz="1000" i="1" dirty="0">
                <a:solidFill>
                  <a:srgbClr val="002060"/>
                </a:solidFill>
              </a:rPr>
              <a:t>, </a:t>
            </a:r>
            <a:r>
              <a:rPr lang="en-GB" sz="1000" i="1" dirty="0" err="1">
                <a:solidFill>
                  <a:srgbClr val="002060"/>
                </a:solidFill>
              </a:rPr>
              <a:t>fogalma</a:t>
            </a:r>
            <a:r>
              <a:rPr lang="en-GB" sz="1000" i="1" dirty="0">
                <a:solidFill>
                  <a:srgbClr val="002060"/>
                </a:solidFill>
              </a:rPr>
              <a:t> </a:t>
            </a:r>
            <a:r>
              <a:rPr lang="en-GB" sz="1000" i="1" dirty="0" err="1">
                <a:solidFill>
                  <a:srgbClr val="002060"/>
                </a:solidFill>
              </a:rPr>
              <a:t>és</a:t>
            </a:r>
            <a:r>
              <a:rPr lang="en-GB" sz="1000" i="1" dirty="0">
                <a:solidFill>
                  <a:srgbClr val="002060"/>
                </a:solidFill>
              </a:rPr>
              <a:t> </a:t>
            </a:r>
            <a:r>
              <a:rPr lang="en-GB" sz="1000" i="1" dirty="0" err="1">
                <a:solidFill>
                  <a:srgbClr val="002060"/>
                </a:solidFill>
              </a:rPr>
              <a:t>megelőzése</a:t>
            </a:r>
            <a:r>
              <a:rPr lang="en-GB" sz="1000" i="1" dirty="0">
                <a:solidFill>
                  <a:srgbClr val="002060"/>
                </a:solidFill>
              </a:rPr>
              <a:t> (Puerperal fever, aetiology, concepts and prevention)</a:t>
            </a:r>
            <a:r>
              <a:rPr lang="en-GB" sz="1000" dirty="0">
                <a:solidFill>
                  <a:srgbClr val="002060"/>
                </a:solidFill>
              </a:rPr>
              <a:t>.  P</a:t>
            </a:r>
            <a:r>
              <a:rPr lang="hu-HU" sz="1000" dirty="0">
                <a:solidFill>
                  <a:srgbClr val="002060"/>
                </a:solidFill>
              </a:rPr>
              <a:t> </a:t>
            </a:r>
            <a:r>
              <a:rPr lang="hu-HU" sz="1000" dirty="0" smtClean="0">
                <a:solidFill>
                  <a:srgbClr val="002060"/>
                </a:solidFill>
              </a:rPr>
              <a:t>51</a:t>
            </a:r>
            <a:r>
              <a:rPr lang="en-GB" sz="1000" dirty="0" smtClean="0">
                <a:solidFill>
                  <a:srgbClr val="002060"/>
                </a:solidFill>
              </a:rPr>
              <a:t> </a:t>
            </a:r>
            <a:endParaRPr lang="hu-HU" sz="1000" dirty="0">
              <a:solidFill>
                <a:srgbClr val="002060"/>
              </a:solidFill>
            </a:endParaRPr>
          </a:p>
          <a:p>
            <a:pPr lvl="0"/>
            <a:r>
              <a:rPr lang="en-GB" sz="1000" dirty="0">
                <a:solidFill>
                  <a:srgbClr val="002060"/>
                </a:solidFill>
              </a:rPr>
              <a:t>Translated by: </a:t>
            </a:r>
            <a:r>
              <a:rPr lang="en-GB" sz="1000" dirty="0" err="1">
                <a:solidFill>
                  <a:srgbClr val="002060"/>
                </a:solidFill>
              </a:rPr>
              <a:t>Rákóczi</a:t>
            </a:r>
            <a:r>
              <a:rPr lang="en-GB" sz="1000" dirty="0">
                <a:solidFill>
                  <a:srgbClr val="002060"/>
                </a:solidFill>
              </a:rPr>
              <a:t> </a:t>
            </a:r>
            <a:r>
              <a:rPr lang="en-GB" sz="1000" dirty="0" err="1">
                <a:solidFill>
                  <a:srgbClr val="002060"/>
                </a:solidFill>
              </a:rPr>
              <a:t>Katalin</a:t>
            </a:r>
            <a:r>
              <a:rPr lang="en-GB" sz="1000" dirty="0">
                <a:solidFill>
                  <a:srgbClr val="002060"/>
                </a:solidFill>
              </a:rPr>
              <a:t>, </a:t>
            </a:r>
            <a:r>
              <a:rPr lang="en-GB" sz="1000" dirty="0" err="1">
                <a:solidFill>
                  <a:srgbClr val="002060"/>
                </a:solidFill>
              </a:rPr>
              <a:t>Akadémiai</a:t>
            </a:r>
            <a:r>
              <a:rPr lang="en-GB" sz="1000" dirty="0">
                <a:solidFill>
                  <a:srgbClr val="002060"/>
                </a:solidFill>
              </a:rPr>
              <a:t> </a:t>
            </a:r>
            <a:r>
              <a:rPr lang="en-GB" sz="1000" dirty="0" err="1">
                <a:solidFill>
                  <a:srgbClr val="002060"/>
                </a:solidFill>
              </a:rPr>
              <a:t>Kiadó</a:t>
            </a:r>
            <a:r>
              <a:rPr lang="en-GB" sz="1000" dirty="0">
                <a:solidFill>
                  <a:srgbClr val="002060"/>
                </a:solidFill>
              </a:rPr>
              <a:t>, Budapest, 2012. Original edition: </a:t>
            </a:r>
            <a:r>
              <a:rPr lang="en-GB" sz="1000" i="1" dirty="0">
                <a:solidFill>
                  <a:srgbClr val="002060"/>
                </a:solidFill>
              </a:rPr>
              <a:t>Die </a:t>
            </a:r>
            <a:r>
              <a:rPr lang="en-GB" sz="1000" i="1" dirty="0" err="1">
                <a:solidFill>
                  <a:srgbClr val="002060"/>
                </a:solidFill>
              </a:rPr>
              <a:t>Ätiologie</a:t>
            </a:r>
            <a:r>
              <a:rPr lang="en-GB" sz="1000" i="1" dirty="0">
                <a:solidFill>
                  <a:srgbClr val="002060"/>
                </a:solidFill>
              </a:rPr>
              <a:t>, der </a:t>
            </a:r>
            <a:r>
              <a:rPr lang="en-GB" sz="1000" i="1" dirty="0" err="1">
                <a:solidFill>
                  <a:srgbClr val="002060"/>
                </a:solidFill>
              </a:rPr>
              <a:t>Begriff</a:t>
            </a:r>
            <a:r>
              <a:rPr lang="en-GB" sz="1000" i="1" dirty="0">
                <a:solidFill>
                  <a:srgbClr val="002060"/>
                </a:solidFill>
              </a:rPr>
              <a:t> und die Prophylaxis des </a:t>
            </a:r>
            <a:r>
              <a:rPr lang="en-GB" sz="1000" i="1" dirty="0" err="1">
                <a:solidFill>
                  <a:srgbClr val="002060"/>
                </a:solidFill>
              </a:rPr>
              <a:t>Kindbettfiebers</a:t>
            </a:r>
            <a:r>
              <a:rPr lang="en-GB" sz="1000" dirty="0">
                <a:solidFill>
                  <a:srgbClr val="002060"/>
                </a:solidFill>
              </a:rPr>
              <a:t> </a:t>
            </a:r>
            <a:endParaRPr lang="hu-HU" sz="1000" dirty="0">
              <a:solidFill>
                <a:srgbClr val="002060"/>
              </a:solidFill>
            </a:endParaRPr>
          </a:p>
          <a:p>
            <a:pPr lvl="0"/>
            <a:r>
              <a:rPr lang="en-GB" sz="1000" dirty="0">
                <a:solidFill>
                  <a:srgbClr val="002060"/>
                </a:solidFill>
              </a:rPr>
              <a:t>von Ignaz Philipp </a:t>
            </a:r>
            <a:r>
              <a:rPr lang="en-GB" sz="1000" dirty="0" err="1">
                <a:solidFill>
                  <a:srgbClr val="002060"/>
                </a:solidFill>
              </a:rPr>
              <a:t>Semmelweis</a:t>
            </a:r>
            <a:r>
              <a:rPr lang="en-GB" sz="1000" dirty="0">
                <a:solidFill>
                  <a:srgbClr val="002060"/>
                </a:solidFill>
              </a:rPr>
              <a:t>. </a:t>
            </a:r>
            <a:r>
              <a:rPr lang="en-GB" sz="1000" dirty="0" err="1">
                <a:solidFill>
                  <a:srgbClr val="002060"/>
                </a:solidFill>
              </a:rPr>
              <a:t>Pesth</a:t>
            </a:r>
            <a:r>
              <a:rPr lang="en-GB" sz="1000" dirty="0">
                <a:solidFill>
                  <a:srgbClr val="002060"/>
                </a:solidFill>
              </a:rPr>
              <a:t>-Wien-Leipzig, C.A. </a:t>
            </a:r>
            <a:r>
              <a:rPr lang="en-GB" sz="1000" dirty="0" err="1">
                <a:solidFill>
                  <a:srgbClr val="002060"/>
                </a:solidFill>
              </a:rPr>
              <a:t>Hartleben</a:t>
            </a:r>
            <a:r>
              <a:rPr lang="en-GB" sz="1000" dirty="0">
                <a:solidFill>
                  <a:srgbClr val="002060"/>
                </a:solidFill>
              </a:rPr>
              <a:t> Verlag1861</a:t>
            </a:r>
            <a:r>
              <a:rPr lang="hu-HU" sz="1000" dirty="0">
                <a:solidFill>
                  <a:srgbClr val="002060"/>
                </a:solidFill>
              </a:rPr>
              <a:t>)</a:t>
            </a:r>
          </a:p>
        </p:txBody>
      </p:sp>
      <p:sp>
        <p:nvSpPr>
          <p:cNvPr id="3" name="Szövegdoboz 2"/>
          <p:cNvSpPr txBox="1"/>
          <p:nvPr/>
        </p:nvSpPr>
        <p:spPr>
          <a:xfrm>
            <a:off x="1835696" y="908720"/>
            <a:ext cx="5581784" cy="461665"/>
          </a:xfrm>
          <a:prstGeom prst="rect">
            <a:avLst/>
          </a:prstGeom>
          <a:noFill/>
        </p:spPr>
        <p:txBody>
          <a:bodyPr wrap="none" rtlCol="0">
            <a:spAutoFit/>
          </a:bodyPr>
          <a:lstStyle/>
          <a:p>
            <a:r>
              <a:rPr lang="hu-HU" sz="2400" dirty="0" err="1" smtClean="0">
                <a:solidFill>
                  <a:srgbClr val="002060"/>
                </a:solidFill>
                <a:latin typeface="Arial" panose="020B0604020202020204" pitchFamily="34" charset="0"/>
                <a:cs typeface="Arial" panose="020B0604020202020204" pitchFamily="34" charset="0"/>
              </a:rPr>
              <a:t>Successful</a:t>
            </a:r>
            <a:r>
              <a:rPr lang="hu-HU" sz="2400" dirty="0" smtClean="0">
                <a:solidFill>
                  <a:srgbClr val="002060"/>
                </a:solidFill>
                <a:latin typeface="Arial" panose="020B0604020202020204" pitchFamily="34" charset="0"/>
                <a:cs typeface="Arial" panose="020B0604020202020204" pitchFamily="34" charset="0"/>
              </a:rPr>
              <a:t> </a:t>
            </a:r>
            <a:r>
              <a:rPr lang="hu-HU" sz="2400" dirty="0" err="1" smtClean="0">
                <a:solidFill>
                  <a:srgbClr val="002060"/>
                </a:solidFill>
                <a:latin typeface="Arial" panose="020B0604020202020204" pitchFamily="34" charset="0"/>
                <a:cs typeface="Arial" panose="020B0604020202020204" pitchFamily="34" charset="0"/>
              </a:rPr>
              <a:t>prevention</a:t>
            </a:r>
            <a:r>
              <a:rPr lang="hu-HU" sz="2400" dirty="0" smtClean="0">
                <a:solidFill>
                  <a:srgbClr val="002060"/>
                </a:solidFill>
                <a:latin typeface="Arial" panose="020B0604020202020204" pitchFamily="34" charset="0"/>
                <a:cs typeface="Arial" panose="020B0604020202020204" pitchFamily="34" charset="0"/>
              </a:rPr>
              <a:t>! </a:t>
            </a:r>
            <a:r>
              <a:rPr lang="hu-HU" sz="2400" dirty="0" err="1" smtClean="0">
                <a:solidFill>
                  <a:srgbClr val="002060"/>
                </a:solidFill>
                <a:latin typeface="Arial" panose="020B0604020202020204" pitchFamily="34" charset="0"/>
                <a:cs typeface="Arial" panose="020B0604020202020204" pitchFamily="34" charset="0"/>
              </a:rPr>
              <a:t>Was</a:t>
            </a:r>
            <a:r>
              <a:rPr lang="hu-HU" sz="2400" dirty="0" smtClean="0">
                <a:solidFill>
                  <a:srgbClr val="002060"/>
                </a:solidFill>
                <a:latin typeface="Arial" panose="020B0604020202020204" pitchFamily="34" charset="0"/>
                <a:cs typeface="Arial" panose="020B0604020202020204" pitchFamily="34" charset="0"/>
              </a:rPr>
              <a:t> </a:t>
            </a:r>
            <a:r>
              <a:rPr lang="hu-HU" sz="2400" dirty="0" err="1" smtClean="0">
                <a:solidFill>
                  <a:srgbClr val="002060"/>
                </a:solidFill>
                <a:latin typeface="Arial" panose="020B0604020202020204" pitchFamily="34" charset="0"/>
                <a:cs typeface="Arial" panose="020B0604020202020204" pitchFamily="34" charset="0"/>
              </a:rPr>
              <a:t>it</a:t>
            </a:r>
            <a:r>
              <a:rPr lang="hu-HU" sz="2400" dirty="0" smtClean="0">
                <a:solidFill>
                  <a:srgbClr val="002060"/>
                </a:solidFill>
                <a:latin typeface="Arial" panose="020B0604020202020204" pitchFamily="34" charset="0"/>
                <a:cs typeface="Arial" panose="020B0604020202020204" pitchFamily="34" charset="0"/>
              </a:rPr>
              <a:t> </a:t>
            </a:r>
            <a:r>
              <a:rPr lang="hu-HU" sz="2400" dirty="0" err="1" smtClean="0">
                <a:solidFill>
                  <a:srgbClr val="002060"/>
                </a:solidFill>
                <a:latin typeface="Arial" panose="020B0604020202020204" pitchFamily="34" charset="0"/>
                <a:cs typeface="Arial" panose="020B0604020202020204" pitchFamily="34" charset="0"/>
              </a:rPr>
              <a:t>enough</a:t>
            </a:r>
            <a:r>
              <a:rPr lang="hu-HU" sz="2400" dirty="0" smtClean="0">
                <a:solidFill>
                  <a:srgbClr val="002060"/>
                </a:solidFill>
                <a:latin typeface="Arial" panose="020B0604020202020204" pitchFamily="34" charset="0"/>
                <a:cs typeface="Arial" panose="020B0604020202020204" pitchFamily="34" charset="0"/>
              </a:rPr>
              <a:t>!?</a:t>
            </a:r>
            <a:endParaRPr lang="hu-HU" sz="2400" dirty="0">
              <a:solidFill>
                <a:srgbClr val="002060"/>
              </a:solidFill>
              <a:latin typeface="Arial" panose="020B0604020202020204" pitchFamily="34" charset="0"/>
              <a:cs typeface="Arial" panose="020B0604020202020204" pitchFamily="34" charset="0"/>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6795" y="2564904"/>
            <a:ext cx="4830410" cy="2900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32104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644828" y="1628800"/>
            <a:ext cx="5666872" cy="1692771"/>
          </a:xfrm>
          <a:prstGeom prst="rect">
            <a:avLst/>
          </a:prstGeom>
          <a:noFill/>
        </p:spPr>
        <p:txBody>
          <a:bodyPr wrap="none" rtlCol="0">
            <a:spAutoFit/>
          </a:bodyPr>
          <a:lstStyle/>
          <a:p>
            <a:pPr>
              <a:spcAft>
                <a:spcPts val="1200"/>
              </a:spcAft>
            </a:pPr>
            <a:r>
              <a:rPr lang="hu-HU" sz="2800" b="1" dirty="0" smtClean="0">
                <a:solidFill>
                  <a:srgbClr val="002060"/>
                </a:solidFill>
                <a:latin typeface="Arial" panose="020B0604020202020204" pitchFamily="34" charset="0"/>
                <a:cs typeface="Arial" panose="020B0604020202020204" pitchFamily="34" charset="0"/>
              </a:rPr>
              <a:t>   </a:t>
            </a:r>
            <a:r>
              <a:rPr lang="en-US" sz="2800" b="1" dirty="0" smtClean="0">
                <a:solidFill>
                  <a:srgbClr val="002060"/>
                </a:solidFill>
                <a:latin typeface="Arial" panose="020B0604020202020204" pitchFamily="34" charset="0"/>
                <a:cs typeface="Arial" panose="020B0604020202020204" pitchFamily="34" charset="0"/>
              </a:rPr>
              <a:t>Result of the </a:t>
            </a:r>
            <a:r>
              <a:rPr lang="hu-HU" sz="2800" b="1" dirty="0" smtClean="0">
                <a:solidFill>
                  <a:srgbClr val="002060"/>
                </a:solidFill>
                <a:latin typeface="Arial" panose="020B0604020202020204" pitchFamily="34" charset="0"/>
                <a:cs typeface="Arial" panose="020B0604020202020204" pitchFamily="34" charset="0"/>
              </a:rPr>
              <a:t>Great </a:t>
            </a:r>
            <a:r>
              <a:rPr lang="en-US" sz="2800" b="1" dirty="0" smtClean="0">
                <a:solidFill>
                  <a:srgbClr val="002060"/>
                </a:solidFill>
                <a:latin typeface="Arial" panose="020B0604020202020204" pitchFamily="34" charset="0"/>
                <a:cs typeface="Arial" panose="020B0604020202020204" pitchFamily="34" charset="0"/>
              </a:rPr>
              <a:t>Discovery</a:t>
            </a:r>
          </a:p>
          <a:p>
            <a:pPr marL="285750" indent="-285750">
              <a:spcBef>
                <a:spcPts val="600"/>
              </a:spcBef>
              <a:buFontTx/>
              <a:buChar char="-"/>
            </a:pPr>
            <a:r>
              <a:rPr lang="en-US" sz="2800" dirty="0" smtClean="0">
                <a:solidFill>
                  <a:srgbClr val="0000CC"/>
                </a:solidFill>
                <a:latin typeface="Arial" panose="020B0604020202020204" pitchFamily="34" charset="0"/>
                <a:cs typeface="Arial" panose="020B0604020202020204" pitchFamily="34" charset="0"/>
              </a:rPr>
              <a:t>World-wide recognition</a:t>
            </a:r>
            <a:r>
              <a:rPr lang="hu-HU" sz="2800" dirty="0" smtClean="0">
                <a:solidFill>
                  <a:srgbClr val="0000CC"/>
                </a:solidFill>
                <a:latin typeface="Arial" panose="020B0604020202020204" pitchFamily="34" charset="0"/>
                <a:cs typeface="Arial" panose="020B0604020202020204" pitchFamily="34" charset="0"/>
              </a:rPr>
              <a:t>, only</a:t>
            </a:r>
            <a:r>
              <a:rPr lang="en-US" sz="2800" dirty="0" smtClean="0">
                <a:solidFill>
                  <a:srgbClr val="0000CC"/>
                </a:solidFill>
                <a:latin typeface="Arial" panose="020B0604020202020204" pitchFamily="34" charset="0"/>
                <a:cs typeface="Arial" panose="020B0604020202020204" pitchFamily="34" charset="0"/>
              </a:rPr>
              <a:t> late</a:t>
            </a:r>
            <a:endParaRPr lang="hu-HU" sz="2800" dirty="0" smtClean="0">
              <a:solidFill>
                <a:srgbClr val="0000CC"/>
              </a:solidFill>
              <a:latin typeface="Arial" panose="020B0604020202020204" pitchFamily="34" charset="0"/>
              <a:cs typeface="Arial" panose="020B0604020202020204" pitchFamily="34" charset="0"/>
            </a:endParaRPr>
          </a:p>
          <a:p>
            <a:pPr marL="285750" indent="-285750">
              <a:spcBef>
                <a:spcPts val="600"/>
              </a:spcBef>
              <a:buFontTx/>
              <a:buChar char="-"/>
            </a:pPr>
            <a:r>
              <a:rPr lang="hu-HU" sz="2800" dirty="0" smtClean="0">
                <a:solidFill>
                  <a:srgbClr val="0000CC"/>
                </a:solidFill>
                <a:latin typeface="Arial" panose="020B0604020202020204" pitchFamily="34" charset="0"/>
                <a:cs typeface="Arial" panose="020B0604020202020204" pitchFamily="34" charset="0"/>
              </a:rPr>
              <a:t>D</a:t>
            </a:r>
            <a:r>
              <a:rPr lang="en-US" sz="2800" dirty="0" err="1" smtClean="0">
                <a:solidFill>
                  <a:srgbClr val="0000CC"/>
                </a:solidFill>
                <a:latin typeface="Arial" panose="020B0604020202020204" pitchFamily="34" charset="0"/>
                <a:cs typeface="Arial" panose="020B0604020202020204" pitchFamily="34" charset="0"/>
              </a:rPr>
              <a:t>ismiss</a:t>
            </a:r>
            <a:r>
              <a:rPr lang="hu-HU" sz="2800" dirty="0" smtClean="0">
                <a:solidFill>
                  <a:srgbClr val="0000CC"/>
                </a:solidFill>
                <a:latin typeface="Arial" panose="020B0604020202020204" pitchFamily="34" charset="0"/>
                <a:cs typeface="Arial" panose="020B0604020202020204" pitchFamily="34" charset="0"/>
              </a:rPr>
              <a:t>al, immediatelly</a:t>
            </a:r>
            <a:endParaRPr lang="en-US" sz="2800" dirty="0" smtClean="0">
              <a:solidFill>
                <a:srgbClr val="0000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91200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683568" y="1268760"/>
            <a:ext cx="7848872" cy="1569660"/>
          </a:xfrm>
          <a:prstGeom prst="rect">
            <a:avLst/>
          </a:prstGeom>
        </p:spPr>
        <p:txBody>
          <a:bodyPr wrap="square">
            <a:spAutoFit/>
          </a:bodyPr>
          <a:lstStyle/>
          <a:p>
            <a:r>
              <a:rPr lang="hu-HU" sz="2400" i="1" dirty="0" smtClean="0">
                <a:solidFill>
                  <a:srgbClr val="002060"/>
                </a:solidFill>
                <a:latin typeface="Arial" panose="020B0604020202020204" pitchFamily="34" charset="0"/>
                <a:cs typeface="Arial" panose="020B0604020202020204" pitchFamily="34" charset="0"/>
              </a:rPr>
              <a:t>„</a:t>
            </a:r>
            <a:r>
              <a:rPr lang="en-GB" sz="2400" i="1" dirty="0">
                <a:solidFill>
                  <a:srgbClr val="002060"/>
                </a:solidFill>
                <a:latin typeface="Arial" panose="020B0604020202020204" pitchFamily="34" charset="0"/>
                <a:cs typeface="Arial" panose="020B0604020202020204" pitchFamily="34" charset="0"/>
              </a:rPr>
              <a:t>Due to my conviction I must admit, solely God alone knows </a:t>
            </a:r>
            <a:r>
              <a:rPr lang="en-GB" sz="2400" b="1" i="1" dirty="0">
                <a:solidFill>
                  <a:srgbClr val="0000CC"/>
                </a:solidFill>
                <a:latin typeface="Arial" panose="020B0604020202020204" pitchFamily="34" charset="0"/>
                <a:cs typeface="Arial" panose="020B0604020202020204" pitchFamily="34" charset="0"/>
              </a:rPr>
              <a:t>how many people have died </a:t>
            </a:r>
            <a:r>
              <a:rPr lang="en-GB" sz="2400" i="1" dirty="0">
                <a:solidFill>
                  <a:srgbClr val="002060"/>
                </a:solidFill>
                <a:latin typeface="Arial" panose="020B0604020202020204" pitchFamily="34" charset="0"/>
                <a:cs typeface="Arial" panose="020B0604020202020204" pitchFamily="34" charset="0"/>
              </a:rPr>
              <a:t>prematurely because of me, too. I dealt more with corpses than the other obstetricians generally did.” </a:t>
            </a:r>
            <a:endParaRPr lang="hu-HU" sz="2400" i="1" dirty="0" smtClean="0">
              <a:solidFill>
                <a:srgbClr val="002060"/>
              </a:solidFill>
              <a:latin typeface="Arial" panose="020B0604020202020204" pitchFamily="34" charset="0"/>
              <a:cs typeface="Arial" panose="020B0604020202020204" pitchFamily="34" charset="0"/>
            </a:endParaRPr>
          </a:p>
        </p:txBody>
      </p:sp>
      <p:sp>
        <p:nvSpPr>
          <p:cNvPr id="5" name="Téglalap 4"/>
          <p:cNvSpPr/>
          <p:nvPr/>
        </p:nvSpPr>
        <p:spPr>
          <a:xfrm>
            <a:off x="683568" y="6165304"/>
            <a:ext cx="8856984" cy="553998"/>
          </a:xfrm>
          <a:prstGeom prst="rect">
            <a:avLst/>
          </a:prstGeom>
        </p:spPr>
        <p:txBody>
          <a:bodyPr wrap="square">
            <a:spAutoFit/>
          </a:bodyPr>
          <a:lstStyle/>
          <a:p>
            <a:pPr lvl="0"/>
            <a:r>
              <a:rPr lang="en-GB" sz="1000" dirty="0" err="1">
                <a:solidFill>
                  <a:srgbClr val="002060"/>
                </a:solidFill>
              </a:rPr>
              <a:t>Semmelweis</a:t>
            </a:r>
            <a:r>
              <a:rPr lang="en-GB" sz="1000" dirty="0">
                <a:solidFill>
                  <a:srgbClr val="002060"/>
                </a:solidFill>
              </a:rPr>
              <a:t> </a:t>
            </a:r>
            <a:r>
              <a:rPr lang="en-GB" sz="1000" dirty="0" err="1">
                <a:solidFill>
                  <a:srgbClr val="002060"/>
                </a:solidFill>
              </a:rPr>
              <a:t>Ignác</a:t>
            </a:r>
            <a:r>
              <a:rPr lang="en-GB" sz="1000" dirty="0">
                <a:solidFill>
                  <a:srgbClr val="002060"/>
                </a:solidFill>
              </a:rPr>
              <a:t> </a:t>
            </a:r>
            <a:r>
              <a:rPr lang="en-GB" sz="1000" dirty="0" err="1">
                <a:solidFill>
                  <a:srgbClr val="002060"/>
                </a:solidFill>
              </a:rPr>
              <a:t>Fülöp</a:t>
            </a:r>
            <a:r>
              <a:rPr lang="en-GB" sz="1000" dirty="0">
                <a:solidFill>
                  <a:srgbClr val="002060"/>
                </a:solidFill>
              </a:rPr>
              <a:t>: </a:t>
            </a:r>
            <a:r>
              <a:rPr lang="en-GB" sz="1000" i="1" dirty="0">
                <a:solidFill>
                  <a:srgbClr val="002060"/>
                </a:solidFill>
              </a:rPr>
              <a:t>A </a:t>
            </a:r>
            <a:r>
              <a:rPr lang="en-GB" sz="1000" i="1" dirty="0" err="1">
                <a:solidFill>
                  <a:srgbClr val="002060"/>
                </a:solidFill>
              </a:rPr>
              <a:t>gyermekágyi</a:t>
            </a:r>
            <a:r>
              <a:rPr lang="en-GB" sz="1000" i="1" dirty="0">
                <a:solidFill>
                  <a:srgbClr val="002060"/>
                </a:solidFill>
              </a:rPr>
              <a:t> </a:t>
            </a:r>
            <a:r>
              <a:rPr lang="en-GB" sz="1000" i="1" dirty="0" err="1">
                <a:solidFill>
                  <a:srgbClr val="002060"/>
                </a:solidFill>
              </a:rPr>
              <a:t>láz</a:t>
            </a:r>
            <a:r>
              <a:rPr lang="en-GB" sz="1000" i="1" dirty="0">
                <a:solidFill>
                  <a:srgbClr val="002060"/>
                </a:solidFill>
              </a:rPr>
              <a:t> </a:t>
            </a:r>
            <a:r>
              <a:rPr lang="en-GB" sz="1000" i="1" dirty="0" err="1">
                <a:solidFill>
                  <a:srgbClr val="002060"/>
                </a:solidFill>
              </a:rPr>
              <a:t>kóroktana</a:t>
            </a:r>
            <a:r>
              <a:rPr lang="en-GB" sz="1000" i="1" dirty="0">
                <a:solidFill>
                  <a:srgbClr val="002060"/>
                </a:solidFill>
              </a:rPr>
              <a:t>, </a:t>
            </a:r>
            <a:r>
              <a:rPr lang="en-GB" sz="1000" i="1" dirty="0" err="1">
                <a:solidFill>
                  <a:srgbClr val="002060"/>
                </a:solidFill>
              </a:rPr>
              <a:t>fogalma</a:t>
            </a:r>
            <a:r>
              <a:rPr lang="en-GB" sz="1000" i="1" dirty="0">
                <a:solidFill>
                  <a:srgbClr val="002060"/>
                </a:solidFill>
              </a:rPr>
              <a:t> </a:t>
            </a:r>
            <a:r>
              <a:rPr lang="en-GB" sz="1000" i="1" dirty="0" err="1">
                <a:solidFill>
                  <a:srgbClr val="002060"/>
                </a:solidFill>
              </a:rPr>
              <a:t>és</a:t>
            </a:r>
            <a:r>
              <a:rPr lang="en-GB" sz="1000" i="1" dirty="0">
                <a:solidFill>
                  <a:srgbClr val="002060"/>
                </a:solidFill>
              </a:rPr>
              <a:t> </a:t>
            </a:r>
            <a:r>
              <a:rPr lang="en-GB" sz="1000" i="1" dirty="0" err="1">
                <a:solidFill>
                  <a:srgbClr val="002060"/>
                </a:solidFill>
              </a:rPr>
              <a:t>megelőzése</a:t>
            </a:r>
            <a:r>
              <a:rPr lang="en-GB" sz="1000" i="1" dirty="0">
                <a:solidFill>
                  <a:srgbClr val="002060"/>
                </a:solidFill>
              </a:rPr>
              <a:t> (Puerperal fever, aetiology, concepts and prevention)</a:t>
            </a:r>
            <a:r>
              <a:rPr lang="en-GB" sz="1000" dirty="0">
                <a:solidFill>
                  <a:srgbClr val="002060"/>
                </a:solidFill>
              </a:rPr>
              <a:t>.  P</a:t>
            </a:r>
            <a:r>
              <a:rPr lang="hu-HU" sz="1000" dirty="0">
                <a:solidFill>
                  <a:srgbClr val="002060"/>
                </a:solidFill>
              </a:rPr>
              <a:t> </a:t>
            </a:r>
            <a:r>
              <a:rPr lang="hu-HU" sz="1000" dirty="0" smtClean="0">
                <a:solidFill>
                  <a:srgbClr val="002060"/>
                </a:solidFill>
              </a:rPr>
              <a:t>65</a:t>
            </a:r>
            <a:r>
              <a:rPr lang="en-GB" sz="1000" dirty="0" smtClean="0">
                <a:solidFill>
                  <a:srgbClr val="002060"/>
                </a:solidFill>
              </a:rPr>
              <a:t>, </a:t>
            </a:r>
            <a:endParaRPr lang="hu-HU" sz="1000" dirty="0">
              <a:solidFill>
                <a:srgbClr val="002060"/>
              </a:solidFill>
            </a:endParaRPr>
          </a:p>
          <a:p>
            <a:pPr lvl="0"/>
            <a:r>
              <a:rPr lang="en-GB" sz="1000" dirty="0">
                <a:solidFill>
                  <a:srgbClr val="002060"/>
                </a:solidFill>
              </a:rPr>
              <a:t>Translated by: </a:t>
            </a:r>
            <a:r>
              <a:rPr lang="en-GB" sz="1000" dirty="0" err="1">
                <a:solidFill>
                  <a:srgbClr val="002060"/>
                </a:solidFill>
              </a:rPr>
              <a:t>Rákóczi</a:t>
            </a:r>
            <a:r>
              <a:rPr lang="en-GB" sz="1000" dirty="0">
                <a:solidFill>
                  <a:srgbClr val="002060"/>
                </a:solidFill>
              </a:rPr>
              <a:t> </a:t>
            </a:r>
            <a:r>
              <a:rPr lang="en-GB" sz="1000" dirty="0" err="1">
                <a:solidFill>
                  <a:srgbClr val="002060"/>
                </a:solidFill>
              </a:rPr>
              <a:t>Katalin</a:t>
            </a:r>
            <a:r>
              <a:rPr lang="en-GB" sz="1000" dirty="0">
                <a:solidFill>
                  <a:srgbClr val="002060"/>
                </a:solidFill>
              </a:rPr>
              <a:t>, </a:t>
            </a:r>
            <a:r>
              <a:rPr lang="en-GB" sz="1000" dirty="0" err="1">
                <a:solidFill>
                  <a:srgbClr val="002060"/>
                </a:solidFill>
              </a:rPr>
              <a:t>Akadémiai</a:t>
            </a:r>
            <a:r>
              <a:rPr lang="en-GB" sz="1000" dirty="0">
                <a:solidFill>
                  <a:srgbClr val="002060"/>
                </a:solidFill>
              </a:rPr>
              <a:t> </a:t>
            </a:r>
            <a:r>
              <a:rPr lang="en-GB" sz="1000" dirty="0" err="1">
                <a:solidFill>
                  <a:srgbClr val="002060"/>
                </a:solidFill>
              </a:rPr>
              <a:t>Kiadó</a:t>
            </a:r>
            <a:r>
              <a:rPr lang="en-GB" sz="1000" dirty="0">
                <a:solidFill>
                  <a:srgbClr val="002060"/>
                </a:solidFill>
              </a:rPr>
              <a:t>, Budapest, 2012. Original edition: </a:t>
            </a:r>
            <a:r>
              <a:rPr lang="en-GB" sz="1000" i="1" dirty="0">
                <a:solidFill>
                  <a:srgbClr val="002060"/>
                </a:solidFill>
              </a:rPr>
              <a:t>Die </a:t>
            </a:r>
            <a:r>
              <a:rPr lang="en-GB" sz="1000" i="1" dirty="0" err="1">
                <a:solidFill>
                  <a:srgbClr val="002060"/>
                </a:solidFill>
              </a:rPr>
              <a:t>Ätiologie</a:t>
            </a:r>
            <a:r>
              <a:rPr lang="en-GB" sz="1000" i="1" dirty="0">
                <a:solidFill>
                  <a:srgbClr val="002060"/>
                </a:solidFill>
              </a:rPr>
              <a:t>, der </a:t>
            </a:r>
            <a:r>
              <a:rPr lang="en-GB" sz="1000" i="1" dirty="0" err="1">
                <a:solidFill>
                  <a:srgbClr val="002060"/>
                </a:solidFill>
              </a:rPr>
              <a:t>Begriff</a:t>
            </a:r>
            <a:r>
              <a:rPr lang="en-GB" sz="1000" i="1" dirty="0">
                <a:solidFill>
                  <a:srgbClr val="002060"/>
                </a:solidFill>
              </a:rPr>
              <a:t> und die Prophylaxis des </a:t>
            </a:r>
            <a:r>
              <a:rPr lang="en-GB" sz="1000" i="1" dirty="0" err="1">
                <a:solidFill>
                  <a:srgbClr val="002060"/>
                </a:solidFill>
              </a:rPr>
              <a:t>Kindbettfiebers</a:t>
            </a:r>
            <a:r>
              <a:rPr lang="en-GB" sz="1000" dirty="0">
                <a:solidFill>
                  <a:srgbClr val="002060"/>
                </a:solidFill>
              </a:rPr>
              <a:t> </a:t>
            </a:r>
            <a:endParaRPr lang="hu-HU" sz="1000" dirty="0">
              <a:solidFill>
                <a:srgbClr val="002060"/>
              </a:solidFill>
            </a:endParaRPr>
          </a:p>
          <a:p>
            <a:pPr lvl="0"/>
            <a:r>
              <a:rPr lang="en-GB" sz="1000" dirty="0">
                <a:solidFill>
                  <a:srgbClr val="002060"/>
                </a:solidFill>
              </a:rPr>
              <a:t>von Ignaz Philipp </a:t>
            </a:r>
            <a:r>
              <a:rPr lang="en-GB" sz="1000" dirty="0" err="1">
                <a:solidFill>
                  <a:srgbClr val="002060"/>
                </a:solidFill>
              </a:rPr>
              <a:t>Semmelweis</a:t>
            </a:r>
            <a:r>
              <a:rPr lang="en-GB" sz="1000" dirty="0">
                <a:solidFill>
                  <a:srgbClr val="002060"/>
                </a:solidFill>
              </a:rPr>
              <a:t>. </a:t>
            </a:r>
            <a:r>
              <a:rPr lang="en-GB" sz="1000" dirty="0" err="1">
                <a:solidFill>
                  <a:srgbClr val="002060"/>
                </a:solidFill>
              </a:rPr>
              <a:t>Pesth</a:t>
            </a:r>
            <a:r>
              <a:rPr lang="en-GB" sz="1000" dirty="0">
                <a:solidFill>
                  <a:srgbClr val="002060"/>
                </a:solidFill>
              </a:rPr>
              <a:t>-Wien-Leipzig, C.A. </a:t>
            </a:r>
            <a:r>
              <a:rPr lang="en-GB" sz="1000" dirty="0" err="1">
                <a:solidFill>
                  <a:srgbClr val="002060"/>
                </a:solidFill>
              </a:rPr>
              <a:t>Hartleben</a:t>
            </a:r>
            <a:r>
              <a:rPr lang="en-GB" sz="1000" dirty="0">
                <a:solidFill>
                  <a:srgbClr val="002060"/>
                </a:solidFill>
              </a:rPr>
              <a:t> Verlag1861</a:t>
            </a:r>
            <a:r>
              <a:rPr lang="hu-HU" sz="1000" dirty="0">
                <a:solidFill>
                  <a:srgbClr val="002060"/>
                </a:solidFill>
              </a:rPr>
              <a:t>)</a:t>
            </a:r>
          </a:p>
        </p:txBody>
      </p:sp>
      <p:sp>
        <p:nvSpPr>
          <p:cNvPr id="3" name="Szövegdoboz 2"/>
          <p:cNvSpPr txBox="1"/>
          <p:nvPr/>
        </p:nvSpPr>
        <p:spPr>
          <a:xfrm>
            <a:off x="1825713" y="519063"/>
            <a:ext cx="5482591" cy="461665"/>
          </a:xfrm>
          <a:prstGeom prst="rect">
            <a:avLst/>
          </a:prstGeom>
          <a:noFill/>
        </p:spPr>
        <p:txBody>
          <a:bodyPr wrap="none" rtlCol="0">
            <a:spAutoFit/>
          </a:bodyPr>
          <a:lstStyle/>
          <a:p>
            <a:pPr algn="ctr"/>
            <a:r>
              <a:rPr lang="hu-HU" sz="2400" b="1" dirty="0" err="1" smtClean="0">
                <a:solidFill>
                  <a:srgbClr val="0000CC"/>
                </a:solidFill>
                <a:latin typeface="Arial" panose="020B0604020202020204" pitchFamily="34" charset="0"/>
                <a:cs typeface="Arial" panose="020B0604020202020204" pitchFamily="34" charset="0"/>
              </a:rPr>
              <a:t>What</a:t>
            </a:r>
            <a:r>
              <a:rPr lang="hu-HU" sz="2400" b="1" dirty="0" smtClean="0">
                <a:solidFill>
                  <a:srgbClr val="0000CC"/>
                </a:solidFill>
                <a:latin typeface="Arial" panose="020B0604020202020204" pitchFamily="34" charset="0"/>
                <a:cs typeface="Arial" panose="020B0604020202020204" pitchFamily="34" charset="0"/>
              </a:rPr>
              <a:t> </a:t>
            </a:r>
            <a:r>
              <a:rPr lang="hu-HU" sz="2400" b="1" dirty="0" err="1" smtClean="0">
                <a:solidFill>
                  <a:srgbClr val="0000CC"/>
                </a:solidFill>
                <a:latin typeface="Arial" panose="020B0604020202020204" pitchFamily="34" charset="0"/>
                <a:cs typeface="Arial" panose="020B0604020202020204" pitchFamily="34" charset="0"/>
              </a:rPr>
              <a:t>about</a:t>
            </a:r>
            <a:r>
              <a:rPr lang="hu-HU" sz="2400" b="1" dirty="0" smtClean="0">
                <a:solidFill>
                  <a:srgbClr val="0000CC"/>
                </a:solidFill>
                <a:latin typeface="Arial" panose="020B0604020202020204" pitchFamily="34" charset="0"/>
                <a:cs typeface="Arial" panose="020B0604020202020204" pitchFamily="34" charset="0"/>
              </a:rPr>
              <a:t> Semmelweis’ </a:t>
            </a:r>
            <a:r>
              <a:rPr lang="hu-HU" sz="2400" b="1" dirty="0" err="1" smtClean="0">
                <a:solidFill>
                  <a:srgbClr val="0000CC"/>
                </a:solidFill>
                <a:latin typeface="Arial" panose="020B0604020202020204" pitchFamily="34" charset="0"/>
                <a:cs typeface="Arial" panose="020B0604020202020204" pitchFamily="34" charset="0"/>
              </a:rPr>
              <a:t>feelings</a:t>
            </a:r>
            <a:r>
              <a:rPr lang="hu-HU" sz="2400" b="1" dirty="0" smtClean="0">
                <a:solidFill>
                  <a:srgbClr val="0000CC"/>
                </a:solidFill>
                <a:latin typeface="Arial" panose="020B0604020202020204" pitchFamily="34" charset="0"/>
                <a:cs typeface="Arial" panose="020B0604020202020204" pitchFamily="34" charset="0"/>
              </a:rPr>
              <a:t>?! </a:t>
            </a:r>
            <a:endParaRPr lang="en-US" sz="2400" b="1" dirty="0">
              <a:solidFill>
                <a:srgbClr val="0000CC"/>
              </a:solidFill>
              <a:latin typeface="Arial" panose="020B0604020202020204" pitchFamily="34" charset="0"/>
              <a:cs typeface="Arial" panose="020B0604020202020204" pitchFamily="34" charset="0"/>
            </a:endParaRPr>
          </a:p>
        </p:txBody>
      </p:sp>
      <p:pic>
        <p:nvPicPr>
          <p:cNvPr id="1028" name="Picture 4"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3113586"/>
            <a:ext cx="4536505" cy="247565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5"/>
          <p:cNvSpPr>
            <a:spLocks noChangeArrowheads="1"/>
          </p:cNvSpPr>
          <p:nvPr/>
        </p:nvSpPr>
        <p:spPr bwMode="auto">
          <a:xfrm>
            <a:off x="2977970" y="5597569"/>
            <a:ext cx="340509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000" b="0" i="0" u="none" strike="noStrike" cap="none" normalizeH="0" baseline="0" dirty="0" err="1" smtClean="0">
                <a:ln>
                  <a:noFill/>
                </a:ln>
                <a:solidFill>
                  <a:schemeClr val="tx1"/>
                </a:solidFill>
                <a:effectLst/>
                <a:latin typeface="Arial Unicode MS" pitchFamily="34" charset="-128"/>
                <a:cs typeface="Arial" pitchFamily="34" charset="0"/>
              </a:rPr>
              <a:t>Nékám</a:t>
            </a:r>
            <a:r>
              <a:rPr kumimoji="0" lang="hu-HU" altLang="hu-HU" sz="1000" b="0" i="0" u="none" strike="noStrike" cap="none" normalizeH="0" baseline="0" dirty="0" smtClean="0">
                <a:ln>
                  <a:noFill/>
                </a:ln>
                <a:solidFill>
                  <a:schemeClr val="tx1"/>
                </a:solidFill>
                <a:effectLst/>
                <a:latin typeface="Arial Unicode MS" pitchFamily="34" charset="-128"/>
                <a:cs typeface="Arial" pitchFamily="34" charset="0"/>
              </a:rPr>
              <a:t> Lajos, id. (1868-1957): </a:t>
            </a:r>
            <a:r>
              <a:rPr lang="hu-HU" altLang="hu-HU" sz="1000" dirty="0" err="1" smtClean="0">
                <a:latin typeface="Arial Unicode MS" pitchFamily="34" charset="-128"/>
                <a:cs typeface="Arial" pitchFamily="34" charset="0"/>
              </a:rPr>
              <a:t>Autopsy</a:t>
            </a:r>
            <a:r>
              <a:rPr kumimoji="0" lang="hu-HU" altLang="hu-HU" sz="1000" b="0" i="0" u="none" strike="noStrike" cap="none" normalizeH="0" baseline="0" dirty="0" smtClean="0">
                <a:ln>
                  <a:noFill/>
                </a:ln>
                <a:solidFill>
                  <a:schemeClr val="tx1"/>
                </a:solidFill>
                <a:effectLst/>
                <a:latin typeface="Arial Unicode MS" pitchFamily="34" charset="-128"/>
                <a:cs typeface="Arial" pitchFamily="34" charset="0"/>
              </a:rPr>
              <a:t>. 1888. (tempera)</a:t>
            </a:r>
            <a:r>
              <a:rPr kumimoji="0" lang="hu-HU" altLang="hu-HU" sz="900" b="0" i="0" u="none" strike="noStrike" cap="none" normalizeH="0" baseline="0" dirty="0" smtClean="0">
                <a:ln>
                  <a:noFill/>
                </a:ln>
                <a:solidFill>
                  <a:schemeClr val="tx1"/>
                </a:solidFill>
                <a:effectLst/>
                <a:latin typeface="Arial" pitchFamily="34" charset="0"/>
                <a:cs typeface="Arial" pitchFamily="34" charset="0"/>
              </a:rPr>
              <a:t> </a:t>
            </a:r>
            <a:endParaRPr kumimoji="0" lang="hu-HU" altLang="hu-HU"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4244454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églalap 3"/>
          <p:cNvSpPr/>
          <p:nvPr/>
        </p:nvSpPr>
        <p:spPr>
          <a:xfrm>
            <a:off x="251520" y="188640"/>
            <a:ext cx="8640960" cy="6740307"/>
          </a:xfrm>
          <a:prstGeom prst="rect">
            <a:avLst/>
          </a:prstGeom>
        </p:spPr>
        <p:txBody>
          <a:bodyPr wrap="square">
            <a:spAutoFit/>
          </a:bodyPr>
          <a:lstStyle/>
          <a:p>
            <a:r>
              <a:rPr lang="hu-HU" b="1" dirty="0">
                <a:solidFill>
                  <a:srgbClr val="0000CC"/>
                </a:solidFill>
              </a:rPr>
              <a:t>He </a:t>
            </a:r>
            <a:r>
              <a:rPr lang="hu-HU" b="1" dirty="0" err="1">
                <a:solidFill>
                  <a:srgbClr val="0000CC"/>
                </a:solidFill>
              </a:rPr>
              <a:t>who</a:t>
            </a:r>
            <a:r>
              <a:rPr lang="hu-HU" b="1" dirty="0">
                <a:solidFill>
                  <a:srgbClr val="0000CC"/>
                </a:solidFill>
              </a:rPr>
              <a:t> </a:t>
            </a:r>
            <a:r>
              <a:rPr lang="hu-HU" b="1" dirty="0" err="1">
                <a:solidFill>
                  <a:srgbClr val="0000CC"/>
                </a:solidFill>
              </a:rPr>
              <a:t>we</a:t>
            </a:r>
            <a:r>
              <a:rPr lang="hu-HU" b="1" dirty="0">
                <a:solidFill>
                  <a:srgbClr val="0000CC"/>
                </a:solidFill>
              </a:rPr>
              <a:t> </a:t>
            </a:r>
            <a:r>
              <a:rPr lang="hu-HU" b="1" dirty="0" err="1">
                <a:solidFill>
                  <a:srgbClr val="0000CC"/>
                </a:solidFill>
              </a:rPr>
              <a:t>are</a:t>
            </a:r>
            <a:r>
              <a:rPr lang="hu-HU" b="1" dirty="0">
                <a:solidFill>
                  <a:srgbClr val="0000CC"/>
                </a:solidFill>
              </a:rPr>
              <a:t> </a:t>
            </a:r>
            <a:r>
              <a:rPr lang="hu-HU" b="1" dirty="0" err="1">
                <a:solidFill>
                  <a:srgbClr val="0000CC"/>
                </a:solidFill>
              </a:rPr>
              <a:t>proud</a:t>
            </a:r>
            <a:r>
              <a:rPr lang="hu-HU" b="1" dirty="0">
                <a:solidFill>
                  <a:srgbClr val="0000CC"/>
                </a:solidFill>
              </a:rPr>
              <a:t> of</a:t>
            </a:r>
            <a:endParaRPr lang="hu-HU" dirty="0">
              <a:solidFill>
                <a:srgbClr val="0000CC"/>
              </a:solidFill>
            </a:endParaRPr>
          </a:p>
          <a:p>
            <a:r>
              <a:rPr lang="hu-HU" b="1" dirty="0">
                <a:solidFill>
                  <a:srgbClr val="0000CC"/>
                </a:solidFill>
              </a:rPr>
              <a:t>The </a:t>
            </a:r>
            <a:r>
              <a:rPr lang="hu-HU" b="1" dirty="0" err="1">
                <a:solidFill>
                  <a:srgbClr val="0000CC"/>
                </a:solidFill>
              </a:rPr>
              <a:t>work</a:t>
            </a:r>
            <a:r>
              <a:rPr lang="hu-HU" b="1" dirty="0">
                <a:solidFill>
                  <a:srgbClr val="0000CC"/>
                </a:solidFill>
              </a:rPr>
              <a:t> and </a:t>
            </a:r>
            <a:r>
              <a:rPr lang="hu-HU" b="1" dirty="0" err="1">
                <a:solidFill>
                  <a:srgbClr val="0000CC"/>
                </a:solidFill>
              </a:rPr>
              <a:t>living</a:t>
            </a:r>
            <a:r>
              <a:rPr lang="hu-HU" b="1" dirty="0">
                <a:solidFill>
                  <a:srgbClr val="0000CC"/>
                </a:solidFill>
              </a:rPr>
              <a:t> </a:t>
            </a:r>
            <a:r>
              <a:rPr lang="hu-HU" b="1" dirty="0" err="1">
                <a:solidFill>
                  <a:srgbClr val="0000CC"/>
                </a:solidFill>
              </a:rPr>
              <a:t>presence</a:t>
            </a:r>
            <a:r>
              <a:rPr lang="hu-HU" b="1" dirty="0">
                <a:solidFill>
                  <a:srgbClr val="0000CC"/>
                </a:solidFill>
              </a:rPr>
              <a:t> of </a:t>
            </a:r>
            <a:r>
              <a:rPr lang="hu-HU" b="1" dirty="0" err="1">
                <a:solidFill>
                  <a:srgbClr val="0000CC"/>
                </a:solidFill>
              </a:rPr>
              <a:t>Ignaz</a:t>
            </a:r>
            <a:r>
              <a:rPr lang="hu-HU" b="1" dirty="0">
                <a:solidFill>
                  <a:srgbClr val="0000CC"/>
                </a:solidFill>
              </a:rPr>
              <a:t> Semmelweis </a:t>
            </a:r>
            <a:endParaRPr lang="hu-HU" dirty="0">
              <a:solidFill>
                <a:srgbClr val="0000CC"/>
              </a:solidFill>
            </a:endParaRPr>
          </a:p>
          <a:p>
            <a:r>
              <a:rPr lang="hu-HU" b="1" dirty="0" err="1">
                <a:solidFill>
                  <a:srgbClr val="0000CC"/>
                </a:solidFill>
              </a:rPr>
              <a:t>Bicentenary</a:t>
            </a:r>
            <a:r>
              <a:rPr lang="hu-HU" b="1" dirty="0">
                <a:solidFill>
                  <a:srgbClr val="0000CC"/>
                </a:solidFill>
              </a:rPr>
              <a:t> </a:t>
            </a:r>
            <a:r>
              <a:rPr lang="hu-HU" b="1" dirty="0" err="1">
                <a:solidFill>
                  <a:srgbClr val="0000CC"/>
                </a:solidFill>
              </a:rPr>
              <a:t>birthday</a:t>
            </a:r>
            <a:endParaRPr lang="hu-HU" dirty="0">
              <a:solidFill>
                <a:srgbClr val="0000CC"/>
              </a:solidFill>
            </a:endParaRPr>
          </a:p>
          <a:p>
            <a:r>
              <a:rPr lang="hu-HU" dirty="0">
                <a:solidFill>
                  <a:srgbClr val="0000CC"/>
                </a:solidFill>
              </a:rPr>
              <a:t> </a:t>
            </a:r>
          </a:p>
          <a:p>
            <a:r>
              <a:rPr lang="hu-HU" b="1" dirty="0">
                <a:solidFill>
                  <a:srgbClr val="0000CC"/>
                </a:solidFill>
              </a:rPr>
              <a:t>Year 2017/2018 </a:t>
            </a:r>
            <a:r>
              <a:rPr lang="hu-HU" b="1" dirty="0" err="1">
                <a:solidFill>
                  <a:srgbClr val="0000CC"/>
                </a:solidFill>
              </a:rPr>
              <a:t>spring</a:t>
            </a:r>
            <a:r>
              <a:rPr lang="hu-HU" b="1" dirty="0">
                <a:solidFill>
                  <a:srgbClr val="0000CC"/>
                </a:solidFill>
              </a:rPr>
              <a:t> </a:t>
            </a:r>
            <a:r>
              <a:rPr lang="hu-HU" b="1" dirty="0" err="1">
                <a:solidFill>
                  <a:srgbClr val="0000CC"/>
                </a:solidFill>
              </a:rPr>
              <a:t>semester</a:t>
            </a:r>
            <a:endParaRPr lang="hu-HU" dirty="0">
              <a:solidFill>
                <a:srgbClr val="0000CC"/>
              </a:solidFill>
            </a:endParaRPr>
          </a:p>
          <a:p>
            <a:r>
              <a:rPr lang="hu-HU" dirty="0" err="1">
                <a:solidFill>
                  <a:srgbClr val="0000CC"/>
                </a:solidFill>
              </a:rPr>
              <a:t>Optional</a:t>
            </a:r>
            <a:r>
              <a:rPr lang="hu-HU" dirty="0">
                <a:solidFill>
                  <a:srgbClr val="0000CC"/>
                </a:solidFill>
              </a:rPr>
              <a:t> </a:t>
            </a:r>
            <a:r>
              <a:rPr lang="hu-HU" dirty="0" err="1">
                <a:solidFill>
                  <a:srgbClr val="0000CC"/>
                </a:solidFill>
              </a:rPr>
              <a:t>university</a:t>
            </a:r>
            <a:r>
              <a:rPr lang="hu-HU" dirty="0">
                <a:solidFill>
                  <a:srgbClr val="0000CC"/>
                </a:solidFill>
              </a:rPr>
              <a:t> </a:t>
            </a:r>
            <a:r>
              <a:rPr lang="hu-HU" dirty="0" err="1">
                <a:solidFill>
                  <a:srgbClr val="0000CC"/>
                </a:solidFill>
              </a:rPr>
              <a:t>course</a:t>
            </a:r>
            <a:endParaRPr lang="hu-HU" dirty="0">
              <a:solidFill>
                <a:srgbClr val="0000CC"/>
              </a:solidFill>
            </a:endParaRPr>
          </a:p>
          <a:p>
            <a:r>
              <a:rPr lang="hu-HU" dirty="0" err="1">
                <a:solidFill>
                  <a:srgbClr val="0000CC"/>
                </a:solidFill>
              </a:rPr>
              <a:t>Course</a:t>
            </a:r>
            <a:r>
              <a:rPr lang="hu-HU" dirty="0">
                <a:solidFill>
                  <a:srgbClr val="0000CC"/>
                </a:solidFill>
              </a:rPr>
              <a:t> </a:t>
            </a:r>
            <a:r>
              <a:rPr lang="hu-HU" dirty="0" err="1">
                <a:solidFill>
                  <a:srgbClr val="0000CC"/>
                </a:solidFill>
              </a:rPr>
              <a:t>leader</a:t>
            </a:r>
            <a:r>
              <a:rPr lang="hu-HU" dirty="0">
                <a:solidFill>
                  <a:srgbClr val="0000CC"/>
                </a:solidFill>
              </a:rPr>
              <a:t>: Dr. László </a:t>
            </a:r>
            <a:r>
              <a:rPr lang="hu-HU" dirty="0" err="1">
                <a:solidFill>
                  <a:srgbClr val="0000CC"/>
                </a:solidFill>
              </a:rPr>
              <a:t>Rosivall</a:t>
            </a:r>
            <a:endParaRPr lang="hu-HU" dirty="0">
              <a:solidFill>
                <a:srgbClr val="0000CC"/>
              </a:solidFill>
            </a:endParaRPr>
          </a:p>
          <a:p>
            <a:r>
              <a:rPr lang="hu-HU" dirty="0">
                <a:solidFill>
                  <a:srgbClr val="0000CC"/>
                </a:solidFill>
              </a:rPr>
              <a:t> </a:t>
            </a:r>
          </a:p>
          <a:p>
            <a:r>
              <a:rPr lang="hu-HU" dirty="0">
                <a:solidFill>
                  <a:srgbClr val="0000CC"/>
                </a:solidFill>
              </a:rPr>
              <a:t>Time: </a:t>
            </a:r>
            <a:r>
              <a:rPr lang="hu-HU" dirty="0" err="1">
                <a:solidFill>
                  <a:srgbClr val="0000CC"/>
                </a:solidFill>
              </a:rPr>
              <a:t>Monday</a:t>
            </a:r>
            <a:r>
              <a:rPr lang="hu-HU" dirty="0">
                <a:solidFill>
                  <a:srgbClr val="0000CC"/>
                </a:solidFill>
              </a:rPr>
              <a:t>, 16:30-18:00</a:t>
            </a:r>
          </a:p>
          <a:p>
            <a:r>
              <a:rPr lang="hu-HU" dirty="0" err="1">
                <a:solidFill>
                  <a:srgbClr val="0000CC"/>
                </a:solidFill>
              </a:rPr>
              <a:t>Place</a:t>
            </a:r>
            <a:r>
              <a:rPr lang="hu-HU" dirty="0">
                <a:solidFill>
                  <a:srgbClr val="0000CC"/>
                </a:solidFill>
              </a:rPr>
              <a:t>: </a:t>
            </a:r>
            <a:r>
              <a:rPr lang="hu-HU" dirty="0" err="1">
                <a:solidFill>
                  <a:srgbClr val="0000CC"/>
                </a:solidFill>
              </a:rPr>
              <a:t>Ground</a:t>
            </a:r>
            <a:r>
              <a:rPr lang="hu-HU" dirty="0">
                <a:solidFill>
                  <a:srgbClr val="0000CC"/>
                </a:solidFill>
              </a:rPr>
              <a:t> </a:t>
            </a:r>
            <a:r>
              <a:rPr lang="hu-HU" dirty="0" err="1">
                <a:solidFill>
                  <a:srgbClr val="0000CC"/>
                </a:solidFill>
              </a:rPr>
              <a:t>Floor</a:t>
            </a:r>
            <a:r>
              <a:rPr lang="hu-HU" dirty="0">
                <a:solidFill>
                  <a:srgbClr val="0000CC"/>
                </a:solidFill>
              </a:rPr>
              <a:t> Hall (Tanácsterem), NET</a:t>
            </a:r>
          </a:p>
          <a:p>
            <a:r>
              <a:rPr lang="hu-HU" dirty="0">
                <a:solidFill>
                  <a:srgbClr val="0000CC"/>
                </a:solidFill>
              </a:rPr>
              <a:t>(</a:t>
            </a:r>
            <a:r>
              <a:rPr lang="hu-HU" dirty="0" err="1">
                <a:solidFill>
                  <a:srgbClr val="0000CC"/>
                </a:solidFill>
              </a:rPr>
              <a:t>Lecture</a:t>
            </a:r>
            <a:r>
              <a:rPr lang="hu-HU" dirty="0">
                <a:solidFill>
                  <a:srgbClr val="0000CC"/>
                </a:solidFill>
              </a:rPr>
              <a:t> of </a:t>
            </a:r>
            <a:r>
              <a:rPr lang="hu-HU" dirty="0" err="1">
                <a:solidFill>
                  <a:srgbClr val="0000CC"/>
                </a:solidFill>
              </a:rPr>
              <a:t>April</a:t>
            </a:r>
            <a:r>
              <a:rPr lang="hu-HU" dirty="0">
                <a:solidFill>
                  <a:srgbClr val="0000CC"/>
                </a:solidFill>
              </a:rPr>
              <a:t> 23, </a:t>
            </a:r>
            <a:r>
              <a:rPr lang="hu-HU" dirty="0" err="1">
                <a:solidFill>
                  <a:srgbClr val="0000CC"/>
                </a:solidFill>
              </a:rPr>
              <a:t>Department</a:t>
            </a:r>
            <a:r>
              <a:rPr lang="hu-HU" dirty="0">
                <a:solidFill>
                  <a:srgbClr val="0000CC"/>
                </a:solidFill>
              </a:rPr>
              <a:t> of Public Health, NET, 21st </a:t>
            </a:r>
            <a:r>
              <a:rPr lang="hu-HU" dirty="0" err="1">
                <a:solidFill>
                  <a:srgbClr val="0000CC"/>
                </a:solidFill>
              </a:rPr>
              <a:t>floor</a:t>
            </a:r>
            <a:r>
              <a:rPr lang="hu-HU" dirty="0">
                <a:solidFill>
                  <a:srgbClr val="0000CC"/>
                </a:solidFill>
              </a:rPr>
              <a:t>, 2103-2105 </a:t>
            </a:r>
            <a:r>
              <a:rPr lang="hu-HU" dirty="0" err="1">
                <a:solidFill>
                  <a:srgbClr val="0000CC"/>
                </a:solidFill>
              </a:rPr>
              <a:t>room</a:t>
            </a:r>
            <a:r>
              <a:rPr lang="hu-HU" dirty="0">
                <a:solidFill>
                  <a:srgbClr val="0000CC"/>
                </a:solidFill>
              </a:rPr>
              <a:t>)</a:t>
            </a:r>
          </a:p>
          <a:p>
            <a:r>
              <a:rPr lang="hu-HU" dirty="0">
                <a:solidFill>
                  <a:srgbClr val="0000CC"/>
                </a:solidFill>
              </a:rPr>
              <a:t> </a:t>
            </a:r>
          </a:p>
          <a:p>
            <a:r>
              <a:rPr lang="en-US" dirty="0">
                <a:solidFill>
                  <a:srgbClr val="0000CC"/>
                </a:solidFill>
              </a:rPr>
              <a:t>The aim of the course is to teach all students of </a:t>
            </a:r>
            <a:r>
              <a:rPr lang="en-US" dirty="0" err="1">
                <a:solidFill>
                  <a:srgbClr val="0000CC"/>
                </a:solidFill>
              </a:rPr>
              <a:t>Semmelweis</a:t>
            </a:r>
            <a:r>
              <a:rPr lang="en-US" dirty="0">
                <a:solidFill>
                  <a:srgbClr val="0000CC"/>
                </a:solidFill>
              </a:rPr>
              <a:t> University to learn about the life, work and present impact of the man who gave the name of our university.  </a:t>
            </a:r>
            <a:endParaRPr lang="hu-HU" dirty="0">
              <a:solidFill>
                <a:srgbClr val="0000CC"/>
              </a:solidFill>
            </a:endParaRPr>
          </a:p>
          <a:p>
            <a:r>
              <a:rPr lang="en-US" dirty="0">
                <a:solidFill>
                  <a:srgbClr val="0000CC"/>
                </a:solidFill>
              </a:rPr>
              <a:t>On the occasion of the 200th anniversary of the birth of </a:t>
            </a:r>
            <a:r>
              <a:rPr lang="en-US" dirty="0" err="1">
                <a:solidFill>
                  <a:srgbClr val="0000CC"/>
                </a:solidFill>
              </a:rPr>
              <a:t>Semmelweis</a:t>
            </a:r>
            <a:r>
              <a:rPr lang="en-US" dirty="0">
                <a:solidFill>
                  <a:srgbClr val="0000CC"/>
                </a:solidFill>
              </a:rPr>
              <a:t> in 2018, on behalf of the </a:t>
            </a:r>
            <a:r>
              <a:rPr lang="en-US" dirty="0" err="1">
                <a:solidFill>
                  <a:srgbClr val="0000CC"/>
                </a:solidFill>
              </a:rPr>
              <a:t>Semmelweis</a:t>
            </a:r>
            <a:r>
              <a:rPr lang="en-US" dirty="0">
                <a:solidFill>
                  <a:srgbClr val="0000CC"/>
                </a:solidFill>
              </a:rPr>
              <a:t> Commemoration Committee, I announce the course for the first time in order to strengthen the knowledge, understanding and commitment of our students.  </a:t>
            </a:r>
            <a:endParaRPr lang="hu-HU" dirty="0">
              <a:solidFill>
                <a:srgbClr val="0000CC"/>
              </a:solidFill>
            </a:endParaRPr>
          </a:p>
          <a:p>
            <a:r>
              <a:rPr lang="en-US" dirty="0">
                <a:solidFill>
                  <a:srgbClr val="0000CC"/>
                </a:solidFill>
              </a:rPr>
              <a:t>The lecturers of the course are the most outstanding Hungarian </a:t>
            </a:r>
            <a:r>
              <a:rPr lang="en-US" dirty="0" err="1">
                <a:solidFill>
                  <a:srgbClr val="0000CC"/>
                </a:solidFill>
              </a:rPr>
              <a:t>Semmelweis</a:t>
            </a:r>
            <a:r>
              <a:rPr lang="en-US" dirty="0">
                <a:solidFill>
                  <a:srgbClr val="0000CC"/>
                </a:solidFill>
              </a:rPr>
              <a:t> experts who, besides the history of his discovery, analyze the reasons behind the denial of scientific results, the professional, historical and social background, and that true scientific values ultimately occupy their worthy place despite all despairs.</a:t>
            </a:r>
            <a:endParaRPr lang="hu-HU" dirty="0">
              <a:solidFill>
                <a:srgbClr val="0000CC"/>
              </a:solidFill>
            </a:endParaRPr>
          </a:p>
          <a:p>
            <a:r>
              <a:rPr lang="en-US" dirty="0">
                <a:solidFill>
                  <a:srgbClr val="0000CC"/>
                </a:solidFill>
              </a:rPr>
              <a:t>The study and understanding of </a:t>
            </a:r>
            <a:r>
              <a:rPr lang="en-US" dirty="0" err="1">
                <a:solidFill>
                  <a:srgbClr val="0000CC"/>
                </a:solidFill>
              </a:rPr>
              <a:t>Semmelweis</a:t>
            </a:r>
            <a:r>
              <a:rPr lang="en-US" dirty="0">
                <a:solidFill>
                  <a:srgbClr val="0000CC"/>
                </a:solidFill>
              </a:rPr>
              <a:t>' life history, teachings and their fate is a vital human and professional duty for all medical practitioners.</a:t>
            </a:r>
            <a:endParaRPr lang="hu-HU" dirty="0">
              <a:solidFill>
                <a:srgbClr val="0000CC"/>
              </a:solidFill>
            </a:endParaRPr>
          </a:p>
          <a:p>
            <a:endParaRPr lang="hu-HU" dirty="0">
              <a:solidFill>
                <a:srgbClr val="0000CC"/>
              </a:solidFill>
            </a:endParaRPr>
          </a:p>
        </p:txBody>
      </p:sp>
    </p:spTree>
    <p:extLst>
      <p:ext uri="{BB962C8B-B14F-4D97-AF65-F5344CB8AC3E}">
        <p14:creationId xmlns:p14="http://schemas.microsoft.com/office/powerpoint/2010/main" val="25483086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683568" y="2195572"/>
            <a:ext cx="7848872" cy="2677656"/>
          </a:xfrm>
          <a:prstGeom prst="rect">
            <a:avLst/>
          </a:prstGeom>
        </p:spPr>
        <p:txBody>
          <a:bodyPr wrap="square">
            <a:spAutoFit/>
          </a:bodyPr>
          <a:lstStyle/>
          <a:p>
            <a:pPr marL="342900" indent="-342900">
              <a:buFontTx/>
              <a:buChar char="-"/>
            </a:pPr>
            <a:r>
              <a:rPr lang="en-US" sz="2400" i="1" dirty="0" smtClean="0">
                <a:solidFill>
                  <a:srgbClr val="002060"/>
                </a:solidFill>
                <a:latin typeface="Arial" panose="020B0604020202020204" pitchFamily="34" charset="0"/>
                <a:cs typeface="Arial" panose="020B0604020202020204" pitchFamily="34" charset="0"/>
              </a:rPr>
              <a:t>Rabbits (n=9) after delivery ha</a:t>
            </a:r>
            <a:r>
              <a:rPr lang="hu-HU" sz="2400" i="1" dirty="0" smtClean="0">
                <a:solidFill>
                  <a:srgbClr val="002060"/>
                </a:solidFill>
                <a:latin typeface="Arial" panose="020B0604020202020204" pitchFamily="34" charset="0"/>
                <a:cs typeface="Arial" panose="020B0604020202020204" pitchFamily="34" charset="0"/>
              </a:rPr>
              <a:t>ve</a:t>
            </a:r>
            <a:r>
              <a:rPr lang="en-US" sz="2400" i="1" dirty="0" smtClean="0">
                <a:solidFill>
                  <a:srgbClr val="002060"/>
                </a:solidFill>
                <a:latin typeface="Arial" panose="020B0604020202020204" pitchFamily="34" charset="0"/>
                <a:cs typeface="Arial" panose="020B0604020202020204" pitchFamily="34" charset="0"/>
              </a:rPr>
              <a:t> been treated with exudation of infected m</a:t>
            </a:r>
            <a:r>
              <a:rPr lang="hu-HU" sz="2400" i="1" dirty="0" smtClean="0">
                <a:solidFill>
                  <a:srgbClr val="002060"/>
                </a:solidFill>
                <a:latin typeface="Arial" panose="020B0604020202020204" pitchFamily="34" charset="0"/>
                <a:cs typeface="Arial" panose="020B0604020202020204" pitchFamily="34" charset="0"/>
              </a:rPr>
              <a:t>y</a:t>
            </a:r>
            <a:r>
              <a:rPr lang="en-US" sz="2400" i="1" dirty="0" err="1" smtClean="0">
                <a:solidFill>
                  <a:srgbClr val="002060"/>
                </a:solidFill>
                <a:latin typeface="Arial" panose="020B0604020202020204" pitchFamily="34" charset="0"/>
                <a:cs typeface="Arial" panose="020B0604020202020204" pitchFamily="34" charset="0"/>
              </a:rPr>
              <a:t>ometrium</a:t>
            </a:r>
            <a:r>
              <a:rPr lang="en-US" sz="2400" i="1" dirty="0" smtClean="0">
                <a:solidFill>
                  <a:srgbClr val="002060"/>
                </a:solidFill>
                <a:latin typeface="Arial" panose="020B0604020202020204" pitchFamily="34" charset="0"/>
                <a:cs typeface="Arial" panose="020B0604020202020204" pitchFamily="34" charset="0"/>
              </a:rPr>
              <a:t>, pleura, peritoneum</a:t>
            </a:r>
            <a:r>
              <a:rPr lang="hu-HU" sz="2400" i="1" dirty="0" smtClean="0">
                <a:solidFill>
                  <a:srgbClr val="002060"/>
                </a:solidFill>
                <a:latin typeface="Arial" panose="020B0604020202020204" pitchFamily="34" charset="0"/>
                <a:cs typeface="Arial" panose="020B0604020202020204" pitchFamily="34" charset="0"/>
              </a:rPr>
              <a:t>,</a:t>
            </a:r>
            <a:r>
              <a:rPr lang="en-US" sz="2400" i="1" dirty="0" smtClean="0">
                <a:solidFill>
                  <a:srgbClr val="002060"/>
                </a:solidFill>
                <a:latin typeface="Arial" panose="020B0604020202020204" pitchFamily="34" charset="0"/>
                <a:cs typeface="Arial" panose="020B0604020202020204" pitchFamily="34" charset="0"/>
              </a:rPr>
              <a:t> </a:t>
            </a:r>
            <a:r>
              <a:rPr lang="en-US" sz="2400" i="1" dirty="0" err="1" smtClean="0">
                <a:solidFill>
                  <a:srgbClr val="002060"/>
                </a:solidFill>
                <a:latin typeface="Arial" panose="020B0604020202020204" pitchFamily="34" charset="0"/>
                <a:cs typeface="Arial" panose="020B0604020202020204" pitchFamily="34" charset="0"/>
              </a:rPr>
              <a:t>etc</a:t>
            </a:r>
            <a:endParaRPr lang="en-US" sz="2400" i="1" dirty="0" smtClean="0">
              <a:solidFill>
                <a:srgbClr val="002060"/>
              </a:solidFill>
              <a:latin typeface="Arial" panose="020B0604020202020204" pitchFamily="34" charset="0"/>
              <a:cs typeface="Arial" panose="020B0604020202020204" pitchFamily="34" charset="0"/>
            </a:endParaRPr>
          </a:p>
          <a:p>
            <a:pPr marL="342900" indent="-342900">
              <a:buFontTx/>
              <a:buChar char="-"/>
            </a:pPr>
            <a:endParaRPr lang="en-US" sz="2400" i="1" dirty="0" smtClean="0">
              <a:solidFill>
                <a:srgbClr val="002060"/>
              </a:solidFill>
              <a:latin typeface="Arial" panose="020B0604020202020204" pitchFamily="34" charset="0"/>
              <a:cs typeface="Arial" panose="020B0604020202020204" pitchFamily="34" charset="0"/>
            </a:endParaRPr>
          </a:p>
          <a:p>
            <a:pPr marL="342900" indent="-342900">
              <a:buFontTx/>
              <a:buChar char="-"/>
            </a:pPr>
            <a:r>
              <a:rPr lang="en-US" sz="2400" i="1" dirty="0" smtClean="0">
                <a:solidFill>
                  <a:srgbClr val="002060"/>
                </a:solidFill>
                <a:latin typeface="Arial" panose="020B0604020202020204" pitchFamily="34" charset="0"/>
                <a:cs typeface="Arial" panose="020B0604020202020204" pitchFamily="34" charset="0"/>
              </a:rPr>
              <a:t>„The same changes were found in the corpses of rabbits as in the people who died of puerperal fever or who ultimately died of </a:t>
            </a:r>
            <a:r>
              <a:rPr lang="en-US" sz="2400" b="1" i="1" dirty="0" err="1" smtClean="0">
                <a:solidFill>
                  <a:srgbClr val="002060"/>
                </a:solidFill>
                <a:latin typeface="Arial" panose="020B0604020202020204" pitchFamily="34" charset="0"/>
                <a:cs typeface="Arial" panose="020B0604020202020204" pitchFamily="34" charset="0"/>
              </a:rPr>
              <a:t>pyaemia</a:t>
            </a:r>
            <a:r>
              <a:rPr lang="en-US" sz="2400" i="1" dirty="0" smtClean="0">
                <a:solidFill>
                  <a:srgbClr val="002060"/>
                </a:solidFill>
                <a:latin typeface="Arial" panose="020B0604020202020204" pitchFamily="34" charset="0"/>
                <a:cs typeface="Arial" panose="020B0604020202020204" pitchFamily="34" charset="0"/>
              </a:rPr>
              <a:t>.”</a:t>
            </a:r>
          </a:p>
        </p:txBody>
      </p:sp>
      <p:sp>
        <p:nvSpPr>
          <p:cNvPr id="3" name="Szövegdoboz 2"/>
          <p:cNvSpPr txBox="1"/>
          <p:nvPr/>
        </p:nvSpPr>
        <p:spPr>
          <a:xfrm>
            <a:off x="1115616" y="1187460"/>
            <a:ext cx="6870792" cy="830997"/>
          </a:xfrm>
          <a:prstGeom prst="rect">
            <a:avLst/>
          </a:prstGeom>
          <a:noFill/>
        </p:spPr>
        <p:txBody>
          <a:bodyPr wrap="none" rtlCol="0">
            <a:spAutoFit/>
          </a:bodyPr>
          <a:lstStyle/>
          <a:p>
            <a:r>
              <a:rPr lang="en-US" sz="2400" b="1" dirty="0" smtClean="0">
                <a:solidFill>
                  <a:srgbClr val="002060"/>
                </a:solidFill>
                <a:latin typeface="Arial" panose="020B0604020202020204" pitchFamily="34" charset="0"/>
                <a:cs typeface="Arial" panose="020B0604020202020204" pitchFamily="34" charset="0"/>
              </a:rPr>
              <a:t>Animal experimental model of puerperal fever</a:t>
            </a:r>
          </a:p>
          <a:p>
            <a:r>
              <a:rPr lang="en-US" sz="2400" b="1" dirty="0" smtClean="0">
                <a:solidFill>
                  <a:srgbClr val="FF33CC"/>
                </a:solidFill>
                <a:latin typeface="Arial" panose="020B0604020202020204" pitchFamily="34" charset="0"/>
                <a:cs typeface="Arial" panose="020B0604020202020204" pitchFamily="34" charset="0"/>
              </a:rPr>
              <a:t>           Pioneer</a:t>
            </a:r>
            <a:r>
              <a:rPr lang="en-US" sz="2400" dirty="0" smtClean="0">
                <a:solidFill>
                  <a:srgbClr val="FF33CC"/>
                </a:solidFill>
                <a:latin typeface="Arial" panose="020B0604020202020204" pitchFamily="34" charset="0"/>
                <a:cs typeface="Arial" panose="020B0604020202020204" pitchFamily="34" charset="0"/>
              </a:rPr>
              <a:t> </a:t>
            </a:r>
            <a:r>
              <a:rPr lang="en-US" sz="2400" b="1" dirty="0" smtClean="0">
                <a:solidFill>
                  <a:srgbClr val="FF33CC"/>
                </a:solidFill>
                <a:latin typeface="Arial" panose="020B0604020202020204" pitchFamily="34" charset="0"/>
                <a:cs typeface="Arial" panose="020B0604020202020204" pitchFamily="34" charset="0"/>
              </a:rPr>
              <a:t>of Clinical Pathophysiology</a:t>
            </a:r>
            <a:endParaRPr lang="en-US" sz="2400" b="1" dirty="0">
              <a:solidFill>
                <a:srgbClr val="FF33CC"/>
              </a:solidFill>
              <a:latin typeface="Arial" panose="020B0604020202020204" pitchFamily="34" charset="0"/>
              <a:cs typeface="Arial" panose="020B0604020202020204" pitchFamily="34" charset="0"/>
            </a:endParaRPr>
          </a:p>
        </p:txBody>
      </p:sp>
      <p:sp>
        <p:nvSpPr>
          <p:cNvPr id="6" name="Téglalap 5"/>
          <p:cNvSpPr/>
          <p:nvPr/>
        </p:nvSpPr>
        <p:spPr>
          <a:xfrm>
            <a:off x="749688" y="5755322"/>
            <a:ext cx="7710744" cy="553998"/>
          </a:xfrm>
          <a:prstGeom prst="rect">
            <a:avLst/>
          </a:prstGeom>
        </p:spPr>
        <p:txBody>
          <a:bodyPr wrap="square">
            <a:spAutoFit/>
          </a:bodyPr>
          <a:lstStyle/>
          <a:p>
            <a:pPr lvl="0"/>
            <a:r>
              <a:rPr lang="en-GB" sz="1000" dirty="0" err="1">
                <a:solidFill>
                  <a:srgbClr val="002060"/>
                </a:solidFill>
              </a:rPr>
              <a:t>Semmelweis</a:t>
            </a:r>
            <a:r>
              <a:rPr lang="en-GB" sz="1000" dirty="0">
                <a:solidFill>
                  <a:srgbClr val="002060"/>
                </a:solidFill>
              </a:rPr>
              <a:t> </a:t>
            </a:r>
            <a:r>
              <a:rPr lang="en-GB" sz="1000" dirty="0" err="1">
                <a:solidFill>
                  <a:srgbClr val="002060"/>
                </a:solidFill>
              </a:rPr>
              <a:t>Ignác</a:t>
            </a:r>
            <a:r>
              <a:rPr lang="en-GB" sz="1000" dirty="0">
                <a:solidFill>
                  <a:srgbClr val="002060"/>
                </a:solidFill>
              </a:rPr>
              <a:t> </a:t>
            </a:r>
            <a:r>
              <a:rPr lang="en-GB" sz="1000" dirty="0" err="1">
                <a:solidFill>
                  <a:srgbClr val="002060"/>
                </a:solidFill>
              </a:rPr>
              <a:t>Fülöp</a:t>
            </a:r>
            <a:r>
              <a:rPr lang="en-GB" sz="1000" dirty="0">
                <a:solidFill>
                  <a:srgbClr val="002060"/>
                </a:solidFill>
              </a:rPr>
              <a:t>: </a:t>
            </a:r>
            <a:r>
              <a:rPr lang="en-GB" sz="1000" i="1" dirty="0">
                <a:solidFill>
                  <a:srgbClr val="002060"/>
                </a:solidFill>
              </a:rPr>
              <a:t>A </a:t>
            </a:r>
            <a:r>
              <a:rPr lang="en-GB" sz="1000" i="1" dirty="0" err="1">
                <a:solidFill>
                  <a:srgbClr val="002060"/>
                </a:solidFill>
              </a:rPr>
              <a:t>gyermekágyi</a:t>
            </a:r>
            <a:r>
              <a:rPr lang="en-GB" sz="1000" i="1" dirty="0">
                <a:solidFill>
                  <a:srgbClr val="002060"/>
                </a:solidFill>
              </a:rPr>
              <a:t> </a:t>
            </a:r>
            <a:r>
              <a:rPr lang="en-GB" sz="1000" i="1" dirty="0" err="1">
                <a:solidFill>
                  <a:srgbClr val="002060"/>
                </a:solidFill>
              </a:rPr>
              <a:t>láz</a:t>
            </a:r>
            <a:r>
              <a:rPr lang="en-GB" sz="1000" i="1" dirty="0">
                <a:solidFill>
                  <a:srgbClr val="002060"/>
                </a:solidFill>
              </a:rPr>
              <a:t> </a:t>
            </a:r>
            <a:r>
              <a:rPr lang="en-GB" sz="1000" i="1" dirty="0" err="1">
                <a:solidFill>
                  <a:srgbClr val="002060"/>
                </a:solidFill>
              </a:rPr>
              <a:t>kóroktana</a:t>
            </a:r>
            <a:r>
              <a:rPr lang="en-GB" sz="1000" i="1" dirty="0">
                <a:solidFill>
                  <a:srgbClr val="002060"/>
                </a:solidFill>
              </a:rPr>
              <a:t>, </a:t>
            </a:r>
            <a:r>
              <a:rPr lang="en-GB" sz="1000" i="1" dirty="0" err="1">
                <a:solidFill>
                  <a:srgbClr val="002060"/>
                </a:solidFill>
              </a:rPr>
              <a:t>fogalma</a:t>
            </a:r>
            <a:r>
              <a:rPr lang="en-GB" sz="1000" i="1" dirty="0">
                <a:solidFill>
                  <a:srgbClr val="002060"/>
                </a:solidFill>
              </a:rPr>
              <a:t> </a:t>
            </a:r>
            <a:r>
              <a:rPr lang="en-GB" sz="1000" i="1" dirty="0" err="1">
                <a:solidFill>
                  <a:srgbClr val="002060"/>
                </a:solidFill>
              </a:rPr>
              <a:t>és</a:t>
            </a:r>
            <a:r>
              <a:rPr lang="en-GB" sz="1000" i="1" dirty="0">
                <a:solidFill>
                  <a:srgbClr val="002060"/>
                </a:solidFill>
              </a:rPr>
              <a:t> </a:t>
            </a:r>
            <a:r>
              <a:rPr lang="en-GB" sz="1000" i="1" dirty="0" err="1">
                <a:solidFill>
                  <a:srgbClr val="002060"/>
                </a:solidFill>
              </a:rPr>
              <a:t>megelőzése</a:t>
            </a:r>
            <a:r>
              <a:rPr lang="en-GB" sz="1000" i="1" dirty="0">
                <a:solidFill>
                  <a:srgbClr val="002060"/>
                </a:solidFill>
              </a:rPr>
              <a:t> (Puerperal fever, aetiology, concepts and prevention)</a:t>
            </a:r>
            <a:r>
              <a:rPr lang="en-GB" sz="1000" dirty="0">
                <a:solidFill>
                  <a:srgbClr val="002060"/>
                </a:solidFill>
              </a:rPr>
              <a:t>.  P</a:t>
            </a:r>
            <a:r>
              <a:rPr lang="hu-HU" sz="1000" dirty="0">
                <a:solidFill>
                  <a:srgbClr val="002060"/>
                </a:solidFill>
              </a:rPr>
              <a:t> </a:t>
            </a:r>
            <a:r>
              <a:rPr lang="hu-HU" sz="1000" dirty="0" smtClean="0">
                <a:solidFill>
                  <a:srgbClr val="002060"/>
                </a:solidFill>
              </a:rPr>
              <a:t>65</a:t>
            </a:r>
            <a:r>
              <a:rPr lang="en-GB" sz="1000" dirty="0" smtClean="0">
                <a:solidFill>
                  <a:srgbClr val="002060"/>
                </a:solidFill>
              </a:rPr>
              <a:t>, </a:t>
            </a:r>
            <a:endParaRPr lang="hu-HU" sz="1000" dirty="0">
              <a:solidFill>
                <a:srgbClr val="002060"/>
              </a:solidFill>
            </a:endParaRPr>
          </a:p>
          <a:p>
            <a:pPr lvl="0"/>
            <a:r>
              <a:rPr lang="en-GB" sz="1000" dirty="0">
                <a:solidFill>
                  <a:srgbClr val="002060"/>
                </a:solidFill>
              </a:rPr>
              <a:t>Translated by: </a:t>
            </a:r>
            <a:r>
              <a:rPr lang="en-GB" sz="1000" dirty="0" err="1">
                <a:solidFill>
                  <a:srgbClr val="002060"/>
                </a:solidFill>
              </a:rPr>
              <a:t>Rákóczi</a:t>
            </a:r>
            <a:r>
              <a:rPr lang="en-GB" sz="1000" dirty="0">
                <a:solidFill>
                  <a:srgbClr val="002060"/>
                </a:solidFill>
              </a:rPr>
              <a:t> </a:t>
            </a:r>
            <a:r>
              <a:rPr lang="en-GB" sz="1000" dirty="0" err="1">
                <a:solidFill>
                  <a:srgbClr val="002060"/>
                </a:solidFill>
              </a:rPr>
              <a:t>Katalin</a:t>
            </a:r>
            <a:r>
              <a:rPr lang="en-GB" sz="1000" dirty="0">
                <a:solidFill>
                  <a:srgbClr val="002060"/>
                </a:solidFill>
              </a:rPr>
              <a:t>, </a:t>
            </a:r>
            <a:r>
              <a:rPr lang="en-GB" sz="1000" dirty="0" err="1">
                <a:solidFill>
                  <a:srgbClr val="002060"/>
                </a:solidFill>
              </a:rPr>
              <a:t>Akadémiai</a:t>
            </a:r>
            <a:r>
              <a:rPr lang="en-GB" sz="1000" dirty="0">
                <a:solidFill>
                  <a:srgbClr val="002060"/>
                </a:solidFill>
              </a:rPr>
              <a:t> </a:t>
            </a:r>
            <a:r>
              <a:rPr lang="en-GB" sz="1000" dirty="0" err="1">
                <a:solidFill>
                  <a:srgbClr val="002060"/>
                </a:solidFill>
              </a:rPr>
              <a:t>Kiadó</a:t>
            </a:r>
            <a:r>
              <a:rPr lang="en-GB" sz="1000" dirty="0">
                <a:solidFill>
                  <a:srgbClr val="002060"/>
                </a:solidFill>
              </a:rPr>
              <a:t>, Budapest, 2012. Original edition: </a:t>
            </a:r>
            <a:r>
              <a:rPr lang="en-GB" sz="1000" i="1" dirty="0">
                <a:solidFill>
                  <a:srgbClr val="002060"/>
                </a:solidFill>
              </a:rPr>
              <a:t>Die </a:t>
            </a:r>
            <a:r>
              <a:rPr lang="en-GB" sz="1000" i="1" dirty="0" err="1">
                <a:solidFill>
                  <a:srgbClr val="002060"/>
                </a:solidFill>
              </a:rPr>
              <a:t>Ätiologie</a:t>
            </a:r>
            <a:r>
              <a:rPr lang="en-GB" sz="1000" i="1" dirty="0">
                <a:solidFill>
                  <a:srgbClr val="002060"/>
                </a:solidFill>
              </a:rPr>
              <a:t>, der </a:t>
            </a:r>
            <a:r>
              <a:rPr lang="en-GB" sz="1000" i="1" dirty="0" err="1">
                <a:solidFill>
                  <a:srgbClr val="002060"/>
                </a:solidFill>
              </a:rPr>
              <a:t>Begriff</a:t>
            </a:r>
            <a:r>
              <a:rPr lang="en-GB" sz="1000" i="1" dirty="0">
                <a:solidFill>
                  <a:srgbClr val="002060"/>
                </a:solidFill>
              </a:rPr>
              <a:t> und die Prophylaxis des </a:t>
            </a:r>
            <a:r>
              <a:rPr lang="en-GB" sz="1000" i="1" dirty="0" err="1">
                <a:solidFill>
                  <a:srgbClr val="002060"/>
                </a:solidFill>
              </a:rPr>
              <a:t>Kindbettfiebers</a:t>
            </a:r>
            <a:r>
              <a:rPr lang="en-GB" sz="1000" dirty="0">
                <a:solidFill>
                  <a:srgbClr val="002060"/>
                </a:solidFill>
              </a:rPr>
              <a:t> </a:t>
            </a:r>
            <a:endParaRPr lang="hu-HU" sz="1000" dirty="0">
              <a:solidFill>
                <a:srgbClr val="002060"/>
              </a:solidFill>
            </a:endParaRPr>
          </a:p>
          <a:p>
            <a:pPr lvl="0"/>
            <a:r>
              <a:rPr lang="en-GB" sz="1000" dirty="0">
                <a:solidFill>
                  <a:srgbClr val="002060"/>
                </a:solidFill>
              </a:rPr>
              <a:t>von Ignaz Philipp </a:t>
            </a:r>
            <a:r>
              <a:rPr lang="en-GB" sz="1000" dirty="0" err="1">
                <a:solidFill>
                  <a:srgbClr val="002060"/>
                </a:solidFill>
              </a:rPr>
              <a:t>Semmelweis</a:t>
            </a:r>
            <a:r>
              <a:rPr lang="en-GB" sz="1000" dirty="0">
                <a:solidFill>
                  <a:srgbClr val="002060"/>
                </a:solidFill>
              </a:rPr>
              <a:t>. </a:t>
            </a:r>
            <a:r>
              <a:rPr lang="en-GB" sz="1000" dirty="0" err="1">
                <a:solidFill>
                  <a:srgbClr val="002060"/>
                </a:solidFill>
              </a:rPr>
              <a:t>Pesth</a:t>
            </a:r>
            <a:r>
              <a:rPr lang="en-GB" sz="1000" dirty="0">
                <a:solidFill>
                  <a:srgbClr val="002060"/>
                </a:solidFill>
              </a:rPr>
              <a:t>-Wien-Leipzig, C.A. </a:t>
            </a:r>
            <a:r>
              <a:rPr lang="en-GB" sz="1000" dirty="0" err="1">
                <a:solidFill>
                  <a:srgbClr val="002060"/>
                </a:solidFill>
              </a:rPr>
              <a:t>Hartleben</a:t>
            </a:r>
            <a:r>
              <a:rPr lang="en-GB" sz="1000" dirty="0">
                <a:solidFill>
                  <a:srgbClr val="002060"/>
                </a:solidFill>
              </a:rPr>
              <a:t> Verlag1861</a:t>
            </a:r>
            <a:r>
              <a:rPr lang="hu-HU" sz="1000" dirty="0">
                <a:solidFill>
                  <a:srgbClr val="002060"/>
                </a:solidFill>
              </a:rPr>
              <a:t>)</a:t>
            </a:r>
          </a:p>
        </p:txBody>
      </p:sp>
    </p:spTree>
    <p:extLst>
      <p:ext uri="{BB962C8B-B14F-4D97-AF65-F5344CB8AC3E}">
        <p14:creationId xmlns:p14="http://schemas.microsoft.com/office/powerpoint/2010/main" val="36219965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755576" y="1838435"/>
            <a:ext cx="7632848" cy="1446550"/>
          </a:xfrm>
          <a:prstGeom prst="rect">
            <a:avLst/>
          </a:prstGeom>
        </p:spPr>
        <p:txBody>
          <a:bodyPr wrap="square">
            <a:spAutoFit/>
          </a:bodyPr>
          <a:lstStyle/>
          <a:p>
            <a:r>
              <a:rPr lang="hu-HU" sz="2200" i="1" dirty="0" smtClean="0">
                <a:solidFill>
                  <a:srgbClr val="002060"/>
                </a:solidFill>
                <a:latin typeface="Arial" panose="020B0604020202020204" pitchFamily="34" charset="0"/>
                <a:cs typeface="Arial" panose="020B0604020202020204" pitchFamily="34" charset="0"/>
              </a:rPr>
              <a:t>„</a:t>
            </a:r>
            <a:r>
              <a:rPr lang="en-GB" sz="2200" i="1" dirty="0">
                <a:solidFill>
                  <a:srgbClr val="002060"/>
                </a:solidFill>
                <a:latin typeface="Arial" panose="020B0604020202020204" pitchFamily="34" charset="0"/>
                <a:cs typeface="Arial" panose="020B0604020202020204" pitchFamily="34" charset="0"/>
              </a:rPr>
              <a:t>In the St. </a:t>
            </a:r>
            <a:r>
              <a:rPr lang="en-GB" sz="2200" i="1" dirty="0" smtClean="0">
                <a:solidFill>
                  <a:srgbClr val="002060"/>
                </a:solidFill>
                <a:latin typeface="Arial" panose="020B0604020202020204" pitchFamily="34" charset="0"/>
                <a:cs typeface="Arial" panose="020B0604020202020204" pitchFamily="34" charset="0"/>
              </a:rPr>
              <a:t>R</a:t>
            </a:r>
            <a:r>
              <a:rPr lang="hu-HU" sz="2200" i="1" dirty="0" smtClean="0">
                <a:solidFill>
                  <a:srgbClr val="002060"/>
                </a:solidFill>
                <a:latin typeface="Arial" panose="020B0604020202020204" pitchFamily="34" charset="0"/>
                <a:cs typeface="Arial" panose="020B0604020202020204" pitchFamily="34" charset="0"/>
              </a:rPr>
              <a:t>o</a:t>
            </a:r>
            <a:r>
              <a:rPr lang="en-GB" sz="2200" i="1" dirty="0" err="1" smtClean="0">
                <a:solidFill>
                  <a:srgbClr val="002060"/>
                </a:solidFill>
                <a:latin typeface="Arial" panose="020B0604020202020204" pitchFamily="34" charset="0"/>
                <a:cs typeface="Arial" panose="020B0604020202020204" pitchFamily="34" charset="0"/>
              </a:rPr>
              <a:t>kus</a:t>
            </a:r>
            <a:r>
              <a:rPr lang="en-GB" sz="2200" i="1" dirty="0" smtClean="0">
                <a:solidFill>
                  <a:srgbClr val="002060"/>
                </a:solidFill>
                <a:latin typeface="Arial" panose="020B0604020202020204" pitchFamily="34" charset="0"/>
                <a:cs typeface="Arial" panose="020B0604020202020204" pitchFamily="34" charset="0"/>
              </a:rPr>
              <a:t> </a:t>
            </a:r>
            <a:r>
              <a:rPr lang="en-GB" sz="2200" i="1" dirty="0">
                <a:solidFill>
                  <a:srgbClr val="002060"/>
                </a:solidFill>
                <a:latin typeface="Arial" panose="020B0604020202020204" pitchFamily="34" charset="0"/>
                <a:cs typeface="Arial" panose="020B0604020202020204" pitchFamily="34" charset="0"/>
              </a:rPr>
              <a:t>Hospital right now, just like every year, a heavy puerperal fever prevails, although</a:t>
            </a:r>
            <a:r>
              <a:rPr lang="en-GB" sz="2200" dirty="0">
                <a:solidFill>
                  <a:srgbClr val="002060"/>
                </a:solidFill>
                <a:latin typeface="Arial" panose="020B0604020202020204" pitchFamily="34" charset="0"/>
                <a:cs typeface="Arial" panose="020B0604020202020204" pitchFamily="34" charset="0"/>
              </a:rPr>
              <a:t> </a:t>
            </a:r>
            <a:r>
              <a:rPr lang="en-GB" sz="2200" i="1" dirty="0">
                <a:solidFill>
                  <a:srgbClr val="002060"/>
                </a:solidFill>
                <a:latin typeface="Arial" panose="020B0604020202020204" pitchFamily="34" charset="0"/>
                <a:cs typeface="Arial" panose="020B0604020202020204" pitchFamily="34" charset="0"/>
              </a:rPr>
              <a:t>there are not any investigating medical students, whose hands were infected with decomposed organic materials.” </a:t>
            </a:r>
            <a:r>
              <a:rPr lang="hu-HU" sz="2200" dirty="0" smtClean="0">
                <a:solidFill>
                  <a:srgbClr val="002060"/>
                </a:solidFill>
                <a:latin typeface="Arial" panose="020B0604020202020204" pitchFamily="34" charset="0"/>
                <a:cs typeface="Arial" panose="020B0604020202020204" pitchFamily="34" charset="0"/>
              </a:rPr>
              <a:t>- </a:t>
            </a:r>
            <a:r>
              <a:rPr lang="hu-HU" sz="2200" dirty="0" err="1" smtClean="0">
                <a:solidFill>
                  <a:srgbClr val="002060"/>
                </a:solidFill>
                <a:latin typeface="Arial" panose="020B0604020202020204" pitchFamily="34" charset="0"/>
                <a:cs typeface="Arial" panose="020B0604020202020204" pitchFamily="34" charset="0"/>
              </a:rPr>
              <a:t>colleagues</a:t>
            </a:r>
            <a:endParaRPr lang="hu-HU" sz="2200" dirty="0" smtClean="0">
              <a:solidFill>
                <a:srgbClr val="002060"/>
              </a:solidFill>
              <a:latin typeface="Arial" panose="020B0604020202020204" pitchFamily="34" charset="0"/>
              <a:cs typeface="Arial" panose="020B0604020202020204" pitchFamily="34" charset="0"/>
            </a:endParaRPr>
          </a:p>
        </p:txBody>
      </p:sp>
      <p:sp>
        <p:nvSpPr>
          <p:cNvPr id="3" name="Szövegdoboz 2"/>
          <p:cNvSpPr txBox="1"/>
          <p:nvPr/>
        </p:nvSpPr>
        <p:spPr>
          <a:xfrm>
            <a:off x="834003" y="692696"/>
            <a:ext cx="7566495" cy="1200329"/>
          </a:xfrm>
          <a:prstGeom prst="rect">
            <a:avLst/>
          </a:prstGeom>
          <a:noFill/>
        </p:spPr>
        <p:txBody>
          <a:bodyPr wrap="none" rtlCol="0">
            <a:spAutoFit/>
          </a:bodyPr>
          <a:lstStyle/>
          <a:p>
            <a:pPr algn="ctr"/>
            <a:r>
              <a:rPr lang="en-US" sz="2400" b="1" dirty="0" smtClean="0">
                <a:solidFill>
                  <a:srgbClr val="002060"/>
                </a:solidFill>
                <a:latin typeface="Arial" panose="020B0604020202020204" pitchFamily="34" charset="0"/>
                <a:cs typeface="Arial" panose="020B0604020202020204" pitchFamily="34" charset="0"/>
              </a:rPr>
              <a:t>Reception in </a:t>
            </a:r>
            <a:r>
              <a:rPr lang="en-US" sz="2400" b="1" dirty="0" smtClean="0">
                <a:solidFill>
                  <a:srgbClr val="002060"/>
                </a:solidFill>
                <a:latin typeface="Arial" panose="020B0604020202020204" pitchFamily="34" charset="0"/>
                <a:cs typeface="Arial" panose="020B0604020202020204" pitchFamily="34" charset="0"/>
              </a:rPr>
              <a:t>R</a:t>
            </a:r>
            <a:r>
              <a:rPr lang="hu-HU" sz="2400" b="1" dirty="0" smtClean="0">
                <a:solidFill>
                  <a:srgbClr val="002060"/>
                </a:solidFill>
                <a:latin typeface="Arial" panose="020B0604020202020204" pitchFamily="34" charset="0"/>
                <a:cs typeface="Arial" panose="020B0604020202020204" pitchFamily="34" charset="0"/>
              </a:rPr>
              <a:t>o</a:t>
            </a:r>
            <a:r>
              <a:rPr lang="en-US" sz="2400" b="1" dirty="0" err="1" smtClean="0">
                <a:solidFill>
                  <a:srgbClr val="002060"/>
                </a:solidFill>
                <a:latin typeface="Arial" panose="020B0604020202020204" pitchFamily="34" charset="0"/>
                <a:cs typeface="Arial" panose="020B0604020202020204" pitchFamily="34" charset="0"/>
              </a:rPr>
              <a:t>kus</a:t>
            </a:r>
            <a:r>
              <a:rPr lang="en-US" sz="2400" b="1" dirty="0" smtClean="0">
                <a:solidFill>
                  <a:srgbClr val="002060"/>
                </a:solidFill>
                <a:latin typeface="Arial" panose="020B0604020202020204" pitchFamily="34" charset="0"/>
                <a:cs typeface="Arial" panose="020B0604020202020204" pitchFamily="34" charset="0"/>
              </a:rPr>
              <a:t> </a:t>
            </a:r>
            <a:r>
              <a:rPr lang="en-US" sz="2400" b="1" dirty="0" smtClean="0">
                <a:solidFill>
                  <a:srgbClr val="002060"/>
                </a:solidFill>
                <a:latin typeface="Arial" panose="020B0604020202020204" pitchFamily="34" charset="0"/>
                <a:cs typeface="Arial" panose="020B0604020202020204" pitchFamily="34" charset="0"/>
              </a:rPr>
              <a:t>Hospital</a:t>
            </a:r>
            <a:r>
              <a:rPr lang="hu-HU" sz="2400" b="1" dirty="0" smtClean="0">
                <a:solidFill>
                  <a:srgbClr val="002060"/>
                </a:solidFill>
                <a:latin typeface="Arial" panose="020B0604020202020204" pitchFamily="34" charset="0"/>
                <a:cs typeface="Arial" panose="020B0604020202020204" pitchFamily="34" charset="0"/>
              </a:rPr>
              <a:t>;</a:t>
            </a:r>
            <a:r>
              <a:rPr lang="en-US" sz="2400" b="1" dirty="0" smtClean="0">
                <a:solidFill>
                  <a:srgbClr val="002060"/>
                </a:solidFill>
                <a:latin typeface="Arial" panose="020B0604020202020204" pitchFamily="34" charset="0"/>
                <a:cs typeface="Arial" panose="020B0604020202020204" pitchFamily="34" charset="0"/>
              </a:rPr>
              <a:t> </a:t>
            </a:r>
          </a:p>
          <a:p>
            <a:pPr algn="ctr"/>
            <a:r>
              <a:rPr lang="en-US" sz="2400" b="1" dirty="0" smtClean="0">
                <a:solidFill>
                  <a:srgbClr val="002060"/>
                </a:solidFill>
                <a:latin typeface="Arial" panose="020B0604020202020204" pitchFamily="34" charset="0"/>
                <a:cs typeface="Arial" panose="020B0604020202020204" pitchFamily="34" charset="0"/>
              </a:rPr>
              <a:t>rejection, skepticism of the colleagues in Pest</a:t>
            </a:r>
            <a:r>
              <a:rPr lang="hu-HU" sz="2400" b="1" dirty="0" smtClean="0">
                <a:solidFill>
                  <a:srgbClr val="002060"/>
                </a:solidFill>
                <a:latin typeface="Arial" panose="020B0604020202020204" pitchFamily="34" charset="0"/>
                <a:cs typeface="Arial" panose="020B0604020202020204" pitchFamily="34" charset="0"/>
              </a:rPr>
              <a:t>,</a:t>
            </a:r>
            <a:r>
              <a:rPr lang="en-US" sz="2400" b="1" dirty="0" smtClean="0">
                <a:solidFill>
                  <a:srgbClr val="002060"/>
                </a:solidFill>
                <a:latin typeface="Arial" panose="020B0604020202020204" pitchFamily="34" charset="0"/>
                <a:cs typeface="Arial" panose="020B0604020202020204" pitchFamily="34" charset="0"/>
              </a:rPr>
              <a:t> too</a:t>
            </a:r>
          </a:p>
          <a:p>
            <a:pPr algn="ctr"/>
            <a:r>
              <a:rPr lang="hu-HU" sz="2400" b="1" dirty="0" smtClean="0">
                <a:solidFill>
                  <a:srgbClr val="002060"/>
                </a:solidFill>
                <a:latin typeface="Arial" panose="020B0604020202020204" pitchFamily="34" charset="0"/>
                <a:cs typeface="Arial" panose="020B0604020202020204" pitchFamily="34" charset="0"/>
              </a:rPr>
              <a:t> </a:t>
            </a:r>
          </a:p>
        </p:txBody>
      </p:sp>
      <p:sp>
        <p:nvSpPr>
          <p:cNvPr id="5" name="Téglalap 4"/>
          <p:cNvSpPr/>
          <p:nvPr/>
        </p:nvSpPr>
        <p:spPr>
          <a:xfrm>
            <a:off x="804475" y="6187370"/>
            <a:ext cx="9888205" cy="553998"/>
          </a:xfrm>
          <a:prstGeom prst="rect">
            <a:avLst/>
          </a:prstGeom>
        </p:spPr>
        <p:txBody>
          <a:bodyPr wrap="square">
            <a:spAutoFit/>
          </a:bodyPr>
          <a:lstStyle/>
          <a:p>
            <a:r>
              <a:rPr lang="en-GB" sz="1000" dirty="0" err="1">
                <a:solidFill>
                  <a:srgbClr val="002060"/>
                </a:solidFill>
              </a:rPr>
              <a:t>Semmelweis</a:t>
            </a:r>
            <a:r>
              <a:rPr lang="en-GB" sz="1000" dirty="0">
                <a:solidFill>
                  <a:srgbClr val="002060"/>
                </a:solidFill>
              </a:rPr>
              <a:t> </a:t>
            </a:r>
            <a:r>
              <a:rPr lang="en-GB" sz="1000" dirty="0" err="1">
                <a:solidFill>
                  <a:srgbClr val="002060"/>
                </a:solidFill>
              </a:rPr>
              <a:t>Ignác</a:t>
            </a:r>
            <a:r>
              <a:rPr lang="en-GB" sz="1000" dirty="0">
                <a:solidFill>
                  <a:srgbClr val="002060"/>
                </a:solidFill>
              </a:rPr>
              <a:t> </a:t>
            </a:r>
            <a:r>
              <a:rPr lang="en-GB" sz="1000" dirty="0" err="1">
                <a:solidFill>
                  <a:srgbClr val="002060"/>
                </a:solidFill>
              </a:rPr>
              <a:t>Fülöp</a:t>
            </a:r>
            <a:r>
              <a:rPr lang="en-GB" sz="1000" dirty="0">
                <a:solidFill>
                  <a:srgbClr val="002060"/>
                </a:solidFill>
              </a:rPr>
              <a:t>: </a:t>
            </a:r>
            <a:r>
              <a:rPr lang="en-GB" sz="1000" i="1" dirty="0">
                <a:solidFill>
                  <a:srgbClr val="002060"/>
                </a:solidFill>
              </a:rPr>
              <a:t>A </a:t>
            </a:r>
            <a:r>
              <a:rPr lang="en-GB" sz="1000" i="1" dirty="0" err="1">
                <a:solidFill>
                  <a:srgbClr val="002060"/>
                </a:solidFill>
              </a:rPr>
              <a:t>gyermekágyi</a:t>
            </a:r>
            <a:r>
              <a:rPr lang="en-GB" sz="1000" i="1" dirty="0">
                <a:solidFill>
                  <a:srgbClr val="002060"/>
                </a:solidFill>
              </a:rPr>
              <a:t> </a:t>
            </a:r>
            <a:r>
              <a:rPr lang="en-GB" sz="1000" i="1" dirty="0" err="1">
                <a:solidFill>
                  <a:srgbClr val="002060"/>
                </a:solidFill>
              </a:rPr>
              <a:t>láz</a:t>
            </a:r>
            <a:r>
              <a:rPr lang="en-GB" sz="1000" i="1" dirty="0">
                <a:solidFill>
                  <a:srgbClr val="002060"/>
                </a:solidFill>
              </a:rPr>
              <a:t> </a:t>
            </a:r>
            <a:r>
              <a:rPr lang="en-GB" sz="1000" i="1" dirty="0" err="1">
                <a:solidFill>
                  <a:srgbClr val="002060"/>
                </a:solidFill>
              </a:rPr>
              <a:t>kóroktana</a:t>
            </a:r>
            <a:r>
              <a:rPr lang="en-GB" sz="1000" i="1" dirty="0">
                <a:solidFill>
                  <a:srgbClr val="002060"/>
                </a:solidFill>
              </a:rPr>
              <a:t>, </a:t>
            </a:r>
            <a:r>
              <a:rPr lang="en-GB" sz="1000" i="1" dirty="0" err="1">
                <a:solidFill>
                  <a:srgbClr val="002060"/>
                </a:solidFill>
              </a:rPr>
              <a:t>fogalma</a:t>
            </a:r>
            <a:r>
              <a:rPr lang="en-GB" sz="1000" i="1" dirty="0">
                <a:solidFill>
                  <a:srgbClr val="002060"/>
                </a:solidFill>
              </a:rPr>
              <a:t> </a:t>
            </a:r>
            <a:r>
              <a:rPr lang="en-GB" sz="1000" i="1" dirty="0" err="1">
                <a:solidFill>
                  <a:srgbClr val="002060"/>
                </a:solidFill>
              </a:rPr>
              <a:t>és</a:t>
            </a:r>
            <a:r>
              <a:rPr lang="en-GB" sz="1000" i="1" dirty="0">
                <a:solidFill>
                  <a:srgbClr val="002060"/>
                </a:solidFill>
              </a:rPr>
              <a:t> </a:t>
            </a:r>
            <a:r>
              <a:rPr lang="en-GB" sz="1000" i="1" dirty="0" err="1">
                <a:solidFill>
                  <a:srgbClr val="002060"/>
                </a:solidFill>
              </a:rPr>
              <a:t>megelőzése</a:t>
            </a:r>
            <a:r>
              <a:rPr lang="en-GB" sz="1000" i="1" dirty="0">
                <a:solidFill>
                  <a:srgbClr val="002060"/>
                </a:solidFill>
              </a:rPr>
              <a:t> (Puerperal fever, aetiology, concepts and prevention)</a:t>
            </a:r>
            <a:r>
              <a:rPr lang="en-GB" sz="1000" dirty="0">
                <a:solidFill>
                  <a:srgbClr val="002060"/>
                </a:solidFill>
              </a:rPr>
              <a:t>.  </a:t>
            </a:r>
            <a:r>
              <a:rPr lang="hu-HU" sz="1000" dirty="0" smtClean="0">
                <a:solidFill>
                  <a:srgbClr val="002060"/>
                </a:solidFill>
              </a:rPr>
              <a:t>p 66</a:t>
            </a:r>
            <a:r>
              <a:rPr lang="en-GB" sz="1000" dirty="0" smtClean="0">
                <a:solidFill>
                  <a:srgbClr val="002060"/>
                </a:solidFill>
              </a:rPr>
              <a:t>, </a:t>
            </a:r>
            <a:endParaRPr lang="hu-HU" sz="1000" dirty="0">
              <a:solidFill>
                <a:srgbClr val="002060"/>
              </a:solidFill>
            </a:endParaRPr>
          </a:p>
          <a:p>
            <a:r>
              <a:rPr lang="en-GB" sz="1000" dirty="0">
                <a:solidFill>
                  <a:srgbClr val="002060"/>
                </a:solidFill>
              </a:rPr>
              <a:t>Translated by: </a:t>
            </a:r>
            <a:r>
              <a:rPr lang="en-GB" sz="1000" dirty="0" err="1">
                <a:solidFill>
                  <a:srgbClr val="002060"/>
                </a:solidFill>
              </a:rPr>
              <a:t>Rákóczi</a:t>
            </a:r>
            <a:r>
              <a:rPr lang="en-GB" sz="1000" dirty="0">
                <a:solidFill>
                  <a:srgbClr val="002060"/>
                </a:solidFill>
              </a:rPr>
              <a:t> </a:t>
            </a:r>
            <a:r>
              <a:rPr lang="en-GB" sz="1000" dirty="0" err="1">
                <a:solidFill>
                  <a:srgbClr val="002060"/>
                </a:solidFill>
              </a:rPr>
              <a:t>Katalin</a:t>
            </a:r>
            <a:r>
              <a:rPr lang="en-GB" sz="1000" dirty="0">
                <a:solidFill>
                  <a:srgbClr val="002060"/>
                </a:solidFill>
              </a:rPr>
              <a:t>, </a:t>
            </a:r>
            <a:r>
              <a:rPr lang="en-GB" sz="1000" dirty="0" err="1">
                <a:solidFill>
                  <a:srgbClr val="002060"/>
                </a:solidFill>
              </a:rPr>
              <a:t>Akadémiai</a:t>
            </a:r>
            <a:r>
              <a:rPr lang="en-GB" sz="1000" dirty="0">
                <a:solidFill>
                  <a:srgbClr val="002060"/>
                </a:solidFill>
              </a:rPr>
              <a:t> </a:t>
            </a:r>
            <a:r>
              <a:rPr lang="en-GB" sz="1000" dirty="0" err="1">
                <a:solidFill>
                  <a:srgbClr val="002060"/>
                </a:solidFill>
              </a:rPr>
              <a:t>Kiadó</a:t>
            </a:r>
            <a:r>
              <a:rPr lang="en-GB" sz="1000" dirty="0">
                <a:solidFill>
                  <a:srgbClr val="002060"/>
                </a:solidFill>
              </a:rPr>
              <a:t>, Budapest, 2012. Original edition: </a:t>
            </a:r>
            <a:r>
              <a:rPr lang="en-GB" sz="1000" i="1" dirty="0">
                <a:solidFill>
                  <a:srgbClr val="002060"/>
                </a:solidFill>
              </a:rPr>
              <a:t>Die </a:t>
            </a:r>
            <a:r>
              <a:rPr lang="en-GB" sz="1000" i="1" dirty="0" err="1">
                <a:solidFill>
                  <a:srgbClr val="002060"/>
                </a:solidFill>
              </a:rPr>
              <a:t>Ätiologie</a:t>
            </a:r>
            <a:r>
              <a:rPr lang="en-GB" sz="1000" i="1" dirty="0">
                <a:solidFill>
                  <a:srgbClr val="002060"/>
                </a:solidFill>
              </a:rPr>
              <a:t>, der </a:t>
            </a:r>
            <a:r>
              <a:rPr lang="en-GB" sz="1000" i="1" dirty="0" err="1">
                <a:solidFill>
                  <a:srgbClr val="002060"/>
                </a:solidFill>
              </a:rPr>
              <a:t>Begriff</a:t>
            </a:r>
            <a:r>
              <a:rPr lang="en-GB" sz="1000" i="1" dirty="0">
                <a:solidFill>
                  <a:srgbClr val="002060"/>
                </a:solidFill>
              </a:rPr>
              <a:t> und die Prophylaxis des </a:t>
            </a:r>
            <a:r>
              <a:rPr lang="en-GB" sz="1000" i="1" dirty="0" err="1">
                <a:solidFill>
                  <a:srgbClr val="002060"/>
                </a:solidFill>
              </a:rPr>
              <a:t>Kindbettfiebers</a:t>
            </a:r>
            <a:r>
              <a:rPr lang="en-GB" sz="1000" dirty="0">
                <a:solidFill>
                  <a:srgbClr val="002060"/>
                </a:solidFill>
              </a:rPr>
              <a:t> </a:t>
            </a:r>
            <a:endParaRPr lang="hu-HU" sz="1000" dirty="0">
              <a:solidFill>
                <a:srgbClr val="002060"/>
              </a:solidFill>
            </a:endParaRPr>
          </a:p>
          <a:p>
            <a:r>
              <a:rPr lang="en-GB" sz="1000" dirty="0">
                <a:solidFill>
                  <a:srgbClr val="002060"/>
                </a:solidFill>
              </a:rPr>
              <a:t>von Ignaz Philipp </a:t>
            </a:r>
            <a:r>
              <a:rPr lang="en-GB" sz="1000" dirty="0" err="1">
                <a:solidFill>
                  <a:srgbClr val="002060"/>
                </a:solidFill>
              </a:rPr>
              <a:t>Semmelweis</a:t>
            </a:r>
            <a:r>
              <a:rPr lang="en-GB" sz="1000" dirty="0">
                <a:solidFill>
                  <a:srgbClr val="002060"/>
                </a:solidFill>
              </a:rPr>
              <a:t>. </a:t>
            </a:r>
            <a:r>
              <a:rPr lang="en-GB" sz="1000" dirty="0" err="1">
                <a:solidFill>
                  <a:srgbClr val="002060"/>
                </a:solidFill>
              </a:rPr>
              <a:t>Pesth</a:t>
            </a:r>
            <a:r>
              <a:rPr lang="en-GB" sz="1000" dirty="0">
                <a:solidFill>
                  <a:srgbClr val="002060"/>
                </a:solidFill>
              </a:rPr>
              <a:t>-Wien-Leipzig, C.A. </a:t>
            </a:r>
            <a:r>
              <a:rPr lang="en-GB" sz="1000" dirty="0" err="1">
                <a:solidFill>
                  <a:srgbClr val="002060"/>
                </a:solidFill>
              </a:rPr>
              <a:t>Hartleben</a:t>
            </a:r>
            <a:r>
              <a:rPr lang="en-GB" sz="1000" dirty="0">
                <a:solidFill>
                  <a:srgbClr val="002060"/>
                </a:solidFill>
              </a:rPr>
              <a:t> Verlag1861</a:t>
            </a:r>
            <a:r>
              <a:rPr lang="hu-HU" sz="1000" dirty="0">
                <a:solidFill>
                  <a:srgbClr val="002060"/>
                </a:solidFill>
              </a:rPr>
              <a:t>)</a:t>
            </a:r>
          </a:p>
        </p:txBody>
      </p:sp>
      <p:pic>
        <p:nvPicPr>
          <p:cNvPr id="2050" name="Picture 2" descr="http://m.cdn.blog.hu/mi/mindennapoktortenete/image/R%C3%B3kus%20k%C3%B3rh%C3%A1z%20Vu186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99792" y="3404104"/>
            <a:ext cx="3688403" cy="2592938"/>
          </a:xfrm>
          <a:prstGeom prst="rect">
            <a:avLst/>
          </a:prstGeom>
          <a:noFill/>
          <a:extLst>
            <a:ext uri="{909E8E84-426E-40DD-AFC4-6F175D3DCCD1}">
              <a14:hiddenFill xmlns:a14="http://schemas.microsoft.com/office/drawing/2010/main">
                <a:solidFill>
                  <a:srgbClr val="FFFFFF"/>
                </a:solidFill>
              </a14:hiddenFill>
            </a:ext>
          </a:extLst>
        </p:spPr>
      </p:pic>
      <p:sp>
        <p:nvSpPr>
          <p:cNvPr id="4" name="Szövegdoboz 3"/>
          <p:cNvSpPr txBox="1"/>
          <p:nvPr/>
        </p:nvSpPr>
        <p:spPr>
          <a:xfrm>
            <a:off x="323528" y="159023"/>
            <a:ext cx="2304670" cy="461665"/>
          </a:xfrm>
          <a:prstGeom prst="rect">
            <a:avLst/>
          </a:prstGeom>
          <a:noFill/>
        </p:spPr>
        <p:txBody>
          <a:bodyPr wrap="none" rtlCol="0">
            <a:spAutoFit/>
          </a:bodyPr>
          <a:lstStyle/>
          <a:p>
            <a:r>
              <a:rPr lang="hu-HU" sz="2400" dirty="0" err="1" smtClean="0">
                <a:solidFill>
                  <a:srgbClr val="000066"/>
                </a:solidFill>
                <a:latin typeface="Arial" panose="020B0604020202020204" pitchFamily="34" charset="0"/>
                <a:cs typeface="Arial" panose="020B0604020202020204" pitchFamily="34" charset="0"/>
              </a:rPr>
              <a:t>Leaving</a:t>
            </a:r>
            <a:r>
              <a:rPr lang="hu-HU" sz="2400" dirty="0" smtClean="0">
                <a:solidFill>
                  <a:srgbClr val="000066"/>
                </a:solidFill>
                <a:latin typeface="Arial" panose="020B0604020202020204" pitchFamily="34" charset="0"/>
                <a:cs typeface="Arial" panose="020B0604020202020204" pitchFamily="34" charset="0"/>
              </a:rPr>
              <a:t> </a:t>
            </a:r>
            <a:r>
              <a:rPr lang="hu-HU" sz="2400" dirty="0" err="1" smtClean="0">
                <a:solidFill>
                  <a:srgbClr val="000066"/>
                </a:solidFill>
                <a:latin typeface="Arial" panose="020B0604020202020204" pitchFamily="34" charset="0"/>
                <a:cs typeface="Arial" panose="020B0604020202020204" pitchFamily="34" charset="0"/>
              </a:rPr>
              <a:t>Vienna</a:t>
            </a:r>
            <a:endParaRPr lang="hu-HU" sz="2400" dirty="0">
              <a:solidFill>
                <a:srgbClr val="0000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29363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827584" y="1528917"/>
            <a:ext cx="7848872" cy="3785652"/>
          </a:xfrm>
          <a:prstGeom prst="rect">
            <a:avLst/>
          </a:prstGeom>
        </p:spPr>
        <p:txBody>
          <a:bodyPr wrap="square">
            <a:spAutoFit/>
          </a:bodyPr>
          <a:lstStyle/>
          <a:p>
            <a:r>
              <a:rPr lang="hu-HU" sz="2400" i="1" dirty="0">
                <a:solidFill>
                  <a:srgbClr val="002060"/>
                </a:solidFill>
                <a:latin typeface="Arial" panose="020B0604020202020204" pitchFamily="34" charset="0"/>
                <a:cs typeface="Arial" panose="020B0604020202020204" pitchFamily="34" charset="0"/>
              </a:rPr>
              <a:t>„.. </a:t>
            </a:r>
            <a:r>
              <a:rPr lang="en-GB" sz="2400" i="1" dirty="0">
                <a:solidFill>
                  <a:srgbClr val="002060"/>
                </a:solidFill>
                <a:latin typeface="Arial" panose="020B0604020202020204" pitchFamily="34" charset="0"/>
                <a:cs typeface="Arial" panose="020B0604020202020204" pitchFamily="34" charset="0"/>
              </a:rPr>
              <a:t>this is not inconsistent, but actually is in line with my opinion on the management of puerperal fever. I managed to find out by my closer investigation that the obstetrics department of St. </a:t>
            </a:r>
            <a:r>
              <a:rPr lang="en-GB" sz="2400" i="1" dirty="0" smtClean="0">
                <a:solidFill>
                  <a:srgbClr val="002060"/>
                </a:solidFill>
                <a:latin typeface="Arial" panose="020B0604020202020204" pitchFamily="34" charset="0"/>
                <a:cs typeface="Arial" panose="020B0604020202020204" pitchFamily="34" charset="0"/>
              </a:rPr>
              <a:t>R</a:t>
            </a:r>
            <a:r>
              <a:rPr lang="hu-HU" sz="2400" i="1" dirty="0" smtClean="0">
                <a:solidFill>
                  <a:srgbClr val="002060"/>
                </a:solidFill>
                <a:latin typeface="Arial" panose="020B0604020202020204" pitchFamily="34" charset="0"/>
                <a:cs typeface="Arial" panose="020B0604020202020204" pitchFamily="34" charset="0"/>
              </a:rPr>
              <a:t>o</a:t>
            </a:r>
            <a:r>
              <a:rPr lang="en-GB" sz="2400" i="1" dirty="0" err="1" smtClean="0">
                <a:solidFill>
                  <a:srgbClr val="002060"/>
                </a:solidFill>
                <a:latin typeface="Arial" panose="020B0604020202020204" pitchFamily="34" charset="0"/>
                <a:cs typeface="Arial" panose="020B0604020202020204" pitchFamily="34" charset="0"/>
              </a:rPr>
              <a:t>kus</a:t>
            </a:r>
            <a:r>
              <a:rPr lang="en-GB" sz="2400" i="1" dirty="0" smtClean="0">
                <a:solidFill>
                  <a:srgbClr val="002060"/>
                </a:solidFill>
                <a:latin typeface="Arial" panose="020B0604020202020204" pitchFamily="34" charset="0"/>
                <a:cs typeface="Arial" panose="020B0604020202020204" pitchFamily="34" charset="0"/>
              </a:rPr>
              <a:t> </a:t>
            </a:r>
            <a:r>
              <a:rPr lang="en-GB" sz="2400" i="1" dirty="0">
                <a:solidFill>
                  <a:srgbClr val="002060"/>
                </a:solidFill>
                <a:latin typeface="Arial" panose="020B0604020202020204" pitchFamily="34" charset="0"/>
                <a:cs typeface="Arial" panose="020B0604020202020204" pitchFamily="34" charset="0"/>
              </a:rPr>
              <a:t>Hospital is not an independent department, but it is subordinated to surgery. The obstetrician chief doctor is the surgery chief doctor as well as the doctor of forensic medicine at the same time. In addition, in the absence of a pathologist </a:t>
            </a:r>
            <a:r>
              <a:rPr lang="en-GB" sz="2400" b="1" i="1" dirty="0">
                <a:solidFill>
                  <a:srgbClr val="002060"/>
                </a:solidFill>
                <a:latin typeface="Arial" panose="020B0604020202020204" pitchFamily="34" charset="0"/>
                <a:cs typeface="Arial" panose="020B0604020202020204" pitchFamily="34" charset="0"/>
              </a:rPr>
              <a:t>the autopsy</a:t>
            </a:r>
            <a:r>
              <a:rPr lang="en-GB" sz="2400" i="1" dirty="0">
                <a:solidFill>
                  <a:srgbClr val="002060"/>
                </a:solidFill>
                <a:latin typeface="Arial" panose="020B0604020202020204" pitchFamily="34" charset="0"/>
                <a:cs typeface="Arial" panose="020B0604020202020204" pitchFamily="34" charset="0"/>
              </a:rPr>
              <a:t> is performed by the </a:t>
            </a:r>
            <a:r>
              <a:rPr lang="en-GB" sz="2400" b="1" i="1" dirty="0">
                <a:solidFill>
                  <a:srgbClr val="002060"/>
                </a:solidFill>
                <a:latin typeface="Arial" panose="020B0604020202020204" pitchFamily="34" charset="0"/>
                <a:cs typeface="Arial" panose="020B0604020202020204" pitchFamily="34" charset="0"/>
              </a:rPr>
              <a:t>chief doctors of the departments</a:t>
            </a:r>
            <a:r>
              <a:rPr lang="en-GB" sz="2400" i="1" dirty="0">
                <a:solidFill>
                  <a:srgbClr val="002060"/>
                </a:solidFill>
                <a:latin typeface="Arial" panose="020B0604020202020204" pitchFamily="34" charset="0"/>
                <a:cs typeface="Arial" panose="020B0604020202020204" pitchFamily="34" charset="0"/>
              </a:rPr>
              <a:t> themselves." </a:t>
            </a:r>
            <a:endParaRPr lang="hu-HU" sz="2400" i="1" dirty="0" smtClean="0">
              <a:solidFill>
                <a:srgbClr val="002060"/>
              </a:solidFill>
              <a:latin typeface="Arial" panose="020B0604020202020204" pitchFamily="34" charset="0"/>
              <a:cs typeface="Arial" panose="020B0604020202020204" pitchFamily="34" charset="0"/>
            </a:endParaRPr>
          </a:p>
        </p:txBody>
      </p:sp>
      <p:sp>
        <p:nvSpPr>
          <p:cNvPr id="3" name="Szövegdoboz 2"/>
          <p:cNvSpPr txBox="1"/>
          <p:nvPr/>
        </p:nvSpPr>
        <p:spPr>
          <a:xfrm>
            <a:off x="2915816" y="836712"/>
            <a:ext cx="3486852" cy="461665"/>
          </a:xfrm>
          <a:prstGeom prst="rect">
            <a:avLst/>
          </a:prstGeom>
          <a:noFill/>
        </p:spPr>
        <p:txBody>
          <a:bodyPr wrap="none" rtlCol="0">
            <a:spAutoFit/>
          </a:bodyPr>
          <a:lstStyle/>
          <a:p>
            <a:r>
              <a:rPr lang="hu-HU" sz="2400" b="1" dirty="0" smtClean="0">
                <a:solidFill>
                  <a:srgbClr val="002060"/>
                </a:solidFill>
                <a:latin typeface="Arial" panose="020B0604020202020204" pitchFamily="34" charset="0"/>
                <a:cs typeface="Arial" panose="020B0604020202020204" pitchFamily="34" charset="0"/>
              </a:rPr>
              <a:t>Semmelweis </a:t>
            </a:r>
            <a:r>
              <a:rPr lang="hu-HU" sz="2400" b="1" dirty="0" err="1" smtClean="0">
                <a:solidFill>
                  <a:srgbClr val="002060"/>
                </a:solidFill>
                <a:latin typeface="Arial" panose="020B0604020202020204" pitchFamily="34" charset="0"/>
                <a:cs typeface="Arial" panose="020B0604020202020204" pitchFamily="34" charset="0"/>
              </a:rPr>
              <a:t>response</a:t>
            </a:r>
            <a:endParaRPr lang="en-US" sz="2400" b="1" dirty="0">
              <a:solidFill>
                <a:srgbClr val="002060"/>
              </a:solidFill>
              <a:latin typeface="Arial" panose="020B0604020202020204" pitchFamily="34" charset="0"/>
              <a:cs typeface="Arial" panose="020B0604020202020204" pitchFamily="34" charset="0"/>
            </a:endParaRPr>
          </a:p>
        </p:txBody>
      </p:sp>
      <p:sp>
        <p:nvSpPr>
          <p:cNvPr id="5" name="Téglalap 4"/>
          <p:cNvSpPr/>
          <p:nvPr/>
        </p:nvSpPr>
        <p:spPr>
          <a:xfrm>
            <a:off x="827584" y="5712931"/>
            <a:ext cx="7767736" cy="553998"/>
          </a:xfrm>
          <a:prstGeom prst="rect">
            <a:avLst/>
          </a:prstGeom>
        </p:spPr>
        <p:txBody>
          <a:bodyPr wrap="square">
            <a:spAutoFit/>
          </a:bodyPr>
          <a:lstStyle/>
          <a:p>
            <a:r>
              <a:rPr lang="en-GB" sz="1000" dirty="0" err="1">
                <a:solidFill>
                  <a:srgbClr val="002060"/>
                </a:solidFill>
              </a:rPr>
              <a:t>Semmelweis</a:t>
            </a:r>
            <a:r>
              <a:rPr lang="en-GB" sz="1000" dirty="0">
                <a:solidFill>
                  <a:srgbClr val="002060"/>
                </a:solidFill>
              </a:rPr>
              <a:t> </a:t>
            </a:r>
            <a:r>
              <a:rPr lang="en-GB" sz="1000" dirty="0" err="1">
                <a:solidFill>
                  <a:srgbClr val="002060"/>
                </a:solidFill>
              </a:rPr>
              <a:t>Ignác</a:t>
            </a:r>
            <a:r>
              <a:rPr lang="en-GB" sz="1000" dirty="0">
                <a:solidFill>
                  <a:srgbClr val="002060"/>
                </a:solidFill>
              </a:rPr>
              <a:t> </a:t>
            </a:r>
            <a:r>
              <a:rPr lang="en-GB" sz="1000" dirty="0" err="1">
                <a:solidFill>
                  <a:srgbClr val="002060"/>
                </a:solidFill>
              </a:rPr>
              <a:t>Fülöp</a:t>
            </a:r>
            <a:r>
              <a:rPr lang="en-GB" sz="1000" dirty="0">
                <a:solidFill>
                  <a:srgbClr val="002060"/>
                </a:solidFill>
              </a:rPr>
              <a:t>: </a:t>
            </a:r>
            <a:r>
              <a:rPr lang="en-GB" sz="1000" i="1" dirty="0">
                <a:solidFill>
                  <a:srgbClr val="002060"/>
                </a:solidFill>
              </a:rPr>
              <a:t>A </a:t>
            </a:r>
            <a:r>
              <a:rPr lang="en-GB" sz="1000" i="1" dirty="0" err="1">
                <a:solidFill>
                  <a:srgbClr val="002060"/>
                </a:solidFill>
              </a:rPr>
              <a:t>gyermekágyi</a:t>
            </a:r>
            <a:r>
              <a:rPr lang="en-GB" sz="1000" i="1" dirty="0">
                <a:solidFill>
                  <a:srgbClr val="002060"/>
                </a:solidFill>
              </a:rPr>
              <a:t> </a:t>
            </a:r>
            <a:r>
              <a:rPr lang="en-GB" sz="1000" i="1" dirty="0" err="1">
                <a:solidFill>
                  <a:srgbClr val="002060"/>
                </a:solidFill>
              </a:rPr>
              <a:t>láz</a:t>
            </a:r>
            <a:r>
              <a:rPr lang="en-GB" sz="1000" i="1" dirty="0">
                <a:solidFill>
                  <a:srgbClr val="002060"/>
                </a:solidFill>
              </a:rPr>
              <a:t> </a:t>
            </a:r>
            <a:r>
              <a:rPr lang="en-GB" sz="1000" i="1" dirty="0" err="1">
                <a:solidFill>
                  <a:srgbClr val="002060"/>
                </a:solidFill>
              </a:rPr>
              <a:t>kóroktana</a:t>
            </a:r>
            <a:r>
              <a:rPr lang="en-GB" sz="1000" i="1" dirty="0">
                <a:solidFill>
                  <a:srgbClr val="002060"/>
                </a:solidFill>
              </a:rPr>
              <a:t>, </a:t>
            </a:r>
            <a:r>
              <a:rPr lang="en-GB" sz="1000" i="1" dirty="0" err="1">
                <a:solidFill>
                  <a:srgbClr val="002060"/>
                </a:solidFill>
              </a:rPr>
              <a:t>fogalma</a:t>
            </a:r>
            <a:r>
              <a:rPr lang="en-GB" sz="1000" i="1" dirty="0">
                <a:solidFill>
                  <a:srgbClr val="002060"/>
                </a:solidFill>
              </a:rPr>
              <a:t> </a:t>
            </a:r>
            <a:r>
              <a:rPr lang="en-GB" sz="1000" i="1" dirty="0" err="1">
                <a:solidFill>
                  <a:srgbClr val="002060"/>
                </a:solidFill>
              </a:rPr>
              <a:t>és</a:t>
            </a:r>
            <a:r>
              <a:rPr lang="en-GB" sz="1000" i="1" dirty="0">
                <a:solidFill>
                  <a:srgbClr val="002060"/>
                </a:solidFill>
              </a:rPr>
              <a:t> </a:t>
            </a:r>
            <a:r>
              <a:rPr lang="en-GB" sz="1000" i="1" dirty="0" err="1">
                <a:solidFill>
                  <a:srgbClr val="002060"/>
                </a:solidFill>
              </a:rPr>
              <a:t>megelőzése</a:t>
            </a:r>
            <a:r>
              <a:rPr lang="en-GB" sz="1000" i="1" dirty="0">
                <a:solidFill>
                  <a:srgbClr val="002060"/>
                </a:solidFill>
              </a:rPr>
              <a:t> (Puerperal fever, aetiology, concepts and prevention)</a:t>
            </a:r>
            <a:r>
              <a:rPr lang="en-GB" sz="1000" dirty="0">
                <a:solidFill>
                  <a:srgbClr val="002060"/>
                </a:solidFill>
              </a:rPr>
              <a:t>.  </a:t>
            </a:r>
            <a:r>
              <a:rPr lang="hu-HU" sz="1000" dirty="0">
                <a:solidFill>
                  <a:srgbClr val="002060"/>
                </a:solidFill>
              </a:rPr>
              <a:t> p</a:t>
            </a:r>
            <a:r>
              <a:rPr lang="hu-HU" sz="1000" dirty="0" smtClean="0">
                <a:solidFill>
                  <a:srgbClr val="002060"/>
                </a:solidFill>
              </a:rPr>
              <a:t> 66</a:t>
            </a:r>
            <a:r>
              <a:rPr lang="en-GB" sz="1000" dirty="0" smtClean="0">
                <a:solidFill>
                  <a:srgbClr val="002060"/>
                </a:solidFill>
              </a:rPr>
              <a:t>, </a:t>
            </a:r>
            <a:endParaRPr lang="hu-HU" sz="1000" dirty="0">
              <a:solidFill>
                <a:srgbClr val="002060"/>
              </a:solidFill>
            </a:endParaRPr>
          </a:p>
          <a:p>
            <a:r>
              <a:rPr lang="en-GB" sz="1000" dirty="0">
                <a:solidFill>
                  <a:srgbClr val="002060"/>
                </a:solidFill>
              </a:rPr>
              <a:t>Translated by: </a:t>
            </a:r>
            <a:r>
              <a:rPr lang="en-GB" sz="1000" dirty="0" err="1">
                <a:solidFill>
                  <a:srgbClr val="002060"/>
                </a:solidFill>
              </a:rPr>
              <a:t>Rákóczi</a:t>
            </a:r>
            <a:r>
              <a:rPr lang="en-GB" sz="1000" dirty="0">
                <a:solidFill>
                  <a:srgbClr val="002060"/>
                </a:solidFill>
              </a:rPr>
              <a:t> </a:t>
            </a:r>
            <a:r>
              <a:rPr lang="en-GB" sz="1000" dirty="0" err="1">
                <a:solidFill>
                  <a:srgbClr val="002060"/>
                </a:solidFill>
              </a:rPr>
              <a:t>Katalin</a:t>
            </a:r>
            <a:r>
              <a:rPr lang="en-GB" sz="1000" dirty="0">
                <a:solidFill>
                  <a:srgbClr val="002060"/>
                </a:solidFill>
              </a:rPr>
              <a:t>, </a:t>
            </a:r>
            <a:r>
              <a:rPr lang="en-GB" sz="1000" dirty="0" err="1">
                <a:solidFill>
                  <a:srgbClr val="002060"/>
                </a:solidFill>
              </a:rPr>
              <a:t>Akadémiai</a:t>
            </a:r>
            <a:r>
              <a:rPr lang="en-GB" sz="1000" dirty="0">
                <a:solidFill>
                  <a:srgbClr val="002060"/>
                </a:solidFill>
              </a:rPr>
              <a:t> </a:t>
            </a:r>
            <a:r>
              <a:rPr lang="en-GB" sz="1000" dirty="0" err="1">
                <a:solidFill>
                  <a:srgbClr val="002060"/>
                </a:solidFill>
              </a:rPr>
              <a:t>Kiadó</a:t>
            </a:r>
            <a:r>
              <a:rPr lang="en-GB" sz="1000" dirty="0">
                <a:solidFill>
                  <a:srgbClr val="002060"/>
                </a:solidFill>
              </a:rPr>
              <a:t>, Budapest, 2012. Original edition: </a:t>
            </a:r>
            <a:r>
              <a:rPr lang="en-GB" sz="1000" i="1" dirty="0">
                <a:solidFill>
                  <a:srgbClr val="002060"/>
                </a:solidFill>
              </a:rPr>
              <a:t>Die </a:t>
            </a:r>
            <a:r>
              <a:rPr lang="en-GB" sz="1000" i="1" dirty="0" err="1">
                <a:solidFill>
                  <a:srgbClr val="002060"/>
                </a:solidFill>
              </a:rPr>
              <a:t>Ätiologie</a:t>
            </a:r>
            <a:r>
              <a:rPr lang="en-GB" sz="1000" i="1" dirty="0">
                <a:solidFill>
                  <a:srgbClr val="002060"/>
                </a:solidFill>
              </a:rPr>
              <a:t>, der </a:t>
            </a:r>
            <a:r>
              <a:rPr lang="en-GB" sz="1000" i="1" dirty="0" err="1">
                <a:solidFill>
                  <a:srgbClr val="002060"/>
                </a:solidFill>
              </a:rPr>
              <a:t>Begriff</a:t>
            </a:r>
            <a:r>
              <a:rPr lang="en-GB" sz="1000" i="1" dirty="0">
                <a:solidFill>
                  <a:srgbClr val="002060"/>
                </a:solidFill>
              </a:rPr>
              <a:t> und die Prophylaxis des </a:t>
            </a:r>
            <a:r>
              <a:rPr lang="en-GB" sz="1000" i="1" dirty="0" err="1">
                <a:solidFill>
                  <a:srgbClr val="002060"/>
                </a:solidFill>
              </a:rPr>
              <a:t>Kindbettfiebers</a:t>
            </a:r>
            <a:r>
              <a:rPr lang="en-GB" sz="1000" dirty="0">
                <a:solidFill>
                  <a:srgbClr val="002060"/>
                </a:solidFill>
              </a:rPr>
              <a:t> </a:t>
            </a:r>
            <a:endParaRPr lang="hu-HU" sz="1000" dirty="0">
              <a:solidFill>
                <a:srgbClr val="002060"/>
              </a:solidFill>
            </a:endParaRPr>
          </a:p>
          <a:p>
            <a:r>
              <a:rPr lang="en-GB" sz="1000" dirty="0">
                <a:solidFill>
                  <a:srgbClr val="002060"/>
                </a:solidFill>
              </a:rPr>
              <a:t>von Ignaz Philipp </a:t>
            </a:r>
            <a:r>
              <a:rPr lang="en-GB" sz="1000" dirty="0" err="1">
                <a:solidFill>
                  <a:srgbClr val="002060"/>
                </a:solidFill>
              </a:rPr>
              <a:t>Semmelweis</a:t>
            </a:r>
            <a:r>
              <a:rPr lang="en-GB" sz="1000" dirty="0">
                <a:solidFill>
                  <a:srgbClr val="002060"/>
                </a:solidFill>
              </a:rPr>
              <a:t>. </a:t>
            </a:r>
            <a:r>
              <a:rPr lang="en-GB" sz="1000" dirty="0" err="1">
                <a:solidFill>
                  <a:srgbClr val="002060"/>
                </a:solidFill>
              </a:rPr>
              <a:t>Pesth</a:t>
            </a:r>
            <a:r>
              <a:rPr lang="en-GB" sz="1000" dirty="0">
                <a:solidFill>
                  <a:srgbClr val="002060"/>
                </a:solidFill>
              </a:rPr>
              <a:t>-Wien-Leipzig, C.A. </a:t>
            </a:r>
            <a:r>
              <a:rPr lang="en-GB" sz="1000" dirty="0" err="1">
                <a:solidFill>
                  <a:srgbClr val="002060"/>
                </a:solidFill>
              </a:rPr>
              <a:t>Hartleben</a:t>
            </a:r>
            <a:r>
              <a:rPr lang="en-GB" sz="1000" dirty="0">
                <a:solidFill>
                  <a:srgbClr val="002060"/>
                </a:solidFill>
              </a:rPr>
              <a:t> Verlag1861</a:t>
            </a:r>
            <a:r>
              <a:rPr lang="hu-HU" sz="1000" dirty="0">
                <a:solidFill>
                  <a:srgbClr val="002060"/>
                </a:solidFill>
              </a:rPr>
              <a:t>)</a:t>
            </a:r>
          </a:p>
        </p:txBody>
      </p:sp>
    </p:spTree>
    <p:extLst>
      <p:ext uri="{BB962C8B-B14F-4D97-AF65-F5344CB8AC3E}">
        <p14:creationId xmlns:p14="http://schemas.microsoft.com/office/powerpoint/2010/main" val="33545275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07504" y="548680"/>
            <a:ext cx="9036496" cy="2462213"/>
          </a:xfrm>
          <a:prstGeom prst="rect">
            <a:avLst/>
          </a:prstGeom>
        </p:spPr>
        <p:txBody>
          <a:bodyPr wrap="square">
            <a:spAutoFit/>
          </a:bodyPr>
          <a:lstStyle/>
          <a:p>
            <a:pPr algn="ctr"/>
            <a:r>
              <a:rPr lang="hu-HU" sz="2400" dirty="0" smtClean="0">
                <a:solidFill>
                  <a:srgbClr val="002060"/>
                </a:solidFill>
                <a:latin typeface="Arial" panose="020B0604020202020204" pitchFamily="34" charset="0"/>
                <a:cs typeface="Arial" panose="020B0604020202020204" pitchFamily="34" charset="0"/>
              </a:rPr>
              <a:t>He </a:t>
            </a:r>
            <a:r>
              <a:rPr lang="hu-HU" sz="2400" dirty="0" err="1" smtClean="0">
                <a:solidFill>
                  <a:srgbClr val="002060"/>
                </a:solidFill>
                <a:latin typeface="Arial" panose="020B0604020202020204" pitchFamily="34" charset="0"/>
                <a:cs typeface="Arial" panose="020B0604020202020204" pitchFamily="34" charset="0"/>
              </a:rPr>
              <a:t>become</a:t>
            </a:r>
            <a:r>
              <a:rPr lang="hu-HU" sz="2400" dirty="0" smtClean="0">
                <a:solidFill>
                  <a:srgbClr val="002060"/>
                </a:solidFill>
                <a:latin typeface="Arial" panose="020B0604020202020204" pitchFamily="34" charset="0"/>
                <a:cs typeface="Arial" panose="020B0604020202020204" pitchFamily="34" charset="0"/>
              </a:rPr>
              <a:t> </a:t>
            </a:r>
            <a:r>
              <a:rPr lang="hu-HU" sz="2400" dirty="0" err="1" smtClean="0">
                <a:solidFill>
                  <a:srgbClr val="002060"/>
                </a:solidFill>
                <a:latin typeface="Arial" panose="020B0604020202020204" pitchFamily="34" charset="0"/>
                <a:cs typeface="Arial" panose="020B0604020202020204" pitchFamily="34" charset="0"/>
              </a:rPr>
              <a:t>the</a:t>
            </a:r>
            <a:r>
              <a:rPr lang="hu-HU" sz="2400" dirty="0" smtClean="0">
                <a:solidFill>
                  <a:srgbClr val="002060"/>
                </a:solidFill>
                <a:latin typeface="Arial" panose="020B0604020202020204" pitchFamily="34" charset="0"/>
                <a:cs typeface="Arial" panose="020B0604020202020204" pitchFamily="34" charset="0"/>
              </a:rPr>
              <a:t> Head of </a:t>
            </a:r>
            <a:r>
              <a:rPr lang="hu-HU" sz="2400" dirty="0" err="1" smtClean="0">
                <a:solidFill>
                  <a:srgbClr val="002060"/>
                </a:solidFill>
                <a:latin typeface="Arial" panose="020B0604020202020204" pitchFamily="34" charset="0"/>
                <a:cs typeface="Arial" panose="020B0604020202020204" pitchFamily="34" charset="0"/>
              </a:rPr>
              <a:t>the</a:t>
            </a:r>
            <a:r>
              <a:rPr lang="hu-HU" sz="2400" dirty="0" smtClean="0">
                <a:solidFill>
                  <a:srgbClr val="002060"/>
                </a:solidFill>
                <a:latin typeface="Arial" panose="020B0604020202020204" pitchFamily="34" charset="0"/>
                <a:cs typeface="Arial" panose="020B0604020202020204" pitchFamily="34" charset="0"/>
              </a:rPr>
              <a:t> </a:t>
            </a:r>
            <a:r>
              <a:rPr lang="hu-HU" sz="2400" dirty="0" err="1" smtClean="0">
                <a:solidFill>
                  <a:srgbClr val="002060"/>
                </a:solidFill>
                <a:latin typeface="Arial" panose="020B0604020202020204" pitchFamily="34" charset="0"/>
                <a:cs typeface="Arial" panose="020B0604020202020204" pitchFamily="34" charset="0"/>
              </a:rPr>
              <a:t>Obstetrics</a:t>
            </a:r>
            <a:r>
              <a:rPr lang="hu-HU" sz="2400" dirty="0" smtClean="0">
                <a:solidFill>
                  <a:srgbClr val="002060"/>
                </a:solidFill>
                <a:latin typeface="Arial" panose="020B0604020202020204" pitchFamily="34" charset="0"/>
                <a:cs typeface="Arial" panose="020B0604020202020204" pitchFamily="34" charset="0"/>
              </a:rPr>
              <a:t> </a:t>
            </a:r>
            <a:r>
              <a:rPr lang="hu-HU" sz="2400" dirty="0" err="1" smtClean="0">
                <a:solidFill>
                  <a:srgbClr val="002060"/>
                </a:solidFill>
                <a:latin typeface="Arial" panose="020B0604020202020204" pitchFamily="34" charset="0"/>
                <a:cs typeface="Arial" panose="020B0604020202020204" pitchFamily="34" charset="0"/>
              </a:rPr>
              <a:t>Department</a:t>
            </a:r>
            <a:r>
              <a:rPr lang="hu-HU" sz="2400" dirty="0" smtClean="0">
                <a:solidFill>
                  <a:srgbClr val="002060"/>
                </a:solidFill>
                <a:latin typeface="Arial" panose="020B0604020202020204" pitchFamily="34" charset="0"/>
                <a:cs typeface="Arial" panose="020B0604020202020204" pitchFamily="34" charset="0"/>
              </a:rPr>
              <a:t> </a:t>
            </a:r>
          </a:p>
          <a:p>
            <a:pPr algn="ctr"/>
            <a:r>
              <a:rPr lang="hu-HU" sz="2400" dirty="0" err="1" smtClean="0">
                <a:solidFill>
                  <a:srgbClr val="002060"/>
                </a:solidFill>
                <a:latin typeface="Arial" panose="020B0604020202020204" pitchFamily="34" charset="0"/>
                <a:cs typeface="Arial" panose="020B0604020202020204" pitchFamily="34" charset="0"/>
              </a:rPr>
              <a:t>in</a:t>
            </a:r>
            <a:r>
              <a:rPr lang="hu-HU" sz="2400" dirty="0" smtClean="0">
                <a:solidFill>
                  <a:srgbClr val="002060"/>
                </a:solidFill>
                <a:latin typeface="Arial" panose="020B0604020202020204" pitchFamily="34" charset="0"/>
                <a:cs typeface="Arial" panose="020B0604020202020204" pitchFamily="34" charset="0"/>
              </a:rPr>
              <a:t> </a:t>
            </a:r>
            <a:r>
              <a:rPr lang="hu-HU" sz="2400" dirty="0" err="1" smtClean="0">
                <a:solidFill>
                  <a:srgbClr val="002060"/>
                </a:solidFill>
                <a:latin typeface="Arial" panose="020B0604020202020204" pitchFamily="34" charset="0"/>
                <a:cs typeface="Arial" panose="020B0604020202020204" pitchFamily="34" charset="0"/>
              </a:rPr>
              <a:t>Rokus</a:t>
            </a:r>
            <a:r>
              <a:rPr lang="hu-HU" sz="2400" dirty="0" smtClean="0">
                <a:solidFill>
                  <a:srgbClr val="002060"/>
                </a:solidFill>
                <a:latin typeface="Arial" panose="020B0604020202020204" pitchFamily="34" charset="0"/>
                <a:cs typeface="Arial" panose="020B0604020202020204" pitchFamily="34" charset="0"/>
              </a:rPr>
              <a:t> </a:t>
            </a:r>
            <a:r>
              <a:rPr lang="hu-HU" sz="2400" dirty="0" err="1" smtClean="0">
                <a:solidFill>
                  <a:srgbClr val="002060"/>
                </a:solidFill>
                <a:latin typeface="Arial" panose="020B0604020202020204" pitchFamily="34" charset="0"/>
                <a:cs typeface="Arial" panose="020B0604020202020204" pitchFamily="34" charset="0"/>
              </a:rPr>
              <a:t>Hospital</a:t>
            </a:r>
            <a:r>
              <a:rPr lang="hu-HU" sz="2400" dirty="0">
                <a:solidFill>
                  <a:srgbClr val="002060"/>
                </a:solidFill>
                <a:latin typeface="Arial" panose="020B0604020202020204" pitchFamily="34" charset="0"/>
                <a:cs typeface="Arial" panose="020B0604020202020204" pitchFamily="34" charset="0"/>
              </a:rPr>
              <a:t> </a:t>
            </a:r>
            <a:r>
              <a:rPr lang="hu-HU" sz="2400" dirty="0" smtClean="0">
                <a:solidFill>
                  <a:srgbClr val="002060"/>
                </a:solidFill>
                <a:latin typeface="Arial" panose="020B0604020202020204" pitchFamily="34" charset="0"/>
                <a:cs typeface="Arial" panose="020B0604020202020204" pitchFamily="34" charset="0"/>
              </a:rPr>
              <a:t>(1851-1857)</a:t>
            </a:r>
            <a:endParaRPr lang="hu-HU" sz="2400" dirty="0">
              <a:solidFill>
                <a:srgbClr val="002060"/>
              </a:solidFill>
              <a:latin typeface="Arial" panose="020B0604020202020204" pitchFamily="34" charset="0"/>
              <a:cs typeface="Arial" panose="020B0604020202020204" pitchFamily="34" charset="0"/>
            </a:endParaRPr>
          </a:p>
          <a:p>
            <a:endParaRPr lang="hu-HU" sz="2400" dirty="0" smtClean="0">
              <a:solidFill>
                <a:srgbClr val="002060"/>
              </a:solidFill>
              <a:latin typeface="Arial" panose="020B0604020202020204" pitchFamily="34" charset="0"/>
              <a:cs typeface="Arial" panose="020B0604020202020204" pitchFamily="34" charset="0"/>
            </a:endParaRPr>
          </a:p>
          <a:p>
            <a:pPr marL="342900" indent="-342900">
              <a:buFontTx/>
              <a:buChar char="-"/>
            </a:pPr>
            <a:r>
              <a:rPr lang="hu-HU" sz="2400" b="1" dirty="0" smtClean="0">
                <a:solidFill>
                  <a:srgbClr val="002060"/>
                </a:solidFill>
                <a:latin typeface="Arial" panose="020B0604020202020204" pitchFamily="34" charset="0"/>
                <a:cs typeface="Arial" panose="020B0604020202020204" pitchFamily="34" charset="0"/>
              </a:rPr>
              <a:t>933 </a:t>
            </a:r>
            <a:r>
              <a:rPr lang="hu-HU" sz="2400" b="1" dirty="0" err="1" smtClean="0">
                <a:solidFill>
                  <a:srgbClr val="002060"/>
                </a:solidFill>
                <a:latin typeface="Arial" panose="020B0604020202020204" pitchFamily="34" charset="0"/>
                <a:cs typeface="Arial" panose="020B0604020202020204" pitchFamily="34" charset="0"/>
              </a:rPr>
              <a:t>deliveries</a:t>
            </a:r>
            <a:r>
              <a:rPr lang="hu-HU" sz="2400" b="1" dirty="0" smtClean="0">
                <a:solidFill>
                  <a:srgbClr val="002060"/>
                </a:solidFill>
                <a:latin typeface="Arial" panose="020B0604020202020204" pitchFamily="34" charset="0"/>
                <a:cs typeface="Arial" panose="020B0604020202020204" pitchFamily="34" charset="0"/>
              </a:rPr>
              <a:t> and </a:t>
            </a:r>
            <a:r>
              <a:rPr lang="hu-HU" sz="2400" b="1" dirty="0" err="1" smtClean="0">
                <a:solidFill>
                  <a:srgbClr val="002060"/>
                </a:solidFill>
                <a:latin typeface="Arial" panose="020B0604020202020204" pitchFamily="34" charset="0"/>
                <a:cs typeface="Arial" panose="020B0604020202020204" pitchFamily="34" charset="0"/>
              </a:rPr>
              <a:t>only</a:t>
            </a:r>
            <a:r>
              <a:rPr lang="hu-HU" sz="2400" b="1" dirty="0" smtClean="0">
                <a:solidFill>
                  <a:srgbClr val="002060"/>
                </a:solidFill>
                <a:latin typeface="Arial" panose="020B0604020202020204" pitchFamily="34" charset="0"/>
                <a:cs typeface="Arial" panose="020B0604020202020204" pitchFamily="34" charset="0"/>
              </a:rPr>
              <a:t> </a:t>
            </a:r>
            <a:r>
              <a:rPr lang="hu-HU" sz="2400" b="1" dirty="0">
                <a:solidFill>
                  <a:srgbClr val="002060"/>
                </a:solidFill>
                <a:latin typeface="Arial" panose="020B0604020202020204" pitchFamily="34" charset="0"/>
                <a:cs typeface="Arial" panose="020B0604020202020204" pitchFamily="34" charset="0"/>
              </a:rPr>
              <a:t>8 </a:t>
            </a:r>
            <a:r>
              <a:rPr lang="hu-HU" sz="2400" b="1" dirty="0" err="1" smtClean="0">
                <a:solidFill>
                  <a:srgbClr val="002060"/>
                </a:solidFill>
                <a:latin typeface="Arial" panose="020B0604020202020204" pitchFamily="34" charset="0"/>
                <a:cs typeface="Arial" panose="020B0604020202020204" pitchFamily="34" charset="0"/>
              </a:rPr>
              <a:t>puerperal</a:t>
            </a:r>
            <a:r>
              <a:rPr lang="hu-HU" sz="2400" b="1" dirty="0" smtClean="0">
                <a:solidFill>
                  <a:srgbClr val="002060"/>
                </a:solidFill>
                <a:latin typeface="Arial" panose="020B0604020202020204" pitchFamily="34" charset="0"/>
                <a:cs typeface="Arial" panose="020B0604020202020204" pitchFamily="34" charset="0"/>
              </a:rPr>
              <a:t> </a:t>
            </a:r>
            <a:r>
              <a:rPr lang="hu-HU" sz="2400" b="1" dirty="0" err="1" smtClean="0">
                <a:solidFill>
                  <a:srgbClr val="002060"/>
                </a:solidFill>
                <a:latin typeface="Arial" panose="020B0604020202020204" pitchFamily="34" charset="0"/>
                <a:cs typeface="Arial" panose="020B0604020202020204" pitchFamily="34" charset="0"/>
              </a:rPr>
              <a:t>fevers</a:t>
            </a:r>
            <a:r>
              <a:rPr lang="hu-HU" sz="2400" b="1" dirty="0" smtClean="0">
                <a:solidFill>
                  <a:srgbClr val="002060"/>
                </a:solidFill>
                <a:latin typeface="Arial" panose="020B0604020202020204" pitchFamily="34" charset="0"/>
                <a:cs typeface="Arial" panose="020B0604020202020204" pitchFamily="34" charset="0"/>
              </a:rPr>
              <a:t> </a:t>
            </a:r>
            <a:r>
              <a:rPr lang="hu-HU" sz="2400" dirty="0" smtClean="0">
                <a:solidFill>
                  <a:srgbClr val="002060"/>
                </a:solidFill>
                <a:latin typeface="Arial" panose="020B0604020202020204" pitchFamily="34" charset="0"/>
                <a:cs typeface="Arial" panose="020B0604020202020204" pitchFamily="34" charset="0"/>
              </a:rPr>
              <a:t>(</a:t>
            </a:r>
            <a:r>
              <a:rPr lang="hu-HU" sz="2400" b="1" dirty="0" smtClean="0">
                <a:solidFill>
                  <a:srgbClr val="FF0000"/>
                </a:solidFill>
                <a:latin typeface="Arial" panose="020B0604020202020204" pitchFamily="34" charset="0"/>
                <a:cs typeface="Arial" panose="020B0604020202020204" pitchFamily="34" charset="0"/>
              </a:rPr>
              <a:t>0.85%</a:t>
            </a:r>
            <a:r>
              <a:rPr lang="hu-HU" sz="2400" dirty="0" smtClean="0">
                <a:solidFill>
                  <a:srgbClr val="002060"/>
                </a:solidFill>
                <a:latin typeface="Arial" panose="020B0604020202020204" pitchFamily="34" charset="0"/>
                <a:cs typeface="Arial" panose="020B0604020202020204" pitchFamily="34" charset="0"/>
              </a:rPr>
              <a:t>!) </a:t>
            </a:r>
          </a:p>
          <a:p>
            <a:pPr marL="342900" indent="-342900">
              <a:spcBef>
                <a:spcPts val="1200"/>
              </a:spcBef>
              <a:buFontTx/>
              <a:buChar char="-"/>
            </a:pPr>
            <a:r>
              <a:rPr lang="hu-HU" sz="2400" dirty="0" smtClean="0">
                <a:solidFill>
                  <a:srgbClr val="002060"/>
                </a:solidFill>
                <a:latin typeface="Arial" panose="020B0604020202020204" pitchFamily="34" charset="0"/>
                <a:cs typeface="Arial" panose="020B0604020202020204" pitchFamily="34" charset="0"/>
              </a:rPr>
              <a:t>In 1855, he become the Professor of Theoretical and Practical Obstetrics of University Pest</a:t>
            </a:r>
            <a:endParaRPr lang="en-US" sz="2400" dirty="0">
              <a:solidFill>
                <a:srgbClr val="002060"/>
              </a:solidFill>
              <a:latin typeface="Arial" panose="020B0604020202020204" pitchFamily="34" charset="0"/>
              <a:cs typeface="Arial" panose="020B0604020202020204" pitchFamily="34"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7827" y="3212976"/>
            <a:ext cx="4895850" cy="293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49233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Lipták Judit\Documents\Rosivall\KORTAN SERVER MASOLAT MAJUS 15\konyv\Semmelweis-Papp\Orvoskar18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60648"/>
            <a:ext cx="7620000" cy="5080000"/>
          </a:xfrm>
          <a:prstGeom prst="rect">
            <a:avLst/>
          </a:prstGeom>
          <a:noFill/>
          <a:extLst>
            <a:ext uri="{909E8E84-426E-40DD-AFC4-6F175D3DCCD1}">
              <a14:hiddenFill xmlns:a14="http://schemas.microsoft.com/office/drawing/2010/main">
                <a:solidFill>
                  <a:srgbClr val="FFFFFF"/>
                </a:solidFill>
              </a14:hiddenFill>
            </a:ext>
          </a:extLst>
        </p:spPr>
      </p:pic>
      <p:sp>
        <p:nvSpPr>
          <p:cNvPr id="4" name="Téglalap 3"/>
          <p:cNvSpPr/>
          <p:nvPr/>
        </p:nvSpPr>
        <p:spPr>
          <a:xfrm>
            <a:off x="35496" y="5301208"/>
            <a:ext cx="9217024" cy="1388585"/>
          </a:xfrm>
          <a:prstGeom prst="rect">
            <a:avLst/>
          </a:prstGeom>
        </p:spPr>
        <p:txBody>
          <a:bodyPr wrap="square">
            <a:spAutoFit/>
          </a:bodyPr>
          <a:lstStyle/>
          <a:p>
            <a:pPr lvl="0" algn="ctr">
              <a:lnSpc>
                <a:spcPct val="115000"/>
              </a:lnSpc>
              <a:spcAft>
                <a:spcPts val="1000"/>
              </a:spcAft>
            </a:pPr>
            <a:r>
              <a:rPr lang="en-US" b="1" dirty="0" smtClean="0">
                <a:latin typeface="Arial" panose="020B0604020202020204" pitchFamily="34" charset="0"/>
                <a:cs typeface="Arial" panose="020B0604020202020204" pitchFamily="34" charset="0"/>
              </a:rPr>
              <a:t>The</a:t>
            </a:r>
            <a:r>
              <a:rPr lang="hu-HU" b="1" dirty="0">
                <a:latin typeface="Arial" panose="020B0604020202020204" pitchFamily="34" charset="0"/>
                <a:cs typeface="Arial" panose="020B0604020202020204" pitchFamily="34" charset="0"/>
              </a:rPr>
              <a:t> </a:t>
            </a:r>
            <a:r>
              <a:rPr lang="hu-HU" b="1" dirty="0" err="1" smtClean="0">
                <a:latin typeface="Arial" panose="020B0604020202020204" pitchFamily="34" charset="0"/>
                <a:cs typeface="Arial" panose="020B0604020202020204" pitchFamily="34" charset="0"/>
              </a:rPr>
              <a:t>Professors</a:t>
            </a:r>
            <a:r>
              <a:rPr lang="hu-HU" b="1" dirty="0" smtClean="0">
                <a:latin typeface="Arial" panose="020B0604020202020204" pitchFamily="34" charset="0"/>
                <a:cs typeface="Arial" panose="020B0604020202020204" pitchFamily="34" charset="0"/>
              </a:rPr>
              <a:t> of</a:t>
            </a:r>
            <a:r>
              <a:rPr lang="en-US" b="1" dirty="0" smtClean="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Medical Faculty of University </a:t>
            </a:r>
            <a:r>
              <a:rPr lang="en-US" b="1" dirty="0" smtClean="0">
                <a:latin typeface="Arial" panose="020B0604020202020204" pitchFamily="34" charset="0"/>
                <a:cs typeface="Arial" panose="020B0604020202020204" pitchFamily="34" charset="0"/>
              </a:rPr>
              <a:t>Pest </a:t>
            </a:r>
            <a:r>
              <a:rPr lang="en-US" b="1" dirty="0">
                <a:latin typeface="Arial" panose="020B0604020202020204" pitchFamily="34" charset="0"/>
                <a:cs typeface="Arial" panose="020B0604020202020204" pitchFamily="34" charset="0"/>
              </a:rPr>
              <a:t>, 1863</a:t>
            </a:r>
            <a:r>
              <a:rPr lang="hu-HU" b="1" dirty="0" smtClean="0">
                <a:solidFill>
                  <a:srgbClr val="002060"/>
                </a:solidFill>
                <a:effectLst/>
                <a:latin typeface="Arial" panose="020B0604020202020204" pitchFamily="34" charset="0"/>
                <a:ea typeface="Calibri"/>
                <a:cs typeface="Arial" panose="020B0604020202020204" pitchFamily="34" charset="0"/>
              </a:rPr>
              <a:t>  </a:t>
            </a:r>
          </a:p>
          <a:p>
            <a:pPr lvl="0">
              <a:lnSpc>
                <a:spcPct val="115000"/>
              </a:lnSpc>
              <a:spcAft>
                <a:spcPts val="1000"/>
              </a:spcAft>
            </a:pPr>
            <a:r>
              <a:rPr lang="hu-HU" sz="1600" dirty="0" err="1" smtClean="0">
                <a:solidFill>
                  <a:srgbClr val="002060"/>
                </a:solidFill>
                <a:effectLst/>
                <a:latin typeface="Arial" panose="020B0604020202020204" pitchFamily="34" charset="0"/>
                <a:ea typeface="Calibri"/>
                <a:cs typeface="Arial" panose="020B0604020202020204" pitchFamily="34" charset="0"/>
              </a:rPr>
              <a:t>Left</a:t>
            </a:r>
            <a:r>
              <a:rPr lang="hu-HU" sz="1600" dirty="0" smtClean="0">
                <a:solidFill>
                  <a:srgbClr val="002060"/>
                </a:solidFill>
                <a:effectLst/>
                <a:latin typeface="Arial" panose="020B0604020202020204" pitchFamily="34" charset="0"/>
                <a:ea typeface="Calibri"/>
                <a:cs typeface="Arial" panose="020B0604020202020204" pitchFamily="34" charset="0"/>
              </a:rPr>
              <a:t>:: </a:t>
            </a:r>
            <a:r>
              <a:rPr lang="hu-HU" sz="1600" dirty="0" err="1" smtClean="0">
                <a:solidFill>
                  <a:srgbClr val="002060"/>
                </a:solidFill>
                <a:effectLst/>
                <a:latin typeface="Arial" panose="020B0604020202020204" pitchFamily="34" charset="0"/>
                <a:ea typeface="Calibri"/>
                <a:cs typeface="Arial" panose="020B0604020202020204" pitchFamily="34" charset="0"/>
              </a:rPr>
              <a:t>Diescher</a:t>
            </a:r>
            <a:r>
              <a:rPr lang="hu-HU" sz="1600" dirty="0" smtClean="0">
                <a:solidFill>
                  <a:srgbClr val="002060"/>
                </a:solidFill>
                <a:effectLst/>
                <a:latin typeface="Arial" panose="020B0604020202020204" pitchFamily="34" charset="0"/>
                <a:ea typeface="Calibri"/>
                <a:cs typeface="Arial" panose="020B0604020202020204" pitchFamily="34" charset="0"/>
              </a:rPr>
              <a:t> János, Wágner János, Arányi Lajos, Semmelweis Ignác, </a:t>
            </a:r>
            <a:r>
              <a:rPr lang="hu-HU" sz="1600" dirty="0" err="1" smtClean="0">
                <a:solidFill>
                  <a:srgbClr val="002060"/>
                </a:solidFill>
                <a:effectLst/>
                <a:latin typeface="Arial" panose="020B0604020202020204" pitchFamily="34" charset="0"/>
                <a:ea typeface="Calibri"/>
                <a:cs typeface="Arial" panose="020B0604020202020204" pitchFamily="34" charset="0"/>
              </a:rPr>
              <a:t>Lippay</a:t>
            </a:r>
            <a:r>
              <a:rPr lang="hu-HU" sz="1600" dirty="0" smtClean="0">
                <a:solidFill>
                  <a:srgbClr val="002060"/>
                </a:solidFill>
                <a:effectLst/>
                <a:latin typeface="Arial" panose="020B0604020202020204" pitchFamily="34" charset="0"/>
                <a:ea typeface="Calibri"/>
                <a:cs typeface="Arial" panose="020B0604020202020204" pitchFamily="34" charset="0"/>
              </a:rPr>
              <a:t> Gáspár, Lenhossék József, Jendrassik Jenő, </a:t>
            </a:r>
            <a:r>
              <a:rPr lang="hu-HU" sz="1600" dirty="0" err="1" smtClean="0">
                <a:solidFill>
                  <a:srgbClr val="002060"/>
                </a:solidFill>
                <a:effectLst/>
                <a:latin typeface="Arial" panose="020B0604020202020204" pitchFamily="34" charset="0"/>
                <a:ea typeface="Calibri"/>
                <a:cs typeface="Arial" panose="020B0604020202020204" pitchFamily="34" charset="0"/>
              </a:rPr>
              <a:t>Nedelkó</a:t>
            </a:r>
            <a:r>
              <a:rPr lang="hu-HU" sz="1600" dirty="0" smtClean="0">
                <a:solidFill>
                  <a:srgbClr val="002060"/>
                </a:solidFill>
                <a:effectLst/>
                <a:latin typeface="Arial" panose="020B0604020202020204" pitchFamily="34" charset="0"/>
                <a:ea typeface="Calibri"/>
                <a:cs typeface="Arial" panose="020B0604020202020204" pitchFamily="34" charset="0"/>
              </a:rPr>
              <a:t> Döme, </a:t>
            </a:r>
            <a:r>
              <a:rPr lang="hu-HU" sz="1600" dirty="0" err="1" smtClean="0">
                <a:solidFill>
                  <a:srgbClr val="002060"/>
                </a:solidFill>
                <a:effectLst/>
                <a:latin typeface="Arial" panose="020B0604020202020204" pitchFamily="34" charset="0"/>
                <a:ea typeface="Calibri"/>
                <a:cs typeface="Arial" panose="020B0604020202020204" pitchFamily="34" charset="0"/>
              </a:rPr>
              <a:t>Linzbauer</a:t>
            </a:r>
            <a:r>
              <a:rPr lang="hu-HU" sz="1600" dirty="0" smtClean="0">
                <a:solidFill>
                  <a:srgbClr val="002060"/>
                </a:solidFill>
                <a:effectLst/>
                <a:latin typeface="Arial" panose="020B0604020202020204" pitchFamily="34" charset="0"/>
                <a:ea typeface="Calibri"/>
                <a:cs typeface="Arial" panose="020B0604020202020204" pitchFamily="34" charset="0"/>
              </a:rPr>
              <a:t> Ferenc, </a:t>
            </a:r>
            <a:r>
              <a:rPr lang="hu-HU" sz="1600" dirty="0" err="1" smtClean="0">
                <a:solidFill>
                  <a:srgbClr val="002060"/>
                </a:solidFill>
                <a:effectLst/>
                <a:latin typeface="Arial" panose="020B0604020202020204" pitchFamily="34" charset="0"/>
                <a:ea typeface="Calibri"/>
                <a:cs typeface="Arial" panose="020B0604020202020204" pitchFamily="34" charset="0"/>
              </a:rPr>
              <a:t>Wachtel</a:t>
            </a:r>
            <a:r>
              <a:rPr lang="hu-HU" sz="1600" dirty="0" smtClean="0">
                <a:solidFill>
                  <a:srgbClr val="002060"/>
                </a:solidFill>
                <a:effectLst/>
                <a:latin typeface="Arial" panose="020B0604020202020204" pitchFamily="34" charset="0"/>
                <a:ea typeface="Calibri"/>
                <a:cs typeface="Arial" panose="020B0604020202020204" pitchFamily="34" charset="0"/>
              </a:rPr>
              <a:t> Dávid, </a:t>
            </a:r>
            <a:r>
              <a:rPr lang="hu-HU" sz="1600" dirty="0" err="1" smtClean="0">
                <a:solidFill>
                  <a:srgbClr val="002060"/>
                </a:solidFill>
                <a:effectLst/>
                <a:latin typeface="Arial" panose="020B0604020202020204" pitchFamily="34" charset="0"/>
                <a:ea typeface="Calibri"/>
                <a:cs typeface="Arial" panose="020B0604020202020204" pitchFamily="34" charset="0"/>
              </a:rPr>
              <a:t>Stockinger</a:t>
            </a:r>
            <a:r>
              <a:rPr lang="hu-HU" sz="1600" dirty="0" smtClean="0">
                <a:solidFill>
                  <a:srgbClr val="002060"/>
                </a:solidFill>
                <a:effectLst/>
                <a:latin typeface="Arial" panose="020B0604020202020204" pitchFamily="34" charset="0"/>
                <a:ea typeface="Calibri"/>
                <a:cs typeface="Arial" panose="020B0604020202020204" pitchFamily="34" charset="0"/>
              </a:rPr>
              <a:t> Tamás. </a:t>
            </a:r>
            <a:r>
              <a:rPr lang="hu-HU" sz="1600" dirty="0" err="1" smtClean="0">
                <a:solidFill>
                  <a:srgbClr val="002060"/>
                </a:solidFill>
                <a:effectLst/>
                <a:latin typeface="Arial" panose="020B0604020202020204" pitchFamily="34" charset="0"/>
                <a:ea typeface="Calibri"/>
                <a:cs typeface="Arial" panose="020B0604020202020204" pitchFamily="34" charset="0"/>
              </a:rPr>
              <a:t>Sitting</a:t>
            </a:r>
            <a:r>
              <a:rPr lang="hu-HU" sz="1600" dirty="0" smtClean="0">
                <a:solidFill>
                  <a:srgbClr val="002060"/>
                </a:solidFill>
                <a:effectLst/>
                <a:latin typeface="Arial" panose="020B0604020202020204" pitchFamily="34" charset="0"/>
                <a:ea typeface="Calibri"/>
                <a:cs typeface="Arial" panose="020B0604020202020204" pitchFamily="34" charset="0"/>
              </a:rPr>
              <a:t>: (</a:t>
            </a:r>
            <a:r>
              <a:rPr lang="hu-HU" sz="1600" dirty="0" err="1" smtClean="0">
                <a:solidFill>
                  <a:srgbClr val="002060"/>
                </a:solidFill>
                <a:effectLst/>
                <a:latin typeface="Arial" panose="020B0604020202020204" pitchFamily="34" charset="0"/>
                <a:ea typeface="Calibri"/>
                <a:cs typeface="Arial" panose="020B0604020202020204" pitchFamily="34" charset="0"/>
              </a:rPr>
              <a:t>left</a:t>
            </a:r>
            <a:r>
              <a:rPr lang="hu-HU" sz="1600" dirty="0" smtClean="0">
                <a:solidFill>
                  <a:srgbClr val="002060"/>
                </a:solidFill>
                <a:effectLst/>
                <a:latin typeface="Arial" panose="020B0604020202020204" pitchFamily="34" charset="0"/>
                <a:ea typeface="Calibri"/>
                <a:cs typeface="Arial" panose="020B0604020202020204" pitchFamily="34" charset="0"/>
              </a:rPr>
              <a:t>): </a:t>
            </a:r>
            <a:r>
              <a:rPr lang="hu-HU" sz="1600" dirty="0" err="1" smtClean="0">
                <a:solidFill>
                  <a:srgbClr val="002060"/>
                </a:solidFill>
                <a:effectLst/>
                <a:latin typeface="Arial" panose="020B0604020202020204" pitchFamily="34" charset="0"/>
                <a:ea typeface="Calibri"/>
                <a:cs typeface="Arial" panose="020B0604020202020204" pitchFamily="34" charset="0"/>
              </a:rPr>
              <a:t>Zlamál</a:t>
            </a:r>
            <a:r>
              <a:rPr lang="hu-HU" sz="1600" dirty="0" smtClean="0">
                <a:solidFill>
                  <a:srgbClr val="002060"/>
                </a:solidFill>
                <a:effectLst/>
                <a:latin typeface="Arial" panose="020B0604020202020204" pitchFamily="34" charset="0"/>
                <a:ea typeface="Calibri"/>
                <a:cs typeface="Arial" panose="020B0604020202020204" pitchFamily="34" charset="0"/>
              </a:rPr>
              <a:t> Vilmos, </a:t>
            </a:r>
            <a:r>
              <a:rPr lang="hu-HU" sz="1600" dirty="0" err="1" smtClean="0">
                <a:solidFill>
                  <a:srgbClr val="002060"/>
                </a:solidFill>
                <a:effectLst/>
                <a:latin typeface="Arial" panose="020B0604020202020204" pitchFamily="34" charset="0"/>
                <a:ea typeface="Calibri"/>
                <a:cs typeface="Arial" panose="020B0604020202020204" pitchFamily="34" charset="0"/>
              </a:rPr>
              <a:t>Sauer</a:t>
            </a:r>
            <a:r>
              <a:rPr lang="hu-HU" sz="1600" dirty="0" smtClean="0">
                <a:solidFill>
                  <a:srgbClr val="002060"/>
                </a:solidFill>
                <a:effectLst/>
                <a:latin typeface="Arial" panose="020B0604020202020204" pitchFamily="34" charset="0"/>
                <a:ea typeface="Calibri"/>
                <a:cs typeface="Arial" panose="020B0604020202020204" pitchFamily="34" charset="0"/>
              </a:rPr>
              <a:t> Ignác, </a:t>
            </a:r>
            <a:r>
              <a:rPr lang="hu-HU" sz="1600" dirty="0" err="1" smtClean="0">
                <a:solidFill>
                  <a:srgbClr val="002060"/>
                </a:solidFill>
                <a:effectLst/>
                <a:latin typeface="Arial" panose="020B0604020202020204" pitchFamily="34" charset="0"/>
                <a:ea typeface="Calibri"/>
                <a:cs typeface="Arial" panose="020B0604020202020204" pitchFamily="34" charset="0"/>
              </a:rPr>
              <a:t>Rupp</a:t>
            </a:r>
            <a:r>
              <a:rPr lang="hu-HU" sz="1600" dirty="0" smtClean="0">
                <a:solidFill>
                  <a:srgbClr val="002060"/>
                </a:solidFill>
                <a:effectLst/>
                <a:latin typeface="Arial" panose="020B0604020202020204" pitchFamily="34" charset="0"/>
                <a:ea typeface="Calibri"/>
                <a:cs typeface="Arial" panose="020B0604020202020204" pitchFamily="34" charset="0"/>
              </a:rPr>
              <a:t> N. János és Balassa János</a:t>
            </a:r>
            <a:endParaRPr lang="hu-HU" sz="1600" dirty="0">
              <a:solidFill>
                <a:srgbClr val="002060"/>
              </a:solidFill>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23109361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95327" y="332656"/>
            <a:ext cx="8928992" cy="5709255"/>
          </a:xfrm>
          <a:prstGeom prst="rect">
            <a:avLst/>
          </a:prstGeom>
        </p:spPr>
        <p:txBody>
          <a:bodyPr wrap="square">
            <a:spAutoFit/>
          </a:bodyPr>
          <a:lstStyle/>
          <a:p>
            <a:r>
              <a:rPr lang="hu-HU" i="1" dirty="0" smtClean="0">
                <a:solidFill>
                  <a:srgbClr val="002060"/>
                </a:solidFill>
                <a:latin typeface="Arial" panose="020B0604020202020204" pitchFamily="34" charset="0"/>
                <a:cs typeface="Arial" panose="020B0604020202020204" pitchFamily="34" charset="0"/>
              </a:rPr>
              <a:t>„</a:t>
            </a:r>
            <a:r>
              <a:rPr lang="en-GB" i="1" dirty="0">
                <a:solidFill>
                  <a:srgbClr val="002060"/>
                </a:solidFill>
                <a:latin typeface="Arial" panose="020B0604020202020204" pitchFamily="34" charset="0"/>
                <a:cs typeface="Arial" panose="020B0604020202020204" pitchFamily="34" charset="0"/>
              </a:rPr>
              <a:t>The laws of highest rank on requirements of hospital equipment prescribe four square fathoms for each bed. As the Clinic of Obstetrics has 26 beds, in compliance with the highest order it ought to possess </a:t>
            </a:r>
            <a:r>
              <a:rPr lang="en-GB" b="1" i="1" dirty="0">
                <a:solidFill>
                  <a:srgbClr val="002060"/>
                </a:solidFill>
                <a:latin typeface="Arial" panose="020B0604020202020204" pitchFamily="34" charset="0"/>
                <a:cs typeface="Arial" panose="020B0604020202020204" pitchFamily="34" charset="0"/>
              </a:rPr>
              <a:t>104 square</a:t>
            </a:r>
            <a:r>
              <a:rPr lang="en-GB" i="1" dirty="0">
                <a:solidFill>
                  <a:srgbClr val="002060"/>
                </a:solidFill>
                <a:latin typeface="Arial" panose="020B0604020202020204" pitchFamily="34" charset="0"/>
                <a:cs typeface="Arial" panose="020B0604020202020204" pitchFamily="34" charset="0"/>
              </a:rPr>
              <a:t> fathoms, whereas it only has </a:t>
            </a:r>
            <a:r>
              <a:rPr lang="en-GB" b="1" i="1" dirty="0">
                <a:solidFill>
                  <a:srgbClr val="002060"/>
                </a:solidFill>
                <a:latin typeface="Arial" panose="020B0604020202020204" pitchFamily="34" charset="0"/>
                <a:cs typeface="Arial" panose="020B0604020202020204" pitchFamily="34" charset="0"/>
              </a:rPr>
              <a:t>41</a:t>
            </a:r>
            <a:r>
              <a:rPr lang="en-GB" i="1" dirty="0">
                <a:solidFill>
                  <a:srgbClr val="002060"/>
                </a:solidFill>
                <a:latin typeface="Arial" panose="020B0604020202020204" pitchFamily="34" charset="0"/>
                <a:cs typeface="Arial" panose="020B0604020202020204" pitchFamily="34" charset="0"/>
              </a:rPr>
              <a:t>, in addition, there is no room, in which the large numbers of students and midwives could be placed. </a:t>
            </a:r>
            <a:endParaRPr lang="hu-HU" i="1" dirty="0" smtClean="0">
              <a:solidFill>
                <a:srgbClr val="002060"/>
              </a:solidFill>
              <a:latin typeface="Arial" panose="020B0604020202020204" pitchFamily="34" charset="0"/>
              <a:cs typeface="Arial" panose="020B0604020202020204" pitchFamily="34" charset="0"/>
            </a:endParaRPr>
          </a:p>
          <a:p>
            <a:r>
              <a:rPr lang="en-GB" i="1" dirty="0">
                <a:solidFill>
                  <a:srgbClr val="002060"/>
                </a:solidFill>
                <a:latin typeface="Arial" panose="020B0604020202020204" pitchFamily="34" charset="0"/>
                <a:cs typeface="Arial" panose="020B0604020202020204" pitchFamily="34" charset="0"/>
              </a:rPr>
              <a:t>Between the spaces of the windows of two rooms, </a:t>
            </a:r>
            <a:r>
              <a:rPr lang="en-GB" b="1" i="1" dirty="0">
                <a:solidFill>
                  <a:srgbClr val="002060"/>
                </a:solidFill>
                <a:latin typeface="Arial" panose="020B0604020202020204" pitchFamily="34" charset="0"/>
                <a:cs typeface="Arial" panose="020B0604020202020204" pitchFamily="34" charset="0"/>
              </a:rPr>
              <a:t>three chimneys of the chemistry laboratory</a:t>
            </a:r>
            <a:r>
              <a:rPr lang="en-GB" i="1" dirty="0">
                <a:solidFill>
                  <a:srgbClr val="002060"/>
                </a:solidFill>
                <a:latin typeface="Arial" panose="020B0604020202020204" pitchFamily="34" charset="0"/>
                <a:cs typeface="Arial" panose="020B0604020202020204" pitchFamily="34" charset="0"/>
              </a:rPr>
              <a:t> are situated, by which, if there is fire in certain stoves, the temperature is unbearably elevated.</a:t>
            </a:r>
            <a:r>
              <a:rPr lang="en-GB" i="1" dirty="0"/>
              <a:t> </a:t>
            </a:r>
            <a:endParaRPr lang="hu-HU" dirty="0"/>
          </a:p>
          <a:p>
            <a:pPr>
              <a:spcBef>
                <a:spcPts val="600"/>
              </a:spcBef>
            </a:pPr>
            <a:r>
              <a:rPr lang="en-GB" i="1" dirty="0" smtClean="0">
                <a:solidFill>
                  <a:srgbClr val="002060"/>
                </a:solidFill>
                <a:latin typeface="Arial" panose="020B0604020202020204" pitchFamily="34" charset="0"/>
                <a:cs typeface="Arial" panose="020B0604020202020204" pitchFamily="34" charset="0"/>
              </a:rPr>
              <a:t>The </a:t>
            </a:r>
            <a:r>
              <a:rPr lang="en-GB" i="1" dirty="0">
                <a:solidFill>
                  <a:srgbClr val="002060"/>
                </a:solidFill>
                <a:latin typeface="Arial" panose="020B0604020202020204" pitchFamily="34" charset="0"/>
                <a:cs typeface="Arial" panose="020B0604020202020204" pitchFamily="34" charset="0"/>
              </a:rPr>
              <a:t>position of the Clinic of Obstetrics is as follows: two windows are facing the northern and six of them are facing the western courtyard. The northern blind court is five feet wide, the bare wall of the neighbouring building rose up to the height of the windows of the Clinic of Obstetrics. In this blind courtyard on the ground, on the first and second floor closets are situated</a:t>
            </a:r>
            <a:r>
              <a:rPr lang="en-GB" i="1" dirty="0" smtClean="0">
                <a:solidFill>
                  <a:srgbClr val="002060"/>
                </a:solidFill>
                <a:latin typeface="Arial" panose="020B0604020202020204" pitchFamily="34" charset="0"/>
                <a:cs typeface="Arial" panose="020B0604020202020204" pitchFamily="34" charset="0"/>
              </a:rPr>
              <a:t>.</a:t>
            </a:r>
            <a:endParaRPr lang="hu-HU" i="1" dirty="0" smtClean="0">
              <a:solidFill>
                <a:srgbClr val="002060"/>
              </a:solidFill>
              <a:latin typeface="Arial" panose="020B0604020202020204" pitchFamily="34" charset="0"/>
              <a:cs typeface="Arial" panose="020B0604020202020204" pitchFamily="34" charset="0"/>
            </a:endParaRPr>
          </a:p>
          <a:p>
            <a:r>
              <a:rPr lang="en-GB" i="1" dirty="0">
                <a:solidFill>
                  <a:srgbClr val="002060"/>
                </a:solidFill>
                <a:latin typeface="Arial" panose="020B0604020202020204" pitchFamily="34" charset="0"/>
                <a:cs typeface="Arial" panose="020B0604020202020204" pitchFamily="34" charset="0"/>
              </a:rPr>
              <a:t>On the ground floor </a:t>
            </a:r>
            <a:r>
              <a:rPr lang="en-GB" b="1" i="1" dirty="0">
                <a:solidFill>
                  <a:srgbClr val="002060"/>
                </a:solidFill>
                <a:latin typeface="Arial" panose="020B0604020202020204" pitchFamily="34" charset="0"/>
                <a:cs typeface="Arial" panose="020B0604020202020204" pitchFamily="34" charset="0"/>
              </a:rPr>
              <a:t>joining to the closets, the cesspool of the building is located </a:t>
            </a:r>
            <a:r>
              <a:rPr lang="en-GB" i="1" dirty="0">
                <a:solidFill>
                  <a:srgbClr val="002060"/>
                </a:solidFill>
                <a:latin typeface="Arial" panose="020B0604020202020204" pitchFamily="34" charset="0"/>
                <a:cs typeface="Arial" panose="020B0604020202020204" pitchFamily="34" charset="0"/>
              </a:rPr>
              <a:t>spreading penetrating smell of its rotting contents. The ground floor premises are taken by the elementary and </a:t>
            </a:r>
            <a:r>
              <a:rPr lang="en-GB" b="1" i="1" dirty="0">
                <a:solidFill>
                  <a:srgbClr val="002060"/>
                </a:solidFill>
                <a:latin typeface="Arial" panose="020B0604020202020204" pitchFamily="34" charset="0"/>
                <a:cs typeface="Arial" panose="020B0604020202020204" pitchFamily="34" charset="0"/>
              </a:rPr>
              <a:t>pathological anatomy</a:t>
            </a:r>
            <a:r>
              <a:rPr lang="en-GB" i="1" dirty="0">
                <a:solidFill>
                  <a:srgbClr val="002060"/>
                </a:solidFill>
                <a:latin typeface="Arial" panose="020B0604020202020204" pitchFamily="34" charset="0"/>
                <a:cs typeface="Arial" panose="020B0604020202020204" pitchFamily="34" charset="0"/>
              </a:rPr>
              <a:t> and just below the windows of Obstetrics, the drainage canal is found, into which all the fluids of the pathological departments are drained. The first floor is dominated by the premises of chemistry. In the corner, where the northern and western courtyards are bordering, </a:t>
            </a:r>
            <a:r>
              <a:rPr lang="en-GB" b="1" i="1" dirty="0">
                <a:solidFill>
                  <a:srgbClr val="002060"/>
                </a:solidFill>
                <a:latin typeface="Arial" panose="020B0604020202020204" pitchFamily="34" charset="0"/>
                <a:cs typeface="Arial" panose="020B0604020202020204" pitchFamily="34" charset="0"/>
              </a:rPr>
              <a:t>the morgue of the clinics can be </a:t>
            </a:r>
            <a:r>
              <a:rPr lang="en-GB" b="1" i="1" dirty="0" smtClean="0">
                <a:solidFill>
                  <a:srgbClr val="002060"/>
                </a:solidFill>
                <a:latin typeface="Arial" panose="020B0604020202020204" pitchFamily="34" charset="0"/>
                <a:cs typeface="Arial" panose="020B0604020202020204" pitchFamily="34" charset="0"/>
              </a:rPr>
              <a:t>found</a:t>
            </a:r>
            <a:r>
              <a:rPr lang="hu-HU" b="1" i="1" dirty="0" smtClean="0">
                <a:solidFill>
                  <a:srgbClr val="002060"/>
                </a:solidFill>
                <a:latin typeface="Arial" panose="020B0604020202020204" pitchFamily="34" charset="0"/>
                <a:cs typeface="Arial" panose="020B0604020202020204" pitchFamily="34" charset="0"/>
              </a:rPr>
              <a:t>.”</a:t>
            </a:r>
            <a:endParaRPr lang="hu-HU" b="1" dirty="0">
              <a:solidFill>
                <a:srgbClr val="002060"/>
              </a:solidFill>
              <a:latin typeface="Arial" panose="020B0604020202020204" pitchFamily="34" charset="0"/>
              <a:cs typeface="Arial" panose="020B0604020202020204" pitchFamily="34" charset="0"/>
            </a:endParaRPr>
          </a:p>
        </p:txBody>
      </p:sp>
      <p:sp>
        <p:nvSpPr>
          <p:cNvPr id="3" name="Téglalap 2"/>
          <p:cNvSpPr/>
          <p:nvPr/>
        </p:nvSpPr>
        <p:spPr>
          <a:xfrm>
            <a:off x="917848" y="6142082"/>
            <a:ext cx="9126760" cy="553998"/>
          </a:xfrm>
          <a:prstGeom prst="rect">
            <a:avLst/>
          </a:prstGeom>
        </p:spPr>
        <p:txBody>
          <a:bodyPr wrap="square">
            <a:spAutoFit/>
          </a:bodyPr>
          <a:lstStyle/>
          <a:p>
            <a:r>
              <a:rPr lang="en-GB" sz="1000" dirty="0" err="1">
                <a:solidFill>
                  <a:srgbClr val="002060"/>
                </a:solidFill>
              </a:rPr>
              <a:t>Semmelweis</a:t>
            </a:r>
            <a:r>
              <a:rPr lang="en-GB" sz="1000" dirty="0">
                <a:solidFill>
                  <a:srgbClr val="002060"/>
                </a:solidFill>
              </a:rPr>
              <a:t> </a:t>
            </a:r>
            <a:r>
              <a:rPr lang="en-GB" sz="1000" dirty="0" err="1">
                <a:solidFill>
                  <a:srgbClr val="002060"/>
                </a:solidFill>
              </a:rPr>
              <a:t>Ignác</a:t>
            </a:r>
            <a:r>
              <a:rPr lang="en-GB" sz="1000" dirty="0">
                <a:solidFill>
                  <a:srgbClr val="002060"/>
                </a:solidFill>
              </a:rPr>
              <a:t> </a:t>
            </a:r>
            <a:r>
              <a:rPr lang="en-GB" sz="1000" dirty="0" err="1">
                <a:solidFill>
                  <a:srgbClr val="002060"/>
                </a:solidFill>
              </a:rPr>
              <a:t>Fülöp</a:t>
            </a:r>
            <a:r>
              <a:rPr lang="en-GB" sz="1000" dirty="0">
                <a:solidFill>
                  <a:srgbClr val="002060"/>
                </a:solidFill>
              </a:rPr>
              <a:t>: </a:t>
            </a:r>
            <a:r>
              <a:rPr lang="en-GB" sz="1000" i="1" dirty="0">
                <a:solidFill>
                  <a:srgbClr val="002060"/>
                </a:solidFill>
              </a:rPr>
              <a:t>A </a:t>
            </a:r>
            <a:r>
              <a:rPr lang="en-GB" sz="1000" i="1" dirty="0" err="1">
                <a:solidFill>
                  <a:srgbClr val="002060"/>
                </a:solidFill>
              </a:rPr>
              <a:t>gyermekágyi</a:t>
            </a:r>
            <a:r>
              <a:rPr lang="en-GB" sz="1000" i="1" dirty="0">
                <a:solidFill>
                  <a:srgbClr val="002060"/>
                </a:solidFill>
              </a:rPr>
              <a:t> </a:t>
            </a:r>
            <a:r>
              <a:rPr lang="en-GB" sz="1000" i="1" dirty="0" err="1">
                <a:solidFill>
                  <a:srgbClr val="002060"/>
                </a:solidFill>
              </a:rPr>
              <a:t>láz</a:t>
            </a:r>
            <a:r>
              <a:rPr lang="en-GB" sz="1000" i="1" dirty="0">
                <a:solidFill>
                  <a:srgbClr val="002060"/>
                </a:solidFill>
              </a:rPr>
              <a:t> </a:t>
            </a:r>
            <a:r>
              <a:rPr lang="en-GB" sz="1000" i="1" dirty="0" err="1">
                <a:solidFill>
                  <a:srgbClr val="002060"/>
                </a:solidFill>
              </a:rPr>
              <a:t>kóroktana</a:t>
            </a:r>
            <a:r>
              <a:rPr lang="en-GB" sz="1000" i="1" dirty="0">
                <a:solidFill>
                  <a:srgbClr val="002060"/>
                </a:solidFill>
              </a:rPr>
              <a:t>, </a:t>
            </a:r>
            <a:r>
              <a:rPr lang="en-GB" sz="1000" i="1" dirty="0" err="1">
                <a:solidFill>
                  <a:srgbClr val="002060"/>
                </a:solidFill>
              </a:rPr>
              <a:t>fogalma</a:t>
            </a:r>
            <a:r>
              <a:rPr lang="en-GB" sz="1000" i="1" dirty="0">
                <a:solidFill>
                  <a:srgbClr val="002060"/>
                </a:solidFill>
              </a:rPr>
              <a:t> </a:t>
            </a:r>
            <a:r>
              <a:rPr lang="en-GB" sz="1000" i="1" dirty="0" err="1">
                <a:solidFill>
                  <a:srgbClr val="002060"/>
                </a:solidFill>
              </a:rPr>
              <a:t>és</a:t>
            </a:r>
            <a:r>
              <a:rPr lang="en-GB" sz="1000" i="1" dirty="0">
                <a:solidFill>
                  <a:srgbClr val="002060"/>
                </a:solidFill>
              </a:rPr>
              <a:t> </a:t>
            </a:r>
            <a:r>
              <a:rPr lang="en-GB" sz="1000" i="1" dirty="0" err="1">
                <a:solidFill>
                  <a:srgbClr val="002060"/>
                </a:solidFill>
              </a:rPr>
              <a:t>megelőzése</a:t>
            </a:r>
            <a:r>
              <a:rPr lang="en-GB" sz="1000" i="1" dirty="0">
                <a:solidFill>
                  <a:srgbClr val="002060"/>
                </a:solidFill>
              </a:rPr>
              <a:t> (Puerperal fever, aetiology, concepts and prevention)</a:t>
            </a:r>
            <a:r>
              <a:rPr lang="en-GB" sz="1000" dirty="0">
                <a:solidFill>
                  <a:srgbClr val="002060"/>
                </a:solidFill>
              </a:rPr>
              <a:t>.  </a:t>
            </a:r>
            <a:r>
              <a:rPr lang="hu-HU" sz="1000" dirty="0" smtClean="0">
                <a:solidFill>
                  <a:srgbClr val="002060"/>
                </a:solidFill>
              </a:rPr>
              <a:t>p 68</a:t>
            </a:r>
            <a:r>
              <a:rPr lang="en-GB" sz="1000" dirty="0" smtClean="0">
                <a:solidFill>
                  <a:srgbClr val="002060"/>
                </a:solidFill>
              </a:rPr>
              <a:t>, </a:t>
            </a:r>
            <a:endParaRPr lang="hu-HU" sz="1000" dirty="0">
              <a:solidFill>
                <a:srgbClr val="002060"/>
              </a:solidFill>
            </a:endParaRPr>
          </a:p>
          <a:p>
            <a:r>
              <a:rPr lang="en-GB" sz="1000" dirty="0">
                <a:solidFill>
                  <a:srgbClr val="002060"/>
                </a:solidFill>
              </a:rPr>
              <a:t>Translated by: </a:t>
            </a:r>
            <a:r>
              <a:rPr lang="en-GB" sz="1000" dirty="0" err="1">
                <a:solidFill>
                  <a:srgbClr val="002060"/>
                </a:solidFill>
              </a:rPr>
              <a:t>Rákóczi</a:t>
            </a:r>
            <a:r>
              <a:rPr lang="en-GB" sz="1000" dirty="0">
                <a:solidFill>
                  <a:srgbClr val="002060"/>
                </a:solidFill>
              </a:rPr>
              <a:t> </a:t>
            </a:r>
            <a:r>
              <a:rPr lang="en-GB" sz="1000" dirty="0" err="1">
                <a:solidFill>
                  <a:srgbClr val="002060"/>
                </a:solidFill>
              </a:rPr>
              <a:t>Katalin</a:t>
            </a:r>
            <a:r>
              <a:rPr lang="en-GB" sz="1000" dirty="0">
                <a:solidFill>
                  <a:srgbClr val="002060"/>
                </a:solidFill>
              </a:rPr>
              <a:t>, </a:t>
            </a:r>
            <a:r>
              <a:rPr lang="en-GB" sz="1000" dirty="0" err="1">
                <a:solidFill>
                  <a:srgbClr val="002060"/>
                </a:solidFill>
              </a:rPr>
              <a:t>Akadémiai</a:t>
            </a:r>
            <a:r>
              <a:rPr lang="en-GB" sz="1000" dirty="0">
                <a:solidFill>
                  <a:srgbClr val="002060"/>
                </a:solidFill>
              </a:rPr>
              <a:t> </a:t>
            </a:r>
            <a:r>
              <a:rPr lang="en-GB" sz="1000" dirty="0" err="1">
                <a:solidFill>
                  <a:srgbClr val="002060"/>
                </a:solidFill>
              </a:rPr>
              <a:t>Kiadó</a:t>
            </a:r>
            <a:r>
              <a:rPr lang="en-GB" sz="1000" dirty="0">
                <a:solidFill>
                  <a:srgbClr val="002060"/>
                </a:solidFill>
              </a:rPr>
              <a:t>, Budapest, 2012. Original edition: </a:t>
            </a:r>
            <a:r>
              <a:rPr lang="en-GB" sz="1000" i="1" dirty="0">
                <a:solidFill>
                  <a:srgbClr val="002060"/>
                </a:solidFill>
              </a:rPr>
              <a:t>Die </a:t>
            </a:r>
            <a:r>
              <a:rPr lang="en-GB" sz="1000" i="1" dirty="0" err="1">
                <a:solidFill>
                  <a:srgbClr val="002060"/>
                </a:solidFill>
              </a:rPr>
              <a:t>Ätiologie</a:t>
            </a:r>
            <a:r>
              <a:rPr lang="en-GB" sz="1000" i="1" dirty="0">
                <a:solidFill>
                  <a:srgbClr val="002060"/>
                </a:solidFill>
              </a:rPr>
              <a:t>, der </a:t>
            </a:r>
            <a:r>
              <a:rPr lang="en-GB" sz="1000" i="1" dirty="0" err="1">
                <a:solidFill>
                  <a:srgbClr val="002060"/>
                </a:solidFill>
              </a:rPr>
              <a:t>Begriff</a:t>
            </a:r>
            <a:r>
              <a:rPr lang="en-GB" sz="1000" i="1" dirty="0">
                <a:solidFill>
                  <a:srgbClr val="002060"/>
                </a:solidFill>
              </a:rPr>
              <a:t> und die Prophylaxis des </a:t>
            </a:r>
            <a:r>
              <a:rPr lang="en-GB" sz="1000" i="1" dirty="0" err="1">
                <a:solidFill>
                  <a:srgbClr val="002060"/>
                </a:solidFill>
              </a:rPr>
              <a:t>Kindbettfiebers</a:t>
            </a:r>
            <a:r>
              <a:rPr lang="en-GB" sz="1000" dirty="0">
                <a:solidFill>
                  <a:srgbClr val="002060"/>
                </a:solidFill>
              </a:rPr>
              <a:t> </a:t>
            </a:r>
            <a:endParaRPr lang="hu-HU" sz="1000" dirty="0">
              <a:solidFill>
                <a:srgbClr val="002060"/>
              </a:solidFill>
            </a:endParaRPr>
          </a:p>
          <a:p>
            <a:r>
              <a:rPr lang="en-GB" sz="1000" dirty="0">
                <a:solidFill>
                  <a:srgbClr val="002060"/>
                </a:solidFill>
              </a:rPr>
              <a:t>von Ignaz Philipp </a:t>
            </a:r>
            <a:r>
              <a:rPr lang="en-GB" sz="1000" dirty="0" err="1">
                <a:solidFill>
                  <a:srgbClr val="002060"/>
                </a:solidFill>
              </a:rPr>
              <a:t>Semmelweis</a:t>
            </a:r>
            <a:r>
              <a:rPr lang="en-GB" sz="1000" dirty="0">
                <a:solidFill>
                  <a:srgbClr val="002060"/>
                </a:solidFill>
              </a:rPr>
              <a:t>. </a:t>
            </a:r>
            <a:r>
              <a:rPr lang="en-GB" sz="1000" dirty="0" err="1">
                <a:solidFill>
                  <a:srgbClr val="002060"/>
                </a:solidFill>
              </a:rPr>
              <a:t>Pesth</a:t>
            </a:r>
            <a:r>
              <a:rPr lang="en-GB" sz="1000" dirty="0">
                <a:solidFill>
                  <a:srgbClr val="002060"/>
                </a:solidFill>
              </a:rPr>
              <a:t>-Wien-Leipzig, C.A. </a:t>
            </a:r>
            <a:r>
              <a:rPr lang="en-GB" sz="1000" dirty="0" err="1">
                <a:solidFill>
                  <a:srgbClr val="002060"/>
                </a:solidFill>
              </a:rPr>
              <a:t>Hartleben</a:t>
            </a:r>
            <a:r>
              <a:rPr lang="en-GB" sz="1000" dirty="0">
                <a:solidFill>
                  <a:srgbClr val="002060"/>
                </a:solidFill>
              </a:rPr>
              <a:t> Verlag1861</a:t>
            </a:r>
            <a:r>
              <a:rPr lang="hu-HU" sz="1000" dirty="0">
                <a:solidFill>
                  <a:srgbClr val="002060"/>
                </a:solidFill>
              </a:rPr>
              <a:t>)</a:t>
            </a:r>
          </a:p>
        </p:txBody>
      </p:sp>
    </p:spTree>
    <p:extLst>
      <p:ext uri="{BB962C8B-B14F-4D97-AF65-F5344CB8AC3E}">
        <p14:creationId xmlns:p14="http://schemas.microsoft.com/office/powerpoint/2010/main" val="18849350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Lipták Judit\Documents\Rosivall\KORTAN SERVER MASOLAT_20150306\konyv\Semmelweis emlékkonyv\utasitvany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531440"/>
            <a:ext cx="5039444" cy="889313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683695"/>
            <a:ext cx="2664296" cy="1665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descr="http://mult-kor.hu/image/article/index/ujkor/semm1.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9164" y="2780928"/>
            <a:ext cx="3140760" cy="1884456"/>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5954322" y="5157192"/>
            <a:ext cx="2655086" cy="646331"/>
          </a:xfrm>
          <a:prstGeom prst="rect">
            <a:avLst/>
          </a:prstGeom>
          <a:noFill/>
        </p:spPr>
        <p:txBody>
          <a:bodyPr wrap="none" rtlCol="0">
            <a:spAutoFit/>
          </a:bodyPr>
          <a:lstStyle/>
          <a:p>
            <a:pPr algn="ctr"/>
            <a:r>
              <a:rPr lang="hu-HU" dirty="0" smtClean="0">
                <a:solidFill>
                  <a:prstClr val="black"/>
                </a:solidFill>
              </a:rPr>
              <a:t>Semmelweis </a:t>
            </a:r>
            <a:r>
              <a:rPr lang="hu-HU" dirty="0" err="1" smtClean="0">
                <a:solidFill>
                  <a:prstClr val="black"/>
                </a:solidFill>
              </a:rPr>
              <a:t>with</a:t>
            </a:r>
            <a:r>
              <a:rPr lang="hu-HU" dirty="0" smtClean="0">
                <a:solidFill>
                  <a:prstClr val="black"/>
                </a:solidFill>
              </a:rPr>
              <a:t> </a:t>
            </a:r>
            <a:r>
              <a:rPr lang="hu-HU" dirty="0" err="1" smtClean="0">
                <a:solidFill>
                  <a:prstClr val="black"/>
                </a:solidFill>
              </a:rPr>
              <a:t>his</a:t>
            </a:r>
            <a:r>
              <a:rPr lang="hu-HU" dirty="0" smtClean="0">
                <a:solidFill>
                  <a:prstClr val="black"/>
                </a:solidFill>
              </a:rPr>
              <a:t> </a:t>
            </a:r>
            <a:r>
              <a:rPr lang="hu-HU" dirty="0" err="1" smtClean="0">
                <a:solidFill>
                  <a:prstClr val="black"/>
                </a:solidFill>
              </a:rPr>
              <a:t>wife</a:t>
            </a:r>
            <a:r>
              <a:rPr lang="hu-HU" dirty="0" smtClean="0">
                <a:solidFill>
                  <a:prstClr val="black"/>
                </a:solidFill>
              </a:rPr>
              <a:t> </a:t>
            </a:r>
          </a:p>
          <a:p>
            <a:pPr algn="ctr"/>
            <a:r>
              <a:rPr lang="hu-HU" dirty="0" smtClean="0">
                <a:solidFill>
                  <a:prstClr val="black"/>
                </a:solidFill>
              </a:rPr>
              <a:t>at work</a:t>
            </a:r>
            <a:endParaRPr lang="hu-HU" dirty="0">
              <a:solidFill>
                <a:prstClr val="black"/>
              </a:solidFill>
            </a:endParaRPr>
          </a:p>
        </p:txBody>
      </p:sp>
    </p:spTree>
    <p:extLst>
      <p:ext uri="{BB962C8B-B14F-4D97-AF65-F5344CB8AC3E}">
        <p14:creationId xmlns:p14="http://schemas.microsoft.com/office/powerpoint/2010/main" val="8595463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doboz 3"/>
          <p:cNvSpPr txBox="1"/>
          <p:nvPr/>
        </p:nvSpPr>
        <p:spPr>
          <a:xfrm>
            <a:off x="2123728" y="1858672"/>
            <a:ext cx="4903907" cy="646331"/>
          </a:xfrm>
          <a:prstGeom prst="rect">
            <a:avLst/>
          </a:prstGeom>
          <a:noFill/>
        </p:spPr>
        <p:txBody>
          <a:bodyPr wrap="none" rtlCol="0">
            <a:spAutoFit/>
          </a:bodyPr>
          <a:lstStyle/>
          <a:p>
            <a:r>
              <a:rPr lang="hu-HU" sz="3600" b="1" dirty="0" smtClean="0">
                <a:solidFill>
                  <a:srgbClr val="002060"/>
                </a:solidFill>
                <a:latin typeface="Arial" panose="020B0604020202020204" pitchFamily="34" charset="0"/>
                <a:cs typeface="Arial" panose="020B0604020202020204" pitchFamily="34" charset="0"/>
              </a:rPr>
              <a:t>His illness and death</a:t>
            </a:r>
            <a:endParaRPr lang="en-US" sz="36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89609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Lipták Judit\Documents\Rosivall\KORTAN SERVER MASOLAT MAJUS 15\konyv\Semmelweis-Papp\Semmelweis fo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5054" y="836712"/>
            <a:ext cx="4050263" cy="528295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Lipták Judit\Documents\Rosivall\KORTAN SERVER MASOLAT MAJUS 15\konyv\Semmelweis-Papp\Semmelweis_festmeny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934" y="836712"/>
            <a:ext cx="3820050" cy="5282952"/>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1331640" y="6340678"/>
            <a:ext cx="2410468" cy="369332"/>
          </a:xfrm>
          <a:prstGeom prst="rect">
            <a:avLst/>
          </a:prstGeom>
          <a:noFill/>
        </p:spPr>
        <p:txBody>
          <a:bodyPr wrap="none" rtlCol="0">
            <a:spAutoFit/>
          </a:bodyPr>
          <a:lstStyle/>
          <a:p>
            <a:r>
              <a:rPr lang="hu-HU" dirty="0" smtClean="0">
                <a:solidFill>
                  <a:srgbClr val="002060"/>
                </a:solidFill>
              </a:rPr>
              <a:t>1857 (A. </a:t>
            </a:r>
            <a:r>
              <a:rPr lang="hu-HU" dirty="0" err="1" smtClean="0">
                <a:solidFill>
                  <a:srgbClr val="002060"/>
                </a:solidFill>
              </a:rPr>
              <a:t>Canzi</a:t>
            </a:r>
            <a:r>
              <a:rPr lang="hu-HU" dirty="0" smtClean="0">
                <a:solidFill>
                  <a:srgbClr val="002060"/>
                </a:solidFill>
              </a:rPr>
              <a:t> </a:t>
            </a:r>
            <a:r>
              <a:rPr lang="hu-HU" dirty="0" err="1" smtClean="0">
                <a:solidFill>
                  <a:srgbClr val="002060"/>
                </a:solidFill>
              </a:rPr>
              <a:t>painting</a:t>
            </a:r>
            <a:r>
              <a:rPr lang="hu-HU" dirty="0" smtClean="0">
                <a:solidFill>
                  <a:srgbClr val="002060"/>
                </a:solidFill>
              </a:rPr>
              <a:t>)</a:t>
            </a:r>
            <a:endParaRPr lang="en-US" dirty="0">
              <a:solidFill>
                <a:srgbClr val="002060"/>
              </a:solidFill>
            </a:endParaRPr>
          </a:p>
        </p:txBody>
      </p:sp>
      <p:sp>
        <p:nvSpPr>
          <p:cNvPr id="3" name="Szövegdoboz 2"/>
          <p:cNvSpPr txBox="1"/>
          <p:nvPr/>
        </p:nvSpPr>
        <p:spPr>
          <a:xfrm>
            <a:off x="6436378" y="6340678"/>
            <a:ext cx="652743" cy="369332"/>
          </a:xfrm>
          <a:prstGeom prst="rect">
            <a:avLst/>
          </a:prstGeom>
          <a:noFill/>
        </p:spPr>
        <p:txBody>
          <a:bodyPr wrap="none" rtlCol="0">
            <a:spAutoFit/>
          </a:bodyPr>
          <a:lstStyle/>
          <a:p>
            <a:r>
              <a:rPr lang="hu-HU" dirty="0" smtClean="0">
                <a:solidFill>
                  <a:srgbClr val="002060"/>
                </a:solidFill>
              </a:rPr>
              <a:t>1864</a:t>
            </a:r>
            <a:endParaRPr lang="en-US" dirty="0">
              <a:solidFill>
                <a:srgbClr val="002060"/>
              </a:solidFill>
            </a:endParaRPr>
          </a:p>
        </p:txBody>
      </p:sp>
      <p:sp>
        <p:nvSpPr>
          <p:cNvPr id="4" name="Szövegdoboz 3"/>
          <p:cNvSpPr txBox="1"/>
          <p:nvPr/>
        </p:nvSpPr>
        <p:spPr>
          <a:xfrm>
            <a:off x="1043608" y="260648"/>
            <a:ext cx="6859570" cy="461665"/>
          </a:xfrm>
          <a:prstGeom prst="rect">
            <a:avLst/>
          </a:prstGeom>
          <a:noFill/>
        </p:spPr>
        <p:txBody>
          <a:bodyPr wrap="none" rtlCol="0">
            <a:spAutoFit/>
          </a:bodyPr>
          <a:lstStyle/>
          <a:p>
            <a:r>
              <a:rPr lang="hu-HU" sz="2400" dirty="0" smtClean="0">
                <a:solidFill>
                  <a:srgbClr val="002060"/>
                </a:solidFill>
                <a:latin typeface="Arial" panose="020B0604020202020204" pitchFamily="34" charset="0"/>
                <a:cs typeface="Arial" panose="020B0604020202020204" pitchFamily="34" charset="0"/>
              </a:rPr>
              <a:t>Pictures of Semmelweis in his age of 39 and 46</a:t>
            </a:r>
            <a:endParaRPr lang="en-US" sz="2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91236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51520" y="1310566"/>
            <a:ext cx="8568952" cy="4893647"/>
          </a:xfrm>
          <a:prstGeom prst="rect">
            <a:avLst/>
          </a:prstGeom>
        </p:spPr>
        <p:txBody>
          <a:bodyPr wrap="square">
            <a:spAutoFit/>
          </a:bodyPr>
          <a:lstStyle/>
          <a:p>
            <a:pPr marL="342900" indent="-342900">
              <a:buFontTx/>
              <a:buChar char="-"/>
            </a:pPr>
            <a:r>
              <a:rPr lang="en-US" sz="2400" dirty="0" smtClean="0">
                <a:solidFill>
                  <a:srgbClr val="002060"/>
                </a:solidFill>
                <a:latin typeface="Arial" panose="020B0604020202020204" pitchFamily="34" charset="0"/>
                <a:cs typeface="Arial" panose="020B0604020202020204" pitchFamily="34" charset="0"/>
              </a:rPr>
              <a:t>He had syphilis and the neural involvement altered his thinking, motion and </a:t>
            </a:r>
            <a:r>
              <a:rPr lang="en-US" sz="2400" dirty="0" err="1" smtClean="0">
                <a:solidFill>
                  <a:srgbClr val="002060"/>
                </a:solidFill>
                <a:latin typeface="Arial" panose="020B0604020202020204" pitchFamily="34" charset="0"/>
                <a:cs typeface="Arial" panose="020B0604020202020204" pitchFamily="34" charset="0"/>
              </a:rPr>
              <a:t>behavi</a:t>
            </a:r>
            <a:r>
              <a:rPr lang="hu-HU" sz="2400" dirty="0" err="1" smtClean="0">
                <a:solidFill>
                  <a:srgbClr val="002060"/>
                </a:solidFill>
                <a:latin typeface="Arial" panose="020B0604020202020204" pitchFamily="34" charset="0"/>
                <a:cs typeface="Arial" panose="020B0604020202020204" pitchFamily="34" charset="0"/>
              </a:rPr>
              <a:t>our</a:t>
            </a:r>
            <a:r>
              <a:rPr lang="en-US" sz="2400" dirty="0" smtClean="0">
                <a:solidFill>
                  <a:srgbClr val="002060"/>
                </a:solidFill>
                <a:latin typeface="Arial" panose="020B0604020202020204" pitchFamily="34" charset="0"/>
                <a:cs typeface="Arial" panose="020B0604020202020204" pitchFamily="34" charset="0"/>
              </a:rPr>
              <a:t> already in the last 5 years of his life. </a:t>
            </a:r>
          </a:p>
          <a:p>
            <a:endParaRPr lang="en-US" sz="2400" dirty="0" smtClean="0">
              <a:solidFill>
                <a:srgbClr val="002060"/>
              </a:solidFill>
              <a:latin typeface="Arial" panose="020B0604020202020204" pitchFamily="34" charset="0"/>
              <a:cs typeface="Arial" panose="020B0604020202020204" pitchFamily="34" charset="0"/>
            </a:endParaRPr>
          </a:p>
          <a:p>
            <a:pPr marL="342900" indent="-342900">
              <a:buFontTx/>
              <a:buChar char="-"/>
            </a:pPr>
            <a:r>
              <a:rPr lang="en-US" sz="2400" dirty="0" smtClean="0">
                <a:solidFill>
                  <a:srgbClr val="002060"/>
                </a:solidFill>
                <a:latin typeface="Arial" panose="020B0604020202020204" pitchFamily="34" charset="0"/>
                <a:cs typeface="Arial" panose="020B0604020202020204" pitchFamily="34" charset="0"/>
              </a:rPr>
              <a:t>His routine work was properly done, but scientific progress,  private life, sexual habits changed, he suddenly grew older, sleep disturbances, temper tantrums also occurred. </a:t>
            </a:r>
          </a:p>
          <a:p>
            <a:endParaRPr lang="en-US" sz="2400" dirty="0" smtClean="0">
              <a:solidFill>
                <a:srgbClr val="002060"/>
              </a:solidFill>
              <a:latin typeface="Arial" panose="020B0604020202020204" pitchFamily="34" charset="0"/>
              <a:cs typeface="Arial" panose="020B0604020202020204" pitchFamily="34" charset="0"/>
            </a:endParaRPr>
          </a:p>
          <a:p>
            <a:pPr marL="342900" indent="-342900">
              <a:buFontTx/>
              <a:buChar char="-"/>
            </a:pPr>
            <a:r>
              <a:rPr lang="en-US" sz="2400" dirty="0" smtClean="0">
                <a:solidFill>
                  <a:srgbClr val="002060"/>
                </a:solidFill>
                <a:latin typeface="Arial" panose="020B0604020202020204" pitchFamily="34" charset="0"/>
                <a:cs typeface="Arial" panose="020B0604020202020204" pitchFamily="34" charset="0"/>
              </a:rPr>
              <a:t>W</a:t>
            </a:r>
            <a:r>
              <a:rPr lang="hu-HU" sz="2400" dirty="0" smtClean="0">
                <a:solidFill>
                  <a:srgbClr val="002060"/>
                </a:solidFill>
                <a:latin typeface="Arial" panose="020B0604020202020204" pitchFamily="34" charset="0"/>
                <a:cs typeface="Arial" panose="020B0604020202020204" pitchFamily="34" charset="0"/>
              </a:rPr>
              <a:t>h</a:t>
            </a:r>
            <a:r>
              <a:rPr lang="en-US" sz="2400" dirty="0" smtClean="0">
                <a:solidFill>
                  <a:srgbClr val="002060"/>
                </a:solidFill>
                <a:latin typeface="Arial" panose="020B0604020202020204" pitchFamily="34" charset="0"/>
                <a:cs typeface="Arial" panose="020B0604020202020204" pitchFamily="34" charset="0"/>
              </a:rPr>
              <a:t>ether </a:t>
            </a:r>
            <a:r>
              <a:rPr lang="hu-HU" sz="2400" dirty="0" err="1" smtClean="0">
                <a:solidFill>
                  <a:srgbClr val="002060"/>
                </a:solidFill>
                <a:latin typeface="Arial" panose="020B0604020202020204" pitchFamily="34" charset="0"/>
                <a:cs typeface="Arial" panose="020B0604020202020204" pitchFamily="34" charset="0"/>
              </a:rPr>
              <a:t>his</a:t>
            </a:r>
            <a:r>
              <a:rPr lang="hu-HU" sz="2400" dirty="0" smtClean="0">
                <a:solidFill>
                  <a:srgbClr val="002060"/>
                </a:solidFill>
                <a:latin typeface="Arial" panose="020B0604020202020204" pitchFamily="34" charset="0"/>
                <a:cs typeface="Arial" panose="020B0604020202020204" pitchFamily="34" charset="0"/>
              </a:rPr>
              <a:t> </a:t>
            </a:r>
            <a:r>
              <a:rPr lang="hu-HU" sz="2400" dirty="0" err="1" smtClean="0">
                <a:solidFill>
                  <a:srgbClr val="002060"/>
                </a:solidFill>
                <a:latin typeface="Arial" panose="020B0604020202020204" pitchFamily="34" charset="0"/>
                <a:cs typeface="Arial" panose="020B0604020202020204" pitchFamily="34" charset="0"/>
              </a:rPr>
              <a:t>numerous</a:t>
            </a:r>
            <a:r>
              <a:rPr lang="hu-HU" sz="2400" dirty="0" smtClean="0">
                <a:solidFill>
                  <a:srgbClr val="002060"/>
                </a:solidFill>
                <a:latin typeface="Arial" panose="020B0604020202020204" pitchFamily="34" charset="0"/>
                <a:cs typeface="Arial" panose="020B0604020202020204" pitchFamily="34" charset="0"/>
              </a:rPr>
              <a:t> </a:t>
            </a:r>
            <a:r>
              <a:rPr lang="en-US" sz="2400" dirty="0" smtClean="0">
                <a:solidFill>
                  <a:srgbClr val="002060"/>
                </a:solidFill>
                <a:latin typeface="Arial" panose="020B0604020202020204" pitchFamily="34" charset="0"/>
                <a:cs typeface="Arial" panose="020B0604020202020204" pitchFamily="34" charset="0"/>
              </a:rPr>
              <a:t>injuries described in </a:t>
            </a:r>
            <a:r>
              <a:rPr lang="hu-HU" sz="2400" dirty="0" err="1" smtClean="0">
                <a:solidFill>
                  <a:srgbClr val="002060"/>
                </a:solidFill>
                <a:latin typeface="Arial" panose="020B0604020202020204" pitchFamily="34" charset="0"/>
                <a:cs typeface="Arial" panose="020B0604020202020204" pitchFamily="34" charset="0"/>
              </a:rPr>
              <a:t>his</a:t>
            </a:r>
            <a:r>
              <a:rPr lang="hu-HU" sz="2400" dirty="0" smtClean="0">
                <a:solidFill>
                  <a:srgbClr val="002060"/>
                </a:solidFill>
                <a:latin typeface="Arial" panose="020B0604020202020204" pitchFamily="34" charset="0"/>
                <a:cs typeface="Arial" panose="020B0604020202020204" pitchFamily="34" charset="0"/>
              </a:rPr>
              <a:t> </a:t>
            </a:r>
            <a:r>
              <a:rPr lang="en-US" sz="2400" dirty="0" smtClean="0">
                <a:solidFill>
                  <a:srgbClr val="002060"/>
                </a:solidFill>
                <a:latin typeface="Arial" panose="020B0604020202020204" pitchFamily="34" charset="0"/>
                <a:cs typeface="Arial" panose="020B0604020202020204" pitchFamily="34" charset="0"/>
              </a:rPr>
              <a:t>autopsy report </a:t>
            </a:r>
            <a:r>
              <a:rPr lang="hu-HU" sz="2400" dirty="0" smtClean="0">
                <a:solidFill>
                  <a:srgbClr val="002060"/>
                </a:solidFill>
                <a:latin typeface="Arial" panose="020B0604020202020204" pitchFamily="34" charset="0"/>
                <a:cs typeface="Arial" panose="020B0604020202020204" pitchFamily="34" charset="0"/>
              </a:rPr>
              <a:t>(1865) </a:t>
            </a:r>
            <a:r>
              <a:rPr lang="en-US" sz="2400" dirty="0" smtClean="0">
                <a:solidFill>
                  <a:srgbClr val="002060"/>
                </a:solidFill>
                <a:latin typeface="Arial" panose="020B0604020202020204" pitchFamily="34" charset="0"/>
                <a:cs typeface="Arial" panose="020B0604020202020204" pitchFamily="34" charset="0"/>
              </a:rPr>
              <a:t>are the consequence</a:t>
            </a:r>
            <a:r>
              <a:rPr lang="hu-HU" sz="2400" dirty="0" smtClean="0">
                <a:solidFill>
                  <a:srgbClr val="002060"/>
                </a:solidFill>
                <a:latin typeface="Arial" panose="020B0604020202020204" pitchFamily="34" charset="0"/>
                <a:cs typeface="Arial" panose="020B0604020202020204" pitchFamily="34" charset="0"/>
              </a:rPr>
              <a:t>s</a:t>
            </a:r>
            <a:r>
              <a:rPr lang="en-US" sz="2400" dirty="0" smtClean="0">
                <a:solidFill>
                  <a:srgbClr val="002060"/>
                </a:solidFill>
                <a:latin typeface="Arial" panose="020B0604020202020204" pitchFamily="34" charset="0"/>
                <a:cs typeface="Arial" panose="020B0604020202020204" pitchFamily="34" charset="0"/>
              </a:rPr>
              <a:t> of his </a:t>
            </a:r>
            <a:r>
              <a:rPr lang="hu-HU" sz="2400" dirty="0" err="1" smtClean="0">
                <a:solidFill>
                  <a:srgbClr val="002060"/>
                </a:solidFill>
                <a:latin typeface="Arial" panose="020B0604020202020204" pitchFamily="34" charset="0"/>
                <a:cs typeface="Arial" panose="020B0604020202020204" pitchFamily="34" charset="0"/>
              </a:rPr>
              <a:t>uncontrolled</a:t>
            </a:r>
            <a:r>
              <a:rPr lang="hu-HU" sz="2400" dirty="0" smtClean="0">
                <a:solidFill>
                  <a:srgbClr val="002060"/>
                </a:solidFill>
                <a:latin typeface="Arial" panose="020B0604020202020204" pitchFamily="34" charset="0"/>
                <a:cs typeface="Arial" panose="020B0604020202020204" pitchFamily="34" charset="0"/>
              </a:rPr>
              <a:t> </a:t>
            </a:r>
            <a:r>
              <a:rPr lang="en-US" sz="2400" dirty="0" smtClean="0">
                <a:solidFill>
                  <a:srgbClr val="002060"/>
                </a:solidFill>
                <a:latin typeface="Arial" panose="020B0604020202020204" pitchFamily="34" charset="0"/>
                <a:cs typeface="Arial" panose="020B0604020202020204" pitchFamily="34" charset="0"/>
              </a:rPr>
              <a:t>behaving or the </a:t>
            </a:r>
            <a:r>
              <a:rPr lang="en-US" sz="2400" dirty="0" err="1" smtClean="0">
                <a:solidFill>
                  <a:srgbClr val="002060"/>
                </a:solidFill>
                <a:latin typeface="Arial" panose="020B0604020202020204" pitchFamily="34" charset="0"/>
                <a:cs typeface="Arial" panose="020B0604020202020204" pitchFamily="34" charset="0"/>
              </a:rPr>
              <a:t>har</a:t>
            </a:r>
            <a:r>
              <a:rPr lang="hu-HU" sz="2400" dirty="0" err="1" smtClean="0">
                <a:solidFill>
                  <a:srgbClr val="002060"/>
                </a:solidFill>
                <a:latin typeface="Arial" panose="020B0604020202020204" pitchFamily="34" charset="0"/>
                <a:cs typeface="Arial" panose="020B0604020202020204" pitchFamily="34" charset="0"/>
              </a:rPr>
              <a:t>sh</a:t>
            </a:r>
            <a:r>
              <a:rPr lang="en-US" sz="2400" dirty="0" smtClean="0">
                <a:solidFill>
                  <a:srgbClr val="002060"/>
                </a:solidFill>
                <a:latin typeface="Arial" panose="020B0604020202020204" pitchFamily="34" charset="0"/>
                <a:cs typeface="Arial" panose="020B0604020202020204" pitchFamily="34" charset="0"/>
              </a:rPr>
              <a:t> care habits of that time</a:t>
            </a:r>
            <a:r>
              <a:rPr lang="hu-HU" sz="2400" dirty="0" smtClean="0">
                <a:solidFill>
                  <a:srgbClr val="002060"/>
                </a:solidFill>
                <a:latin typeface="Arial" panose="020B0604020202020204" pitchFamily="34" charset="0"/>
                <a:cs typeface="Arial" panose="020B0604020202020204" pitchFamily="34" charset="0"/>
              </a:rPr>
              <a:t>,</a:t>
            </a:r>
            <a:r>
              <a:rPr lang="en-US" sz="2400" dirty="0" smtClean="0">
                <a:solidFill>
                  <a:srgbClr val="002060"/>
                </a:solidFill>
                <a:latin typeface="Arial" panose="020B0604020202020204" pitchFamily="34" charset="0"/>
                <a:cs typeface="Arial" panose="020B0604020202020204" pitchFamily="34" charset="0"/>
              </a:rPr>
              <a:t> we do not know. But we do know that his days were</a:t>
            </a:r>
            <a:r>
              <a:rPr lang="hu-HU" sz="2400" dirty="0" smtClean="0">
                <a:solidFill>
                  <a:srgbClr val="002060"/>
                </a:solidFill>
                <a:latin typeface="Arial" panose="020B0604020202020204" pitchFamily="34" charset="0"/>
                <a:cs typeface="Arial" panose="020B0604020202020204" pitchFamily="34" charset="0"/>
              </a:rPr>
              <a:t> </a:t>
            </a:r>
            <a:r>
              <a:rPr lang="en-US" sz="2400" dirty="0" smtClean="0">
                <a:solidFill>
                  <a:srgbClr val="002060"/>
                </a:solidFill>
                <a:latin typeface="Arial" panose="020B0604020202020204" pitchFamily="34" charset="0"/>
                <a:cs typeface="Arial" panose="020B0604020202020204" pitchFamily="34" charset="0"/>
              </a:rPr>
              <a:t>limited, even without the injury and sepsis.</a:t>
            </a:r>
            <a:endParaRPr lang="en-US" sz="2400" dirty="0">
              <a:solidFill>
                <a:srgbClr val="002060"/>
              </a:solidFill>
              <a:latin typeface="Arial" panose="020B0604020202020204" pitchFamily="34" charset="0"/>
              <a:cs typeface="Arial" panose="020B0604020202020204" pitchFamily="34" charset="0"/>
            </a:endParaRPr>
          </a:p>
        </p:txBody>
      </p:sp>
      <p:sp>
        <p:nvSpPr>
          <p:cNvPr id="4" name="Szövegdoboz 3"/>
          <p:cNvSpPr txBox="1"/>
          <p:nvPr/>
        </p:nvSpPr>
        <p:spPr>
          <a:xfrm>
            <a:off x="3347864" y="548680"/>
            <a:ext cx="1879041" cy="461665"/>
          </a:xfrm>
          <a:prstGeom prst="rect">
            <a:avLst/>
          </a:prstGeom>
          <a:noFill/>
        </p:spPr>
        <p:txBody>
          <a:bodyPr wrap="none" rtlCol="0">
            <a:spAutoFit/>
          </a:bodyPr>
          <a:lstStyle/>
          <a:p>
            <a:r>
              <a:rPr lang="hu-HU" sz="2400" b="1" dirty="0" err="1" smtClean="0">
                <a:solidFill>
                  <a:srgbClr val="000066"/>
                </a:solidFill>
                <a:latin typeface="Arial" panose="020B0604020202020204" pitchFamily="34" charset="0"/>
                <a:cs typeface="Arial" panose="020B0604020202020204" pitchFamily="34" charset="0"/>
              </a:rPr>
              <a:t>His</a:t>
            </a:r>
            <a:r>
              <a:rPr lang="hu-HU" sz="2400" b="1" dirty="0" smtClean="0">
                <a:solidFill>
                  <a:srgbClr val="000066"/>
                </a:solidFill>
                <a:latin typeface="Arial" panose="020B0604020202020204" pitchFamily="34" charset="0"/>
                <a:cs typeface="Arial" panose="020B0604020202020204" pitchFamily="34" charset="0"/>
              </a:rPr>
              <a:t> </a:t>
            </a:r>
            <a:r>
              <a:rPr lang="hu-HU" sz="2400" b="1" dirty="0" err="1" smtClean="0">
                <a:solidFill>
                  <a:srgbClr val="000066"/>
                </a:solidFill>
                <a:latin typeface="Arial" panose="020B0604020202020204" pitchFamily="34" charset="0"/>
                <a:cs typeface="Arial" panose="020B0604020202020204" pitchFamily="34" charset="0"/>
              </a:rPr>
              <a:t>disease</a:t>
            </a:r>
            <a:endParaRPr lang="hu-HU" sz="2400" b="1" dirty="0">
              <a:solidFill>
                <a:srgbClr val="0000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47514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51520" y="260648"/>
            <a:ext cx="8892480" cy="6201698"/>
          </a:xfrm>
          <a:prstGeom prst="rect">
            <a:avLst/>
          </a:prstGeom>
        </p:spPr>
        <p:txBody>
          <a:bodyPr wrap="square">
            <a:spAutoFit/>
          </a:bodyPr>
          <a:lstStyle/>
          <a:p>
            <a:pPr marL="342900" indent="-342900">
              <a:spcAft>
                <a:spcPts val="600"/>
              </a:spcAft>
              <a:buAutoNum type="arabicPeriod"/>
            </a:pPr>
            <a:r>
              <a:rPr lang="hu-HU" b="1" dirty="0" err="1" smtClean="0">
                <a:solidFill>
                  <a:srgbClr val="002060"/>
                </a:solidFill>
              </a:rPr>
              <a:t>Ignaz</a:t>
            </a:r>
            <a:r>
              <a:rPr lang="hu-HU" b="1" dirty="0" smtClean="0">
                <a:solidFill>
                  <a:srgbClr val="002060"/>
                </a:solidFill>
              </a:rPr>
              <a:t> </a:t>
            </a:r>
            <a:r>
              <a:rPr lang="hu-HU" b="1" dirty="0">
                <a:solidFill>
                  <a:srgbClr val="002060"/>
                </a:solidFill>
              </a:rPr>
              <a:t>Semmelweis- </a:t>
            </a:r>
            <a:r>
              <a:rPr lang="hu-HU" b="1" dirty="0" err="1">
                <a:solidFill>
                  <a:srgbClr val="002060"/>
                </a:solidFill>
              </a:rPr>
              <a:t>pioneer</a:t>
            </a:r>
            <a:r>
              <a:rPr lang="hu-HU" b="1" dirty="0">
                <a:solidFill>
                  <a:srgbClr val="002060"/>
                </a:solidFill>
              </a:rPr>
              <a:t> of </a:t>
            </a:r>
            <a:r>
              <a:rPr lang="hu-HU" b="1" dirty="0" err="1">
                <a:solidFill>
                  <a:srgbClr val="002060"/>
                </a:solidFill>
              </a:rPr>
              <a:t>experimental</a:t>
            </a:r>
            <a:r>
              <a:rPr lang="hu-HU" b="1" dirty="0">
                <a:solidFill>
                  <a:srgbClr val="002060"/>
                </a:solidFill>
              </a:rPr>
              <a:t> </a:t>
            </a:r>
            <a:r>
              <a:rPr lang="hu-HU" b="1" dirty="0" err="1">
                <a:solidFill>
                  <a:srgbClr val="002060"/>
                </a:solidFill>
              </a:rPr>
              <a:t>pathology</a:t>
            </a:r>
            <a:r>
              <a:rPr lang="hu-HU" b="1" dirty="0">
                <a:solidFill>
                  <a:srgbClr val="002060"/>
                </a:solidFill>
              </a:rPr>
              <a:t> - The Semmelweis </a:t>
            </a:r>
            <a:r>
              <a:rPr lang="hu-HU" b="1" dirty="0" err="1">
                <a:solidFill>
                  <a:srgbClr val="002060"/>
                </a:solidFill>
              </a:rPr>
              <a:t>goblet</a:t>
            </a:r>
            <a:r>
              <a:rPr lang="hu-HU" b="1" dirty="0">
                <a:solidFill>
                  <a:srgbClr val="002060"/>
                </a:solidFill>
              </a:rPr>
              <a:t> </a:t>
            </a:r>
            <a:r>
              <a:rPr lang="hu-HU" b="1" dirty="0" err="1">
                <a:solidFill>
                  <a:srgbClr val="002060"/>
                </a:solidFill>
              </a:rPr>
              <a:t>in</a:t>
            </a:r>
            <a:r>
              <a:rPr lang="hu-HU" b="1" dirty="0">
                <a:solidFill>
                  <a:srgbClr val="002060"/>
                </a:solidFill>
              </a:rPr>
              <a:t> Budapest </a:t>
            </a:r>
            <a:r>
              <a:rPr lang="hu-HU" b="1" dirty="0" smtClean="0">
                <a:solidFill>
                  <a:srgbClr val="002060"/>
                </a:solidFill>
              </a:rPr>
              <a:t>– The Semmelweis </a:t>
            </a:r>
            <a:r>
              <a:rPr lang="hu-HU" b="1" dirty="0" err="1">
                <a:solidFill>
                  <a:srgbClr val="002060"/>
                </a:solidFill>
              </a:rPr>
              <a:t>statue</a:t>
            </a:r>
            <a:r>
              <a:rPr lang="hu-HU" b="1" dirty="0">
                <a:solidFill>
                  <a:srgbClr val="002060"/>
                </a:solidFill>
              </a:rPr>
              <a:t> </a:t>
            </a:r>
            <a:r>
              <a:rPr lang="hu-HU" b="1" dirty="0" err="1">
                <a:solidFill>
                  <a:srgbClr val="002060"/>
                </a:solidFill>
              </a:rPr>
              <a:t>in</a:t>
            </a:r>
            <a:r>
              <a:rPr lang="hu-HU" b="1" dirty="0">
                <a:solidFill>
                  <a:srgbClr val="002060"/>
                </a:solidFill>
              </a:rPr>
              <a:t> </a:t>
            </a:r>
            <a:r>
              <a:rPr lang="hu-HU" b="1" dirty="0" err="1">
                <a:solidFill>
                  <a:srgbClr val="002060"/>
                </a:solidFill>
              </a:rPr>
              <a:t>Teheran</a:t>
            </a:r>
            <a:r>
              <a:rPr lang="hu-HU" b="1" dirty="0">
                <a:solidFill>
                  <a:srgbClr val="002060"/>
                </a:solidFill>
              </a:rPr>
              <a:t> </a:t>
            </a:r>
            <a:r>
              <a:rPr lang="hu-HU" dirty="0">
                <a:solidFill>
                  <a:srgbClr val="002060"/>
                </a:solidFill>
              </a:rPr>
              <a:t>(László </a:t>
            </a:r>
            <a:r>
              <a:rPr lang="hu-HU" dirty="0" err="1">
                <a:solidFill>
                  <a:srgbClr val="002060"/>
                </a:solidFill>
              </a:rPr>
              <a:t>Rosivall</a:t>
            </a:r>
            <a:r>
              <a:rPr lang="hu-HU" dirty="0">
                <a:solidFill>
                  <a:srgbClr val="002060"/>
                </a:solidFill>
              </a:rPr>
              <a:t>)</a:t>
            </a:r>
          </a:p>
          <a:p>
            <a:pPr>
              <a:spcAft>
                <a:spcPts val="600"/>
              </a:spcAft>
            </a:pPr>
            <a:r>
              <a:rPr lang="hu-HU" b="1" dirty="0" smtClean="0">
                <a:solidFill>
                  <a:srgbClr val="002060"/>
                </a:solidFill>
              </a:rPr>
              <a:t>2.   The </a:t>
            </a:r>
            <a:r>
              <a:rPr lang="hu-HU" b="1" dirty="0" err="1">
                <a:solidFill>
                  <a:srgbClr val="002060"/>
                </a:solidFill>
              </a:rPr>
              <a:t>history</a:t>
            </a:r>
            <a:r>
              <a:rPr lang="hu-HU" b="1" dirty="0">
                <a:solidFill>
                  <a:srgbClr val="002060"/>
                </a:solidFill>
              </a:rPr>
              <a:t> </a:t>
            </a:r>
            <a:r>
              <a:rPr lang="hu-HU" b="1" dirty="0" smtClean="0">
                <a:solidFill>
                  <a:srgbClr val="002060"/>
                </a:solidFill>
              </a:rPr>
              <a:t>of </a:t>
            </a:r>
            <a:r>
              <a:rPr lang="hu-HU" b="1" dirty="0" err="1">
                <a:solidFill>
                  <a:srgbClr val="002060"/>
                </a:solidFill>
              </a:rPr>
              <a:t>discovering</a:t>
            </a:r>
            <a:r>
              <a:rPr lang="hu-HU" b="1" dirty="0">
                <a:solidFill>
                  <a:srgbClr val="002060"/>
                </a:solidFill>
              </a:rPr>
              <a:t> Semmelweis </a:t>
            </a:r>
            <a:r>
              <a:rPr lang="hu-HU" dirty="0">
                <a:solidFill>
                  <a:srgbClr val="002060"/>
                </a:solidFill>
              </a:rPr>
              <a:t>(Zoltán Papp) </a:t>
            </a:r>
          </a:p>
          <a:p>
            <a:pPr marL="342900" indent="-342900">
              <a:spcAft>
                <a:spcPts val="600"/>
              </a:spcAft>
              <a:buAutoNum type="arabicPeriod" startAt="3"/>
            </a:pPr>
            <a:r>
              <a:rPr lang="hu-HU" b="1" dirty="0" smtClean="0">
                <a:solidFill>
                  <a:srgbClr val="002060"/>
                </a:solidFill>
              </a:rPr>
              <a:t>The </a:t>
            </a:r>
            <a:r>
              <a:rPr lang="hu-HU" b="1" dirty="0" err="1">
                <a:solidFill>
                  <a:srgbClr val="002060"/>
                </a:solidFill>
              </a:rPr>
              <a:t>contemporary</a:t>
            </a:r>
            <a:r>
              <a:rPr lang="hu-HU" b="1" dirty="0">
                <a:solidFill>
                  <a:srgbClr val="002060"/>
                </a:solidFill>
              </a:rPr>
              <a:t> reception of </a:t>
            </a:r>
            <a:r>
              <a:rPr lang="hu-HU" b="1" dirty="0" err="1">
                <a:solidFill>
                  <a:srgbClr val="002060"/>
                </a:solidFill>
              </a:rPr>
              <a:t>the</a:t>
            </a:r>
            <a:r>
              <a:rPr lang="hu-HU" b="1" dirty="0">
                <a:solidFill>
                  <a:srgbClr val="002060"/>
                </a:solidFill>
              </a:rPr>
              <a:t> </a:t>
            </a:r>
            <a:r>
              <a:rPr lang="hu-HU" b="1" dirty="0" err="1">
                <a:solidFill>
                  <a:srgbClr val="002060"/>
                </a:solidFill>
              </a:rPr>
              <a:t>discovery</a:t>
            </a:r>
            <a:r>
              <a:rPr lang="hu-HU" b="1" dirty="0">
                <a:solidFill>
                  <a:srgbClr val="002060"/>
                </a:solidFill>
              </a:rPr>
              <a:t> </a:t>
            </a:r>
            <a:r>
              <a:rPr lang="hu-HU" b="1" dirty="0" err="1">
                <a:solidFill>
                  <a:srgbClr val="002060"/>
                </a:solidFill>
              </a:rPr>
              <a:t>of</a:t>
            </a:r>
            <a:r>
              <a:rPr lang="hu-HU" b="1" dirty="0">
                <a:solidFill>
                  <a:srgbClr val="002060"/>
                </a:solidFill>
              </a:rPr>
              <a:t> Semmelweis, </a:t>
            </a:r>
            <a:r>
              <a:rPr lang="hu-HU" b="1" dirty="0" err="1">
                <a:solidFill>
                  <a:srgbClr val="002060"/>
                </a:solidFill>
              </a:rPr>
              <a:t>from</a:t>
            </a:r>
            <a:r>
              <a:rPr lang="hu-HU" b="1" dirty="0">
                <a:solidFill>
                  <a:srgbClr val="002060"/>
                </a:solidFill>
              </a:rPr>
              <a:t> </a:t>
            </a:r>
            <a:r>
              <a:rPr lang="hu-HU" b="1" dirty="0" err="1">
                <a:solidFill>
                  <a:srgbClr val="002060"/>
                </a:solidFill>
              </a:rPr>
              <a:t>Vienna</a:t>
            </a:r>
            <a:r>
              <a:rPr lang="hu-HU" b="1" dirty="0">
                <a:solidFill>
                  <a:srgbClr val="002060"/>
                </a:solidFill>
              </a:rPr>
              <a:t> </a:t>
            </a:r>
            <a:r>
              <a:rPr lang="hu-HU" b="1" dirty="0" err="1">
                <a:solidFill>
                  <a:srgbClr val="002060"/>
                </a:solidFill>
              </a:rPr>
              <a:t>to</a:t>
            </a:r>
            <a:r>
              <a:rPr lang="hu-HU" b="1" dirty="0">
                <a:solidFill>
                  <a:srgbClr val="002060"/>
                </a:solidFill>
              </a:rPr>
              <a:t> London </a:t>
            </a:r>
            <a:r>
              <a:rPr lang="hu-HU" b="1" dirty="0" smtClean="0">
                <a:solidFill>
                  <a:srgbClr val="002060"/>
                </a:solidFill>
              </a:rPr>
              <a:t>  </a:t>
            </a:r>
            <a:r>
              <a:rPr lang="hu-HU" dirty="0" smtClean="0">
                <a:solidFill>
                  <a:srgbClr val="002060"/>
                </a:solidFill>
              </a:rPr>
              <a:t>(</a:t>
            </a:r>
            <a:r>
              <a:rPr lang="hu-HU" dirty="0">
                <a:solidFill>
                  <a:srgbClr val="002060"/>
                </a:solidFill>
              </a:rPr>
              <a:t>Zoltán Papp) </a:t>
            </a:r>
          </a:p>
          <a:p>
            <a:pPr marL="342900" indent="-342900">
              <a:buAutoNum type="arabicPeriod" startAt="4"/>
            </a:pPr>
            <a:r>
              <a:rPr lang="hu-HU" b="1" dirty="0" smtClean="0">
                <a:solidFill>
                  <a:srgbClr val="002060"/>
                </a:solidFill>
              </a:rPr>
              <a:t>Semmelweis </a:t>
            </a:r>
            <a:r>
              <a:rPr lang="hu-HU" b="1" dirty="0" err="1">
                <a:solidFill>
                  <a:srgbClr val="002060"/>
                </a:solidFill>
              </a:rPr>
              <a:t>in</a:t>
            </a:r>
            <a:r>
              <a:rPr lang="hu-HU" b="1" dirty="0">
                <a:solidFill>
                  <a:srgbClr val="002060"/>
                </a:solidFill>
              </a:rPr>
              <a:t> Pest, </a:t>
            </a:r>
            <a:r>
              <a:rPr lang="hu-HU" b="1" dirty="0" err="1">
                <a:solidFill>
                  <a:srgbClr val="002060"/>
                </a:solidFill>
              </a:rPr>
              <a:t>presentation</a:t>
            </a:r>
            <a:r>
              <a:rPr lang="hu-HU" b="1" dirty="0">
                <a:solidFill>
                  <a:srgbClr val="002060"/>
                </a:solidFill>
              </a:rPr>
              <a:t>– </a:t>
            </a:r>
            <a:r>
              <a:rPr lang="hu-HU" b="1" dirty="0" err="1">
                <a:solidFill>
                  <a:srgbClr val="002060"/>
                </a:solidFill>
              </a:rPr>
              <a:t>walk</a:t>
            </a:r>
            <a:r>
              <a:rPr lang="hu-HU" b="1" dirty="0">
                <a:solidFill>
                  <a:srgbClr val="002060"/>
                </a:solidFill>
              </a:rPr>
              <a:t> </a:t>
            </a:r>
            <a:r>
              <a:rPr lang="hu-HU" dirty="0">
                <a:solidFill>
                  <a:srgbClr val="002060"/>
                </a:solidFill>
              </a:rPr>
              <a:t>(László Molnár) </a:t>
            </a:r>
            <a:endParaRPr lang="hu-HU" dirty="0" smtClean="0">
              <a:solidFill>
                <a:srgbClr val="002060"/>
              </a:solidFill>
            </a:endParaRPr>
          </a:p>
          <a:p>
            <a:pPr marL="342900" indent="-342900">
              <a:spcBef>
                <a:spcPts val="600"/>
              </a:spcBef>
              <a:spcAft>
                <a:spcPts val="600"/>
              </a:spcAft>
              <a:buAutoNum type="arabicPeriod" startAt="5"/>
            </a:pPr>
            <a:r>
              <a:rPr lang="hu-HU" b="1" dirty="0" err="1" smtClean="0">
                <a:solidFill>
                  <a:srgbClr val="002060"/>
                </a:solidFill>
              </a:rPr>
              <a:t>Becoming</a:t>
            </a:r>
            <a:r>
              <a:rPr lang="hu-HU" b="1" dirty="0" smtClean="0">
                <a:solidFill>
                  <a:srgbClr val="002060"/>
                </a:solidFill>
              </a:rPr>
              <a:t> </a:t>
            </a:r>
            <a:r>
              <a:rPr lang="hu-HU" b="1" dirty="0">
                <a:solidFill>
                  <a:srgbClr val="002060"/>
                </a:solidFill>
              </a:rPr>
              <a:t>an </a:t>
            </a:r>
            <a:r>
              <a:rPr lang="hu-HU" b="1" dirty="0" err="1">
                <a:solidFill>
                  <a:srgbClr val="002060"/>
                </a:solidFill>
              </a:rPr>
              <a:t>icon</a:t>
            </a:r>
            <a:r>
              <a:rPr lang="hu-HU" b="1" dirty="0">
                <a:solidFill>
                  <a:srgbClr val="002060"/>
                </a:solidFill>
              </a:rPr>
              <a:t> - </a:t>
            </a:r>
            <a:r>
              <a:rPr lang="hu-HU" b="1" dirty="0" err="1">
                <a:solidFill>
                  <a:srgbClr val="002060"/>
                </a:solidFill>
              </a:rPr>
              <a:t>the</a:t>
            </a:r>
            <a:r>
              <a:rPr lang="hu-HU" b="1" dirty="0">
                <a:solidFill>
                  <a:srgbClr val="002060"/>
                </a:solidFill>
              </a:rPr>
              <a:t> </a:t>
            </a:r>
            <a:r>
              <a:rPr lang="hu-HU" b="1" dirty="0" err="1">
                <a:solidFill>
                  <a:srgbClr val="002060"/>
                </a:solidFill>
              </a:rPr>
              <a:t>remembrance</a:t>
            </a:r>
            <a:r>
              <a:rPr lang="hu-HU" b="1" dirty="0">
                <a:solidFill>
                  <a:srgbClr val="002060"/>
                </a:solidFill>
              </a:rPr>
              <a:t> of Semmelweis </a:t>
            </a:r>
            <a:r>
              <a:rPr lang="hu-HU" b="1" dirty="0" err="1">
                <a:solidFill>
                  <a:srgbClr val="002060"/>
                </a:solidFill>
              </a:rPr>
              <a:t>following</a:t>
            </a:r>
            <a:r>
              <a:rPr lang="hu-HU" b="1" dirty="0">
                <a:solidFill>
                  <a:srgbClr val="002060"/>
                </a:solidFill>
              </a:rPr>
              <a:t> </a:t>
            </a:r>
            <a:r>
              <a:rPr lang="hu-HU" b="1" dirty="0" err="1">
                <a:solidFill>
                  <a:srgbClr val="002060"/>
                </a:solidFill>
              </a:rPr>
              <a:t>the</a:t>
            </a:r>
            <a:r>
              <a:rPr lang="hu-HU" b="1" dirty="0">
                <a:solidFill>
                  <a:srgbClr val="002060"/>
                </a:solidFill>
              </a:rPr>
              <a:t> 19th </a:t>
            </a:r>
            <a:r>
              <a:rPr lang="hu-HU" b="1" dirty="0" err="1">
                <a:solidFill>
                  <a:srgbClr val="002060"/>
                </a:solidFill>
              </a:rPr>
              <a:t>century</a:t>
            </a:r>
            <a:r>
              <a:rPr lang="hu-HU" b="1" dirty="0">
                <a:solidFill>
                  <a:srgbClr val="002060"/>
                </a:solidFill>
              </a:rPr>
              <a:t> </a:t>
            </a:r>
            <a:r>
              <a:rPr lang="hu-HU" b="1" dirty="0" smtClean="0">
                <a:solidFill>
                  <a:srgbClr val="002060"/>
                </a:solidFill>
              </a:rPr>
              <a:t> </a:t>
            </a:r>
            <a:r>
              <a:rPr lang="hu-HU" dirty="0" smtClean="0">
                <a:solidFill>
                  <a:srgbClr val="002060"/>
                </a:solidFill>
              </a:rPr>
              <a:t>(</a:t>
            </a:r>
            <a:r>
              <a:rPr lang="hu-HU" dirty="0">
                <a:solidFill>
                  <a:srgbClr val="002060"/>
                </a:solidFill>
              </a:rPr>
              <a:t>Benedek Varga)</a:t>
            </a:r>
          </a:p>
          <a:p>
            <a:pPr marL="342900" indent="-342900">
              <a:buAutoNum type="arabicPeriod" startAt="6"/>
            </a:pPr>
            <a:r>
              <a:rPr lang="hu-HU" b="1" dirty="0" smtClean="0">
                <a:solidFill>
                  <a:srgbClr val="002060"/>
                </a:solidFill>
              </a:rPr>
              <a:t>The </a:t>
            </a:r>
            <a:r>
              <a:rPr lang="hu-HU" b="1" dirty="0" err="1">
                <a:solidFill>
                  <a:srgbClr val="002060"/>
                </a:solidFill>
              </a:rPr>
              <a:t>memory</a:t>
            </a:r>
            <a:r>
              <a:rPr lang="hu-HU" b="1" dirty="0">
                <a:solidFill>
                  <a:srgbClr val="002060"/>
                </a:solidFill>
              </a:rPr>
              <a:t> of Semmelweis </a:t>
            </a:r>
            <a:r>
              <a:rPr lang="hu-HU" b="1" dirty="0" err="1">
                <a:solidFill>
                  <a:srgbClr val="002060"/>
                </a:solidFill>
              </a:rPr>
              <a:t>in</a:t>
            </a:r>
            <a:r>
              <a:rPr lang="hu-HU" b="1" dirty="0">
                <a:solidFill>
                  <a:srgbClr val="002060"/>
                </a:solidFill>
              </a:rPr>
              <a:t> </a:t>
            </a:r>
            <a:r>
              <a:rPr lang="hu-HU" b="1" dirty="0" err="1">
                <a:solidFill>
                  <a:srgbClr val="002060"/>
                </a:solidFill>
              </a:rPr>
              <a:t>the</a:t>
            </a:r>
            <a:r>
              <a:rPr lang="hu-HU" b="1" dirty="0">
                <a:solidFill>
                  <a:srgbClr val="002060"/>
                </a:solidFill>
              </a:rPr>
              <a:t> art of </a:t>
            </a:r>
            <a:r>
              <a:rPr lang="hu-HU" b="1" dirty="0" err="1">
                <a:solidFill>
                  <a:srgbClr val="002060"/>
                </a:solidFill>
              </a:rPr>
              <a:t>theatre</a:t>
            </a:r>
            <a:r>
              <a:rPr lang="hu-HU" b="1" dirty="0">
                <a:solidFill>
                  <a:srgbClr val="002060"/>
                </a:solidFill>
              </a:rPr>
              <a:t> </a:t>
            </a:r>
            <a:r>
              <a:rPr lang="hu-HU" dirty="0">
                <a:solidFill>
                  <a:srgbClr val="002060"/>
                </a:solidFill>
              </a:rPr>
              <a:t>(Emil  </a:t>
            </a:r>
            <a:r>
              <a:rPr lang="hu-HU" dirty="0" err="1">
                <a:solidFill>
                  <a:srgbClr val="002060"/>
                </a:solidFill>
              </a:rPr>
              <a:t>Monos</a:t>
            </a:r>
            <a:r>
              <a:rPr lang="hu-HU" dirty="0">
                <a:solidFill>
                  <a:srgbClr val="002060"/>
                </a:solidFill>
              </a:rPr>
              <a:t>, Károly </a:t>
            </a:r>
            <a:r>
              <a:rPr lang="hu-HU" dirty="0" smtClean="0">
                <a:solidFill>
                  <a:srgbClr val="002060"/>
                </a:solidFill>
              </a:rPr>
              <a:t>Mécs)</a:t>
            </a:r>
          </a:p>
          <a:p>
            <a:r>
              <a:rPr lang="hu-HU" dirty="0">
                <a:solidFill>
                  <a:srgbClr val="002060"/>
                </a:solidFill>
              </a:rPr>
              <a:t> </a:t>
            </a:r>
            <a:r>
              <a:rPr lang="hu-HU" dirty="0" smtClean="0">
                <a:solidFill>
                  <a:srgbClr val="002060"/>
                </a:solidFill>
              </a:rPr>
              <a:t>      </a:t>
            </a:r>
            <a:r>
              <a:rPr lang="hu-HU" b="1" dirty="0" smtClean="0">
                <a:solidFill>
                  <a:srgbClr val="002060"/>
                </a:solidFill>
              </a:rPr>
              <a:t>The </a:t>
            </a:r>
            <a:r>
              <a:rPr lang="hu-HU" b="1" dirty="0" err="1">
                <a:solidFill>
                  <a:srgbClr val="002060"/>
                </a:solidFill>
              </a:rPr>
              <a:t>ouvre</a:t>
            </a:r>
            <a:r>
              <a:rPr lang="hu-HU" b="1" dirty="0">
                <a:solidFill>
                  <a:srgbClr val="002060"/>
                </a:solidFill>
              </a:rPr>
              <a:t> of Semmelweis </a:t>
            </a:r>
            <a:r>
              <a:rPr lang="hu-HU" b="1" dirty="0" err="1">
                <a:solidFill>
                  <a:srgbClr val="002060"/>
                </a:solidFill>
              </a:rPr>
              <a:t>in</a:t>
            </a:r>
            <a:r>
              <a:rPr lang="hu-HU" b="1" dirty="0">
                <a:solidFill>
                  <a:srgbClr val="002060"/>
                </a:solidFill>
              </a:rPr>
              <a:t> </a:t>
            </a:r>
            <a:r>
              <a:rPr lang="hu-HU" b="1" dirty="0" err="1">
                <a:solidFill>
                  <a:srgbClr val="002060"/>
                </a:solidFill>
              </a:rPr>
              <a:t>the</a:t>
            </a:r>
            <a:r>
              <a:rPr lang="hu-HU" b="1" dirty="0">
                <a:solidFill>
                  <a:srgbClr val="002060"/>
                </a:solidFill>
              </a:rPr>
              <a:t> </a:t>
            </a:r>
            <a:r>
              <a:rPr lang="hu-HU" b="1" dirty="0" err="1">
                <a:solidFill>
                  <a:srgbClr val="002060"/>
                </a:solidFill>
              </a:rPr>
              <a:t>Memory</a:t>
            </a:r>
            <a:r>
              <a:rPr lang="hu-HU" b="1" dirty="0">
                <a:solidFill>
                  <a:srgbClr val="002060"/>
                </a:solidFill>
              </a:rPr>
              <a:t> of </a:t>
            </a:r>
            <a:r>
              <a:rPr lang="hu-HU" b="1" dirty="0" err="1">
                <a:solidFill>
                  <a:srgbClr val="002060"/>
                </a:solidFill>
              </a:rPr>
              <a:t>the</a:t>
            </a:r>
            <a:r>
              <a:rPr lang="hu-HU" b="1" dirty="0">
                <a:solidFill>
                  <a:srgbClr val="002060"/>
                </a:solidFill>
              </a:rPr>
              <a:t> World </a:t>
            </a:r>
            <a:r>
              <a:rPr lang="hu-HU" b="1" dirty="0" err="1">
                <a:solidFill>
                  <a:srgbClr val="002060"/>
                </a:solidFill>
              </a:rPr>
              <a:t>Register</a:t>
            </a:r>
            <a:r>
              <a:rPr lang="hu-HU" b="1" dirty="0">
                <a:solidFill>
                  <a:srgbClr val="002060"/>
                </a:solidFill>
              </a:rPr>
              <a:t> - UNESCO</a:t>
            </a:r>
            <a:r>
              <a:rPr lang="hu-HU" dirty="0">
                <a:solidFill>
                  <a:srgbClr val="002060"/>
                </a:solidFill>
              </a:rPr>
              <a:t> (Miklós </a:t>
            </a:r>
            <a:endParaRPr lang="hu-HU" dirty="0" smtClean="0">
              <a:solidFill>
                <a:srgbClr val="002060"/>
              </a:solidFill>
            </a:endParaRPr>
          </a:p>
          <a:p>
            <a:r>
              <a:rPr lang="hu-HU" dirty="0">
                <a:solidFill>
                  <a:srgbClr val="002060"/>
                </a:solidFill>
              </a:rPr>
              <a:t> </a:t>
            </a:r>
            <a:r>
              <a:rPr lang="hu-HU" dirty="0" smtClean="0">
                <a:solidFill>
                  <a:srgbClr val="002060"/>
                </a:solidFill>
              </a:rPr>
              <a:t>      Réthelyi</a:t>
            </a:r>
            <a:r>
              <a:rPr lang="hu-HU" dirty="0">
                <a:solidFill>
                  <a:srgbClr val="002060"/>
                </a:solidFill>
              </a:rPr>
              <a:t>)</a:t>
            </a:r>
          </a:p>
          <a:p>
            <a:pPr marL="342900" indent="-342900">
              <a:buAutoNum type="arabicPeriod" startAt="7"/>
            </a:pPr>
            <a:r>
              <a:rPr lang="hu-HU" b="1" dirty="0" err="1" smtClean="0">
                <a:solidFill>
                  <a:srgbClr val="002060"/>
                </a:solidFill>
              </a:rPr>
              <a:t>Semmelweis-related</a:t>
            </a:r>
            <a:r>
              <a:rPr lang="hu-HU" b="1" dirty="0" smtClean="0">
                <a:solidFill>
                  <a:srgbClr val="002060"/>
                </a:solidFill>
              </a:rPr>
              <a:t> </a:t>
            </a:r>
            <a:r>
              <a:rPr lang="hu-HU" b="1" dirty="0" err="1">
                <a:solidFill>
                  <a:srgbClr val="002060"/>
                </a:solidFill>
              </a:rPr>
              <a:t>memories</a:t>
            </a:r>
            <a:r>
              <a:rPr lang="hu-HU" b="1" dirty="0">
                <a:solidFill>
                  <a:srgbClr val="002060"/>
                </a:solidFill>
              </a:rPr>
              <a:t>, </a:t>
            </a:r>
            <a:r>
              <a:rPr lang="hu-HU" b="1" dirty="0" err="1">
                <a:solidFill>
                  <a:srgbClr val="002060"/>
                </a:solidFill>
              </a:rPr>
              <a:t>paintings</a:t>
            </a:r>
            <a:r>
              <a:rPr lang="hu-HU" b="1" dirty="0">
                <a:solidFill>
                  <a:srgbClr val="002060"/>
                </a:solidFill>
              </a:rPr>
              <a:t>, </a:t>
            </a:r>
            <a:r>
              <a:rPr lang="hu-HU" b="1" dirty="0" err="1">
                <a:solidFill>
                  <a:srgbClr val="002060"/>
                </a:solidFill>
              </a:rPr>
              <a:t>statues</a:t>
            </a:r>
            <a:r>
              <a:rPr lang="hu-HU" b="1" dirty="0">
                <a:solidFill>
                  <a:srgbClr val="002060"/>
                </a:solidFill>
              </a:rPr>
              <a:t> </a:t>
            </a:r>
            <a:r>
              <a:rPr lang="hu-HU" b="1" dirty="0" err="1">
                <a:solidFill>
                  <a:srgbClr val="002060"/>
                </a:solidFill>
              </a:rPr>
              <a:t>in</a:t>
            </a:r>
            <a:r>
              <a:rPr lang="hu-HU" b="1" dirty="0">
                <a:solidFill>
                  <a:srgbClr val="002060"/>
                </a:solidFill>
              </a:rPr>
              <a:t> </a:t>
            </a:r>
            <a:r>
              <a:rPr lang="hu-HU" b="1" dirty="0" err="1">
                <a:solidFill>
                  <a:srgbClr val="002060"/>
                </a:solidFill>
              </a:rPr>
              <a:t>the</a:t>
            </a:r>
            <a:r>
              <a:rPr lang="hu-HU" b="1" dirty="0">
                <a:solidFill>
                  <a:srgbClr val="002060"/>
                </a:solidFill>
              </a:rPr>
              <a:t> </a:t>
            </a:r>
            <a:r>
              <a:rPr lang="hu-HU" b="1" dirty="0" err="1">
                <a:solidFill>
                  <a:srgbClr val="002060"/>
                </a:solidFill>
              </a:rPr>
              <a:t>world</a:t>
            </a:r>
            <a:r>
              <a:rPr lang="hu-HU" b="1" dirty="0">
                <a:solidFill>
                  <a:srgbClr val="002060"/>
                </a:solidFill>
              </a:rPr>
              <a:t> and </a:t>
            </a:r>
            <a:r>
              <a:rPr lang="hu-HU" b="1" dirty="0" err="1">
                <a:solidFill>
                  <a:srgbClr val="002060"/>
                </a:solidFill>
              </a:rPr>
              <a:t>the</a:t>
            </a:r>
            <a:r>
              <a:rPr lang="hu-HU" b="1" dirty="0">
                <a:solidFill>
                  <a:srgbClr val="002060"/>
                </a:solidFill>
              </a:rPr>
              <a:t> </a:t>
            </a:r>
            <a:r>
              <a:rPr lang="hu-HU" b="1" dirty="0" err="1">
                <a:solidFill>
                  <a:srgbClr val="002060"/>
                </a:solidFill>
              </a:rPr>
              <a:t>Carpathian</a:t>
            </a:r>
            <a:r>
              <a:rPr lang="hu-HU" b="1" dirty="0">
                <a:solidFill>
                  <a:srgbClr val="002060"/>
                </a:solidFill>
              </a:rPr>
              <a:t> </a:t>
            </a:r>
            <a:r>
              <a:rPr lang="hu-HU" b="1" dirty="0" err="1">
                <a:solidFill>
                  <a:srgbClr val="002060"/>
                </a:solidFill>
              </a:rPr>
              <a:t>Basin</a:t>
            </a:r>
            <a:r>
              <a:rPr lang="hu-HU" b="1" dirty="0">
                <a:solidFill>
                  <a:srgbClr val="002060"/>
                </a:solidFill>
              </a:rPr>
              <a:t> </a:t>
            </a:r>
            <a:r>
              <a:rPr lang="hu-HU" dirty="0">
                <a:solidFill>
                  <a:srgbClr val="002060"/>
                </a:solidFill>
              </a:rPr>
              <a:t>(Imre </a:t>
            </a:r>
            <a:r>
              <a:rPr lang="hu-HU" dirty="0" smtClean="0">
                <a:solidFill>
                  <a:srgbClr val="002060"/>
                </a:solidFill>
              </a:rPr>
              <a:t> </a:t>
            </a:r>
            <a:r>
              <a:rPr lang="hu-HU" dirty="0" err="1" smtClean="0">
                <a:solidFill>
                  <a:srgbClr val="002060"/>
                </a:solidFill>
              </a:rPr>
              <a:t>Romics</a:t>
            </a:r>
            <a:r>
              <a:rPr lang="hu-HU" dirty="0">
                <a:solidFill>
                  <a:srgbClr val="002060"/>
                </a:solidFill>
              </a:rPr>
              <a:t>)</a:t>
            </a:r>
          </a:p>
          <a:p>
            <a:pPr>
              <a:spcBef>
                <a:spcPts val="600"/>
              </a:spcBef>
              <a:spcAft>
                <a:spcPts val="600"/>
              </a:spcAft>
            </a:pPr>
            <a:r>
              <a:rPr lang="hu-HU" dirty="0" smtClean="0">
                <a:solidFill>
                  <a:srgbClr val="002060"/>
                </a:solidFill>
              </a:rPr>
              <a:t>8</a:t>
            </a:r>
            <a:r>
              <a:rPr lang="hu-HU" dirty="0">
                <a:solidFill>
                  <a:srgbClr val="002060"/>
                </a:solidFill>
              </a:rPr>
              <a:t>.   </a:t>
            </a:r>
            <a:r>
              <a:rPr lang="hu-HU" b="1" dirty="0">
                <a:solidFill>
                  <a:srgbClr val="002060"/>
                </a:solidFill>
              </a:rPr>
              <a:t>Semmelweis </a:t>
            </a:r>
            <a:r>
              <a:rPr lang="hu-HU" b="1" dirty="0" err="1">
                <a:solidFill>
                  <a:srgbClr val="002060"/>
                </a:solidFill>
              </a:rPr>
              <a:t>in</a:t>
            </a:r>
            <a:r>
              <a:rPr lang="hu-HU" b="1" dirty="0">
                <a:solidFill>
                  <a:srgbClr val="002060"/>
                </a:solidFill>
              </a:rPr>
              <a:t> </a:t>
            </a:r>
            <a:r>
              <a:rPr lang="hu-HU" b="1" dirty="0" err="1">
                <a:solidFill>
                  <a:srgbClr val="002060"/>
                </a:solidFill>
              </a:rPr>
              <a:t>the</a:t>
            </a:r>
            <a:r>
              <a:rPr lang="hu-HU" b="1" dirty="0">
                <a:solidFill>
                  <a:srgbClr val="002060"/>
                </a:solidFill>
              </a:rPr>
              <a:t> </a:t>
            </a:r>
            <a:r>
              <a:rPr lang="hu-HU" b="1" dirty="0" err="1">
                <a:solidFill>
                  <a:srgbClr val="002060"/>
                </a:solidFill>
              </a:rPr>
              <a:t>family</a:t>
            </a:r>
            <a:r>
              <a:rPr lang="hu-HU" b="1" dirty="0">
                <a:solidFill>
                  <a:srgbClr val="002060"/>
                </a:solidFill>
              </a:rPr>
              <a:t> – </a:t>
            </a:r>
            <a:r>
              <a:rPr lang="hu-HU" b="1" dirty="0" err="1">
                <a:solidFill>
                  <a:srgbClr val="002060"/>
                </a:solidFill>
              </a:rPr>
              <a:t>great-great</a:t>
            </a:r>
            <a:r>
              <a:rPr lang="hu-HU" b="1" dirty="0">
                <a:solidFill>
                  <a:srgbClr val="002060"/>
                </a:solidFill>
              </a:rPr>
              <a:t> </a:t>
            </a:r>
            <a:r>
              <a:rPr lang="hu-HU" b="1" dirty="0" err="1">
                <a:solidFill>
                  <a:srgbClr val="002060"/>
                </a:solidFill>
              </a:rPr>
              <a:t>grandson</a:t>
            </a:r>
            <a:r>
              <a:rPr lang="hu-HU" b="1" dirty="0">
                <a:solidFill>
                  <a:srgbClr val="002060"/>
                </a:solidFill>
              </a:rPr>
              <a:t> </a:t>
            </a:r>
            <a:r>
              <a:rPr lang="hu-HU" dirty="0">
                <a:solidFill>
                  <a:srgbClr val="002060"/>
                </a:solidFill>
              </a:rPr>
              <a:t>(Kálmán </a:t>
            </a:r>
            <a:r>
              <a:rPr lang="hu-HU" dirty="0" err="1">
                <a:solidFill>
                  <a:srgbClr val="002060"/>
                </a:solidFill>
              </a:rPr>
              <a:t>Hüttl</a:t>
            </a:r>
            <a:r>
              <a:rPr lang="hu-HU" dirty="0">
                <a:solidFill>
                  <a:srgbClr val="002060"/>
                </a:solidFill>
              </a:rPr>
              <a:t>)</a:t>
            </a:r>
          </a:p>
          <a:p>
            <a:r>
              <a:rPr lang="hu-HU" dirty="0" smtClean="0">
                <a:solidFill>
                  <a:srgbClr val="002060"/>
                </a:solidFill>
              </a:rPr>
              <a:t>9</a:t>
            </a:r>
            <a:r>
              <a:rPr lang="hu-HU" b="1" dirty="0">
                <a:solidFill>
                  <a:srgbClr val="002060"/>
                </a:solidFill>
              </a:rPr>
              <a:t>.   </a:t>
            </a:r>
            <a:r>
              <a:rPr lang="hu-HU" b="1" dirty="0" err="1">
                <a:solidFill>
                  <a:srgbClr val="002060"/>
                </a:solidFill>
              </a:rPr>
              <a:t>Childbed</a:t>
            </a:r>
            <a:r>
              <a:rPr lang="hu-HU" b="1" dirty="0">
                <a:solidFill>
                  <a:srgbClr val="002060"/>
                </a:solidFill>
              </a:rPr>
              <a:t> </a:t>
            </a:r>
            <a:r>
              <a:rPr lang="hu-HU" b="1" dirty="0" err="1">
                <a:solidFill>
                  <a:srgbClr val="002060"/>
                </a:solidFill>
              </a:rPr>
              <a:t>fever</a:t>
            </a:r>
            <a:r>
              <a:rPr lang="hu-HU" b="1" dirty="0">
                <a:solidFill>
                  <a:srgbClr val="002060"/>
                </a:solidFill>
              </a:rPr>
              <a:t> </a:t>
            </a:r>
            <a:r>
              <a:rPr lang="hu-HU" b="1" dirty="0" err="1">
                <a:solidFill>
                  <a:srgbClr val="002060"/>
                </a:solidFill>
              </a:rPr>
              <a:t>from</a:t>
            </a:r>
            <a:r>
              <a:rPr lang="hu-HU" b="1" dirty="0">
                <a:solidFill>
                  <a:srgbClr val="002060"/>
                </a:solidFill>
              </a:rPr>
              <a:t> </a:t>
            </a:r>
            <a:r>
              <a:rPr lang="hu-HU" b="1" dirty="0" err="1">
                <a:solidFill>
                  <a:srgbClr val="002060"/>
                </a:solidFill>
              </a:rPr>
              <a:t>Hippocrates</a:t>
            </a:r>
            <a:r>
              <a:rPr lang="hu-HU" b="1" dirty="0">
                <a:solidFill>
                  <a:srgbClr val="002060"/>
                </a:solidFill>
              </a:rPr>
              <a:t> </a:t>
            </a:r>
            <a:r>
              <a:rPr lang="hu-HU" b="1" dirty="0" err="1">
                <a:solidFill>
                  <a:srgbClr val="002060"/>
                </a:solidFill>
              </a:rPr>
              <a:t>to</a:t>
            </a:r>
            <a:r>
              <a:rPr lang="hu-HU" b="1" dirty="0">
                <a:solidFill>
                  <a:srgbClr val="002060"/>
                </a:solidFill>
              </a:rPr>
              <a:t> </a:t>
            </a:r>
            <a:r>
              <a:rPr lang="hu-HU" b="1" dirty="0" err="1">
                <a:solidFill>
                  <a:srgbClr val="002060"/>
                </a:solidFill>
              </a:rPr>
              <a:t>the</a:t>
            </a:r>
            <a:r>
              <a:rPr lang="hu-HU" b="1" dirty="0">
                <a:solidFill>
                  <a:srgbClr val="002060"/>
                </a:solidFill>
              </a:rPr>
              <a:t> </a:t>
            </a:r>
            <a:r>
              <a:rPr lang="hu-HU" b="1" dirty="0" err="1">
                <a:solidFill>
                  <a:srgbClr val="002060"/>
                </a:solidFill>
              </a:rPr>
              <a:t>pre</a:t>
            </a:r>
            <a:r>
              <a:rPr lang="hu-HU" dirty="0" err="1">
                <a:solidFill>
                  <a:srgbClr val="002060"/>
                </a:solidFill>
              </a:rPr>
              <a:t>sent</a:t>
            </a:r>
            <a:r>
              <a:rPr lang="hu-HU" dirty="0">
                <a:solidFill>
                  <a:srgbClr val="002060"/>
                </a:solidFill>
              </a:rPr>
              <a:t> (Nándor Ács)</a:t>
            </a:r>
          </a:p>
          <a:p>
            <a:pPr>
              <a:spcBef>
                <a:spcPts val="600"/>
              </a:spcBef>
              <a:spcAft>
                <a:spcPts val="600"/>
              </a:spcAft>
            </a:pPr>
            <a:r>
              <a:rPr lang="hu-HU" dirty="0" smtClean="0">
                <a:solidFill>
                  <a:srgbClr val="002060"/>
                </a:solidFill>
              </a:rPr>
              <a:t>10</a:t>
            </a:r>
            <a:r>
              <a:rPr lang="hu-HU" dirty="0">
                <a:solidFill>
                  <a:srgbClr val="002060"/>
                </a:solidFill>
              </a:rPr>
              <a:t>. </a:t>
            </a:r>
            <a:r>
              <a:rPr lang="hu-HU" b="1" dirty="0">
                <a:solidFill>
                  <a:srgbClr val="002060"/>
                </a:solidFill>
              </a:rPr>
              <a:t>Semmelweis – Pasteur – </a:t>
            </a:r>
            <a:r>
              <a:rPr lang="hu-HU" b="1" dirty="0" err="1">
                <a:solidFill>
                  <a:srgbClr val="002060"/>
                </a:solidFill>
              </a:rPr>
              <a:t>Hőgyes</a:t>
            </a:r>
            <a:r>
              <a:rPr lang="hu-HU" b="1" dirty="0">
                <a:solidFill>
                  <a:srgbClr val="002060"/>
                </a:solidFill>
              </a:rPr>
              <a:t>: </a:t>
            </a:r>
            <a:r>
              <a:rPr lang="hu-HU" b="1" dirty="0" err="1">
                <a:solidFill>
                  <a:srgbClr val="002060"/>
                </a:solidFill>
              </a:rPr>
              <a:t>bacteriology</a:t>
            </a:r>
            <a:r>
              <a:rPr lang="hu-HU" b="1" dirty="0">
                <a:solidFill>
                  <a:srgbClr val="002060"/>
                </a:solidFill>
              </a:rPr>
              <a:t> </a:t>
            </a:r>
            <a:r>
              <a:rPr lang="hu-HU" b="1" dirty="0" err="1">
                <a:solidFill>
                  <a:srgbClr val="002060"/>
                </a:solidFill>
              </a:rPr>
              <a:t>in</a:t>
            </a:r>
            <a:r>
              <a:rPr lang="hu-HU" b="1" dirty="0">
                <a:solidFill>
                  <a:srgbClr val="002060"/>
                </a:solidFill>
              </a:rPr>
              <a:t> </a:t>
            </a:r>
            <a:r>
              <a:rPr lang="hu-HU" b="1" dirty="0" err="1">
                <a:solidFill>
                  <a:srgbClr val="002060"/>
                </a:solidFill>
              </a:rPr>
              <a:t>the</a:t>
            </a:r>
            <a:r>
              <a:rPr lang="hu-HU" b="1" dirty="0">
                <a:solidFill>
                  <a:srgbClr val="002060"/>
                </a:solidFill>
              </a:rPr>
              <a:t> </a:t>
            </a:r>
            <a:r>
              <a:rPr lang="hu-HU" b="1" dirty="0" err="1">
                <a:solidFill>
                  <a:srgbClr val="002060"/>
                </a:solidFill>
              </a:rPr>
              <a:t>second</a:t>
            </a:r>
            <a:r>
              <a:rPr lang="hu-HU" b="1" dirty="0">
                <a:solidFill>
                  <a:srgbClr val="002060"/>
                </a:solidFill>
              </a:rPr>
              <a:t> </a:t>
            </a:r>
            <a:r>
              <a:rPr lang="hu-HU" b="1" dirty="0" err="1">
                <a:solidFill>
                  <a:srgbClr val="002060"/>
                </a:solidFill>
              </a:rPr>
              <a:t>half</a:t>
            </a:r>
            <a:r>
              <a:rPr lang="hu-HU" b="1" dirty="0">
                <a:solidFill>
                  <a:srgbClr val="002060"/>
                </a:solidFill>
              </a:rPr>
              <a:t> of </a:t>
            </a:r>
            <a:r>
              <a:rPr lang="hu-HU" b="1" dirty="0" err="1">
                <a:solidFill>
                  <a:srgbClr val="002060"/>
                </a:solidFill>
              </a:rPr>
              <a:t>the</a:t>
            </a:r>
            <a:r>
              <a:rPr lang="hu-HU" b="1" dirty="0">
                <a:solidFill>
                  <a:srgbClr val="002060"/>
                </a:solidFill>
              </a:rPr>
              <a:t> 19th </a:t>
            </a:r>
            <a:r>
              <a:rPr lang="hu-HU" b="1" dirty="0" err="1" smtClean="0">
                <a:solidFill>
                  <a:srgbClr val="002060"/>
                </a:solidFill>
              </a:rPr>
              <a:t>century</a:t>
            </a:r>
            <a:r>
              <a:rPr lang="hu-HU" b="1" dirty="0" smtClean="0">
                <a:solidFill>
                  <a:srgbClr val="002060"/>
                </a:solidFill>
              </a:rPr>
              <a:t>      </a:t>
            </a:r>
            <a:r>
              <a:rPr lang="hu-HU" dirty="0" smtClean="0">
                <a:solidFill>
                  <a:srgbClr val="002060"/>
                </a:solidFill>
              </a:rPr>
              <a:t>(Károly  Nagy)</a:t>
            </a:r>
          </a:p>
          <a:p>
            <a:pPr>
              <a:spcBef>
                <a:spcPts val="600"/>
              </a:spcBef>
              <a:spcAft>
                <a:spcPts val="600"/>
              </a:spcAft>
            </a:pPr>
            <a:r>
              <a:rPr lang="hu-HU" dirty="0" smtClean="0">
                <a:solidFill>
                  <a:srgbClr val="002060"/>
                </a:solidFill>
              </a:rPr>
              <a:t>11</a:t>
            </a:r>
            <a:r>
              <a:rPr lang="hu-HU" dirty="0">
                <a:solidFill>
                  <a:srgbClr val="002060"/>
                </a:solidFill>
              </a:rPr>
              <a:t>. </a:t>
            </a:r>
            <a:r>
              <a:rPr lang="hu-HU" b="1" dirty="0">
                <a:solidFill>
                  <a:srgbClr val="002060"/>
                </a:solidFill>
              </a:rPr>
              <a:t>The </a:t>
            </a:r>
            <a:r>
              <a:rPr lang="hu-HU" b="1" dirty="0" err="1">
                <a:solidFill>
                  <a:srgbClr val="002060"/>
                </a:solidFill>
              </a:rPr>
              <a:t>history</a:t>
            </a:r>
            <a:r>
              <a:rPr lang="hu-HU" b="1" dirty="0">
                <a:solidFill>
                  <a:srgbClr val="002060"/>
                </a:solidFill>
              </a:rPr>
              <a:t>, </a:t>
            </a:r>
            <a:r>
              <a:rPr lang="hu-HU" b="1" dirty="0" err="1">
                <a:solidFill>
                  <a:srgbClr val="002060"/>
                </a:solidFill>
              </a:rPr>
              <a:t>efficiency</a:t>
            </a:r>
            <a:r>
              <a:rPr lang="hu-HU" b="1" dirty="0">
                <a:solidFill>
                  <a:srgbClr val="002060"/>
                </a:solidFill>
              </a:rPr>
              <a:t> and </a:t>
            </a:r>
            <a:r>
              <a:rPr lang="hu-HU" b="1" dirty="0" err="1">
                <a:solidFill>
                  <a:srgbClr val="002060"/>
                </a:solidFill>
              </a:rPr>
              <a:t>present-day</a:t>
            </a:r>
            <a:r>
              <a:rPr lang="hu-HU" b="1" dirty="0">
                <a:solidFill>
                  <a:srgbClr val="002060"/>
                </a:solidFill>
              </a:rPr>
              <a:t> </a:t>
            </a:r>
            <a:r>
              <a:rPr lang="hu-HU" b="1" dirty="0" err="1">
                <a:solidFill>
                  <a:srgbClr val="002060"/>
                </a:solidFill>
              </a:rPr>
              <a:t>hitches</a:t>
            </a:r>
            <a:r>
              <a:rPr lang="hu-HU" b="1" dirty="0">
                <a:solidFill>
                  <a:srgbClr val="002060"/>
                </a:solidFill>
              </a:rPr>
              <a:t> of </a:t>
            </a:r>
            <a:r>
              <a:rPr lang="hu-HU" b="1" dirty="0" err="1">
                <a:solidFill>
                  <a:srgbClr val="002060"/>
                </a:solidFill>
              </a:rPr>
              <a:t>handwashing</a:t>
            </a:r>
            <a:r>
              <a:rPr lang="hu-HU" b="1" dirty="0">
                <a:solidFill>
                  <a:srgbClr val="002060"/>
                </a:solidFill>
              </a:rPr>
              <a:t> </a:t>
            </a:r>
            <a:r>
              <a:rPr lang="hu-HU" dirty="0">
                <a:solidFill>
                  <a:srgbClr val="002060"/>
                </a:solidFill>
              </a:rPr>
              <a:t>(József Sándor, Tamás </a:t>
            </a:r>
            <a:endParaRPr lang="hu-HU" dirty="0" smtClean="0">
              <a:solidFill>
                <a:srgbClr val="002060"/>
              </a:solidFill>
            </a:endParaRPr>
          </a:p>
          <a:p>
            <a:r>
              <a:rPr lang="hu-HU" dirty="0" smtClean="0">
                <a:solidFill>
                  <a:srgbClr val="002060"/>
                </a:solidFill>
              </a:rPr>
              <a:t>       </a:t>
            </a:r>
            <a:r>
              <a:rPr lang="hu-HU" dirty="0" err="1" smtClean="0">
                <a:solidFill>
                  <a:srgbClr val="002060"/>
                </a:solidFill>
              </a:rPr>
              <a:t>Haidegger</a:t>
            </a:r>
            <a:r>
              <a:rPr lang="hu-HU" dirty="0" smtClean="0">
                <a:solidFill>
                  <a:srgbClr val="002060"/>
                </a:solidFill>
              </a:rPr>
              <a:t>),     </a:t>
            </a:r>
            <a:r>
              <a:rPr lang="hu-HU" dirty="0" err="1" smtClean="0">
                <a:solidFill>
                  <a:srgbClr val="002060"/>
                </a:solidFill>
              </a:rPr>
              <a:t>Exam</a:t>
            </a:r>
            <a:endParaRPr lang="hu-HU" dirty="0">
              <a:solidFill>
                <a:srgbClr val="002060"/>
              </a:solidFill>
            </a:endParaRPr>
          </a:p>
        </p:txBody>
      </p:sp>
    </p:spTree>
    <p:extLst>
      <p:ext uri="{BB962C8B-B14F-4D97-AF65-F5344CB8AC3E}">
        <p14:creationId xmlns:p14="http://schemas.microsoft.com/office/powerpoint/2010/main" val="10314012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2267744" y="1340768"/>
            <a:ext cx="4045082" cy="523220"/>
          </a:xfrm>
          <a:prstGeom prst="rect">
            <a:avLst/>
          </a:prstGeom>
          <a:noFill/>
        </p:spPr>
        <p:txBody>
          <a:bodyPr wrap="none" rtlCol="0">
            <a:spAutoFit/>
          </a:bodyPr>
          <a:lstStyle/>
          <a:p>
            <a:r>
              <a:rPr lang="hu-HU" sz="2800" b="1" dirty="0" err="1" smtClean="0">
                <a:solidFill>
                  <a:srgbClr val="002060"/>
                </a:solidFill>
              </a:rPr>
              <a:t>His</a:t>
            </a:r>
            <a:r>
              <a:rPr lang="hu-HU" sz="2800" b="1" dirty="0" smtClean="0">
                <a:solidFill>
                  <a:srgbClr val="002060"/>
                </a:solidFill>
              </a:rPr>
              <a:t> </a:t>
            </a:r>
            <a:r>
              <a:rPr lang="hu-HU" sz="2800" b="1" dirty="0" err="1" smtClean="0">
                <a:solidFill>
                  <a:srgbClr val="002060"/>
                </a:solidFill>
              </a:rPr>
              <a:t>refusal</a:t>
            </a:r>
            <a:r>
              <a:rPr lang="hu-HU" sz="2800" b="1" dirty="0" smtClean="0">
                <a:solidFill>
                  <a:srgbClr val="002060"/>
                </a:solidFill>
              </a:rPr>
              <a:t> and </a:t>
            </a:r>
            <a:r>
              <a:rPr lang="hu-HU" sz="2800" b="1" dirty="0" err="1" smtClean="0">
                <a:solidFill>
                  <a:srgbClr val="002060"/>
                </a:solidFill>
              </a:rPr>
              <a:t>forgetness</a:t>
            </a:r>
            <a:endParaRPr lang="en-US" sz="2800" b="1" dirty="0">
              <a:solidFill>
                <a:srgbClr val="002060"/>
              </a:solidFill>
              <a:latin typeface="Arial" panose="020B0604020202020204" pitchFamily="34" charset="0"/>
              <a:cs typeface="Arial" panose="020B0604020202020204" pitchFamily="34" charset="0"/>
            </a:endParaRPr>
          </a:p>
        </p:txBody>
      </p:sp>
      <p:sp>
        <p:nvSpPr>
          <p:cNvPr id="3" name="Szövegdoboz 2"/>
          <p:cNvSpPr txBox="1"/>
          <p:nvPr/>
        </p:nvSpPr>
        <p:spPr>
          <a:xfrm>
            <a:off x="1187624" y="2224028"/>
            <a:ext cx="7306808" cy="2031325"/>
          </a:xfrm>
          <a:prstGeom prst="rect">
            <a:avLst/>
          </a:prstGeom>
          <a:noFill/>
        </p:spPr>
        <p:txBody>
          <a:bodyPr wrap="none" rtlCol="0">
            <a:spAutoFit/>
          </a:bodyPr>
          <a:lstStyle/>
          <a:p>
            <a:pPr marL="342900" indent="-342900">
              <a:spcBef>
                <a:spcPts val="600"/>
              </a:spcBef>
              <a:spcAft>
                <a:spcPts val="600"/>
              </a:spcAft>
              <a:buFontTx/>
              <a:buChar char="-"/>
            </a:pPr>
            <a:r>
              <a:rPr lang="en-US" sz="2400" b="1" dirty="0" smtClean="0">
                <a:solidFill>
                  <a:srgbClr val="0000CC"/>
                </a:solidFill>
                <a:latin typeface="Arial" panose="020B0604020202020204" pitchFamily="34" charset="0"/>
                <a:cs typeface="Arial" panose="020B0604020202020204" pitchFamily="34" charset="0"/>
              </a:rPr>
              <a:t>Change name </a:t>
            </a:r>
            <a:r>
              <a:rPr lang="en-US" sz="2400" dirty="0" smtClean="0">
                <a:solidFill>
                  <a:srgbClr val="002060"/>
                </a:solidFill>
                <a:latin typeface="Arial" panose="020B0604020202020204" pitchFamily="34" charset="0"/>
                <a:cs typeface="Arial" panose="020B0604020202020204" pitchFamily="34" charset="0"/>
              </a:rPr>
              <a:t>in his family</a:t>
            </a:r>
          </a:p>
          <a:p>
            <a:pPr marL="342900" indent="-342900">
              <a:spcBef>
                <a:spcPts val="600"/>
              </a:spcBef>
              <a:spcAft>
                <a:spcPts val="600"/>
              </a:spcAft>
              <a:buFontTx/>
              <a:buChar char="-"/>
            </a:pPr>
            <a:r>
              <a:rPr lang="en-US" sz="2400" b="1" dirty="0" smtClean="0">
                <a:solidFill>
                  <a:srgbClr val="0000CC"/>
                </a:solidFill>
                <a:latin typeface="Arial" panose="020B0604020202020204" pitchFamily="34" charset="0"/>
                <a:cs typeface="Arial" panose="020B0604020202020204" pitchFamily="34" charset="0"/>
              </a:rPr>
              <a:t>Concealment</a:t>
            </a:r>
            <a:r>
              <a:rPr lang="en-US" sz="2400" dirty="0" smtClean="0">
                <a:solidFill>
                  <a:srgbClr val="002060"/>
                </a:solidFill>
                <a:latin typeface="Arial" panose="020B0604020202020204" pitchFamily="34" charset="0"/>
                <a:cs typeface="Arial" panose="020B0604020202020204" pitchFamily="34" charset="0"/>
              </a:rPr>
              <a:t> of his doctrines, </a:t>
            </a:r>
          </a:p>
          <a:p>
            <a:pPr marL="342900" indent="-342900">
              <a:spcBef>
                <a:spcPts val="600"/>
              </a:spcBef>
              <a:spcAft>
                <a:spcPts val="600"/>
              </a:spcAft>
              <a:buFontTx/>
              <a:buChar char="-"/>
            </a:pPr>
            <a:r>
              <a:rPr lang="en-US" sz="2400" b="1" dirty="0" err="1" smtClean="0">
                <a:solidFill>
                  <a:srgbClr val="0000CC"/>
                </a:solidFill>
                <a:latin typeface="Arial" panose="020B0604020202020204" pitchFamily="34" charset="0"/>
                <a:cs typeface="Arial" panose="020B0604020202020204" pitchFamily="34" charset="0"/>
              </a:rPr>
              <a:t>Conc</a:t>
            </a:r>
            <a:r>
              <a:rPr lang="hu-HU" sz="2400" b="1" dirty="0" err="1" smtClean="0">
                <a:solidFill>
                  <a:srgbClr val="0000CC"/>
                </a:solidFill>
                <a:latin typeface="Arial" panose="020B0604020202020204" pitchFamily="34" charset="0"/>
                <a:cs typeface="Arial" panose="020B0604020202020204" pitchFamily="34" charset="0"/>
              </a:rPr>
              <a:t>ea</a:t>
            </a:r>
            <a:r>
              <a:rPr lang="en-US" sz="2400" b="1" dirty="0" err="1" smtClean="0">
                <a:solidFill>
                  <a:srgbClr val="0000CC"/>
                </a:solidFill>
                <a:latin typeface="Arial" panose="020B0604020202020204" pitchFamily="34" charset="0"/>
                <a:cs typeface="Arial" panose="020B0604020202020204" pitchFamily="34" charset="0"/>
              </a:rPr>
              <a:t>lment</a:t>
            </a:r>
            <a:r>
              <a:rPr lang="en-US" sz="2400" b="1" dirty="0" smtClean="0">
                <a:solidFill>
                  <a:srgbClr val="0000CC"/>
                </a:solidFill>
                <a:latin typeface="Arial" panose="020B0604020202020204" pitchFamily="34" charset="0"/>
                <a:cs typeface="Arial" panose="020B0604020202020204" pitchFamily="34" charset="0"/>
              </a:rPr>
              <a:t> </a:t>
            </a:r>
            <a:r>
              <a:rPr lang="en-US" sz="2400" dirty="0" smtClean="0">
                <a:solidFill>
                  <a:srgbClr val="002060"/>
                </a:solidFill>
                <a:latin typeface="Arial" panose="020B0604020202020204" pitchFamily="34" charset="0"/>
                <a:cs typeface="Arial" panose="020B0604020202020204" pitchFamily="34" charset="0"/>
              </a:rPr>
              <a:t>of his hospital records </a:t>
            </a:r>
            <a:r>
              <a:rPr lang="en-US" sz="2400" b="1" dirty="0" smtClean="0">
                <a:solidFill>
                  <a:srgbClr val="0000CC"/>
                </a:solidFill>
                <a:latin typeface="Arial" panose="020B0604020202020204" pitchFamily="34" charset="0"/>
                <a:cs typeface="Arial" panose="020B0604020202020204" pitchFamily="34" charset="0"/>
              </a:rPr>
              <a:t>until</a:t>
            </a:r>
            <a:r>
              <a:rPr lang="hu-HU" sz="2400" b="1" dirty="0" smtClean="0">
                <a:solidFill>
                  <a:srgbClr val="0000CC"/>
                </a:solidFill>
                <a:latin typeface="Arial" panose="020B0604020202020204" pitchFamily="34" charset="0"/>
                <a:cs typeface="Arial" panose="020B0604020202020204" pitchFamily="34" charset="0"/>
              </a:rPr>
              <a:t> </a:t>
            </a:r>
            <a:r>
              <a:rPr lang="en-US" sz="2400" b="1" dirty="0" smtClean="0">
                <a:solidFill>
                  <a:srgbClr val="0000CC"/>
                </a:solidFill>
                <a:latin typeface="Arial" panose="020B0604020202020204" pitchFamily="34" charset="0"/>
                <a:cs typeface="Arial" panose="020B0604020202020204" pitchFamily="34" charset="0"/>
              </a:rPr>
              <a:t>1977</a:t>
            </a:r>
            <a:r>
              <a:rPr lang="en-US" sz="2400" dirty="0" smtClean="0">
                <a:solidFill>
                  <a:srgbClr val="002060"/>
                </a:solidFill>
                <a:latin typeface="Arial" panose="020B0604020202020204" pitchFamily="34" charset="0"/>
                <a:cs typeface="Arial" panose="020B0604020202020204" pitchFamily="34" charset="0"/>
              </a:rPr>
              <a:t>(!)</a:t>
            </a:r>
          </a:p>
          <a:p>
            <a:pPr marL="342900" indent="-342900">
              <a:spcBef>
                <a:spcPts val="600"/>
              </a:spcBef>
              <a:spcAft>
                <a:spcPts val="600"/>
              </a:spcAft>
              <a:buFontTx/>
              <a:buChar char="-"/>
            </a:pPr>
            <a:r>
              <a:rPr lang="en-US" sz="2400" b="1" dirty="0" smtClean="0">
                <a:solidFill>
                  <a:srgbClr val="0000CC"/>
                </a:solidFill>
                <a:latin typeface="Arial" panose="020B0604020202020204" pitchFamily="34" charset="0"/>
                <a:cs typeface="Arial" panose="020B0604020202020204" pitchFamily="34" charset="0"/>
              </a:rPr>
              <a:t>International resistance</a:t>
            </a:r>
          </a:p>
        </p:txBody>
      </p:sp>
    </p:spTree>
    <p:extLst>
      <p:ext uri="{BB962C8B-B14F-4D97-AF65-F5344CB8AC3E}">
        <p14:creationId xmlns:p14="http://schemas.microsoft.com/office/powerpoint/2010/main" val="10808182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95536" y="836712"/>
            <a:ext cx="8352928" cy="2677656"/>
          </a:xfrm>
          <a:prstGeom prst="rect">
            <a:avLst/>
          </a:prstGeom>
        </p:spPr>
        <p:txBody>
          <a:bodyPr wrap="square">
            <a:spAutoFit/>
          </a:bodyPr>
          <a:lstStyle/>
          <a:p>
            <a:r>
              <a:rPr lang="hu-HU" sz="2400" dirty="0" smtClean="0">
                <a:solidFill>
                  <a:srgbClr val="0000CC"/>
                </a:solidFill>
                <a:latin typeface="Arial" panose="020B0604020202020204" pitchFamily="34" charset="0"/>
                <a:cs typeface="Arial" panose="020B0604020202020204" pitchFamily="34" charset="0"/>
              </a:rPr>
              <a:t>       </a:t>
            </a:r>
            <a:r>
              <a:rPr lang="en-US" sz="2400" b="1" dirty="0" err="1" smtClean="0">
                <a:solidFill>
                  <a:srgbClr val="0000CC"/>
                </a:solidFill>
                <a:latin typeface="Arial" panose="020B0604020202020204" pitchFamily="34" charset="0"/>
                <a:cs typeface="Arial" panose="020B0604020202020204" pitchFamily="34" charset="0"/>
              </a:rPr>
              <a:t>Semmelweis</a:t>
            </a:r>
            <a:r>
              <a:rPr lang="en-US" sz="2400" b="1" dirty="0" smtClean="0">
                <a:solidFill>
                  <a:srgbClr val="0000CC"/>
                </a:solidFill>
                <a:latin typeface="Arial" panose="020B0604020202020204" pitchFamily="34" charset="0"/>
                <a:cs typeface="Arial" panose="020B0604020202020204" pitchFamily="34" charset="0"/>
              </a:rPr>
              <a:t> </a:t>
            </a:r>
            <a:r>
              <a:rPr lang="en-US" sz="2400" b="1" dirty="0">
                <a:solidFill>
                  <a:srgbClr val="0000CC"/>
                </a:solidFill>
                <a:latin typeface="Arial" panose="020B0604020202020204" pitchFamily="34" charset="0"/>
                <a:cs typeface="Arial" panose="020B0604020202020204" pitchFamily="34" charset="0"/>
              </a:rPr>
              <a:t>managed to beat the disease, </a:t>
            </a:r>
            <a:endParaRPr lang="hu-HU" sz="2400" b="1" dirty="0" smtClean="0">
              <a:solidFill>
                <a:srgbClr val="0000CC"/>
              </a:solidFill>
              <a:latin typeface="Arial" panose="020B0604020202020204" pitchFamily="34" charset="0"/>
              <a:cs typeface="Arial" panose="020B0604020202020204" pitchFamily="34" charset="0"/>
            </a:endParaRPr>
          </a:p>
          <a:p>
            <a:r>
              <a:rPr lang="hu-HU" sz="2400" b="1" dirty="0" smtClean="0">
                <a:solidFill>
                  <a:srgbClr val="0000CC"/>
                </a:solidFill>
                <a:latin typeface="Arial" panose="020B0604020202020204" pitchFamily="34" charset="0"/>
                <a:cs typeface="Arial" panose="020B0604020202020204" pitchFamily="34" charset="0"/>
              </a:rPr>
              <a:t>       </a:t>
            </a:r>
            <a:r>
              <a:rPr lang="en-US" sz="2400" b="1" dirty="0" smtClean="0">
                <a:solidFill>
                  <a:srgbClr val="0000CC"/>
                </a:solidFill>
                <a:latin typeface="Arial" panose="020B0604020202020204" pitchFamily="34" charset="0"/>
                <a:cs typeface="Arial" panose="020B0604020202020204" pitchFamily="34" charset="0"/>
              </a:rPr>
              <a:t>but did not succeed in convincing the age!</a:t>
            </a:r>
            <a:endParaRPr lang="hu-HU" sz="2400" b="1" dirty="0" smtClean="0">
              <a:solidFill>
                <a:srgbClr val="0000CC"/>
              </a:solidFill>
              <a:latin typeface="Arial" panose="020B0604020202020204" pitchFamily="34" charset="0"/>
              <a:cs typeface="Arial" panose="020B0604020202020204" pitchFamily="34" charset="0"/>
            </a:endParaRPr>
          </a:p>
          <a:p>
            <a:pPr algn="ctr"/>
            <a:endParaRPr lang="hu-HU" sz="2400" b="1" dirty="0" smtClean="0">
              <a:solidFill>
                <a:srgbClr val="0000CC"/>
              </a:solidFill>
              <a:latin typeface="Arial" panose="020B0604020202020204" pitchFamily="34" charset="0"/>
              <a:cs typeface="Arial" panose="020B0604020202020204" pitchFamily="34" charset="0"/>
            </a:endParaRPr>
          </a:p>
          <a:p>
            <a:r>
              <a:rPr lang="hu-HU" sz="2400" dirty="0" smtClean="0">
                <a:solidFill>
                  <a:srgbClr val="002060"/>
                </a:solidFill>
              </a:rPr>
              <a:t>„</a:t>
            </a:r>
            <a:r>
              <a:rPr lang="hu-HU" sz="2400" dirty="0" err="1" smtClean="0">
                <a:solidFill>
                  <a:srgbClr val="002060"/>
                </a:solidFill>
              </a:rPr>
              <a:t>Nearly</a:t>
            </a:r>
            <a:r>
              <a:rPr lang="hu-HU" sz="2400" dirty="0" smtClean="0">
                <a:solidFill>
                  <a:srgbClr val="002060"/>
                </a:solidFill>
              </a:rPr>
              <a:t> 40 </a:t>
            </a:r>
            <a:r>
              <a:rPr lang="hu-HU" sz="2400" dirty="0" err="1" smtClean="0">
                <a:solidFill>
                  <a:srgbClr val="002060"/>
                </a:solidFill>
              </a:rPr>
              <a:t>years</a:t>
            </a:r>
            <a:r>
              <a:rPr lang="hu-HU" sz="2400" dirty="0" smtClean="0">
                <a:solidFill>
                  <a:srgbClr val="002060"/>
                </a:solidFill>
              </a:rPr>
              <a:t> a</a:t>
            </a:r>
            <a:r>
              <a:rPr lang="en-US" sz="2400" dirty="0" err="1" smtClean="0">
                <a:solidFill>
                  <a:srgbClr val="002060"/>
                </a:solidFill>
              </a:rPr>
              <a:t>fter</a:t>
            </a:r>
            <a:r>
              <a:rPr lang="en-US" sz="2400" dirty="0" smtClean="0">
                <a:solidFill>
                  <a:srgbClr val="002060"/>
                </a:solidFill>
              </a:rPr>
              <a:t> </a:t>
            </a:r>
            <a:r>
              <a:rPr lang="en-US" sz="2400" dirty="0" err="1" smtClean="0">
                <a:solidFill>
                  <a:srgbClr val="002060"/>
                </a:solidFill>
              </a:rPr>
              <a:t>announc</a:t>
            </a:r>
            <a:r>
              <a:rPr lang="hu-HU" sz="2400" dirty="0" err="1" smtClean="0">
                <a:solidFill>
                  <a:srgbClr val="002060"/>
                </a:solidFill>
              </a:rPr>
              <a:t>ement</a:t>
            </a:r>
            <a:r>
              <a:rPr lang="hu-HU" sz="2400" dirty="0" smtClean="0">
                <a:solidFill>
                  <a:srgbClr val="002060"/>
                </a:solidFill>
              </a:rPr>
              <a:t> of Semmelweis</a:t>
            </a:r>
            <a:r>
              <a:rPr lang="en-US" sz="2400" dirty="0" smtClean="0">
                <a:solidFill>
                  <a:srgbClr val="002060"/>
                </a:solidFill>
              </a:rPr>
              <a:t> doctrines in 1885</a:t>
            </a:r>
            <a:r>
              <a:rPr lang="hu-HU" sz="2400" dirty="0" smtClean="0">
                <a:solidFill>
                  <a:srgbClr val="002060"/>
                </a:solidFill>
              </a:rPr>
              <a:t>, </a:t>
            </a:r>
            <a:r>
              <a:rPr lang="hu-HU" sz="2400" b="1" dirty="0" err="1" smtClean="0">
                <a:solidFill>
                  <a:srgbClr val="002060"/>
                </a:solidFill>
              </a:rPr>
              <a:t>Lister</a:t>
            </a:r>
            <a:r>
              <a:rPr lang="hu-HU" sz="2400" b="1" dirty="0" smtClean="0">
                <a:solidFill>
                  <a:srgbClr val="002060"/>
                </a:solidFill>
              </a:rPr>
              <a:t> </a:t>
            </a:r>
            <a:r>
              <a:rPr lang="hu-HU" sz="2400" dirty="0" err="1" smtClean="0">
                <a:solidFill>
                  <a:srgbClr val="002060"/>
                </a:solidFill>
              </a:rPr>
              <a:t>was</a:t>
            </a:r>
            <a:r>
              <a:rPr lang="hu-HU" sz="2400" dirty="0" smtClean="0">
                <a:solidFill>
                  <a:srgbClr val="002060"/>
                </a:solidFill>
              </a:rPr>
              <a:t> </a:t>
            </a:r>
            <a:r>
              <a:rPr lang="hu-HU" sz="2400" dirty="0" err="1" smtClean="0">
                <a:solidFill>
                  <a:srgbClr val="002060"/>
                </a:solidFill>
              </a:rPr>
              <a:t>seen</a:t>
            </a:r>
            <a:r>
              <a:rPr lang="hu-HU" sz="2400" dirty="0" smtClean="0">
                <a:solidFill>
                  <a:srgbClr val="002060"/>
                </a:solidFill>
              </a:rPr>
              <a:t> </a:t>
            </a:r>
            <a:r>
              <a:rPr lang="hu-HU" sz="2400" dirty="0" err="1" smtClean="0">
                <a:solidFill>
                  <a:srgbClr val="002060"/>
                </a:solidFill>
              </a:rPr>
              <a:t>to</a:t>
            </a:r>
            <a:r>
              <a:rPr lang="hu-HU" sz="2400" dirty="0" smtClean="0">
                <a:solidFill>
                  <a:srgbClr val="002060"/>
                </a:solidFill>
              </a:rPr>
              <a:t> </a:t>
            </a:r>
            <a:r>
              <a:rPr lang="hu-HU" sz="2400" dirty="0" err="1" smtClean="0">
                <a:solidFill>
                  <a:srgbClr val="002060"/>
                </a:solidFill>
              </a:rPr>
              <a:t>leave</a:t>
            </a:r>
            <a:r>
              <a:rPr lang="hu-HU" sz="2400" dirty="0" smtClean="0">
                <a:solidFill>
                  <a:srgbClr val="002060"/>
                </a:solidFill>
              </a:rPr>
              <a:t> </a:t>
            </a:r>
            <a:r>
              <a:rPr lang="hu-HU" sz="2400" dirty="0" err="1" smtClean="0">
                <a:solidFill>
                  <a:srgbClr val="002060"/>
                </a:solidFill>
              </a:rPr>
              <a:t>his</a:t>
            </a:r>
            <a:r>
              <a:rPr lang="hu-HU" sz="2400" dirty="0" smtClean="0">
                <a:solidFill>
                  <a:srgbClr val="002060"/>
                </a:solidFill>
              </a:rPr>
              <a:t> </a:t>
            </a:r>
            <a:r>
              <a:rPr lang="hu-HU" sz="2400" dirty="0" err="1" smtClean="0">
                <a:solidFill>
                  <a:srgbClr val="002060"/>
                </a:solidFill>
              </a:rPr>
              <a:t>car</a:t>
            </a:r>
            <a:r>
              <a:rPr lang="hu-HU" sz="2400" dirty="0" smtClean="0">
                <a:solidFill>
                  <a:srgbClr val="002060"/>
                </a:solidFill>
              </a:rPr>
              <a:t>, </a:t>
            </a:r>
            <a:r>
              <a:rPr lang="hu-HU" sz="2400" dirty="0" err="1" smtClean="0">
                <a:solidFill>
                  <a:srgbClr val="002060"/>
                </a:solidFill>
              </a:rPr>
              <a:t>to</a:t>
            </a:r>
            <a:r>
              <a:rPr lang="hu-HU" sz="2400" dirty="0" smtClean="0">
                <a:solidFill>
                  <a:srgbClr val="002060"/>
                </a:solidFill>
              </a:rPr>
              <a:t> </a:t>
            </a:r>
            <a:r>
              <a:rPr lang="hu-HU" sz="2400" dirty="0" err="1" smtClean="0">
                <a:solidFill>
                  <a:srgbClr val="002060"/>
                </a:solidFill>
              </a:rPr>
              <a:t>perform</a:t>
            </a:r>
            <a:r>
              <a:rPr lang="hu-HU" sz="2400" dirty="0" smtClean="0">
                <a:solidFill>
                  <a:srgbClr val="002060"/>
                </a:solidFill>
              </a:rPr>
              <a:t> a </a:t>
            </a:r>
            <a:r>
              <a:rPr lang="hu-HU" sz="2400" dirty="0" err="1" smtClean="0">
                <a:solidFill>
                  <a:srgbClr val="002060"/>
                </a:solidFill>
              </a:rPr>
              <a:t>surgary</a:t>
            </a:r>
            <a:r>
              <a:rPr lang="hu-HU" sz="2400" dirty="0" smtClean="0">
                <a:solidFill>
                  <a:srgbClr val="002060"/>
                </a:solidFill>
              </a:rPr>
              <a:t> </a:t>
            </a:r>
            <a:r>
              <a:rPr lang="hu-HU" sz="2400" dirty="0" err="1" smtClean="0">
                <a:solidFill>
                  <a:srgbClr val="002060"/>
                </a:solidFill>
              </a:rPr>
              <a:t>without</a:t>
            </a:r>
            <a:r>
              <a:rPr lang="hu-HU" sz="2400" dirty="0" smtClean="0">
                <a:solidFill>
                  <a:srgbClr val="002060"/>
                </a:solidFill>
              </a:rPr>
              <a:t> </a:t>
            </a:r>
            <a:r>
              <a:rPr lang="hu-HU" sz="2400" dirty="0" err="1" smtClean="0">
                <a:solidFill>
                  <a:srgbClr val="002060"/>
                </a:solidFill>
              </a:rPr>
              <a:t>washing</a:t>
            </a:r>
            <a:r>
              <a:rPr lang="hu-HU" sz="2400" dirty="0" smtClean="0">
                <a:solidFill>
                  <a:srgbClr val="002060"/>
                </a:solidFill>
              </a:rPr>
              <a:t> </a:t>
            </a:r>
            <a:r>
              <a:rPr lang="hu-HU" sz="2400" dirty="0" err="1" smtClean="0">
                <a:solidFill>
                  <a:srgbClr val="002060"/>
                </a:solidFill>
              </a:rPr>
              <a:t>his</a:t>
            </a:r>
            <a:r>
              <a:rPr lang="hu-HU" sz="2400" dirty="0" smtClean="0">
                <a:solidFill>
                  <a:srgbClr val="002060"/>
                </a:solidFill>
              </a:rPr>
              <a:t> </a:t>
            </a:r>
            <a:r>
              <a:rPr lang="hu-HU" sz="2400" dirty="0" err="1" smtClean="0">
                <a:solidFill>
                  <a:srgbClr val="002060"/>
                </a:solidFill>
              </a:rPr>
              <a:t>hands</a:t>
            </a:r>
            <a:r>
              <a:rPr lang="hu-HU" sz="2400" dirty="0" smtClean="0">
                <a:solidFill>
                  <a:srgbClr val="002060"/>
                </a:solidFill>
              </a:rPr>
              <a:t> and </a:t>
            </a:r>
            <a:r>
              <a:rPr lang="hu-HU" sz="2400" dirty="0" err="1" smtClean="0">
                <a:solidFill>
                  <a:srgbClr val="002060"/>
                </a:solidFill>
              </a:rPr>
              <a:t>only</a:t>
            </a:r>
            <a:r>
              <a:rPr lang="hu-HU" sz="2400" dirty="0" smtClean="0">
                <a:solidFill>
                  <a:srgbClr val="002060"/>
                </a:solidFill>
              </a:rPr>
              <a:t> </a:t>
            </a:r>
            <a:r>
              <a:rPr lang="hu-HU" sz="2400" dirty="0" err="1" smtClean="0">
                <a:solidFill>
                  <a:srgbClr val="002060"/>
                </a:solidFill>
              </a:rPr>
              <a:t>using</a:t>
            </a:r>
            <a:r>
              <a:rPr lang="hu-HU" sz="2400" dirty="0" smtClean="0">
                <a:solidFill>
                  <a:srgbClr val="002060"/>
                </a:solidFill>
              </a:rPr>
              <a:t> </a:t>
            </a:r>
            <a:r>
              <a:rPr lang="en-US" sz="2400" dirty="0" smtClean="0">
                <a:solidFill>
                  <a:srgbClr val="002060"/>
                </a:solidFill>
              </a:rPr>
              <a:t>abundant</a:t>
            </a:r>
            <a:r>
              <a:rPr lang="hu-HU" sz="2400" dirty="0" smtClean="0">
                <a:solidFill>
                  <a:srgbClr val="002060"/>
                </a:solidFill>
              </a:rPr>
              <a:t> </a:t>
            </a:r>
            <a:r>
              <a:rPr lang="hu-HU" sz="2400" b="1" dirty="0" err="1" smtClean="0">
                <a:solidFill>
                  <a:srgbClr val="002060"/>
                </a:solidFill>
              </a:rPr>
              <a:t>carbolic</a:t>
            </a:r>
            <a:r>
              <a:rPr lang="hu-HU" sz="2400" b="1" dirty="0" smtClean="0">
                <a:solidFill>
                  <a:srgbClr val="002060"/>
                </a:solidFill>
              </a:rPr>
              <a:t> </a:t>
            </a:r>
            <a:r>
              <a:rPr lang="hu-HU" sz="2400" b="1" dirty="0" err="1">
                <a:solidFill>
                  <a:srgbClr val="002060"/>
                </a:solidFill>
              </a:rPr>
              <a:t>acid</a:t>
            </a:r>
            <a:r>
              <a:rPr lang="hu-HU" sz="2400" b="1" dirty="0">
                <a:solidFill>
                  <a:srgbClr val="002060"/>
                </a:solidFill>
              </a:rPr>
              <a:t> </a:t>
            </a:r>
            <a:r>
              <a:rPr lang="hu-HU" sz="2400" b="1" dirty="0" err="1">
                <a:solidFill>
                  <a:srgbClr val="002060"/>
                </a:solidFill>
              </a:rPr>
              <a:t>solutions</a:t>
            </a:r>
            <a:r>
              <a:rPr lang="hu-HU" sz="2400" dirty="0" smtClean="0">
                <a:solidFill>
                  <a:srgbClr val="002060"/>
                </a:solidFill>
              </a:rPr>
              <a:t>.”</a:t>
            </a:r>
            <a:endParaRPr lang="hu-HU" sz="2400" dirty="0">
              <a:solidFill>
                <a:srgbClr val="002060"/>
              </a:solidFill>
              <a:latin typeface="Arial" panose="020B0604020202020204" pitchFamily="34" charset="0"/>
              <a:cs typeface="Arial" panose="020B0604020202020204" pitchFamily="34" charset="0"/>
            </a:endParaRPr>
          </a:p>
        </p:txBody>
      </p:sp>
      <p:sp>
        <p:nvSpPr>
          <p:cNvPr id="4" name="Téglalap 3"/>
          <p:cNvSpPr/>
          <p:nvPr/>
        </p:nvSpPr>
        <p:spPr>
          <a:xfrm>
            <a:off x="1619672" y="6423139"/>
            <a:ext cx="6606480" cy="246221"/>
          </a:xfrm>
          <a:prstGeom prst="rect">
            <a:avLst/>
          </a:prstGeom>
        </p:spPr>
        <p:txBody>
          <a:bodyPr wrap="square">
            <a:spAutoFit/>
          </a:bodyPr>
          <a:lstStyle/>
          <a:p>
            <a:pPr lvl="0"/>
            <a:r>
              <a:rPr lang="hu-HU" sz="1000" dirty="0">
                <a:solidFill>
                  <a:srgbClr val="002060"/>
                </a:solidFill>
              </a:rPr>
              <a:t>Csillag I.: A Semmelweis-koncepció egy előzménye a magyar orvosi irodalomban. Orvosi Hetilap, 1968; 874–877.</a:t>
            </a:r>
          </a:p>
        </p:txBody>
      </p:sp>
      <p:pic>
        <p:nvPicPr>
          <p:cNvPr id="4098" name="Picture 2" descr="Lister in theatr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3573016"/>
            <a:ext cx="3552329" cy="2272396"/>
          </a:xfrm>
          <a:prstGeom prst="rect">
            <a:avLst/>
          </a:prstGeom>
          <a:noFill/>
          <a:extLst>
            <a:ext uri="{909E8E84-426E-40DD-AFC4-6F175D3DCCD1}">
              <a14:hiddenFill xmlns:a14="http://schemas.microsoft.com/office/drawing/2010/main">
                <a:solidFill>
                  <a:srgbClr val="FFFFFF"/>
                </a:solidFill>
              </a14:hiddenFill>
            </a:ext>
          </a:extLst>
        </p:spPr>
      </p:pic>
      <p:sp>
        <p:nvSpPr>
          <p:cNvPr id="3" name="Szövegdoboz 2"/>
          <p:cNvSpPr txBox="1"/>
          <p:nvPr/>
        </p:nvSpPr>
        <p:spPr>
          <a:xfrm>
            <a:off x="3707904" y="5805264"/>
            <a:ext cx="1499641" cy="338554"/>
          </a:xfrm>
          <a:prstGeom prst="rect">
            <a:avLst/>
          </a:prstGeom>
          <a:noFill/>
        </p:spPr>
        <p:txBody>
          <a:bodyPr wrap="none" rtlCol="0">
            <a:spAutoFit/>
          </a:bodyPr>
          <a:lstStyle/>
          <a:p>
            <a:r>
              <a:rPr lang="hu-HU" sz="1600" dirty="0" err="1" smtClean="0"/>
              <a:t>Lister</a:t>
            </a:r>
            <a:r>
              <a:rPr lang="hu-HU" sz="1600" dirty="0" smtClean="0"/>
              <a:t> </a:t>
            </a:r>
            <a:r>
              <a:rPr lang="hu-HU" sz="1600" dirty="0" err="1" smtClean="0"/>
              <a:t>in</a:t>
            </a:r>
            <a:r>
              <a:rPr lang="hu-HU" sz="1600" dirty="0" smtClean="0"/>
              <a:t> </a:t>
            </a:r>
            <a:r>
              <a:rPr lang="hu-HU" sz="1600" dirty="0" err="1" smtClean="0"/>
              <a:t>theatre</a:t>
            </a:r>
            <a:endParaRPr lang="en-US" sz="1600" dirty="0"/>
          </a:p>
        </p:txBody>
      </p:sp>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4541" y="456433"/>
            <a:ext cx="1181124" cy="1181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51651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95536" y="838944"/>
            <a:ext cx="8352928" cy="4154984"/>
          </a:xfrm>
          <a:prstGeom prst="rect">
            <a:avLst/>
          </a:prstGeom>
        </p:spPr>
        <p:txBody>
          <a:bodyPr wrap="square">
            <a:spAutoFit/>
          </a:bodyPr>
          <a:lstStyle/>
          <a:p>
            <a:pPr marL="342900" indent="-342900">
              <a:buFontTx/>
              <a:buChar char="-"/>
            </a:pPr>
            <a:r>
              <a:rPr lang="hu-HU" sz="2400" b="1" dirty="0" smtClean="0">
                <a:solidFill>
                  <a:srgbClr val="002060"/>
                </a:solidFill>
                <a:latin typeface="Arial" panose="020B0604020202020204" pitchFamily="34" charset="0"/>
                <a:cs typeface="Arial" panose="020B0604020202020204" pitchFamily="34" charset="0"/>
              </a:rPr>
              <a:t>Virchow</a:t>
            </a:r>
            <a:r>
              <a:rPr lang="hu-HU" sz="2400" b="1" dirty="0">
                <a:solidFill>
                  <a:srgbClr val="002060"/>
                </a:solidFill>
                <a:latin typeface="Arial" panose="020B0604020202020204" pitchFamily="34" charset="0"/>
                <a:cs typeface="Arial" panose="020B0604020202020204" pitchFamily="34" charset="0"/>
              </a:rPr>
              <a:t>, </a:t>
            </a:r>
            <a:r>
              <a:rPr lang="hu-HU" sz="2400" dirty="0" smtClean="0">
                <a:solidFill>
                  <a:srgbClr val="002060"/>
                </a:solidFill>
                <a:latin typeface="Arial" panose="020B0604020202020204" pitchFamily="34" charset="0"/>
                <a:cs typeface="Arial" panose="020B0604020202020204" pitchFamily="34" charset="0"/>
              </a:rPr>
              <a:t>the exponent of „cell pathology” also persistently attacked his doctrines. In his lecture of </a:t>
            </a:r>
            <a:r>
              <a:rPr lang="hu-HU" sz="2400" dirty="0" smtClean="0">
                <a:solidFill>
                  <a:srgbClr val="0000CC"/>
                </a:solidFill>
                <a:latin typeface="Arial" panose="020B0604020202020204" pitchFamily="34" charset="0"/>
                <a:cs typeface="Arial" panose="020B0604020202020204" pitchFamily="34" charset="0"/>
              </a:rPr>
              <a:t>1</a:t>
            </a:r>
            <a:r>
              <a:rPr lang="en-US" sz="2400" dirty="0" smtClean="0">
                <a:solidFill>
                  <a:srgbClr val="0000CC"/>
                </a:solidFill>
                <a:latin typeface="Arial" panose="020B0604020202020204" pitchFamily="34" charset="0"/>
                <a:cs typeface="Arial" panose="020B0604020202020204" pitchFamily="34" charset="0"/>
              </a:rPr>
              <a:t>858</a:t>
            </a:r>
            <a:r>
              <a:rPr lang="hu-HU" sz="2400" dirty="0" smtClean="0">
                <a:solidFill>
                  <a:srgbClr val="0000CC"/>
                </a:solidFill>
                <a:latin typeface="Arial" panose="020B0604020202020204" pitchFamily="34" charset="0"/>
                <a:cs typeface="Arial" panose="020B0604020202020204" pitchFamily="34" charset="0"/>
              </a:rPr>
              <a:t>,</a:t>
            </a:r>
            <a:r>
              <a:rPr lang="en-US" sz="2400" dirty="0" smtClean="0">
                <a:solidFill>
                  <a:srgbClr val="0000CC"/>
                </a:solidFill>
                <a:latin typeface="Arial" panose="020B0604020202020204" pitchFamily="34" charset="0"/>
                <a:cs typeface="Arial" panose="020B0604020202020204" pitchFamily="34" charset="0"/>
              </a:rPr>
              <a:t> </a:t>
            </a:r>
            <a:r>
              <a:rPr lang="hu-HU" sz="2400" dirty="0" smtClean="0">
                <a:solidFill>
                  <a:srgbClr val="0000CC"/>
                </a:solidFill>
                <a:latin typeface="Arial" panose="020B0604020202020204" pitchFamily="34" charset="0"/>
                <a:cs typeface="Arial" panose="020B0604020202020204" pitchFamily="34" charset="0"/>
              </a:rPr>
              <a:t>he</a:t>
            </a:r>
            <a:r>
              <a:rPr lang="hu-HU" sz="2400" dirty="0" smtClean="0">
                <a:solidFill>
                  <a:srgbClr val="002060"/>
                </a:solidFill>
                <a:latin typeface="Arial" panose="020B0604020202020204" pitchFamily="34" charset="0"/>
                <a:cs typeface="Arial" panose="020B0604020202020204" pitchFamily="34" charset="0"/>
              </a:rPr>
              <a:t> </a:t>
            </a:r>
            <a:r>
              <a:rPr lang="hu-HU" sz="2400" dirty="0" err="1" smtClean="0">
                <a:solidFill>
                  <a:srgbClr val="0000CC"/>
                </a:solidFill>
                <a:latin typeface="Arial" panose="020B0604020202020204" pitchFamily="34" charset="0"/>
                <a:cs typeface="Arial" panose="020B0604020202020204" pitchFamily="34" charset="0"/>
              </a:rPr>
              <a:t>still</a:t>
            </a:r>
            <a:r>
              <a:rPr lang="hu-HU" sz="2400" dirty="0" smtClean="0">
                <a:solidFill>
                  <a:srgbClr val="0000CC"/>
                </a:solidFill>
                <a:latin typeface="Arial" panose="020B0604020202020204" pitchFamily="34" charset="0"/>
                <a:cs typeface="Arial" panose="020B0604020202020204" pitchFamily="34" charset="0"/>
              </a:rPr>
              <a:t> </a:t>
            </a:r>
            <a:r>
              <a:rPr lang="hu-HU" sz="2400" dirty="0" err="1" smtClean="0">
                <a:solidFill>
                  <a:srgbClr val="0000CC"/>
                </a:solidFill>
                <a:latin typeface="Arial" panose="020B0604020202020204" pitchFamily="34" charset="0"/>
                <a:cs typeface="Arial" panose="020B0604020202020204" pitchFamily="34" charset="0"/>
              </a:rPr>
              <a:t>insisted</a:t>
            </a:r>
            <a:r>
              <a:rPr lang="hu-HU" sz="2400" dirty="0" smtClean="0">
                <a:solidFill>
                  <a:srgbClr val="0000CC"/>
                </a:solidFill>
                <a:latin typeface="Arial" panose="020B0604020202020204" pitchFamily="34" charset="0"/>
                <a:cs typeface="Arial" panose="020B0604020202020204" pitchFamily="34" charset="0"/>
              </a:rPr>
              <a:t> </a:t>
            </a:r>
            <a:r>
              <a:rPr lang="hu-HU" sz="2400" dirty="0" err="1" smtClean="0">
                <a:solidFill>
                  <a:srgbClr val="0000CC"/>
                </a:solidFill>
                <a:latin typeface="Arial" panose="020B0604020202020204" pitchFamily="34" charset="0"/>
                <a:cs typeface="Arial" panose="020B0604020202020204" pitchFamily="34" charset="0"/>
              </a:rPr>
              <a:t>that</a:t>
            </a:r>
            <a:r>
              <a:rPr lang="hu-HU" sz="2400" dirty="0" smtClean="0">
                <a:solidFill>
                  <a:srgbClr val="0000CC"/>
                </a:solidFill>
                <a:latin typeface="Arial" panose="020B0604020202020204" pitchFamily="34" charset="0"/>
                <a:cs typeface="Arial" panose="020B0604020202020204" pitchFamily="34" charset="0"/>
              </a:rPr>
              <a:t> </a:t>
            </a:r>
            <a:r>
              <a:rPr lang="hu-HU" sz="2400" dirty="0" err="1" smtClean="0">
                <a:solidFill>
                  <a:srgbClr val="0000CC"/>
                </a:solidFill>
                <a:latin typeface="Arial" panose="020B0604020202020204" pitchFamily="34" charset="0"/>
                <a:cs typeface="Arial" panose="020B0604020202020204" pitchFamily="34" charset="0"/>
              </a:rPr>
              <a:t>the</a:t>
            </a:r>
            <a:r>
              <a:rPr lang="hu-HU" sz="2400" dirty="0" smtClean="0">
                <a:solidFill>
                  <a:srgbClr val="0000CC"/>
                </a:solidFill>
                <a:latin typeface="Arial" panose="020B0604020202020204" pitchFamily="34" charset="0"/>
                <a:cs typeface="Arial" panose="020B0604020202020204" pitchFamily="34" charset="0"/>
              </a:rPr>
              <a:t> </a:t>
            </a:r>
            <a:r>
              <a:rPr lang="hu-HU" sz="2400" dirty="0" err="1" smtClean="0">
                <a:solidFill>
                  <a:srgbClr val="0000CC"/>
                </a:solidFill>
                <a:latin typeface="Arial" panose="020B0604020202020204" pitchFamily="34" charset="0"/>
                <a:cs typeface="Arial" panose="020B0604020202020204" pitchFamily="34" charset="0"/>
              </a:rPr>
              <a:t>cause</a:t>
            </a:r>
            <a:r>
              <a:rPr lang="hu-HU" sz="2400" dirty="0" smtClean="0">
                <a:solidFill>
                  <a:srgbClr val="0000CC"/>
                </a:solidFill>
                <a:latin typeface="Arial" panose="020B0604020202020204" pitchFamily="34" charset="0"/>
                <a:cs typeface="Arial" panose="020B0604020202020204" pitchFamily="34" charset="0"/>
              </a:rPr>
              <a:t> of </a:t>
            </a:r>
            <a:r>
              <a:rPr lang="hu-HU" sz="2400" dirty="0" err="1" smtClean="0">
                <a:solidFill>
                  <a:srgbClr val="0000CC"/>
                </a:solidFill>
                <a:latin typeface="Arial" panose="020B0604020202020204" pitchFamily="34" charset="0"/>
                <a:cs typeface="Arial" panose="020B0604020202020204" pitchFamily="34" charset="0"/>
              </a:rPr>
              <a:t>puerperal</a:t>
            </a:r>
            <a:r>
              <a:rPr lang="hu-HU" sz="2400" dirty="0" smtClean="0">
                <a:solidFill>
                  <a:srgbClr val="0000CC"/>
                </a:solidFill>
                <a:latin typeface="Arial" panose="020B0604020202020204" pitchFamily="34" charset="0"/>
                <a:cs typeface="Arial" panose="020B0604020202020204" pitchFamily="34" charset="0"/>
              </a:rPr>
              <a:t> </a:t>
            </a:r>
            <a:r>
              <a:rPr lang="hu-HU" sz="2400" dirty="0" err="1" smtClean="0">
                <a:solidFill>
                  <a:srgbClr val="0000CC"/>
                </a:solidFill>
                <a:latin typeface="Arial" panose="020B0604020202020204" pitchFamily="34" charset="0"/>
                <a:cs typeface="Arial" panose="020B0604020202020204" pitchFamily="34" charset="0"/>
              </a:rPr>
              <a:t>fever</a:t>
            </a:r>
            <a:r>
              <a:rPr lang="hu-HU" sz="2400" dirty="0" smtClean="0">
                <a:solidFill>
                  <a:srgbClr val="0000CC"/>
                </a:solidFill>
                <a:latin typeface="Arial" panose="020B0604020202020204" pitchFamily="34" charset="0"/>
                <a:cs typeface="Arial" panose="020B0604020202020204" pitchFamily="34" charset="0"/>
              </a:rPr>
              <a:t> </a:t>
            </a:r>
            <a:r>
              <a:rPr lang="en-US" sz="2400" dirty="0" smtClean="0">
                <a:solidFill>
                  <a:srgbClr val="0000CC"/>
                </a:solidFill>
                <a:latin typeface="Arial" panose="020B0604020202020204" pitchFamily="34" charset="0"/>
                <a:cs typeface="Arial" panose="020B0604020202020204" pitchFamily="34" charset="0"/>
              </a:rPr>
              <a:t>disease </a:t>
            </a:r>
            <a:r>
              <a:rPr lang="hu-HU" sz="2400" dirty="0" err="1" smtClean="0">
                <a:solidFill>
                  <a:srgbClr val="0000CC"/>
                </a:solidFill>
                <a:latin typeface="Arial" panose="020B0604020202020204" pitchFamily="34" charset="0"/>
                <a:cs typeface="Arial" panose="020B0604020202020204" pitchFamily="34" charset="0"/>
              </a:rPr>
              <a:t>are</a:t>
            </a:r>
            <a:r>
              <a:rPr lang="hu-HU" sz="2400" dirty="0" smtClean="0">
                <a:solidFill>
                  <a:srgbClr val="0000CC"/>
                </a:solidFill>
                <a:latin typeface="Arial" panose="020B0604020202020204" pitchFamily="34" charset="0"/>
                <a:cs typeface="Arial" panose="020B0604020202020204" pitchFamily="34" charset="0"/>
              </a:rPr>
              <a:t> </a:t>
            </a:r>
            <a:r>
              <a:rPr lang="hu-HU" sz="2400" dirty="0" err="1" smtClean="0">
                <a:solidFill>
                  <a:srgbClr val="0000CC"/>
                </a:solidFill>
                <a:latin typeface="Arial" panose="020B0604020202020204" pitchFamily="34" charset="0"/>
                <a:cs typeface="Arial" panose="020B0604020202020204" pitchFamily="34" charset="0"/>
              </a:rPr>
              <a:t>the</a:t>
            </a:r>
            <a:r>
              <a:rPr lang="hu-HU" sz="2400" dirty="0" smtClean="0">
                <a:solidFill>
                  <a:srgbClr val="0000CC"/>
                </a:solidFill>
                <a:latin typeface="Arial" panose="020B0604020202020204" pitchFamily="34" charset="0"/>
                <a:cs typeface="Arial" panose="020B0604020202020204" pitchFamily="34" charset="0"/>
              </a:rPr>
              <a:t> </a:t>
            </a:r>
            <a:r>
              <a:rPr lang="hu-HU" sz="2400" dirty="0" err="1" smtClean="0">
                <a:solidFill>
                  <a:srgbClr val="0000CC"/>
                </a:solidFill>
                <a:latin typeface="Arial" panose="020B0604020202020204" pitchFamily="34" charset="0"/>
                <a:cs typeface="Arial" panose="020B0604020202020204" pitchFamily="34" charset="0"/>
              </a:rPr>
              <a:t>atmosheric</a:t>
            </a:r>
            <a:r>
              <a:rPr lang="hu-HU" sz="2400" dirty="0" smtClean="0">
                <a:solidFill>
                  <a:srgbClr val="0000CC"/>
                </a:solidFill>
                <a:latin typeface="Arial" panose="020B0604020202020204" pitchFamily="34" charset="0"/>
                <a:cs typeface="Arial" panose="020B0604020202020204" pitchFamily="34" charset="0"/>
              </a:rPr>
              <a:t> and </a:t>
            </a:r>
            <a:r>
              <a:rPr lang="hu-HU" sz="2400" dirty="0" err="1" smtClean="0">
                <a:solidFill>
                  <a:srgbClr val="0000CC"/>
                </a:solidFill>
                <a:latin typeface="Arial" panose="020B0604020202020204" pitchFamily="34" charset="0"/>
                <a:cs typeface="Arial" panose="020B0604020202020204" pitchFamily="34" charset="0"/>
              </a:rPr>
              <a:t>suppurative</a:t>
            </a:r>
            <a:r>
              <a:rPr lang="hu-HU" sz="2400" dirty="0" smtClean="0">
                <a:solidFill>
                  <a:srgbClr val="0000CC"/>
                </a:solidFill>
                <a:latin typeface="Arial" panose="020B0604020202020204" pitchFamily="34" charset="0"/>
                <a:cs typeface="Arial" panose="020B0604020202020204" pitchFamily="34" charset="0"/>
              </a:rPr>
              <a:t> </a:t>
            </a:r>
            <a:r>
              <a:rPr lang="hu-HU" sz="2400" dirty="0" err="1" smtClean="0">
                <a:solidFill>
                  <a:srgbClr val="0000CC"/>
                </a:solidFill>
                <a:latin typeface="Arial" panose="020B0604020202020204" pitchFamily="34" charset="0"/>
                <a:cs typeface="Arial" panose="020B0604020202020204" pitchFamily="34" charset="0"/>
              </a:rPr>
              <a:t>disease</a:t>
            </a:r>
            <a:r>
              <a:rPr lang="hu-HU" sz="2400" dirty="0" smtClean="0">
                <a:solidFill>
                  <a:srgbClr val="0000CC"/>
                </a:solidFill>
                <a:latin typeface="Arial" panose="020B0604020202020204" pitchFamily="34" charset="0"/>
                <a:cs typeface="Arial" panose="020B0604020202020204" pitchFamily="34" charset="0"/>
              </a:rPr>
              <a:t> </a:t>
            </a:r>
            <a:r>
              <a:rPr lang="hu-HU" sz="2400" dirty="0" err="1" smtClean="0">
                <a:solidFill>
                  <a:srgbClr val="0000CC"/>
                </a:solidFill>
                <a:latin typeface="Arial" panose="020B0604020202020204" pitchFamily="34" charset="0"/>
                <a:cs typeface="Arial" panose="020B0604020202020204" pitchFamily="34" charset="0"/>
              </a:rPr>
              <a:t>with</a:t>
            </a:r>
            <a:r>
              <a:rPr lang="hu-HU" sz="2400" dirty="0" smtClean="0">
                <a:solidFill>
                  <a:srgbClr val="0000CC"/>
                </a:solidFill>
                <a:latin typeface="Arial" panose="020B0604020202020204" pitchFamily="34" charset="0"/>
                <a:cs typeface="Arial" panose="020B0604020202020204" pitchFamily="34" charset="0"/>
              </a:rPr>
              <a:t> </a:t>
            </a:r>
            <a:r>
              <a:rPr lang="en-US" sz="2400" dirty="0" smtClean="0">
                <a:solidFill>
                  <a:srgbClr val="0000CC"/>
                </a:solidFill>
                <a:latin typeface="Arial" panose="020B0604020202020204" pitchFamily="34" charset="0"/>
                <a:cs typeface="Arial" panose="020B0604020202020204" pitchFamily="34" charset="0"/>
              </a:rPr>
              <a:t>simultaneous </a:t>
            </a:r>
            <a:r>
              <a:rPr lang="en-US" sz="2400" dirty="0">
                <a:solidFill>
                  <a:srgbClr val="0000CC"/>
                </a:solidFill>
                <a:latin typeface="Arial" panose="020B0604020202020204" pitchFamily="34" charset="0"/>
                <a:cs typeface="Arial" panose="020B0604020202020204" pitchFamily="34" charset="0"/>
              </a:rPr>
              <a:t>occurrence of milk secretion </a:t>
            </a:r>
            <a:r>
              <a:rPr lang="en-US" sz="2400" dirty="0" smtClean="0">
                <a:solidFill>
                  <a:srgbClr val="0000CC"/>
                </a:solidFill>
                <a:latin typeface="Arial" panose="020B0604020202020204" pitchFamily="34" charset="0"/>
                <a:cs typeface="Arial" panose="020B0604020202020204" pitchFamily="34" charset="0"/>
              </a:rPr>
              <a:t>disorder</a:t>
            </a:r>
            <a:r>
              <a:rPr lang="hu-HU" sz="2400" dirty="0" smtClean="0">
                <a:solidFill>
                  <a:srgbClr val="0000CC"/>
                </a:solidFill>
                <a:latin typeface="Arial" panose="020B0604020202020204" pitchFamily="34" charset="0"/>
                <a:cs typeface="Arial" panose="020B0604020202020204" pitchFamily="34" charset="0"/>
              </a:rPr>
              <a:t>, </a:t>
            </a:r>
            <a:r>
              <a:rPr lang="hu-HU" sz="2400" dirty="0" err="1" smtClean="0">
                <a:solidFill>
                  <a:srgbClr val="0000CC"/>
                </a:solidFill>
                <a:latin typeface="Arial" panose="020B0604020202020204" pitchFamily="34" charset="0"/>
                <a:cs typeface="Arial" panose="020B0604020202020204" pitchFamily="34" charset="0"/>
              </a:rPr>
              <a:t>neural</a:t>
            </a:r>
            <a:r>
              <a:rPr lang="hu-HU" sz="2400" dirty="0" smtClean="0">
                <a:solidFill>
                  <a:srgbClr val="0000CC"/>
                </a:solidFill>
                <a:latin typeface="Arial" panose="020B0604020202020204" pitchFamily="34" charset="0"/>
                <a:cs typeface="Arial" panose="020B0604020202020204" pitchFamily="34" charset="0"/>
              </a:rPr>
              <a:t> </a:t>
            </a:r>
            <a:r>
              <a:rPr lang="hu-HU" sz="2400" dirty="0" err="1" smtClean="0">
                <a:solidFill>
                  <a:srgbClr val="0000CC"/>
                </a:solidFill>
                <a:latin typeface="Arial" panose="020B0604020202020204" pitchFamily="34" charset="0"/>
                <a:cs typeface="Arial" panose="020B0604020202020204" pitchFamily="34" charset="0"/>
              </a:rPr>
              <a:t>alteration</a:t>
            </a:r>
            <a:r>
              <a:rPr lang="hu-HU" sz="2400" dirty="0" smtClean="0">
                <a:solidFill>
                  <a:srgbClr val="0000CC"/>
                </a:solidFill>
                <a:latin typeface="Arial" panose="020B0604020202020204" pitchFamily="34" charset="0"/>
                <a:cs typeface="Arial" panose="020B0604020202020204" pitchFamily="34" charset="0"/>
              </a:rPr>
              <a:t> </a:t>
            </a:r>
            <a:r>
              <a:rPr lang="en-US" sz="2400" dirty="0" smtClean="0">
                <a:solidFill>
                  <a:srgbClr val="0000CC"/>
                </a:solidFill>
                <a:latin typeface="Arial" panose="020B0604020202020204" pitchFamily="34" charset="0"/>
                <a:cs typeface="Arial" panose="020B0604020202020204" pitchFamily="34" charset="0"/>
              </a:rPr>
              <a:t>and</a:t>
            </a:r>
            <a:r>
              <a:rPr lang="hu-HU" sz="2400" dirty="0" smtClean="0">
                <a:solidFill>
                  <a:srgbClr val="0000CC"/>
                </a:solidFill>
                <a:latin typeface="Arial" panose="020B0604020202020204" pitchFamily="34" charset="0"/>
                <a:cs typeface="Arial" panose="020B0604020202020204" pitchFamily="34" charset="0"/>
              </a:rPr>
              <a:t> </a:t>
            </a:r>
            <a:r>
              <a:rPr lang="hu-HU" sz="2400" dirty="0" err="1" smtClean="0">
                <a:solidFill>
                  <a:srgbClr val="0000CC"/>
                </a:solidFill>
                <a:latin typeface="Arial" panose="020B0604020202020204" pitchFamily="34" charset="0"/>
                <a:cs typeface="Arial" panose="020B0604020202020204" pitchFamily="34" charset="0"/>
              </a:rPr>
              <a:t>stress</a:t>
            </a:r>
            <a:r>
              <a:rPr lang="hu-HU" sz="2400" dirty="0" smtClean="0">
                <a:solidFill>
                  <a:srgbClr val="002060"/>
                </a:solidFill>
                <a:latin typeface="Arial" panose="020B0604020202020204" pitchFamily="34" charset="0"/>
                <a:cs typeface="Arial" panose="020B0604020202020204" pitchFamily="34" charset="0"/>
              </a:rPr>
              <a:t>.</a:t>
            </a:r>
          </a:p>
          <a:p>
            <a:pPr marL="342900" indent="-342900">
              <a:buFontTx/>
              <a:buChar char="-"/>
            </a:pPr>
            <a:endParaRPr lang="hu-HU" sz="2400" dirty="0" smtClean="0">
              <a:latin typeface="Arial" panose="020B0604020202020204" pitchFamily="34" charset="0"/>
              <a:cs typeface="Arial" panose="020B0604020202020204" pitchFamily="34" charset="0"/>
            </a:endParaRPr>
          </a:p>
          <a:p>
            <a:pPr marL="342900" indent="-342900">
              <a:buFontTx/>
              <a:buChar char="-"/>
            </a:pPr>
            <a:r>
              <a:rPr lang="hu-HU" sz="2400" dirty="0" err="1" smtClean="0">
                <a:solidFill>
                  <a:srgbClr val="002060"/>
                </a:solidFill>
                <a:latin typeface="Arial" panose="020B0604020202020204" pitchFamily="34" charset="0"/>
                <a:cs typeface="Arial" panose="020B0604020202020204" pitchFamily="34" charset="0"/>
              </a:rPr>
              <a:t>Many</a:t>
            </a:r>
            <a:r>
              <a:rPr lang="hu-HU" sz="2400" dirty="0" smtClean="0">
                <a:solidFill>
                  <a:srgbClr val="002060"/>
                </a:solidFill>
                <a:latin typeface="Arial" panose="020B0604020202020204" pitchFamily="34" charset="0"/>
                <a:cs typeface="Arial" panose="020B0604020202020204" pitchFamily="34" charset="0"/>
              </a:rPr>
              <a:t> </a:t>
            </a:r>
            <a:r>
              <a:rPr lang="hu-HU" sz="2400" dirty="0" err="1" smtClean="0">
                <a:solidFill>
                  <a:srgbClr val="002060"/>
                </a:solidFill>
                <a:latin typeface="Arial" panose="020B0604020202020204" pitchFamily="34" charset="0"/>
                <a:cs typeface="Arial" panose="020B0604020202020204" pitchFamily="34" charset="0"/>
              </a:rPr>
              <a:t>obstetrics</a:t>
            </a:r>
            <a:r>
              <a:rPr lang="hu-HU" sz="2400" dirty="0" smtClean="0">
                <a:solidFill>
                  <a:srgbClr val="002060"/>
                </a:solidFill>
                <a:latin typeface="Arial" panose="020B0604020202020204" pitchFamily="34" charset="0"/>
                <a:cs typeface="Arial" panose="020B0604020202020204" pitchFamily="34" charset="0"/>
              </a:rPr>
              <a:t> </a:t>
            </a:r>
            <a:r>
              <a:rPr lang="hu-HU" sz="2400" dirty="0" err="1" smtClean="0">
                <a:solidFill>
                  <a:srgbClr val="002060"/>
                </a:solidFill>
                <a:latin typeface="Arial" panose="020B0604020202020204" pitchFamily="34" charset="0"/>
                <a:cs typeface="Arial" panose="020B0604020202020204" pitchFamily="34" charset="0"/>
              </a:rPr>
              <a:t>claimed</a:t>
            </a:r>
            <a:r>
              <a:rPr lang="hu-HU" sz="2400" dirty="0" smtClean="0">
                <a:solidFill>
                  <a:srgbClr val="002060"/>
                </a:solidFill>
                <a:latin typeface="Arial" panose="020B0604020202020204" pitchFamily="34" charset="0"/>
                <a:cs typeface="Arial" panose="020B0604020202020204" pitchFamily="34" charset="0"/>
              </a:rPr>
              <a:t> </a:t>
            </a:r>
            <a:r>
              <a:rPr lang="hu-HU" sz="2400" dirty="0" err="1" smtClean="0">
                <a:solidFill>
                  <a:srgbClr val="002060"/>
                </a:solidFill>
                <a:latin typeface="Arial" panose="020B0604020202020204" pitchFamily="34" charset="0"/>
                <a:cs typeface="Arial" panose="020B0604020202020204" pitchFamily="34" charset="0"/>
              </a:rPr>
              <a:t>that</a:t>
            </a:r>
            <a:r>
              <a:rPr lang="hu-HU" sz="2400" dirty="0" smtClean="0">
                <a:solidFill>
                  <a:srgbClr val="002060"/>
                </a:solidFill>
                <a:latin typeface="Arial" panose="020B0604020202020204" pitchFamily="34" charset="0"/>
                <a:cs typeface="Arial" panose="020B0604020202020204" pitchFamily="34" charset="0"/>
              </a:rPr>
              <a:t> </a:t>
            </a:r>
            <a:r>
              <a:rPr lang="hu-HU" sz="2400" dirty="0" err="1" smtClean="0">
                <a:solidFill>
                  <a:srgbClr val="002060"/>
                </a:solidFill>
                <a:latin typeface="Arial" panose="020B0604020202020204" pitchFamily="34" charset="0"/>
                <a:cs typeface="Arial" panose="020B0604020202020204" pitchFamily="34" charset="0"/>
              </a:rPr>
              <a:t>their</a:t>
            </a:r>
            <a:r>
              <a:rPr lang="hu-HU" sz="2400" dirty="0" smtClean="0">
                <a:solidFill>
                  <a:srgbClr val="002060"/>
                </a:solidFill>
                <a:latin typeface="Arial" panose="020B0604020202020204" pitchFamily="34" charset="0"/>
                <a:cs typeface="Arial" panose="020B0604020202020204" pitchFamily="34" charset="0"/>
              </a:rPr>
              <a:t> </a:t>
            </a:r>
            <a:r>
              <a:rPr lang="hu-HU" sz="2400" dirty="0" err="1" smtClean="0">
                <a:solidFill>
                  <a:srgbClr val="002060"/>
                </a:solidFill>
                <a:latin typeface="Arial" panose="020B0604020202020204" pitchFamily="34" charset="0"/>
                <a:cs typeface="Arial" panose="020B0604020202020204" pitchFamily="34" charset="0"/>
              </a:rPr>
              <a:t>experiences</a:t>
            </a:r>
            <a:r>
              <a:rPr lang="hu-HU" sz="2400" dirty="0" smtClean="0">
                <a:solidFill>
                  <a:srgbClr val="002060"/>
                </a:solidFill>
                <a:latin typeface="Arial" panose="020B0604020202020204" pitchFamily="34" charset="0"/>
                <a:cs typeface="Arial" panose="020B0604020202020204" pitchFamily="34" charset="0"/>
              </a:rPr>
              <a:t> </a:t>
            </a:r>
            <a:r>
              <a:rPr lang="hu-HU" sz="2400" dirty="0" err="1" smtClean="0">
                <a:solidFill>
                  <a:srgbClr val="0000CC"/>
                </a:solidFill>
                <a:latin typeface="Arial" panose="020B0604020202020204" pitchFamily="34" charset="0"/>
                <a:cs typeface="Arial" panose="020B0604020202020204" pitchFamily="34" charset="0"/>
              </a:rPr>
              <a:t>do</a:t>
            </a:r>
            <a:r>
              <a:rPr lang="hu-HU" sz="2400" dirty="0" smtClean="0">
                <a:solidFill>
                  <a:srgbClr val="0000CC"/>
                </a:solidFill>
                <a:latin typeface="Arial" panose="020B0604020202020204" pitchFamily="34" charset="0"/>
                <a:cs typeface="Arial" panose="020B0604020202020204" pitchFamily="34" charset="0"/>
              </a:rPr>
              <a:t> </a:t>
            </a:r>
            <a:r>
              <a:rPr lang="hu-HU" sz="2400" dirty="0" err="1" smtClean="0">
                <a:solidFill>
                  <a:srgbClr val="0000CC"/>
                </a:solidFill>
                <a:latin typeface="Arial" panose="020B0604020202020204" pitchFamily="34" charset="0"/>
                <a:cs typeface="Arial" panose="020B0604020202020204" pitchFamily="34" charset="0"/>
              </a:rPr>
              <a:t>not</a:t>
            </a:r>
            <a:r>
              <a:rPr lang="hu-HU" sz="2400" dirty="0" smtClean="0">
                <a:solidFill>
                  <a:srgbClr val="0000CC"/>
                </a:solidFill>
                <a:latin typeface="Arial" panose="020B0604020202020204" pitchFamily="34" charset="0"/>
                <a:cs typeface="Arial" panose="020B0604020202020204" pitchFamily="34" charset="0"/>
              </a:rPr>
              <a:t> </a:t>
            </a:r>
            <a:r>
              <a:rPr lang="hu-HU" sz="2400" dirty="0" err="1" smtClean="0">
                <a:solidFill>
                  <a:srgbClr val="0000CC"/>
                </a:solidFill>
                <a:latin typeface="Arial" panose="020B0604020202020204" pitchFamily="34" charset="0"/>
                <a:cs typeface="Arial" panose="020B0604020202020204" pitchFamily="34" charset="0"/>
              </a:rPr>
              <a:t>support</a:t>
            </a:r>
            <a:r>
              <a:rPr lang="hu-HU" sz="2400" dirty="0" smtClean="0">
                <a:solidFill>
                  <a:srgbClr val="0000CC"/>
                </a:solidFill>
                <a:latin typeface="Arial" panose="020B0604020202020204" pitchFamily="34" charset="0"/>
                <a:cs typeface="Arial" panose="020B0604020202020204" pitchFamily="34" charset="0"/>
              </a:rPr>
              <a:t> Semmelweis’ </a:t>
            </a:r>
            <a:r>
              <a:rPr lang="hu-HU" sz="2400" dirty="0" err="1" smtClean="0">
                <a:solidFill>
                  <a:srgbClr val="0000CC"/>
                </a:solidFill>
                <a:latin typeface="Arial" panose="020B0604020202020204" pitchFamily="34" charset="0"/>
                <a:cs typeface="Arial" panose="020B0604020202020204" pitchFamily="34" charset="0"/>
              </a:rPr>
              <a:t>observations</a:t>
            </a:r>
            <a:r>
              <a:rPr lang="hu-HU" sz="2400" dirty="0" smtClean="0">
                <a:solidFill>
                  <a:srgbClr val="0000CC"/>
                </a:solidFill>
                <a:latin typeface="Arial" panose="020B0604020202020204" pitchFamily="34" charset="0"/>
                <a:cs typeface="Arial" panose="020B0604020202020204" pitchFamily="34" charset="0"/>
              </a:rPr>
              <a:t>.</a:t>
            </a:r>
          </a:p>
          <a:p>
            <a:pPr marL="342900" indent="-342900">
              <a:buFontTx/>
              <a:buChar char="-"/>
            </a:pPr>
            <a:endParaRPr lang="hu-HU" sz="2400" dirty="0">
              <a:solidFill>
                <a:srgbClr val="002060"/>
              </a:solidFill>
              <a:latin typeface="Arial" panose="020B0604020202020204" pitchFamily="34" charset="0"/>
              <a:cs typeface="Arial" panose="020B0604020202020204" pitchFamily="34" charset="0"/>
            </a:endParaRPr>
          </a:p>
          <a:p>
            <a:pPr marL="342900" indent="-342900">
              <a:buFontTx/>
              <a:buChar char="-"/>
            </a:pPr>
            <a:r>
              <a:rPr lang="hu-HU" sz="2400" dirty="0" err="1" smtClean="0">
                <a:solidFill>
                  <a:srgbClr val="002060"/>
                </a:solidFill>
                <a:latin typeface="Arial" panose="020B0604020202020204" pitchFamily="34" charset="0"/>
                <a:cs typeface="Arial" panose="020B0604020202020204" pitchFamily="34" charset="0"/>
              </a:rPr>
              <a:t>Others</a:t>
            </a:r>
            <a:r>
              <a:rPr lang="hu-HU" sz="2400" dirty="0" smtClean="0">
                <a:solidFill>
                  <a:srgbClr val="002060"/>
                </a:solidFill>
                <a:latin typeface="Arial" panose="020B0604020202020204" pitchFamily="34" charset="0"/>
                <a:cs typeface="Arial" panose="020B0604020202020204" pitchFamily="34" charset="0"/>
              </a:rPr>
              <a:t> </a:t>
            </a:r>
            <a:r>
              <a:rPr lang="hu-HU" sz="2400" dirty="0" err="1" smtClean="0">
                <a:solidFill>
                  <a:srgbClr val="002060"/>
                </a:solidFill>
                <a:latin typeface="Arial" panose="020B0604020202020204" pitchFamily="34" charset="0"/>
                <a:cs typeface="Arial" panose="020B0604020202020204" pitchFamily="34" charset="0"/>
              </a:rPr>
              <a:t>emphisized</a:t>
            </a:r>
            <a:r>
              <a:rPr lang="hu-HU" sz="2400" dirty="0" smtClean="0">
                <a:solidFill>
                  <a:srgbClr val="002060"/>
                </a:solidFill>
                <a:latin typeface="Arial" panose="020B0604020202020204" pitchFamily="34" charset="0"/>
                <a:cs typeface="Arial" panose="020B0604020202020204" pitchFamily="34" charset="0"/>
              </a:rPr>
              <a:t> </a:t>
            </a:r>
            <a:r>
              <a:rPr lang="hu-HU" sz="2400" dirty="0" err="1" smtClean="0">
                <a:solidFill>
                  <a:srgbClr val="002060"/>
                </a:solidFill>
                <a:latin typeface="Arial" panose="020B0604020202020204" pitchFamily="34" charset="0"/>
                <a:cs typeface="Arial" panose="020B0604020202020204" pitchFamily="34" charset="0"/>
              </a:rPr>
              <a:t>that</a:t>
            </a:r>
            <a:r>
              <a:rPr lang="hu-HU" sz="2400" dirty="0" smtClean="0">
                <a:solidFill>
                  <a:srgbClr val="002060"/>
                </a:solidFill>
                <a:latin typeface="Arial" panose="020B0604020202020204" pitchFamily="34" charset="0"/>
                <a:cs typeface="Arial" panose="020B0604020202020204" pitchFamily="34" charset="0"/>
              </a:rPr>
              <a:t> </a:t>
            </a:r>
            <a:r>
              <a:rPr lang="hu-HU" sz="2400" dirty="0" err="1" smtClean="0">
                <a:solidFill>
                  <a:srgbClr val="002060"/>
                </a:solidFill>
                <a:latin typeface="Arial" panose="020B0604020202020204" pitchFamily="34" charset="0"/>
                <a:cs typeface="Arial" panose="020B0604020202020204" pitchFamily="34" charset="0"/>
              </a:rPr>
              <a:t>they</a:t>
            </a:r>
            <a:r>
              <a:rPr lang="hu-HU" sz="2400" dirty="0" smtClean="0">
                <a:solidFill>
                  <a:srgbClr val="002060"/>
                </a:solidFill>
                <a:latin typeface="Arial" panose="020B0604020202020204" pitchFamily="34" charset="0"/>
                <a:cs typeface="Arial" panose="020B0604020202020204" pitchFamily="34" charset="0"/>
              </a:rPr>
              <a:t> </a:t>
            </a:r>
            <a:r>
              <a:rPr lang="hu-HU" sz="2400" dirty="0" err="1" smtClean="0">
                <a:solidFill>
                  <a:srgbClr val="002060"/>
                </a:solidFill>
                <a:latin typeface="Arial" panose="020B0604020202020204" pitchFamily="34" charset="0"/>
                <a:cs typeface="Arial" panose="020B0604020202020204" pitchFamily="34" charset="0"/>
              </a:rPr>
              <a:t>are</a:t>
            </a:r>
            <a:r>
              <a:rPr lang="hu-HU" sz="2400" dirty="0" smtClean="0">
                <a:solidFill>
                  <a:srgbClr val="002060"/>
                </a:solidFill>
                <a:latin typeface="Arial" panose="020B0604020202020204" pitchFamily="34" charset="0"/>
                <a:cs typeface="Arial" panose="020B0604020202020204" pitchFamily="34" charset="0"/>
              </a:rPr>
              <a:t> </a:t>
            </a:r>
            <a:r>
              <a:rPr lang="hu-HU" sz="2400" b="1" dirty="0" err="1" smtClean="0">
                <a:solidFill>
                  <a:srgbClr val="0000CC"/>
                </a:solidFill>
                <a:latin typeface="Arial" panose="020B0604020202020204" pitchFamily="34" charset="0"/>
                <a:cs typeface="Arial" panose="020B0604020202020204" pitchFamily="34" charset="0"/>
              </a:rPr>
              <a:t>too</a:t>
            </a:r>
            <a:r>
              <a:rPr lang="hu-HU" sz="2400" b="1" dirty="0" smtClean="0">
                <a:solidFill>
                  <a:srgbClr val="0000CC"/>
                </a:solidFill>
                <a:latin typeface="Arial" panose="020B0604020202020204" pitchFamily="34" charset="0"/>
                <a:cs typeface="Arial" panose="020B0604020202020204" pitchFamily="34" charset="0"/>
              </a:rPr>
              <a:t> </a:t>
            </a:r>
            <a:r>
              <a:rPr lang="hu-HU" sz="2400" b="1" dirty="0" err="1" smtClean="0">
                <a:solidFill>
                  <a:srgbClr val="0000CC"/>
                </a:solidFill>
                <a:latin typeface="Arial" panose="020B0604020202020204" pitchFamily="34" charset="0"/>
                <a:cs typeface="Arial" panose="020B0604020202020204" pitchFamily="34" charset="0"/>
              </a:rPr>
              <a:t>simple</a:t>
            </a:r>
            <a:r>
              <a:rPr lang="hu-HU" sz="2400" b="1" dirty="0" smtClean="0">
                <a:solidFill>
                  <a:srgbClr val="0000CC"/>
                </a:solidFill>
                <a:latin typeface="Arial" panose="020B0604020202020204" pitchFamily="34" charset="0"/>
                <a:cs typeface="Arial" panose="020B0604020202020204" pitchFamily="34" charset="0"/>
              </a:rPr>
              <a:t> </a:t>
            </a:r>
            <a:r>
              <a:rPr lang="hu-HU" sz="2400" dirty="0" err="1" smtClean="0">
                <a:solidFill>
                  <a:srgbClr val="002060"/>
                </a:solidFill>
                <a:latin typeface="Arial" panose="020B0604020202020204" pitchFamily="34" charset="0"/>
                <a:cs typeface="Arial" panose="020B0604020202020204" pitchFamily="34" charset="0"/>
              </a:rPr>
              <a:t>to</a:t>
            </a:r>
            <a:r>
              <a:rPr lang="hu-HU" sz="2400" dirty="0" smtClean="0">
                <a:solidFill>
                  <a:srgbClr val="002060"/>
                </a:solidFill>
                <a:latin typeface="Arial" panose="020B0604020202020204" pitchFamily="34" charset="0"/>
                <a:cs typeface="Arial" panose="020B0604020202020204" pitchFamily="34" charset="0"/>
              </a:rPr>
              <a:t> be </a:t>
            </a:r>
            <a:r>
              <a:rPr lang="hu-HU" sz="2400" dirty="0" err="1" smtClean="0">
                <a:solidFill>
                  <a:srgbClr val="002060"/>
                </a:solidFill>
                <a:latin typeface="Arial" panose="020B0604020202020204" pitchFamily="34" charset="0"/>
                <a:cs typeface="Arial" panose="020B0604020202020204" pitchFamily="34" charset="0"/>
              </a:rPr>
              <a:t>true</a:t>
            </a:r>
            <a:r>
              <a:rPr lang="hu-HU" sz="2400" dirty="0">
                <a:solidFill>
                  <a:srgbClr val="002060"/>
                </a:solidFill>
                <a:latin typeface="Arial" panose="020B0604020202020204" pitchFamily="34" charset="0"/>
                <a:cs typeface="Arial" panose="020B0604020202020204" pitchFamily="34" charset="0"/>
              </a:rPr>
              <a:t>!</a:t>
            </a:r>
          </a:p>
        </p:txBody>
      </p:sp>
      <p:pic>
        <p:nvPicPr>
          <p:cNvPr id="3074" name="Picture 2" descr="Kapcsolódó ké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1006" y="5049669"/>
            <a:ext cx="1107138" cy="1383922"/>
          </a:xfrm>
          <a:prstGeom prst="rect">
            <a:avLst/>
          </a:prstGeom>
          <a:noFill/>
          <a:extLst>
            <a:ext uri="{909E8E84-426E-40DD-AFC4-6F175D3DCCD1}">
              <a14:hiddenFill xmlns:a14="http://schemas.microsoft.com/office/drawing/2010/main">
                <a:solidFill>
                  <a:srgbClr val="FFFFFF"/>
                </a:solidFill>
              </a14:hiddenFill>
            </a:ext>
          </a:extLst>
        </p:spPr>
      </p:pic>
      <p:sp>
        <p:nvSpPr>
          <p:cNvPr id="3" name="Szövegdoboz 2"/>
          <p:cNvSpPr txBox="1"/>
          <p:nvPr/>
        </p:nvSpPr>
        <p:spPr>
          <a:xfrm>
            <a:off x="3635896" y="6433591"/>
            <a:ext cx="2114810" cy="307777"/>
          </a:xfrm>
          <a:prstGeom prst="rect">
            <a:avLst/>
          </a:prstGeom>
          <a:noFill/>
        </p:spPr>
        <p:txBody>
          <a:bodyPr wrap="none" rtlCol="0">
            <a:spAutoFit/>
          </a:bodyPr>
          <a:lstStyle/>
          <a:p>
            <a:r>
              <a:rPr lang="hu-HU" sz="1400" dirty="0" smtClean="0"/>
              <a:t>Hugo </a:t>
            </a:r>
            <a:r>
              <a:rPr lang="hu-HU" sz="1400" dirty="0" err="1" smtClean="0"/>
              <a:t>Fogel</a:t>
            </a:r>
            <a:r>
              <a:rPr lang="hu-HU" sz="1400" dirty="0" smtClean="0"/>
              <a:t>, </a:t>
            </a:r>
            <a:r>
              <a:rPr lang="hu-HU" sz="1400" dirty="0" err="1" smtClean="0"/>
              <a:t>Virchow</a:t>
            </a:r>
            <a:r>
              <a:rPr lang="hu-HU" sz="1400" dirty="0" smtClean="0"/>
              <a:t>, 1861</a:t>
            </a:r>
            <a:endParaRPr lang="en-US" sz="1400" dirty="0"/>
          </a:p>
        </p:txBody>
      </p:sp>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7864" y="5041987"/>
            <a:ext cx="1152128" cy="1379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37154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3131840" y="1652999"/>
            <a:ext cx="2544286" cy="646331"/>
          </a:xfrm>
          <a:prstGeom prst="rect">
            <a:avLst/>
          </a:prstGeom>
          <a:noFill/>
        </p:spPr>
        <p:txBody>
          <a:bodyPr wrap="none" rtlCol="0">
            <a:spAutoFit/>
          </a:bodyPr>
          <a:lstStyle/>
          <a:p>
            <a:pPr algn="r"/>
            <a:r>
              <a:rPr lang="en-US" sz="3600" b="1" dirty="0" smtClean="0">
                <a:solidFill>
                  <a:srgbClr val="002060"/>
                </a:solidFill>
                <a:latin typeface="Arial" panose="020B0604020202020204" pitchFamily="34" charset="0"/>
                <a:cs typeface="Arial" panose="020B0604020202020204" pitchFamily="34" charset="0"/>
              </a:rPr>
              <a:t>Deification</a:t>
            </a:r>
            <a:endParaRPr lang="en-US" sz="3600" b="1" dirty="0">
              <a:solidFill>
                <a:srgbClr val="002060"/>
              </a:solidFill>
              <a:latin typeface="Arial" panose="020B0604020202020204" pitchFamily="34" charset="0"/>
              <a:cs typeface="Arial" panose="020B0604020202020204" pitchFamily="34" charset="0"/>
            </a:endParaRPr>
          </a:p>
        </p:txBody>
      </p:sp>
      <p:pic>
        <p:nvPicPr>
          <p:cNvPr id="3" name="Picture 12" descr="celkituzes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8264" y="4365104"/>
            <a:ext cx="1482829" cy="1806864"/>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70952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églalap 2"/>
          <p:cNvSpPr/>
          <p:nvPr/>
        </p:nvSpPr>
        <p:spPr>
          <a:xfrm>
            <a:off x="611560" y="3453382"/>
            <a:ext cx="8136904" cy="3046988"/>
          </a:xfrm>
          <a:prstGeom prst="rect">
            <a:avLst/>
          </a:prstGeom>
        </p:spPr>
        <p:txBody>
          <a:bodyPr wrap="square">
            <a:spAutoFit/>
          </a:bodyPr>
          <a:lstStyle/>
          <a:p>
            <a:endParaRPr lang="hu-HU" sz="2400" i="1" dirty="0">
              <a:solidFill>
                <a:srgbClr val="F79646">
                  <a:lumMod val="50000"/>
                </a:srgbClr>
              </a:solidFill>
              <a:latin typeface="Arial" panose="020B0604020202020204" pitchFamily="34" charset="0"/>
              <a:cs typeface="Arial" panose="020B0604020202020204" pitchFamily="34" charset="0"/>
            </a:endParaRPr>
          </a:p>
          <a:p>
            <a:r>
              <a:rPr lang="hu-HU" sz="2400" dirty="0" err="1" smtClean="0">
                <a:solidFill>
                  <a:srgbClr val="002060"/>
                </a:solidFill>
                <a:latin typeface="Arial" panose="020B0604020202020204" pitchFamily="34" charset="0"/>
                <a:cs typeface="Arial" panose="020B0604020202020204" pitchFamily="34" charset="0"/>
              </a:rPr>
              <a:t>Also</a:t>
            </a:r>
            <a:r>
              <a:rPr lang="hu-HU" sz="2400" dirty="0" smtClean="0">
                <a:solidFill>
                  <a:srgbClr val="002060"/>
                </a:solidFill>
                <a:latin typeface="Arial" panose="020B0604020202020204" pitchFamily="34" charset="0"/>
                <a:cs typeface="Arial" panose="020B0604020202020204" pitchFamily="34" charset="0"/>
              </a:rPr>
              <a:t> </a:t>
            </a:r>
            <a:r>
              <a:rPr lang="hu-HU" sz="2400" dirty="0" err="1">
                <a:solidFill>
                  <a:srgbClr val="002060"/>
                </a:solidFill>
                <a:latin typeface="Arial" panose="020B0604020202020204" pitchFamily="34" charset="0"/>
                <a:cs typeface="Arial" panose="020B0604020202020204" pitchFamily="34" charset="0"/>
              </a:rPr>
              <a:t>published</a:t>
            </a:r>
            <a:r>
              <a:rPr lang="hu-HU" sz="2400" dirty="0">
                <a:solidFill>
                  <a:srgbClr val="002060"/>
                </a:solidFill>
                <a:latin typeface="Arial" panose="020B0604020202020204" pitchFamily="34" charset="0"/>
                <a:cs typeface="Arial" panose="020B0604020202020204" pitchFamily="34" charset="0"/>
              </a:rPr>
              <a:t> </a:t>
            </a:r>
            <a:r>
              <a:rPr lang="hu-HU" sz="2400" dirty="0" err="1">
                <a:solidFill>
                  <a:srgbClr val="002060"/>
                </a:solidFill>
                <a:latin typeface="Arial" panose="020B0604020202020204" pitchFamily="34" charset="0"/>
                <a:cs typeface="Arial" panose="020B0604020202020204" pitchFamily="34" charset="0"/>
              </a:rPr>
              <a:t>in</a:t>
            </a:r>
            <a:r>
              <a:rPr lang="hu-HU" sz="2400" dirty="0">
                <a:solidFill>
                  <a:srgbClr val="002060"/>
                </a:solidFill>
                <a:latin typeface="Arial" panose="020B0604020202020204" pitchFamily="34" charset="0"/>
                <a:cs typeface="Arial" panose="020B0604020202020204" pitchFamily="34" charset="0"/>
              </a:rPr>
              <a:t> English </a:t>
            </a:r>
            <a:r>
              <a:rPr lang="hu-HU" sz="2400" dirty="0" err="1">
                <a:solidFill>
                  <a:srgbClr val="002060"/>
                </a:solidFill>
                <a:latin typeface="Arial" panose="020B0604020202020204" pitchFamily="34" charset="0"/>
                <a:cs typeface="Arial" panose="020B0604020202020204" pitchFamily="34" charset="0"/>
              </a:rPr>
              <a:t>in</a:t>
            </a:r>
            <a:r>
              <a:rPr lang="hu-HU" sz="2400" dirty="0">
                <a:solidFill>
                  <a:srgbClr val="002060"/>
                </a:solidFill>
                <a:latin typeface="Arial" panose="020B0604020202020204" pitchFamily="34" charset="0"/>
                <a:cs typeface="Arial" panose="020B0604020202020204" pitchFamily="34" charset="0"/>
              </a:rPr>
              <a:t> </a:t>
            </a:r>
            <a:r>
              <a:rPr lang="hu-HU" sz="2400" dirty="0" err="1">
                <a:solidFill>
                  <a:srgbClr val="002060"/>
                </a:solidFill>
                <a:latin typeface="Arial" panose="020B0604020202020204" pitchFamily="34" charset="0"/>
                <a:cs typeface="Arial" panose="020B0604020202020204" pitchFamily="34" charset="0"/>
              </a:rPr>
              <a:t>the</a:t>
            </a:r>
            <a:r>
              <a:rPr lang="hu-HU" sz="2400" dirty="0">
                <a:solidFill>
                  <a:srgbClr val="002060"/>
                </a:solidFill>
                <a:latin typeface="Arial" panose="020B0604020202020204" pitchFamily="34" charset="0"/>
                <a:cs typeface="Arial" panose="020B0604020202020204" pitchFamily="34" charset="0"/>
              </a:rPr>
              <a:t> United </a:t>
            </a:r>
            <a:r>
              <a:rPr lang="hu-HU" sz="2400" dirty="0" err="1">
                <a:solidFill>
                  <a:srgbClr val="002060"/>
                </a:solidFill>
                <a:latin typeface="Arial" panose="020B0604020202020204" pitchFamily="34" charset="0"/>
                <a:cs typeface="Arial" panose="020B0604020202020204" pitchFamily="34" charset="0"/>
              </a:rPr>
              <a:t>States</a:t>
            </a:r>
            <a:r>
              <a:rPr lang="hu-HU" sz="2400" dirty="0">
                <a:solidFill>
                  <a:srgbClr val="002060"/>
                </a:solidFill>
                <a:latin typeface="Arial" panose="020B0604020202020204" pitchFamily="34" charset="0"/>
                <a:cs typeface="Arial" panose="020B0604020202020204" pitchFamily="34" charset="0"/>
              </a:rPr>
              <a:t> </a:t>
            </a:r>
            <a:r>
              <a:rPr lang="hu-HU" sz="2400" dirty="0" err="1">
                <a:solidFill>
                  <a:srgbClr val="002060"/>
                </a:solidFill>
                <a:latin typeface="Arial" panose="020B0604020202020204" pitchFamily="34" charset="0"/>
                <a:cs typeface="Arial" panose="020B0604020202020204" pitchFamily="34" charset="0"/>
              </a:rPr>
              <a:t>in</a:t>
            </a:r>
            <a:r>
              <a:rPr lang="hu-HU" sz="2400" dirty="0">
                <a:solidFill>
                  <a:srgbClr val="002060"/>
                </a:solidFill>
                <a:latin typeface="Arial" panose="020B0604020202020204" pitchFamily="34" charset="0"/>
                <a:cs typeface="Arial" panose="020B0604020202020204" pitchFamily="34" charset="0"/>
              </a:rPr>
              <a:t> 1941. The </a:t>
            </a:r>
            <a:r>
              <a:rPr lang="hu-HU" sz="2400" dirty="0" smtClean="0">
                <a:solidFill>
                  <a:srgbClr val="002060"/>
                </a:solidFill>
                <a:latin typeface="Arial" panose="020B0604020202020204" pitchFamily="34" charset="0"/>
                <a:cs typeface="Arial" panose="020B0604020202020204" pitchFamily="34" charset="0"/>
              </a:rPr>
              <a:t>renown </a:t>
            </a:r>
            <a:r>
              <a:rPr lang="hu-HU" sz="2400" dirty="0">
                <a:solidFill>
                  <a:srgbClr val="002060"/>
                </a:solidFill>
                <a:latin typeface="Arial" panose="020B0604020202020204" pitchFamily="34" charset="0"/>
                <a:cs typeface="Arial" panose="020B0604020202020204" pitchFamily="34" charset="0"/>
              </a:rPr>
              <a:t>historiographer </a:t>
            </a:r>
            <a:r>
              <a:rPr lang="hu-HU" sz="2400" b="1" dirty="0">
                <a:solidFill>
                  <a:srgbClr val="002060"/>
                </a:solidFill>
                <a:latin typeface="Arial" panose="020B0604020202020204" pitchFamily="34" charset="0"/>
                <a:cs typeface="Arial" panose="020B0604020202020204" pitchFamily="34" charset="0"/>
              </a:rPr>
              <a:t>Sticker</a:t>
            </a:r>
            <a:r>
              <a:rPr lang="hu-HU" sz="2400" dirty="0">
                <a:solidFill>
                  <a:srgbClr val="002060"/>
                </a:solidFill>
                <a:latin typeface="Arial" panose="020B0604020202020204" pitchFamily="34" charset="0"/>
                <a:cs typeface="Arial" panose="020B0604020202020204" pitchFamily="34" charset="0"/>
              </a:rPr>
              <a:t> wrote the following when reviewing the book: „the truth of its content and the clarity of its presentation put it among the best publications in medical literature</a:t>
            </a:r>
            <a:r>
              <a:rPr lang="hu-HU" sz="2400" b="1" dirty="0">
                <a:solidFill>
                  <a:srgbClr val="002060"/>
                </a:solidFill>
                <a:latin typeface="Arial" panose="020B0604020202020204" pitchFamily="34" charset="0"/>
                <a:cs typeface="Arial" panose="020B0604020202020204" pitchFamily="34" charset="0"/>
              </a:rPr>
              <a:t>, </a:t>
            </a:r>
            <a:r>
              <a:rPr lang="hu-HU" sz="2400" b="1" dirty="0">
                <a:solidFill>
                  <a:srgbClr val="0000CC"/>
                </a:solidFill>
                <a:latin typeface="Arial" panose="020B0604020202020204" pitchFamily="34" charset="0"/>
                <a:cs typeface="Arial" panose="020B0604020202020204" pitchFamily="34" charset="0"/>
              </a:rPr>
              <a:t>it should be considered in line with Robert Koch’s book „Study of the Aetiology of Wound Infections” and Pasteur’s articles on fowl cholera</a:t>
            </a:r>
            <a:r>
              <a:rPr lang="hu-HU" sz="2400" b="1" dirty="0" smtClean="0">
                <a:solidFill>
                  <a:srgbClr val="0000CC"/>
                </a:solidFill>
                <a:latin typeface="Arial" panose="020B0604020202020204" pitchFamily="34" charset="0"/>
                <a:cs typeface="Arial" panose="020B0604020202020204" pitchFamily="34" charset="0"/>
              </a:rPr>
              <a:t>.</a:t>
            </a:r>
            <a:endParaRPr lang="hu-HU" i="1" dirty="0">
              <a:solidFill>
                <a:srgbClr val="F79646">
                  <a:lumMod val="50000"/>
                </a:srgbClr>
              </a:solidFill>
              <a:latin typeface="Arial" panose="020B0604020202020204" pitchFamily="34" charset="0"/>
              <a:cs typeface="Arial" panose="020B0604020202020204" pitchFamily="34" charset="0"/>
            </a:endParaRPr>
          </a:p>
        </p:txBody>
      </p:sp>
      <p:sp>
        <p:nvSpPr>
          <p:cNvPr id="2" name="Téglalap 1"/>
          <p:cNvSpPr/>
          <p:nvPr/>
        </p:nvSpPr>
        <p:spPr>
          <a:xfrm>
            <a:off x="4237993" y="710694"/>
            <a:ext cx="3574367" cy="2862322"/>
          </a:xfrm>
          <a:prstGeom prst="rect">
            <a:avLst/>
          </a:prstGeom>
        </p:spPr>
        <p:txBody>
          <a:bodyPr wrap="square">
            <a:spAutoFit/>
          </a:bodyPr>
          <a:lstStyle/>
          <a:p>
            <a:r>
              <a:rPr lang="hu-HU" dirty="0">
                <a:solidFill>
                  <a:srgbClr val="002060"/>
                </a:solidFill>
                <a:latin typeface="Arial" panose="020B0604020202020204" pitchFamily="34" charset="0"/>
                <a:cs typeface="Arial" panose="020B0604020202020204" pitchFamily="34" charset="0"/>
              </a:rPr>
              <a:t>Die </a:t>
            </a:r>
            <a:r>
              <a:rPr lang="hu-HU" dirty="0" err="1">
                <a:solidFill>
                  <a:srgbClr val="002060"/>
                </a:solidFill>
                <a:latin typeface="Arial" panose="020B0604020202020204" pitchFamily="34" charset="0"/>
                <a:cs typeface="Arial" panose="020B0604020202020204" pitchFamily="34" charset="0"/>
              </a:rPr>
              <a:t>Ätiologie</a:t>
            </a:r>
            <a:r>
              <a:rPr lang="hu-HU" dirty="0">
                <a:solidFill>
                  <a:srgbClr val="002060"/>
                </a:solidFill>
                <a:latin typeface="Arial" panose="020B0604020202020204" pitchFamily="34" charset="0"/>
                <a:cs typeface="Arial" panose="020B0604020202020204" pitchFamily="34" charset="0"/>
              </a:rPr>
              <a:t>, der </a:t>
            </a:r>
            <a:r>
              <a:rPr lang="hu-HU" dirty="0" err="1">
                <a:solidFill>
                  <a:srgbClr val="002060"/>
                </a:solidFill>
                <a:latin typeface="Arial" panose="020B0604020202020204" pitchFamily="34" charset="0"/>
                <a:cs typeface="Arial" panose="020B0604020202020204" pitchFamily="34" charset="0"/>
              </a:rPr>
              <a:t>Begriff</a:t>
            </a:r>
            <a:r>
              <a:rPr lang="hu-HU" dirty="0">
                <a:solidFill>
                  <a:srgbClr val="002060"/>
                </a:solidFill>
                <a:latin typeface="Arial" panose="020B0604020202020204" pitchFamily="34" charset="0"/>
                <a:cs typeface="Arial" panose="020B0604020202020204" pitchFamily="34" charset="0"/>
              </a:rPr>
              <a:t> und die </a:t>
            </a:r>
            <a:r>
              <a:rPr lang="hu-HU" dirty="0" err="1">
                <a:solidFill>
                  <a:srgbClr val="002060"/>
                </a:solidFill>
                <a:latin typeface="Arial" panose="020B0604020202020204" pitchFamily="34" charset="0"/>
                <a:cs typeface="Arial" panose="020B0604020202020204" pitchFamily="34" charset="0"/>
              </a:rPr>
              <a:t>Prophylaxis</a:t>
            </a:r>
            <a:r>
              <a:rPr lang="hu-HU" dirty="0">
                <a:solidFill>
                  <a:srgbClr val="002060"/>
                </a:solidFill>
                <a:latin typeface="Arial" panose="020B0604020202020204" pitchFamily="34" charset="0"/>
                <a:cs typeface="Arial" panose="020B0604020202020204" pitchFamily="34" charset="0"/>
              </a:rPr>
              <a:t> des </a:t>
            </a:r>
            <a:r>
              <a:rPr lang="hu-HU" dirty="0" err="1">
                <a:solidFill>
                  <a:srgbClr val="002060"/>
                </a:solidFill>
                <a:latin typeface="Arial" panose="020B0604020202020204" pitchFamily="34" charset="0"/>
                <a:cs typeface="Arial" panose="020B0604020202020204" pitchFamily="34" charset="0"/>
              </a:rPr>
              <a:t>Kindbettfiebers</a:t>
            </a:r>
            <a:r>
              <a:rPr lang="hu-HU" dirty="0">
                <a:solidFill>
                  <a:srgbClr val="002060"/>
                </a:solidFill>
                <a:latin typeface="Arial" panose="020B0604020202020204" pitchFamily="34" charset="0"/>
                <a:cs typeface="Arial" panose="020B0604020202020204" pitchFamily="34" charset="0"/>
              </a:rPr>
              <a:t> von </a:t>
            </a:r>
            <a:r>
              <a:rPr lang="hu-HU" dirty="0" err="1">
                <a:solidFill>
                  <a:srgbClr val="002060"/>
                </a:solidFill>
                <a:latin typeface="Arial" panose="020B0604020202020204" pitchFamily="34" charset="0"/>
                <a:cs typeface="Arial" panose="020B0604020202020204" pitchFamily="34" charset="0"/>
              </a:rPr>
              <a:t>Ignaz</a:t>
            </a:r>
            <a:r>
              <a:rPr lang="hu-HU" dirty="0">
                <a:solidFill>
                  <a:srgbClr val="002060"/>
                </a:solidFill>
                <a:latin typeface="Arial" panose="020B0604020202020204" pitchFamily="34" charset="0"/>
                <a:cs typeface="Arial" panose="020B0604020202020204" pitchFamily="34" charset="0"/>
              </a:rPr>
              <a:t> Philipp Semmelweis. </a:t>
            </a:r>
            <a:r>
              <a:rPr lang="hu-HU" dirty="0" err="1">
                <a:solidFill>
                  <a:srgbClr val="002060"/>
                </a:solidFill>
                <a:latin typeface="Arial" panose="020B0604020202020204" pitchFamily="34" charset="0"/>
                <a:cs typeface="Arial" panose="020B0604020202020204" pitchFamily="34" charset="0"/>
              </a:rPr>
              <a:t>Pesth-Wien-Leipzig</a:t>
            </a:r>
            <a:r>
              <a:rPr lang="hu-HU" dirty="0">
                <a:solidFill>
                  <a:srgbClr val="002060"/>
                </a:solidFill>
                <a:latin typeface="Arial" panose="020B0604020202020204" pitchFamily="34" charset="0"/>
                <a:cs typeface="Arial" panose="020B0604020202020204" pitchFamily="34" charset="0"/>
              </a:rPr>
              <a:t>, C.A. </a:t>
            </a:r>
            <a:r>
              <a:rPr lang="hu-HU" dirty="0" err="1">
                <a:solidFill>
                  <a:srgbClr val="002060"/>
                </a:solidFill>
                <a:latin typeface="Arial" panose="020B0604020202020204" pitchFamily="34" charset="0"/>
                <a:cs typeface="Arial" panose="020B0604020202020204" pitchFamily="34" charset="0"/>
              </a:rPr>
              <a:t>Hartleben</a:t>
            </a:r>
            <a:r>
              <a:rPr lang="hu-HU" dirty="0">
                <a:solidFill>
                  <a:srgbClr val="002060"/>
                </a:solidFill>
                <a:latin typeface="Arial" panose="020B0604020202020204" pitchFamily="34" charset="0"/>
                <a:cs typeface="Arial" panose="020B0604020202020204" pitchFamily="34" charset="0"/>
              </a:rPr>
              <a:t> </a:t>
            </a:r>
            <a:r>
              <a:rPr lang="hu-HU" dirty="0" err="1">
                <a:solidFill>
                  <a:srgbClr val="002060"/>
                </a:solidFill>
                <a:latin typeface="Arial" panose="020B0604020202020204" pitchFamily="34" charset="0"/>
                <a:cs typeface="Arial" panose="020B0604020202020204" pitchFamily="34" charset="0"/>
              </a:rPr>
              <a:t>Verlag</a:t>
            </a:r>
            <a:r>
              <a:rPr lang="hu-HU" dirty="0">
                <a:solidFill>
                  <a:srgbClr val="002060"/>
                </a:solidFill>
                <a:latin typeface="Arial" panose="020B0604020202020204" pitchFamily="34" charset="0"/>
                <a:cs typeface="Arial" panose="020B0604020202020204" pitchFamily="34" charset="0"/>
              </a:rPr>
              <a:t>, 1861 (</a:t>
            </a:r>
            <a:r>
              <a:rPr lang="hu-HU" b="1" dirty="0" err="1">
                <a:solidFill>
                  <a:srgbClr val="002060"/>
                </a:solidFill>
                <a:latin typeface="Arial" panose="020B0604020202020204" pitchFamily="34" charset="0"/>
                <a:cs typeface="Arial" panose="020B0604020202020204" pitchFamily="34" charset="0"/>
              </a:rPr>
              <a:t>Ignaz</a:t>
            </a:r>
            <a:r>
              <a:rPr lang="hu-HU" b="1" dirty="0">
                <a:solidFill>
                  <a:srgbClr val="002060"/>
                </a:solidFill>
                <a:latin typeface="Arial" panose="020B0604020202020204" pitchFamily="34" charset="0"/>
                <a:cs typeface="Arial" panose="020B0604020202020204" pitchFamily="34" charset="0"/>
              </a:rPr>
              <a:t> </a:t>
            </a:r>
            <a:r>
              <a:rPr lang="hu-HU" b="1" dirty="0" err="1">
                <a:solidFill>
                  <a:srgbClr val="002060"/>
                </a:solidFill>
                <a:latin typeface="Arial" panose="020B0604020202020204" pitchFamily="34" charset="0"/>
                <a:cs typeface="Arial" panose="020B0604020202020204" pitchFamily="34" charset="0"/>
              </a:rPr>
              <a:t>PhilipSemmelweis</a:t>
            </a:r>
            <a:r>
              <a:rPr lang="hu-HU" b="1" dirty="0">
                <a:solidFill>
                  <a:srgbClr val="002060"/>
                </a:solidFill>
                <a:latin typeface="Arial" panose="020B0604020202020204" pitchFamily="34" charset="0"/>
                <a:cs typeface="Arial" panose="020B0604020202020204" pitchFamily="34" charset="0"/>
              </a:rPr>
              <a:t>, The </a:t>
            </a:r>
            <a:r>
              <a:rPr lang="hu-HU" b="1" dirty="0" err="1">
                <a:solidFill>
                  <a:srgbClr val="002060"/>
                </a:solidFill>
                <a:latin typeface="Arial" panose="020B0604020202020204" pitchFamily="34" charset="0"/>
                <a:cs typeface="Arial" panose="020B0604020202020204" pitchFamily="34" charset="0"/>
              </a:rPr>
              <a:t>Concept</a:t>
            </a:r>
            <a:r>
              <a:rPr lang="hu-HU" b="1" dirty="0">
                <a:solidFill>
                  <a:srgbClr val="002060"/>
                </a:solidFill>
                <a:latin typeface="Arial" panose="020B0604020202020204" pitchFamily="34" charset="0"/>
                <a:cs typeface="Arial" panose="020B0604020202020204" pitchFamily="34" charset="0"/>
              </a:rPr>
              <a:t>, </a:t>
            </a:r>
            <a:r>
              <a:rPr lang="hu-HU" b="1" dirty="0" err="1">
                <a:solidFill>
                  <a:srgbClr val="002060"/>
                </a:solidFill>
                <a:latin typeface="Arial" panose="020B0604020202020204" pitchFamily="34" charset="0"/>
                <a:cs typeface="Arial" panose="020B0604020202020204" pitchFamily="34" charset="0"/>
              </a:rPr>
              <a:t>Aetiology</a:t>
            </a:r>
            <a:r>
              <a:rPr lang="hu-HU" b="1" dirty="0">
                <a:solidFill>
                  <a:srgbClr val="002060"/>
                </a:solidFill>
                <a:latin typeface="Arial" panose="020B0604020202020204" pitchFamily="34" charset="0"/>
                <a:cs typeface="Arial" panose="020B0604020202020204" pitchFamily="34" charset="0"/>
              </a:rPr>
              <a:t> and </a:t>
            </a:r>
            <a:r>
              <a:rPr lang="hu-HU" b="1" dirty="0" err="1">
                <a:solidFill>
                  <a:srgbClr val="002060"/>
                </a:solidFill>
                <a:latin typeface="Arial" panose="020B0604020202020204" pitchFamily="34" charset="0"/>
                <a:cs typeface="Arial" panose="020B0604020202020204" pitchFamily="34" charset="0"/>
              </a:rPr>
              <a:t>Prevention</a:t>
            </a:r>
            <a:r>
              <a:rPr lang="hu-HU" b="1" dirty="0">
                <a:solidFill>
                  <a:srgbClr val="002060"/>
                </a:solidFill>
                <a:latin typeface="Arial" panose="020B0604020202020204" pitchFamily="34" charset="0"/>
                <a:cs typeface="Arial" panose="020B0604020202020204" pitchFamily="34" charset="0"/>
              </a:rPr>
              <a:t> of </a:t>
            </a:r>
            <a:r>
              <a:rPr lang="hu-HU" b="1" dirty="0" err="1">
                <a:solidFill>
                  <a:srgbClr val="002060"/>
                </a:solidFill>
                <a:latin typeface="Arial" panose="020B0604020202020204" pitchFamily="34" charset="0"/>
                <a:cs typeface="Arial" panose="020B0604020202020204" pitchFamily="34" charset="0"/>
              </a:rPr>
              <a:t>Puerperal</a:t>
            </a:r>
            <a:r>
              <a:rPr lang="hu-HU" b="1" dirty="0">
                <a:solidFill>
                  <a:srgbClr val="002060"/>
                </a:solidFill>
                <a:latin typeface="Arial" panose="020B0604020202020204" pitchFamily="34" charset="0"/>
                <a:cs typeface="Arial" panose="020B0604020202020204" pitchFamily="34" charset="0"/>
              </a:rPr>
              <a:t> </a:t>
            </a:r>
            <a:r>
              <a:rPr lang="hu-HU" b="1" dirty="0" err="1">
                <a:solidFill>
                  <a:srgbClr val="002060"/>
                </a:solidFill>
                <a:latin typeface="Arial" panose="020B0604020202020204" pitchFamily="34" charset="0"/>
                <a:cs typeface="Arial" panose="020B0604020202020204" pitchFamily="34" charset="0"/>
              </a:rPr>
              <a:t>Fever</a:t>
            </a:r>
            <a:r>
              <a:rPr lang="hu-HU" b="1" dirty="0">
                <a:solidFill>
                  <a:srgbClr val="002060"/>
                </a:solidFill>
                <a:latin typeface="Arial" panose="020B0604020202020204" pitchFamily="34" charset="0"/>
                <a:cs typeface="Arial" panose="020B0604020202020204" pitchFamily="34" charset="0"/>
              </a:rPr>
              <a:t>, </a:t>
            </a:r>
            <a:r>
              <a:rPr lang="hu-HU" b="1" dirty="0" err="1">
                <a:solidFill>
                  <a:srgbClr val="002060"/>
                </a:solidFill>
                <a:latin typeface="Arial" panose="020B0604020202020204" pitchFamily="34" charset="0"/>
                <a:cs typeface="Arial" panose="020B0604020202020204" pitchFamily="34" charset="0"/>
              </a:rPr>
              <a:t>Pesth-Vienna-Leipzig</a:t>
            </a:r>
            <a:r>
              <a:rPr lang="hu-HU" b="1" dirty="0">
                <a:solidFill>
                  <a:srgbClr val="002060"/>
                </a:solidFill>
                <a:latin typeface="Arial" panose="020B0604020202020204" pitchFamily="34" charset="0"/>
                <a:cs typeface="Arial" panose="020B0604020202020204" pitchFamily="34" charset="0"/>
              </a:rPr>
              <a:t>, C.A. </a:t>
            </a:r>
            <a:r>
              <a:rPr lang="hu-HU" b="1" dirty="0" err="1">
                <a:solidFill>
                  <a:srgbClr val="002060"/>
                </a:solidFill>
                <a:latin typeface="Arial" panose="020B0604020202020204" pitchFamily="34" charset="0"/>
                <a:cs typeface="Arial" panose="020B0604020202020204" pitchFamily="34" charset="0"/>
              </a:rPr>
              <a:t>Hartleben</a:t>
            </a:r>
            <a:r>
              <a:rPr lang="hu-HU" b="1" dirty="0">
                <a:solidFill>
                  <a:srgbClr val="002060"/>
                </a:solidFill>
                <a:latin typeface="Arial" panose="020B0604020202020204" pitchFamily="34" charset="0"/>
                <a:cs typeface="Arial" panose="020B0604020202020204" pitchFamily="34" charset="0"/>
              </a:rPr>
              <a:t> Publisher, 1861</a:t>
            </a:r>
            <a:r>
              <a:rPr lang="hu-HU" dirty="0">
                <a:solidFill>
                  <a:srgbClr val="002060"/>
                </a:solidFill>
                <a:latin typeface="Arial" panose="020B0604020202020204" pitchFamily="34" charset="0"/>
                <a:cs typeface="Arial" panose="020B0604020202020204" pitchFamily="34" charset="0"/>
              </a:rPr>
              <a:t>.)</a:t>
            </a:r>
          </a:p>
        </p:txBody>
      </p:sp>
      <p:pic>
        <p:nvPicPr>
          <p:cNvPr id="1026" name="Picture 2" descr="C:\Users\Lipták Judit\Documents\Rosivall\KORTAN SERVER MASOLAT MAJUS 15\Acta Phys Hungarica\Semmelweis\Aetologi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586510"/>
            <a:ext cx="2069237" cy="3058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258844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LIPTKJ~1\AppData\Local\Temp\Semmelweis szobor-Chicago-US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04663"/>
            <a:ext cx="4605976" cy="6141301"/>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4926878" y="2230413"/>
            <a:ext cx="4187492" cy="1846659"/>
          </a:xfrm>
          <a:prstGeom prst="rect">
            <a:avLst/>
          </a:prstGeom>
          <a:noFill/>
        </p:spPr>
        <p:txBody>
          <a:bodyPr wrap="none" rtlCol="0">
            <a:spAutoFit/>
          </a:bodyPr>
          <a:lstStyle/>
          <a:p>
            <a:pPr algn="ctr"/>
            <a:r>
              <a:rPr lang="en-GB" sz="2000" dirty="0">
                <a:solidFill>
                  <a:srgbClr val="002060"/>
                </a:solidFill>
              </a:rPr>
              <a:t>The life-size statue of </a:t>
            </a:r>
            <a:r>
              <a:rPr lang="en-GB" sz="2000" dirty="0" err="1" smtClean="0">
                <a:solidFill>
                  <a:srgbClr val="002060"/>
                </a:solidFill>
              </a:rPr>
              <a:t>Semmelweis</a:t>
            </a:r>
            <a:r>
              <a:rPr lang="hu-HU" sz="2000" dirty="0" smtClean="0">
                <a:solidFill>
                  <a:srgbClr val="002060"/>
                </a:solidFill>
              </a:rPr>
              <a:t> </a:t>
            </a:r>
          </a:p>
          <a:p>
            <a:pPr algn="ctr"/>
            <a:r>
              <a:rPr lang="hu-HU" sz="2000" b="1" dirty="0" err="1" smtClean="0">
                <a:solidFill>
                  <a:srgbClr val="002060"/>
                </a:solidFill>
              </a:rPr>
              <a:t>with</a:t>
            </a:r>
            <a:r>
              <a:rPr lang="hu-HU" sz="2000" b="1" dirty="0" smtClean="0">
                <a:solidFill>
                  <a:srgbClr val="002060"/>
                </a:solidFill>
              </a:rPr>
              <a:t> </a:t>
            </a:r>
            <a:r>
              <a:rPr lang="hu-HU" sz="2000" b="1" dirty="0" err="1">
                <a:solidFill>
                  <a:srgbClr val="002060"/>
                </a:solidFill>
              </a:rPr>
              <a:t>its</a:t>
            </a:r>
            <a:r>
              <a:rPr lang="hu-HU" sz="2000" b="1" dirty="0">
                <a:solidFill>
                  <a:srgbClr val="002060"/>
                </a:solidFill>
              </a:rPr>
              <a:t> 11 </a:t>
            </a:r>
            <a:r>
              <a:rPr lang="hu-HU" sz="2000" b="1" dirty="0" err="1">
                <a:solidFill>
                  <a:srgbClr val="002060"/>
                </a:solidFill>
              </a:rPr>
              <a:t>neighbours</a:t>
            </a:r>
            <a:endParaRPr lang="hu-HU" sz="2000" dirty="0" smtClean="0">
              <a:solidFill>
                <a:srgbClr val="002060"/>
              </a:solidFill>
            </a:endParaRPr>
          </a:p>
          <a:p>
            <a:pPr algn="ctr"/>
            <a:r>
              <a:rPr lang="en-GB" sz="2000" dirty="0" smtClean="0">
                <a:solidFill>
                  <a:srgbClr val="002060"/>
                </a:solidFill>
              </a:rPr>
              <a:t> </a:t>
            </a:r>
            <a:r>
              <a:rPr lang="en-GB" sz="2000" dirty="0">
                <a:solidFill>
                  <a:srgbClr val="002060"/>
                </a:solidFill>
              </a:rPr>
              <a:t>in t</a:t>
            </a:r>
            <a:r>
              <a:rPr lang="hu-HU" sz="2000" dirty="0">
                <a:solidFill>
                  <a:srgbClr val="002060"/>
                </a:solidFill>
              </a:rPr>
              <a:t>he Hall of </a:t>
            </a:r>
            <a:r>
              <a:rPr lang="hu-HU" sz="2000" dirty="0" err="1" smtClean="0">
                <a:solidFill>
                  <a:srgbClr val="002060"/>
                </a:solidFill>
              </a:rPr>
              <a:t>Immortals</a:t>
            </a:r>
            <a:endParaRPr lang="hu-HU" sz="2000" dirty="0" smtClean="0">
              <a:solidFill>
                <a:srgbClr val="002060"/>
              </a:solidFill>
            </a:endParaRPr>
          </a:p>
          <a:p>
            <a:pPr algn="ctr"/>
            <a:r>
              <a:rPr lang="hu-HU" b="1" dirty="0" smtClean="0">
                <a:solidFill>
                  <a:srgbClr val="002060"/>
                </a:solidFill>
              </a:rPr>
              <a:t>International </a:t>
            </a:r>
            <a:r>
              <a:rPr lang="hu-HU" b="1" dirty="0">
                <a:solidFill>
                  <a:srgbClr val="002060"/>
                </a:solidFill>
              </a:rPr>
              <a:t>Museum of </a:t>
            </a:r>
            <a:r>
              <a:rPr lang="hu-HU" b="1" dirty="0" err="1">
                <a:solidFill>
                  <a:srgbClr val="002060"/>
                </a:solidFill>
              </a:rPr>
              <a:t>Surgical</a:t>
            </a:r>
            <a:r>
              <a:rPr lang="hu-HU" b="1" dirty="0">
                <a:solidFill>
                  <a:srgbClr val="002060"/>
                </a:solidFill>
              </a:rPr>
              <a:t> </a:t>
            </a:r>
            <a:r>
              <a:rPr lang="hu-HU" b="1" dirty="0" smtClean="0">
                <a:solidFill>
                  <a:srgbClr val="002060"/>
                </a:solidFill>
              </a:rPr>
              <a:t>Science </a:t>
            </a:r>
          </a:p>
          <a:p>
            <a:pPr algn="ctr"/>
            <a:r>
              <a:rPr lang="hu-HU" b="1" dirty="0" smtClean="0">
                <a:solidFill>
                  <a:srgbClr val="002060"/>
                </a:solidFill>
              </a:rPr>
              <a:t>Chicago</a:t>
            </a:r>
          </a:p>
          <a:p>
            <a:pPr algn="ctr"/>
            <a:endParaRPr lang="hu-HU" b="1" dirty="0">
              <a:solidFill>
                <a:srgbClr val="002060"/>
              </a:solidFill>
            </a:endParaRPr>
          </a:p>
        </p:txBody>
      </p:sp>
      <p:sp>
        <p:nvSpPr>
          <p:cNvPr id="3" name="Szövegdoboz 2"/>
          <p:cNvSpPr txBox="1"/>
          <p:nvPr/>
        </p:nvSpPr>
        <p:spPr>
          <a:xfrm>
            <a:off x="4932040" y="932527"/>
            <a:ext cx="4032448" cy="1200329"/>
          </a:xfrm>
          <a:prstGeom prst="rect">
            <a:avLst/>
          </a:prstGeom>
          <a:noFill/>
        </p:spPr>
        <p:txBody>
          <a:bodyPr wrap="square" rtlCol="0">
            <a:spAutoFit/>
          </a:bodyPr>
          <a:lstStyle/>
          <a:p>
            <a:pPr algn="ctr"/>
            <a:r>
              <a:rPr lang="hu-HU" sz="2400" b="1" dirty="0" smtClean="0">
                <a:solidFill>
                  <a:srgbClr val="000066"/>
                </a:solidFill>
              </a:rPr>
              <a:t>The 12 most </a:t>
            </a:r>
            <a:r>
              <a:rPr lang="hu-HU" sz="2400" b="1" dirty="0" err="1" smtClean="0">
                <a:solidFill>
                  <a:srgbClr val="000066"/>
                </a:solidFill>
              </a:rPr>
              <a:t>innovative</a:t>
            </a:r>
            <a:r>
              <a:rPr lang="hu-HU" sz="2400" b="1" dirty="0" smtClean="0">
                <a:solidFill>
                  <a:srgbClr val="000066"/>
                </a:solidFill>
              </a:rPr>
              <a:t> </a:t>
            </a:r>
            <a:r>
              <a:rPr lang="hu-HU" sz="2400" b="1" dirty="0" err="1" smtClean="0">
                <a:solidFill>
                  <a:srgbClr val="000066"/>
                </a:solidFill>
              </a:rPr>
              <a:t>persons</a:t>
            </a:r>
            <a:r>
              <a:rPr lang="hu-HU" sz="2400" b="1" dirty="0" smtClean="0">
                <a:solidFill>
                  <a:srgbClr val="000066"/>
                </a:solidFill>
              </a:rPr>
              <a:t> </a:t>
            </a:r>
            <a:r>
              <a:rPr lang="hu-HU" sz="2400" b="1" dirty="0" err="1" smtClean="0">
                <a:solidFill>
                  <a:srgbClr val="000066"/>
                </a:solidFill>
              </a:rPr>
              <a:t>in</a:t>
            </a:r>
            <a:r>
              <a:rPr lang="hu-HU" sz="2400" b="1" dirty="0" smtClean="0">
                <a:solidFill>
                  <a:srgbClr val="000066"/>
                </a:solidFill>
              </a:rPr>
              <a:t> </a:t>
            </a:r>
            <a:r>
              <a:rPr lang="hu-HU" sz="2400" b="1" dirty="0" err="1" smtClean="0">
                <a:solidFill>
                  <a:srgbClr val="000066"/>
                </a:solidFill>
              </a:rPr>
              <a:t>health</a:t>
            </a:r>
            <a:r>
              <a:rPr lang="hu-HU" sz="2400" b="1" dirty="0" smtClean="0">
                <a:solidFill>
                  <a:srgbClr val="000066"/>
                </a:solidFill>
              </a:rPr>
              <a:t> </a:t>
            </a:r>
            <a:r>
              <a:rPr lang="hu-HU" sz="2400" b="1" dirty="0" smtClean="0">
                <a:solidFill>
                  <a:srgbClr val="000066"/>
                </a:solidFill>
              </a:rPr>
              <a:t>management</a:t>
            </a:r>
            <a:endParaRPr lang="hu-HU" sz="2400" b="1" dirty="0">
              <a:solidFill>
                <a:srgbClr val="000066"/>
              </a:solidFill>
            </a:endParaRPr>
          </a:p>
        </p:txBody>
      </p:sp>
    </p:spTree>
    <p:extLst>
      <p:ext uri="{BB962C8B-B14F-4D97-AF65-F5344CB8AC3E}">
        <p14:creationId xmlns:p14="http://schemas.microsoft.com/office/powerpoint/2010/main" val="24847010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16024"/>
            <a:ext cx="3672408" cy="6525344"/>
          </a:xfrm>
          <a:prstGeom prst="rect">
            <a:avLst/>
          </a:prstGeom>
          <a:noFill/>
          <a:ln>
            <a:noFill/>
          </a:ln>
          <a:effectLst/>
          <a:extLst/>
        </p:spPr>
      </p:pic>
      <p:sp>
        <p:nvSpPr>
          <p:cNvPr id="7" name="Téglalap 6"/>
          <p:cNvSpPr/>
          <p:nvPr/>
        </p:nvSpPr>
        <p:spPr>
          <a:xfrm>
            <a:off x="4788024" y="5517232"/>
            <a:ext cx="3747885" cy="707886"/>
          </a:xfrm>
          <a:prstGeom prst="rect">
            <a:avLst/>
          </a:prstGeom>
        </p:spPr>
        <p:txBody>
          <a:bodyPr wrap="none">
            <a:spAutoFit/>
          </a:bodyPr>
          <a:lstStyle/>
          <a:p>
            <a:pPr defTabSz="914400"/>
            <a:r>
              <a:rPr lang="hu-HU" sz="2000" b="1" dirty="0" smtClean="0">
                <a:solidFill>
                  <a:srgbClr val="333399"/>
                </a:solidFill>
              </a:rPr>
              <a:t>Picture of </a:t>
            </a:r>
            <a:r>
              <a:rPr lang="hu-HU" sz="2000" b="1" dirty="0" err="1" smtClean="0">
                <a:solidFill>
                  <a:srgbClr val="333399"/>
                </a:solidFill>
              </a:rPr>
              <a:t>Semmelweis-chalice</a:t>
            </a:r>
            <a:r>
              <a:rPr lang="hu-HU" sz="2000" dirty="0" smtClean="0">
                <a:solidFill>
                  <a:srgbClr val="333399"/>
                </a:solidFill>
              </a:rPr>
              <a:t> </a:t>
            </a:r>
          </a:p>
          <a:p>
            <a:pPr defTabSz="914400"/>
            <a:r>
              <a:rPr lang="hu-HU" sz="2000" dirty="0" smtClean="0">
                <a:solidFill>
                  <a:srgbClr val="333399"/>
                </a:solidFill>
              </a:rPr>
              <a:t>(</a:t>
            </a:r>
            <a:r>
              <a:rPr lang="hu-HU" sz="2000" dirty="0" err="1" smtClean="0">
                <a:solidFill>
                  <a:srgbClr val="333399"/>
                </a:solidFill>
              </a:rPr>
              <a:t>Hungarian</a:t>
            </a:r>
            <a:r>
              <a:rPr lang="hu-HU" sz="2000" dirty="0" smtClean="0">
                <a:solidFill>
                  <a:srgbClr val="333399"/>
                </a:solidFill>
              </a:rPr>
              <a:t> </a:t>
            </a:r>
            <a:r>
              <a:rPr lang="hu-HU" sz="2000" dirty="0" err="1" smtClean="0">
                <a:solidFill>
                  <a:srgbClr val="333399"/>
                </a:solidFill>
              </a:rPr>
              <a:t>Medical</a:t>
            </a:r>
            <a:r>
              <a:rPr lang="hu-HU" sz="2000" dirty="0" smtClean="0">
                <a:solidFill>
                  <a:srgbClr val="333399"/>
                </a:solidFill>
              </a:rPr>
              <a:t> </a:t>
            </a:r>
            <a:r>
              <a:rPr lang="hu-HU" sz="2000" dirty="0" err="1" smtClean="0">
                <a:solidFill>
                  <a:srgbClr val="333399"/>
                </a:solidFill>
              </a:rPr>
              <a:t>Casino</a:t>
            </a:r>
            <a:r>
              <a:rPr lang="hu-HU" sz="2000" dirty="0" smtClean="0">
                <a:solidFill>
                  <a:srgbClr val="333399"/>
                </a:solidFill>
              </a:rPr>
              <a:t>, 1906) </a:t>
            </a:r>
            <a:endParaRPr lang="hu-HU" sz="2000" dirty="0">
              <a:solidFill>
                <a:srgbClr val="333399"/>
              </a:solidFill>
            </a:endParaRPr>
          </a:p>
        </p:txBody>
      </p:sp>
      <p:sp>
        <p:nvSpPr>
          <p:cNvPr id="2" name="Szövegdoboz 1"/>
          <p:cNvSpPr txBox="1"/>
          <p:nvPr/>
        </p:nvSpPr>
        <p:spPr>
          <a:xfrm>
            <a:off x="4788024" y="548680"/>
            <a:ext cx="3168352" cy="4247317"/>
          </a:xfrm>
          <a:prstGeom prst="rect">
            <a:avLst/>
          </a:prstGeom>
          <a:noFill/>
        </p:spPr>
        <p:txBody>
          <a:bodyPr wrap="square" rtlCol="0">
            <a:spAutoFit/>
          </a:bodyPr>
          <a:lstStyle/>
          <a:p>
            <a:r>
              <a:rPr lang="hu-HU" dirty="0" smtClean="0">
                <a:solidFill>
                  <a:prstClr val="black"/>
                </a:solidFill>
              </a:rPr>
              <a:t>„</a:t>
            </a:r>
            <a:r>
              <a:rPr lang="en-GB" i="1" dirty="0" smtClean="0"/>
              <a:t>SEMMELWEIS </a:t>
            </a:r>
            <a:r>
              <a:rPr lang="en-GB" i="1" dirty="0"/>
              <a:t>– presented at the feast of the </a:t>
            </a:r>
            <a:r>
              <a:rPr lang="en-GB" i="1" dirty="0" err="1"/>
              <a:t>Semmelweis</a:t>
            </a:r>
            <a:r>
              <a:rPr lang="en-GB" i="1" dirty="0"/>
              <a:t>-Goblet at the Budapest Medical Casino on 30</a:t>
            </a:r>
            <a:r>
              <a:rPr lang="en-GB" i="1" baseline="30000" dirty="0"/>
              <a:t>th</a:t>
            </a:r>
            <a:r>
              <a:rPr lang="en-GB" i="1" dirty="0"/>
              <a:t> January, 1925 </a:t>
            </a:r>
            <a:r>
              <a:rPr lang="en-GB" i="1" dirty="0" err="1"/>
              <a:t>Grósz</a:t>
            </a:r>
            <a:r>
              <a:rPr lang="en-GB" i="1" dirty="0"/>
              <a:t> Emil </a:t>
            </a:r>
            <a:r>
              <a:rPr lang="en-GB" i="1" dirty="0" err="1"/>
              <a:t>Dr.</a:t>
            </a:r>
            <a:r>
              <a:rPr lang="en-GB" i="1" dirty="0"/>
              <a:t> teacher of university, Royal Hungarian University Press, Budapest”</a:t>
            </a:r>
            <a:r>
              <a:rPr lang="en-GB" dirty="0"/>
              <a:t>.</a:t>
            </a:r>
            <a:endParaRPr lang="hu-HU" dirty="0"/>
          </a:p>
          <a:p>
            <a:pPr defTabSz="914400"/>
            <a:endParaRPr lang="hu-HU" i="1" dirty="0">
              <a:solidFill>
                <a:prstClr val="black"/>
              </a:solidFill>
            </a:endParaRPr>
          </a:p>
          <a:p>
            <a:pPr defTabSz="914400"/>
            <a:r>
              <a:rPr lang="hu-HU" i="1" dirty="0" smtClean="0">
                <a:solidFill>
                  <a:prstClr val="black"/>
                </a:solidFill>
              </a:rPr>
              <a:t>Ecseri </a:t>
            </a:r>
            <a:r>
              <a:rPr lang="hu-HU" i="1" dirty="0" err="1" smtClean="0">
                <a:solidFill>
                  <a:prstClr val="black"/>
                </a:solidFill>
              </a:rPr>
              <a:t>Flea</a:t>
            </a:r>
            <a:r>
              <a:rPr lang="hu-HU" i="1" dirty="0" smtClean="0">
                <a:solidFill>
                  <a:prstClr val="black"/>
                </a:solidFill>
              </a:rPr>
              <a:t> Market, 2013</a:t>
            </a:r>
          </a:p>
          <a:p>
            <a:pPr defTabSz="914400"/>
            <a:endParaRPr lang="hu-HU" i="1" dirty="0">
              <a:solidFill>
                <a:prstClr val="black"/>
              </a:solidFill>
            </a:endParaRPr>
          </a:p>
          <a:p>
            <a:r>
              <a:rPr lang="en-GB" b="1" i="1" dirty="0" err="1" smtClean="0"/>
              <a:t>Semmelweis</a:t>
            </a:r>
            <a:r>
              <a:rPr lang="en-GB" b="1" i="1" dirty="0" smtClean="0"/>
              <a:t> </a:t>
            </a:r>
            <a:r>
              <a:rPr lang="en-GB" b="1" i="1" dirty="0"/>
              <a:t>memorial speeches</a:t>
            </a:r>
            <a:r>
              <a:rPr lang="en-GB" i="1" dirty="0"/>
              <a:t> 1907-1941, Company of Hungarian Medical Editors, Budapest, </a:t>
            </a:r>
            <a:r>
              <a:rPr lang="en-GB" i="1" dirty="0" smtClean="0"/>
              <a:t>1947. </a:t>
            </a:r>
            <a:endParaRPr lang="hu-HU" i="1" dirty="0" smtClean="0">
              <a:solidFill>
                <a:prstClr val="black"/>
              </a:solidFill>
            </a:endParaRPr>
          </a:p>
          <a:p>
            <a:pPr defTabSz="914400"/>
            <a:endParaRPr lang="hu-HU" dirty="0">
              <a:solidFill>
                <a:prstClr val="black"/>
              </a:solidFill>
            </a:endParaRPr>
          </a:p>
        </p:txBody>
      </p:sp>
    </p:spTree>
    <p:extLst>
      <p:ext uri="{BB962C8B-B14F-4D97-AF65-F5344CB8AC3E}">
        <p14:creationId xmlns:p14="http://schemas.microsoft.com/office/powerpoint/2010/main" val="143439615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243408"/>
            <a:ext cx="5452035" cy="7632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églalap 1"/>
          <p:cNvSpPr/>
          <p:nvPr/>
        </p:nvSpPr>
        <p:spPr>
          <a:xfrm>
            <a:off x="134888" y="1268760"/>
            <a:ext cx="3789040" cy="1554272"/>
          </a:xfrm>
          <a:prstGeom prst="rect">
            <a:avLst/>
          </a:prstGeom>
        </p:spPr>
        <p:txBody>
          <a:bodyPr wrap="square">
            <a:spAutoFit/>
          </a:bodyPr>
          <a:lstStyle/>
          <a:p>
            <a:r>
              <a:rPr lang="en-US" b="1" dirty="0" err="1" smtClean="0">
                <a:solidFill>
                  <a:srgbClr val="002060"/>
                </a:solidFill>
                <a:latin typeface="Arial" panose="020B0604020202020204" pitchFamily="34" charset="0"/>
                <a:cs typeface="Arial" panose="020B0604020202020204" pitchFamily="34" charset="0"/>
              </a:rPr>
              <a:t>Semmelweis</a:t>
            </a:r>
            <a:r>
              <a:rPr lang="en-US" b="1" dirty="0" smtClean="0">
                <a:solidFill>
                  <a:srgbClr val="002060"/>
                </a:solidFill>
                <a:latin typeface="Arial" panose="020B0604020202020204" pitchFamily="34" charset="0"/>
                <a:cs typeface="Arial" panose="020B0604020202020204" pitchFamily="34" charset="0"/>
              </a:rPr>
              <a:t>-chalice</a:t>
            </a:r>
            <a:endParaRPr lang="hu-HU" b="1" dirty="0" smtClean="0">
              <a:solidFill>
                <a:srgbClr val="002060"/>
              </a:solidFill>
              <a:latin typeface="Arial" panose="020B0604020202020204" pitchFamily="34" charset="0"/>
              <a:cs typeface="Arial" panose="020B0604020202020204" pitchFamily="34" charset="0"/>
            </a:endParaRPr>
          </a:p>
          <a:p>
            <a:pPr>
              <a:spcBef>
                <a:spcPts val="600"/>
              </a:spcBef>
            </a:pPr>
            <a:r>
              <a:rPr lang="en-US" dirty="0" smtClean="0">
                <a:solidFill>
                  <a:srgbClr val="002060"/>
                </a:solidFill>
                <a:latin typeface="Arial" panose="020B0604020202020204" pitchFamily="34" charset="0"/>
                <a:cs typeface="Arial" panose="020B0604020202020204" pitchFamily="34" charset="0"/>
              </a:rPr>
              <a:t>Certificate </a:t>
            </a:r>
            <a:r>
              <a:rPr lang="en-US" dirty="0">
                <a:solidFill>
                  <a:srgbClr val="002060"/>
                </a:solidFill>
                <a:latin typeface="Arial" panose="020B0604020202020204" pitchFamily="34" charset="0"/>
                <a:cs typeface="Arial" panose="020B0604020202020204" pitchFamily="34" charset="0"/>
              </a:rPr>
              <a:t>of </a:t>
            </a:r>
            <a:r>
              <a:rPr lang="en-US" dirty="0" smtClean="0">
                <a:solidFill>
                  <a:srgbClr val="002060"/>
                </a:solidFill>
                <a:latin typeface="Arial" panose="020B0604020202020204" pitchFamily="34" charset="0"/>
                <a:cs typeface="Arial" panose="020B0604020202020204" pitchFamily="34" charset="0"/>
              </a:rPr>
              <a:t>incorporation </a:t>
            </a:r>
            <a:endParaRPr lang="hu-HU" dirty="0" smtClean="0">
              <a:solidFill>
                <a:srgbClr val="002060"/>
              </a:solidFill>
              <a:latin typeface="Arial" panose="020B0604020202020204" pitchFamily="34" charset="0"/>
              <a:cs typeface="Arial" panose="020B0604020202020204" pitchFamily="34" charset="0"/>
            </a:endParaRPr>
          </a:p>
          <a:p>
            <a:r>
              <a:rPr lang="en-US" dirty="0" smtClean="0">
                <a:solidFill>
                  <a:srgbClr val="002060"/>
                </a:solidFill>
                <a:latin typeface="Arial" panose="020B0604020202020204" pitchFamily="34" charset="0"/>
                <a:cs typeface="Arial" panose="020B0604020202020204" pitchFamily="34" charset="0"/>
              </a:rPr>
              <a:t>founding letter</a:t>
            </a:r>
            <a:endParaRPr lang="hu-HU" dirty="0" smtClean="0">
              <a:solidFill>
                <a:srgbClr val="002060"/>
              </a:solidFill>
              <a:latin typeface="Arial" panose="020B0604020202020204" pitchFamily="34" charset="0"/>
              <a:cs typeface="Arial" panose="020B0604020202020204" pitchFamily="34" charset="0"/>
            </a:endParaRPr>
          </a:p>
          <a:p>
            <a:r>
              <a:rPr lang="hu-HU" dirty="0" smtClean="0">
                <a:solidFill>
                  <a:srgbClr val="002060"/>
                </a:solidFill>
                <a:latin typeface="Arial" panose="020B0604020202020204" pitchFamily="34" charset="0"/>
                <a:cs typeface="Arial" panose="020B0604020202020204" pitchFamily="34" charset="0"/>
              </a:rPr>
              <a:t>2014</a:t>
            </a:r>
            <a:endParaRPr lang="en-US" dirty="0">
              <a:solidFill>
                <a:srgbClr val="002060"/>
              </a:solidFill>
              <a:latin typeface="Arial" panose="020B0604020202020204" pitchFamily="34" charset="0"/>
              <a:cs typeface="Arial" panose="020B0604020202020204" pitchFamily="34" charset="0"/>
            </a:endParaRPr>
          </a:p>
          <a:p>
            <a:endParaRPr lang="en-US"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00350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descr="DSC_1894 v"/>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3" y="889621"/>
            <a:ext cx="8136905" cy="4646775"/>
          </a:xfrm>
          <a:prstGeom prst="rect">
            <a:avLst/>
          </a:prstGeom>
          <a:noFill/>
          <a:ln>
            <a:noFill/>
          </a:ln>
        </p:spPr>
      </p:pic>
      <p:sp>
        <p:nvSpPr>
          <p:cNvPr id="5" name="Téglalap 4"/>
          <p:cNvSpPr/>
          <p:nvPr/>
        </p:nvSpPr>
        <p:spPr>
          <a:xfrm>
            <a:off x="276409" y="5608381"/>
            <a:ext cx="8478093" cy="707886"/>
          </a:xfrm>
          <a:prstGeom prst="rect">
            <a:avLst/>
          </a:prstGeom>
        </p:spPr>
        <p:txBody>
          <a:bodyPr wrap="square">
            <a:spAutoFit/>
          </a:bodyPr>
          <a:lstStyle/>
          <a:p>
            <a:pPr algn="ctr"/>
            <a:r>
              <a:rPr lang="hu-HU" sz="2000" dirty="0" smtClean="0">
                <a:solidFill>
                  <a:srgbClr val="333399"/>
                </a:solidFill>
                <a:latin typeface="Arial" panose="020B0604020202020204" pitchFamily="34" charset="0"/>
                <a:cs typeface="Arial" panose="020B0604020202020204" pitchFamily="34" charset="0"/>
              </a:rPr>
              <a:t> </a:t>
            </a:r>
            <a:r>
              <a:rPr lang="hu-HU" sz="2000" dirty="0" err="1" smtClean="0">
                <a:solidFill>
                  <a:srgbClr val="333399"/>
                </a:solidFill>
                <a:latin typeface="Arial" panose="020B0604020202020204" pitchFamily="34" charset="0"/>
                <a:cs typeface="Arial" panose="020B0604020202020204" pitchFamily="34" charset="0"/>
              </a:rPr>
              <a:t>Traditional</a:t>
            </a:r>
            <a:r>
              <a:rPr lang="hu-HU" sz="2000" dirty="0" smtClean="0">
                <a:solidFill>
                  <a:srgbClr val="333399"/>
                </a:solidFill>
                <a:latin typeface="Arial" panose="020B0604020202020204" pitchFamily="34" charset="0"/>
                <a:cs typeface="Arial" panose="020B0604020202020204" pitchFamily="34" charset="0"/>
              </a:rPr>
              <a:t> </a:t>
            </a:r>
            <a:r>
              <a:rPr lang="hu-HU" sz="2000" dirty="0" err="1" smtClean="0">
                <a:solidFill>
                  <a:srgbClr val="333399"/>
                </a:solidFill>
                <a:latin typeface="Arial" panose="020B0604020202020204" pitchFamily="34" charset="0"/>
                <a:cs typeface="Arial" panose="020B0604020202020204" pitchFamily="34" charset="0"/>
              </a:rPr>
              <a:t>technique</a:t>
            </a:r>
            <a:r>
              <a:rPr lang="hu-HU" sz="2000" dirty="0" smtClean="0">
                <a:solidFill>
                  <a:srgbClr val="333399"/>
                </a:solidFill>
                <a:latin typeface="Arial" panose="020B0604020202020204" pitchFamily="34" charset="0"/>
                <a:cs typeface="Arial" panose="020B0604020202020204" pitchFamily="34" charset="0"/>
              </a:rPr>
              <a:t> has </a:t>
            </a:r>
            <a:r>
              <a:rPr lang="hu-HU" sz="2000" dirty="0" err="1" smtClean="0">
                <a:solidFill>
                  <a:srgbClr val="333399"/>
                </a:solidFill>
                <a:latin typeface="Arial" panose="020B0604020202020204" pitchFamily="34" charset="0"/>
                <a:cs typeface="Arial" panose="020B0604020202020204" pitchFamily="34" charset="0"/>
              </a:rPr>
              <a:t>been</a:t>
            </a:r>
            <a:r>
              <a:rPr lang="hu-HU" sz="2000" dirty="0" smtClean="0">
                <a:solidFill>
                  <a:srgbClr val="333399"/>
                </a:solidFill>
                <a:latin typeface="Arial" panose="020B0604020202020204" pitchFamily="34" charset="0"/>
                <a:cs typeface="Arial" panose="020B0604020202020204" pitchFamily="34" charset="0"/>
              </a:rPr>
              <a:t> </a:t>
            </a:r>
            <a:r>
              <a:rPr lang="hu-HU" sz="2000" dirty="0" err="1" smtClean="0">
                <a:solidFill>
                  <a:srgbClr val="333399"/>
                </a:solidFill>
                <a:latin typeface="Arial" panose="020B0604020202020204" pitchFamily="34" charset="0"/>
                <a:cs typeface="Arial" panose="020B0604020202020204" pitchFamily="34" charset="0"/>
              </a:rPr>
              <a:t>applied</a:t>
            </a:r>
            <a:r>
              <a:rPr lang="hu-HU" sz="2000" dirty="0" smtClean="0">
                <a:solidFill>
                  <a:srgbClr val="333399"/>
                </a:solidFill>
                <a:latin typeface="Arial" panose="020B0604020202020204" pitchFamily="34" charset="0"/>
                <a:cs typeface="Arial" panose="020B0604020202020204" pitchFamily="34" charset="0"/>
              </a:rPr>
              <a:t> </a:t>
            </a:r>
            <a:r>
              <a:rPr lang="hu-HU" sz="2000" dirty="0" err="1" smtClean="0">
                <a:solidFill>
                  <a:srgbClr val="333399"/>
                </a:solidFill>
                <a:latin typeface="Arial" panose="020B0604020202020204" pitchFamily="34" charset="0"/>
                <a:cs typeface="Arial" panose="020B0604020202020204" pitchFamily="34" charset="0"/>
              </a:rPr>
              <a:t>by</a:t>
            </a:r>
            <a:r>
              <a:rPr lang="hu-HU" sz="2000" dirty="0" smtClean="0">
                <a:solidFill>
                  <a:srgbClr val="333399"/>
                </a:solidFill>
                <a:latin typeface="Arial" panose="020B0604020202020204" pitchFamily="34" charset="0"/>
                <a:cs typeface="Arial" panose="020B0604020202020204" pitchFamily="34" charset="0"/>
              </a:rPr>
              <a:t> </a:t>
            </a:r>
            <a:r>
              <a:rPr lang="hu-HU" sz="2000" dirty="0" err="1" smtClean="0">
                <a:solidFill>
                  <a:srgbClr val="333399"/>
                </a:solidFill>
                <a:latin typeface="Arial" panose="020B0604020202020204" pitchFamily="34" charset="0"/>
                <a:cs typeface="Arial" panose="020B0604020202020204" pitchFamily="34" charset="0"/>
              </a:rPr>
              <a:t>the</a:t>
            </a:r>
            <a:r>
              <a:rPr lang="hu-HU" sz="2000" dirty="0" smtClean="0">
                <a:solidFill>
                  <a:srgbClr val="333399"/>
                </a:solidFill>
                <a:latin typeface="Arial" panose="020B0604020202020204" pitchFamily="34" charset="0"/>
                <a:cs typeface="Arial" panose="020B0604020202020204" pitchFamily="34" charset="0"/>
              </a:rPr>
              <a:t> </a:t>
            </a:r>
            <a:r>
              <a:rPr lang="hu-HU" sz="2000" dirty="0" err="1" smtClean="0">
                <a:solidFill>
                  <a:srgbClr val="333399"/>
                </a:solidFill>
                <a:latin typeface="Arial" panose="020B0604020202020204" pitchFamily="34" charset="0"/>
                <a:cs typeface="Arial" panose="020B0604020202020204" pitchFamily="34" charset="0"/>
              </a:rPr>
              <a:t>young</a:t>
            </a:r>
            <a:r>
              <a:rPr lang="hu-HU" sz="2000" dirty="0" smtClean="0">
                <a:solidFill>
                  <a:srgbClr val="333399"/>
                </a:solidFill>
                <a:latin typeface="Arial" panose="020B0604020202020204" pitchFamily="34" charset="0"/>
                <a:cs typeface="Arial" panose="020B0604020202020204" pitchFamily="34" charset="0"/>
              </a:rPr>
              <a:t> </a:t>
            </a:r>
            <a:r>
              <a:rPr lang="hu-HU" sz="2000" dirty="0" err="1" smtClean="0">
                <a:solidFill>
                  <a:srgbClr val="333399"/>
                </a:solidFill>
                <a:latin typeface="Arial" panose="020B0604020202020204" pitchFamily="34" charset="0"/>
                <a:cs typeface="Arial" panose="020B0604020202020204" pitchFamily="34" charset="0"/>
              </a:rPr>
              <a:t>master</a:t>
            </a:r>
            <a:r>
              <a:rPr lang="hu-HU" sz="2000" dirty="0" smtClean="0">
                <a:solidFill>
                  <a:srgbClr val="333399"/>
                </a:solidFill>
                <a:latin typeface="Arial" panose="020B0604020202020204" pitchFamily="34" charset="0"/>
                <a:cs typeface="Arial" panose="020B0604020202020204" pitchFamily="34" charset="0"/>
              </a:rPr>
              <a:t>, </a:t>
            </a:r>
          </a:p>
          <a:p>
            <a:pPr algn="ctr"/>
            <a:r>
              <a:rPr lang="hu-HU" sz="2000" dirty="0" err="1" smtClean="0">
                <a:solidFill>
                  <a:srgbClr val="333399"/>
                </a:solidFill>
                <a:latin typeface="Arial" panose="020B0604020202020204" pitchFamily="34" charset="0"/>
                <a:cs typeface="Arial" panose="020B0604020202020204" pitchFamily="34" charset="0"/>
              </a:rPr>
              <a:t>jr</a:t>
            </a:r>
            <a:r>
              <a:rPr lang="hu-HU" sz="2000" dirty="0" smtClean="0">
                <a:solidFill>
                  <a:srgbClr val="333399"/>
                </a:solidFill>
                <a:latin typeface="Arial" panose="020B0604020202020204" pitchFamily="34" charset="0"/>
                <a:cs typeface="Arial" panose="020B0604020202020204" pitchFamily="34" charset="0"/>
              </a:rPr>
              <a:t>. Janos </a:t>
            </a:r>
            <a:r>
              <a:rPr lang="hu-HU" sz="2000" dirty="0" err="1" smtClean="0">
                <a:solidFill>
                  <a:srgbClr val="333399"/>
                </a:solidFill>
                <a:latin typeface="Arial" panose="020B0604020202020204" pitchFamily="34" charset="0"/>
                <a:cs typeface="Arial" panose="020B0604020202020204" pitchFamily="34" charset="0"/>
              </a:rPr>
              <a:t>Szabo</a:t>
            </a:r>
            <a:r>
              <a:rPr lang="hu-HU" sz="2000" dirty="0" smtClean="0">
                <a:solidFill>
                  <a:srgbClr val="333399"/>
                </a:solidFill>
                <a:latin typeface="Arial" panose="020B0604020202020204" pitchFamily="34" charset="0"/>
                <a:cs typeface="Arial" panose="020B0604020202020204" pitchFamily="34" charset="0"/>
              </a:rPr>
              <a:t> </a:t>
            </a:r>
            <a:endParaRPr lang="hu-HU" sz="2000" dirty="0">
              <a:solidFill>
                <a:srgbClr val="3333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185122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descr="DSC_198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5" y="620688"/>
            <a:ext cx="7416823" cy="4824536"/>
          </a:xfrm>
          <a:prstGeom prst="rect">
            <a:avLst/>
          </a:prstGeom>
          <a:noFill/>
          <a:ln>
            <a:noFill/>
          </a:ln>
        </p:spPr>
      </p:pic>
      <p:sp>
        <p:nvSpPr>
          <p:cNvPr id="5" name="Téglalap 4"/>
          <p:cNvSpPr/>
          <p:nvPr/>
        </p:nvSpPr>
        <p:spPr>
          <a:xfrm>
            <a:off x="557808" y="5529426"/>
            <a:ext cx="7974632" cy="1015663"/>
          </a:xfrm>
          <a:prstGeom prst="rect">
            <a:avLst/>
          </a:prstGeom>
        </p:spPr>
        <p:txBody>
          <a:bodyPr wrap="square">
            <a:spAutoFit/>
          </a:bodyPr>
          <a:lstStyle/>
          <a:p>
            <a:pPr algn="ctr"/>
            <a:r>
              <a:rPr lang="hu-HU" sz="2000" dirty="0" smtClean="0">
                <a:solidFill>
                  <a:srgbClr val="333399"/>
                </a:solidFill>
                <a:latin typeface="Arial" panose="020B0604020202020204" pitchFamily="34" charset="0"/>
                <a:ea typeface="Calibri"/>
                <a:cs typeface="Arial" panose="020B0604020202020204" pitchFamily="34" charset="0"/>
              </a:rPr>
              <a:t>There was 9 month between the conception of idea and presentation of </a:t>
            </a:r>
            <a:r>
              <a:rPr lang="hu-HU" sz="2000" b="1" dirty="0" smtClean="0">
                <a:solidFill>
                  <a:srgbClr val="333399"/>
                </a:solidFill>
                <a:latin typeface="Arial" panose="020B0604020202020204" pitchFamily="34" charset="0"/>
                <a:ea typeface="Calibri"/>
                <a:cs typeface="Arial" panose="020B0604020202020204" pitchFamily="34" charset="0"/>
              </a:rPr>
              <a:t>Semmelweis-chalice</a:t>
            </a:r>
            <a:r>
              <a:rPr lang="hu-HU" sz="2000" dirty="0" smtClean="0">
                <a:solidFill>
                  <a:srgbClr val="333399"/>
                </a:solidFill>
                <a:latin typeface="Arial" panose="020B0604020202020204" pitchFamily="34" charset="0"/>
                <a:ea typeface="Calibri"/>
                <a:cs typeface="Arial" panose="020B0604020202020204" pitchFamily="34" charset="0"/>
              </a:rPr>
              <a:t>  </a:t>
            </a:r>
          </a:p>
          <a:p>
            <a:pPr algn="ctr"/>
            <a:r>
              <a:rPr lang="hu-HU" sz="2000" dirty="0" smtClean="0">
                <a:solidFill>
                  <a:srgbClr val="333399"/>
                </a:solidFill>
                <a:latin typeface="Arial" panose="020B0604020202020204" pitchFamily="34" charset="0"/>
                <a:ea typeface="Calibri"/>
                <a:cs typeface="Arial" panose="020B0604020202020204" pitchFamily="34" charset="0"/>
              </a:rPr>
              <a:t>at the Opening </a:t>
            </a:r>
            <a:r>
              <a:rPr lang="hu-HU" sz="2000" dirty="0">
                <a:solidFill>
                  <a:srgbClr val="333399"/>
                </a:solidFill>
                <a:latin typeface="Arial" panose="020B0604020202020204" pitchFamily="34" charset="0"/>
                <a:ea typeface="Calibri"/>
                <a:cs typeface="Arial" panose="020B0604020202020204" pitchFamily="34" charset="0"/>
              </a:rPr>
              <a:t>C</a:t>
            </a:r>
            <a:r>
              <a:rPr lang="hu-HU" sz="2000" dirty="0" smtClean="0">
                <a:solidFill>
                  <a:srgbClr val="333399"/>
                </a:solidFill>
                <a:latin typeface="Arial" panose="020B0604020202020204" pitchFamily="34" charset="0"/>
                <a:ea typeface="Calibri"/>
                <a:cs typeface="Arial" panose="020B0604020202020204" pitchFamily="34" charset="0"/>
              </a:rPr>
              <a:t>eremony of Semmelweis University, 2014</a:t>
            </a:r>
            <a:r>
              <a:rPr lang="hu-HU" sz="2000" dirty="0" smtClean="0">
                <a:solidFill>
                  <a:srgbClr val="333399"/>
                </a:solidFill>
                <a:effectLst/>
                <a:latin typeface="Arial" panose="020B0604020202020204" pitchFamily="34" charset="0"/>
                <a:ea typeface="Calibri"/>
                <a:cs typeface="Arial" panose="020B0604020202020204" pitchFamily="34" charset="0"/>
              </a:rPr>
              <a:t>. </a:t>
            </a:r>
            <a:endParaRPr lang="hu-HU" sz="2000" dirty="0">
              <a:solidFill>
                <a:srgbClr val="3333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03302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2496539" y="548680"/>
            <a:ext cx="3916457" cy="461665"/>
          </a:xfrm>
          <a:prstGeom prst="rect">
            <a:avLst/>
          </a:prstGeom>
          <a:noFill/>
        </p:spPr>
        <p:txBody>
          <a:bodyPr wrap="none" rtlCol="0">
            <a:spAutoFit/>
          </a:bodyPr>
          <a:lstStyle/>
          <a:p>
            <a:r>
              <a:rPr lang="hu-HU" sz="2400" dirty="0" err="1" smtClean="0">
                <a:solidFill>
                  <a:srgbClr val="0000CC"/>
                </a:solidFill>
                <a:latin typeface="Arial" panose="020B0604020202020204" pitchFamily="34" charset="0"/>
                <a:cs typeface="Arial" panose="020B0604020202020204" pitchFamily="34" charset="0"/>
              </a:rPr>
              <a:t>What</a:t>
            </a:r>
            <a:r>
              <a:rPr lang="hu-HU" sz="2400" dirty="0" smtClean="0">
                <a:solidFill>
                  <a:srgbClr val="0000CC"/>
                </a:solidFill>
                <a:latin typeface="Arial" panose="020B0604020202020204" pitchFamily="34" charset="0"/>
                <a:cs typeface="Arial" panose="020B0604020202020204" pitchFamily="34" charset="0"/>
              </a:rPr>
              <a:t> </a:t>
            </a:r>
            <a:r>
              <a:rPr lang="hu-HU" sz="2400" dirty="0" err="1" smtClean="0">
                <a:solidFill>
                  <a:srgbClr val="0000CC"/>
                </a:solidFill>
                <a:latin typeface="Arial" panose="020B0604020202020204" pitchFamily="34" charset="0"/>
                <a:cs typeface="Arial" panose="020B0604020202020204" pitchFamily="34" charset="0"/>
              </a:rPr>
              <a:t>are</a:t>
            </a:r>
            <a:r>
              <a:rPr lang="hu-HU" sz="2400" dirty="0" smtClean="0">
                <a:solidFill>
                  <a:srgbClr val="0000CC"/>
                </a:solidFill>
                <a:latin typeface="Arial" panose="020B0604020202020204" pitchFamily="34" charset="0"/>
                <a:cs typeface="Arial" panose="020B0604020202020204" pitchFamily="34" charset="0"/>
              </a:rPr>
              <a:t> </a:t>
            </a:r>
            <a:r>
              <a:rPr lang="hu-HU" sz="2400" dirty="0" err="1" smtClean="0">
                <a:solidFill>
                  <a:srgbClr val="0000CC"/>
                </a:solidFill>
                <a:latin typeface="Arial" panose="020B0604020202020204" pitchFamily="34" charset="0"/>
                <a:cs typeface="Arial" panose="020B0604020202020204" pitchFamily="34" charset="0"/>
              </a:rPr>
              <a:t>we</a:t>
            </a:r>
            <a:r>
              <a:rPr lang="hu-HU" sz="2400" dirty="0" smtClean="0">
                <a:solidFill>
                  <a:srgbClr val="0000CC"/>
                </a:solidFill>
                <a:latin typeface="Arial" panose="020B0604020202020204" pitchFamily="34" charset="0"/>
                <a:cs typeface="Arial" panose="020B0604020202020204" pitchFamily="34" charset="0"/>
              </a:rPr>
              <a:t> </a:t>
            </a:r>
            <a:r>
              <a:rPr lang="hu-HU" sz="2400" dirty="0" err="1" smtClean="0">
                <a:solidFill>
                  <a:srgbClr val="0000CC"/>
                </a:solidFill>
                <a:latin typeface="Arial" panose="020B0604020202020204" pitchFamily="34" charset="0"/>
                <a:cs typeface="Arial" panose="020B0604020202020204" pitchFamily="34" charset="0"/>
              </a:rPr>
              <a:t>talking</a:t>
            </a:r>
            <a:r>
              <a:rPr lang="hu-HU" sz="2400" dirty="0" smtClean="0">
                <a:solidFill>
                  <a:srgbClr val="0000CC"/>
                </a:solidFill>
                <a:latin typeface="Arial" panose="020B0604020202020204" pitchFamily="34" charset="0"/>
                <a:cs typeface="Arial" panose="020B0604020202020204" pitchFamily="34" charset="0"/>
              </a:rPr>
              <a:t> </a:t>
            </a:r>
            <a:r>
              <a:rPr lang="hu-HU" sz="2400" dirty="0" err="1" smtClean="0">
                <a:solidFill>
                  <a:srgbClr val="0000CC"/>
                </a:solidFill>
                <a:latin typeface="Arial" panose="020B0604020202020204" pitchFamily="34" charset="0"/>
                <a:cs typeface="Arial" panose="020B0604020202020204" pitchFamily="34" charset="0"/>
              </a:rPr>
              <a:t>about</a:t>
            </a:r>
            <a:r>
              <a:rPr lang="hu-HU" sz="2400" dirty="0" smtClean="0">
                <a:solidFill>
                  <a:srgbClr val="0000CC"/>
                </a:solidFill>
                <a:latin typeface="Arial" panose="020B0604020202020204" pitchFamily="34" charset="0"/>
                <a:cs typeface="Arial" panose="020B0604020202020204" pitchFamily="34" charset="0"/>
              </a:rPr>
              <a:t>?</a:t>
            </a:r>
            <a:endParaRPr lang="en-US" sz="2400" dirty="0">
              <a:solidFill>
                <a:srgbClr val="0000CC"/>
              </a:solidFill>
              <a:latin typeface="Arial" panose="020B0604020202020204" pitchFamily="34" charset="0"/>
              <a:cs typeface="Arial" panose="020B0604020202020204" pitchFamily="34" charset="0"/>
            </a:endParaRPr>
          </a:p>
        </p:txBody>
      </p:sp>
      <p:sp>
        <p:nvSpPr>
          <p:cNvPr id="3" name="Szövegdoboz 2"/>
          <p:cNvSpPr txBox="1"/>
          <p:nvPr/>
        </p:nvSpPr>
        <p:spPr>
          <a:xfrm>
            <a:off x="2267744" y="1205463"/>
            <a:ext cx="5103320" cy="5262979"/>
          </a:xfrm>
          <a:prstGeom prst="rect">
            <a:avLst/>
          </a:prstGeom>
          <a:noFill/>
        </p:spPr>
        <p:txBody>
          <a:bodyPr wrap="none" rtlCol="0">
            <a:spAutoFit/>
          </a:bodyPr>
          <a:lstStyle/>
          <a:p>
            <a:pPr marL="285750" indent="-285750">
              <a:buFont typeface="Arial" panose="020B0604020202020204" pitchFamily="34" charset="0"/>
              <a:buChar char="•"/>
            </a:pPr>
            <a:r>
              <a:rPr lang="en-US" sz="2000" dirty="0" smtClean="0">
                <a:solidFill>
                  <a:srgbClr val="0000CC"/>
                </a:solidFill>
              </a:rPr>
              <a:t>Study</a:t>
            </a:r>
          </a:p>
          <a:p>
            <a:pPr marL="285750" indent="-285750">
              <a:buFont typeface="Arial" panose="020B0604020202020204" pitchFamily="34" charset="0"/>
              <a:buChar char="•"/>
            </a:pPr>
            <a:r>
              <a:rPr lang="en-US" sz="2000" dirty="0" smtClean="0">
                <a:solidFill>
                  <a:srgbClr val="0000CC"/>
                </a:solidFill>
              </a:rPr>
              <a:t>Research work</a:t>
            </a:r>
          </a:p>
          <a:p>
            <a:pPr marL="285750" indent="-285750">
              <a:buFont typeface="Arial" panose="020B0604020202020204" pitchFamily="34" charset="0"/>
              <a:buChar char="•"/>
            </a:pPr>
            <a:r>
              <a:rPr lang="en-US" sz="2000" dirty="0" smtClean="0">
                <a:solidFill>
                  <a:srgbClr val="0000CC"/>
                </a:solidFill>
              </a:rPr>
              <a:t>Discovery</a:t>
            </a:r>
          </a:p>
          <a:p>
            <a:pPr marL="285750" indent="-285750">
              <a:buFont typeface="Arial" panose="020B0604020202020204" pitchFamily="34" charset="0"/>
              <a:buChar char="•"/>
            </a:pPr>
            <a:r>
              <a:rPr lang="en-US" sz="2000" dirty="0" smtClean="0">
                <a:solidFill>
                  <a:srgbClr val="0000CC"/>
                </a:solidFill>
              </a:rPr>
              <a:t>Consequence</a:t>
            </a:r>
          </a:p>
          <a:p>
            <a:pPr marL="285750" indent="-285750">
              <a:buFont typeface="Arial" panose="020B0604020202020204" pitchFamily="34" charset="0"/>
              <a:buChar char="•"/>
            </a:pPr>
            <a:r>
              <a:rPr lang="en-US" sz="2000" dirty="0" smtClean="0">
                <a:solidFill>
                  <a:srgbClr val="0000CC"/>
                </a:solidFill>
              </a:rPr>
              <a:t>In Pest</a:t>
            </a:r>
          </a:p>
          <a:p>
            <a:pPr marL="285750" indent="-285750">
              <a:buFont typeface="Arial" panose="020B0604020202020204" pitchFamily="34" charset="0"/>
              <a:buChar char="•"/>
            </a:pPr>
            <a:r>
              <a:rPr lang="en-US" sz="2000" dirty="0" smtClean="0">
                <a:solidFill>
                  <a:srgbClr val="0000CC"/>
                </a:solidFill>
              </a:rPr>
              <a:t>Disease and death</a:t>
            </a:r>
          </a:p>
          <a:p>
            <a:pPr marL="285750" indent="-285750">
              <a:buFont typeface="Arial" panose="020B0604020202020204" pitchFamily="34" charset="0"/>
              <a:buChar char="•"/>
            </a:pPr>
            <a:r>
              <a:rPr lang="en-US" sz="2000" dirty="0" smtClean="0">
                <a:solidFill>
                  <a:srgbClr val="0000CC"/>
                </a:solidFill>
              </a:rPr>
              <a:t>Refusal</a:t>
            </a:r>
          </a:p>
          <a:p>
            <a:pPr marL="285750" indent="-285750">
              <a:buFont typeface="Arial" panose="020B0604020202020204" pitchFamily="34" charset="0"/>
              <a:buChar char="•"/>
            </a:pPr>
            <a:r>
              <a:rPr lang="en-US" sz="2000" dirty="0" smtClean="0">
                <a:solidFill>
                  <a:srgbClr val="0000CC"/>
                </a:solidFill>
              </a:rPr>
              <a:t>Deification</a:t>
            </a:r>
          </a:p>
          <a:p>
            <a:pPr marL="285750" indent="-285750">
              <a:buFont typeface="Arial" panose="020B0604020202020204" pitchFamily="34" charset="0"/>
              <a:buChar char="•"/>
            </a:pPr>
            <a:r>
              <a:rPr lang="en-US" sz="2000" dirty="0" err="1" smtClean="0">
                <a:solidFill>
                  <a:srgbClr val="0000CC"/>
                </a:solidFill>
              </a:rPr>
              <a:t>Semmelweis</a:t>
            </a:r>
            <a:r>
              <a:rPr lang="en-US" sz="2000" dirty="0" smtClean="0">
                <a:solidFill>
                  <a:srgbClr val="0000CC"/>
                </a:solidFill>
              </a:rPr>
              <a:t> chalice</a:t>
            </a:r>
          </a:p>
          <a:p>
            <a:pPr marL="285750" indent="-285750">
              <a:buFont typeface="Arial" panose="020B0604020202020204" pitchFamily="34" charset="0"/>
              <a:buChar char="•"/>
            </a:pPr>
            <a:r>
              <a:rPr lang="en-US" sz="2000" dirty="0" err="1" smtClean="0">
                <a:solidFill>
                  <a:srgbClr val="0000CC"/>
                </a:solidFill>
              </a:rPr>
              <a:t>Semmelweis</a:t>
            </a:r>
            <a:r>
              <a:rPr lang="en-US" sz="2000" dirty="0" smtClean="0">
                <a:solidFill>
                  <a:srgbClr val="0000CC"/>
                </a:solidFill>
              </a:rPr>
              <a:t> starts to East</a:t>
            </a:r>
          </a:p>
          <a:p>
            <a:pPr marL="285750" indent="-285750">
              <a:buFont typeface="Arial" panose="020B0604020202020204" pitchFamily="34" charset="0"/>
              <a:buChar char="•"/>
            </a:pPr>
            <a:r>
              <a:rPr lang="en-US" sz="2000" dirty="0" smtClean="0">
                <a:solidFill>
                  <a:srgbClr val="0000CC"/>
                </a:solidFill>
              </a:rPr>
              <a:t>SE-200  Memorial </a:t>
            </a:r>
            <a:r>
              <a:rPr lang="en-US" sz="2000" dirty="0" err="1" smtClean="0">
                <a:solidFill>
                  <a:srgbClr val="0000CC"/>
                </a:solidFill>
              </a:rPr>
              <a:t>Comm</a:t>
            </a:r>
            <a:r>
              <a:rPr lang="hu-HU" sz="2000" dirty="0" err="1" smtClean="0">
                <a:solidFill>
                  <a:srgbClr val="0000CC"/>
                </a:solidFill>
              </a:rPr>
              <a:t>ittee</a:t>
            </a:r>
            <a:endParaRPr lang="en-US" sz="2000" dirty="0" smtClean="0">
              <a:solidFill>
                <a:srgbClr val="0000CC"/>
              </a:solidFill>
            </a:endParaRPr>
          </a:p>
          <a:p>
            <a:pPr marL="285750" indent="-285750">
              <a:buFont typeface="Arial" panose="020B0604020202020204" pitchFamily="34" charset="0"/>
              <a:buChar char="•"/>
            </a:pPr>
            <a:r>
              <a:rPr lang="en-US" sz="2000" dirty="0" smtClean="0">
                <a:solidFill>
                  <a:srgbClr val="0000CC"/>
                </a:solidFill>
              </a:rPr>
              <a:t>Plans</a:t>
            </a:r>
          </a:p>
          <a:p>
            <a:pPr marL="285750" indent="-285750">
              <a:buFont typeface="Arial" panose="020B0604020202020204" pitchFamily="34" charset="0"/>
              <a:buChar char="•"/>
            </a:pPr>
            <a:r>
              <a:rPr lang="en-US" sz="2000" dirty="0" err="1" smtClean="0">
                <a:solidFill>
                  <a:srgbClr val="0000CC"/>
                </a:solidFill>
              </a:rPr>
              <a:t>Semmelweis</a:t>
            </a:r>
            <a:r>
              <a:rPr lang="en-US" sz="2000" dirty="0" smtClean="0">
                <a:solidFill>
                  <a:srgbClr val="0000CC"/>
                </a:solidFill>
              </a:rPr>
              <a:t>, theatre performance premiere</a:t>
            </a:r>
          </a:p>
          <a:p>
            <a:pPr marL="285750" indent="-285750">
              <a:buFont typeface="Arial" panose="020B0604020202020204" pitchFamily="34" charset="0"/>
              <a:buChar char="•"/>
            </a:pPr>
            <a:r>
              <a:rPr lang="en-US" sz="2000" dirty="0" err="1" smtClean="0">
                <a:solidFill>
                  <a:srgbClr val="0000CC"/>
                </a:solidFill>
              </a:rPr>
              <a:t>János</a:t>
            </a:r>
            <a:r>
              <a:rPr lang="en-US" sz="2000" dirty="0" smtClean="0">
                <a:solidFill>
                  <a:srgbClr val="0000CC"/>
                </a:solidFill>
              </a:rPr>
              <a:t> </a:t>
            </a:r>
            <a:r>
              <a:rPr lang="en-US" sz="2000" dirty="0" err="1" smtClean="0">
                <a:solidFill>
                  <a:srgbClr val="0000CC"/>
                </a:solidFill>
              </a:rPr>
              <a:t>Áder</a:t>
            </a:r>
            <a:r>
              <a:rPr lang="en-US" sz="2000" dirty="0" smtClean="0">
                <a:solidFill>
                  <a:srgbClr val="0000CC"/>
                </a:solidFill>
              </a:rPr>
              <a:t>, president of Hungary</a:t>
            </a:r>
          </a:p>
          <a:p>
            <a:pPr marL="285750" indent="-285750">
              <a:buFont typeface="Arial" panose="020B0604020202020204" pitchFamily="34" charset="0"/>
              <a:buChar char="•"/>
            </a:pPr>
            <a:r>
              <a:rPr lang="en-US" sz="2000" dirty="0" smtClean="0">
                <a:solidFill>
                  <a:srgbClr val="0000CC"/>
                </a:solidFill>
              </a:rPr>
              <a:t>Clean h</a:t>
            </a:r>
            <a:r>
              <a:rPr lang="hu-HU" sz="2000" dirty="0" smtClean="0">
                <a:solidFill>
                  <a:srgbClr val="0000CC"/>
                </a:solidFill>
              </a:rPr>
              <a:t>a</a:t>
            </a:r>
            <a:r>
              <a:rPr lang="en-US" sz="2000" dirty="0" err="1" smtClean="0">
                <a:solidFill>
                  <a:srgbClr val="0000CC"/>
                </a:solidFill>
              </a:rPr>
              <a:t>nd</a:t>
            </a:r>
            <a:r>
              <a:rPr lang="hu-HU" sz="2000" dirty="0" smtClean="0">
                <a:solidFill>
                  <a:srgbClr val="0000CC"/>
                </a:solidFill>
              </a:rPr>
              <a:t>s’</a:t>
            </a:r>
            <a:r>
              <a:rPr lang="en-US" sz="2000" dirty="0" smtClean="0">
                <a:solidFill>
                  <a:srgbClr val="0000CC"/>
                </a:solidFill>
              </a:rPr>
              <a:t> movement</a:t>
            </a:r>
          </a:p>
          <a:p>
            <a:endParaRPr lang="en-US" dirty="0" smtClean="0">
              <a:solidFill>
                <a:prstClr val="black"/>
              </a:solidFill>
            </a:endParaRPr>
          </a:p>
          <a:p>
            <a:endParaRPr lang="en-US" dirty="0" smtClean="0">
              <a:solidFill>
                <a:prstClr val="black"/>
              </a:solidFill>
            </a:endParaRPr>
          </a:p>
        </p:txBody>
      </p:sp>
    </p:spTree>
    <p:extLst>
      <p:ext uri="{BB962C8B-B14F-4D97-AF65-F5344CB8AC3E}">
        <p14:creationId xmlns:p14="http://schemas.microsoft.com/office/powerpoint/2010/main" val="134514616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descr="C:\Users\LIPTKJ~1\AppData\Local\Temp\DSC_2021-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1059" y="829072"/>
            <a:ext cx="7565357" cy="4544144"/>
          </a:xfrm>
          <a:prstGeom prst="rect">
            <a:avLst/>
          </a:prstGeom>
          <a:noFill/>
          <a:ln>
            <a:noFill/>
          </a:ln>
        </p:spPr>
      </p:pic>
      <p:sp>
        <p:nvSpPr>
          <p:cNvPr id="5" name="Téglalap 4"/>
          <p:cNvSpPr/>
          <p:nvPr/>
        </p:nvSpPr>
        <p:spPr>
          <a:xfrm>
            <a:off x="-252536" y="5626957"/>
            <a:ext cx="9505056" cy="707886"/>
          </a:xfrm>
          <a:prstGeom prst="rect">
            <a:avLst/>
          </a:prstGeom>
        </p:spPr>
        <p:txBody>
          <a:bodyPr wrap="square">
            <a:spAutoFit/>
          </a:bodyPr>
          <a:lstStyle/>
          <a:p>
            <a:pPr indent="449580" algn="ctr"/>
            <a:r>
              <a:rPr lang="hu-HU" sz="2000" dirty="0" err="1" smtClean="0">
                <a:solidFill>
                  <a:srgbClr val="333399"/>
                </a:solidFill>
                <a:latin typeface="Arial" panose="020B0604020202020204" pitchFamily="34" charset="0"/>
                <a:ea typeface="Calibri"/>
                <a:cs typeface="Arial" panose="020B0604020202020204" pitchFamily="34" charset="0"/>
              </a:rPr>
              <a:t>Chalice</a:t>
            </a:r>
            <a:r>
              <a:rPr lang="hu-HU" sz="2000" dirty="0" smtClean="0">
                <a:solidFill>
                  <a:srgbClr val="333399"/>
                </a:solidFill>
                <a:effectLst/>
                <a:latin typeface="Arial" panose="020B0604020202020204" pitchFamily="34" charset="0"/>
                <a:ea typeface="Calibri"/>
                <a:cs typeface="Arial" panose="020B0604020202020204" pitchFamily="34" charset="0"/>
              </a:rPr>
              <a:t>: 30 cm, </a:t>
            </a:r>
            <a:r>
              <a:rPr lang="hu-HU" sz="2000" dirty="0" err="1" smtClean="0">
                <a:solidFill>
                  <a:srgbClr val="333399"/>
                </a:solidFill>
                <a:effectLst/>
                <a:latin typeface="Arial" panose="020B0604020202020204" pitchFamily="34" charset="0"/>
                <a:ea typeface="Calibri"/>
                <a:cs typeface="Arial" panose="020B0604020202020204" pitchFamily="34" charset="0"/>
              </a:rPr>
              <a:t>cuppa</a:t>
            </a:r>
            <a:r>
              <a:rPr lang="hu-HU" sz="2000" dirty="0" smtClean="0">
                <a:solidFill>
                  <a:srgbClr val="333399"/>
                </a:solidFill>
                <a:effectLst/>
                <a:latin typeface="Arial" panose="020B0604020202020204" pitchFamily="34" charset="0"/>
                <a:ea typeface="Calibri"/>
                <a:cs typeface="Arial" panose="020B0604020202020204" pitchFamily="34" charset="0"/>
              </a:rPr>
              <a:t> </a:t>
            </a:r>
            <a:r>
              <a:rPr lang="hu-HU" sz="2000" dirty="0" err="1" smtClean="0">
                <a:solidFill>
                  <a:srgbClr val="333399"/>
                </a:solidFill>
                <a:effectLst/>
                <a:latin typeface="Arial" panose="020B0604020202020204" pitchFamily="34" charset="0"/>
                <a:ea typeface="Calibri"/>
                <a:cs typeface="Arial" panose="020B0604020202020204" pitchFamily="34" charset="0"/>
              </a:rPr>
              <a:t>diameter</a:t>
            </a:r>
            <a:r>
              <a:rPr lang="hu-HU" sz="2000" dirty="0" smtClean="0">
                <a:solidFill>
                  <a:srgbClr val="333399"/>
                </a:solidFill>
                <a:latin typeface="Arial" panose="020B0604020202020204" pitchFamily="34" charset="0"/>
                <a:ea typeface="Calibri"/>
                <a:cs typeface="Arial" panose="020B0604020202020204" pitchFamily="34" charset="0"/>
              </a:rPr>
              <a:t>: 13 cm, </a:t>
            </a:r>
            <a:endParaRPr lang="hu-HU" sz="2000" dirty="0">
              <a:solidFill>
                <a:srgbClr val="333399"/>
              </a:solidFill>
              <a:latin typeface="Arial" panose="020B0604020202020204" pitchFamily="34" charset="0"/>
              <a:ea typeface="Calibri"/>
              <a:cs typeface="Arial" panose="020B0604020202020204" pitchFamily="34" charset="0"/>
            </a:endParaRPr>
          </a:p>
          <a:p>
            <a:pPr indent="449580" algn="ctr"/>
            <a:r>
              <a:rPr lang="hu-HU" sz="2000" dirty="0" smtClean="0">
                <a:solidFill>
                  <a:srgbClr val="333399"/>
                </a:solidFill>
                <a:latin typeface="Arial" panose="020B0604020202020204" pitchFamily="34" charset="0"/>
                <a:ea typeface="Calibri"/>
                <a:cs typeface="Arial" panose="020B0604020202020204" pitchFamily="34" charset="0"/>
              </a:rPr>
              <a:t> </a:t>
            </a:r>
            <a:r>
              <a:rPr lang="hu-HU" sz="2000" b="1" dirty="0" smtClean="0">
                <a:solidFill>
                  <a:srgbClr val="333399"/>
                </a:solidFill>
                <a:latin typeface="Arial" panose="020B0604020202020204" pitchFamily="34" charset="0"/>
                <a:ea typeface="Calibri"/>
                <a:cs typeface="Arial" panose="020B0604020202020204" pitchFamily="34" charset="0"/>
              </a:rPr>
              <a:t>1355 g </a:t>
            </a:r>
            <a:r>
              <a:rPr lang="hu-HU" sz="2000" b="1" dirty="0" smtClean="0">
                <a:solidFill>
                  <a:srgbClr val="333399"/>
                </a:solidFill>
                <a:effectLst/>
                <a:latin typeface="Arial" panose="020B0604020202020204" pitchFamily="34" charset="0"/>
                <a:ea typeface="Calibri"/>
                <a:cs typeface="Arial" panose="020B0604020202020204" pitchFamily="34" charset="0"/>
              </a:rPr>
              <a:t>sterling </a:t>
            </a:r>
            <a:r>
              <a:rPr lang="hu-HU" sz="2000" b="1" dirty="0" err="1" smtClean="0">
                <a:solidFill>
                  <a:srgbClr val="333399"/>
                </a:solidFill>
                <a:effectLst/>
                <a:latin typeface="Arial" panose="020B0604020202020204" pitchFamily="34" charset="0"/>
                <a:ea typeface="Calibri"/>
                <a:cs typeface="Arial" panose="020B0604020202020204" pitchFamily="34" charset="0"/>
              </a:rPr>
              <a:t>silver</a:t>
            </a:r>
            <a:r>
              <a:rPr lang="hu-HU" sz="2000" b="1" dirty="0" smtClean="0">
                <a:solidFill>
                  <a:srgbClr val="333399"/>
                </a:solidFill>
                <a:effectLst/>
                <a:latin typeface="Arial" panose="020B0604020202020204" pitchFamily="34" charset="0"/>
                <a:ea typeface="Calibri"/>
                <a:cs typeface="Arial" panose="020B0604020202020204" pitchFamily="34" charset="0"/>
              </a:rPr>
              <a:t>, 32 </a:t>
            </a:r>
            <a:r>
              <a:rPr lang="hu-HU" sz="2000" b="1" dirty="0" err="1" smtClean="0">
                <a:solidFill>
                  <a:srgbClr val="333399"/>
                </a:solidFill>
                <a:effectLst/>
                <a:latin typeface="Arial" panose="020B0604020202020204" pitchFamily="34" charset="0"/>
                <a:ea typeface="Calibri"/>
                <a:cs typeface="Arial" panose="020B0604020202020204" pitchFamily="34" charset="0"/>
              </a:rPr>
              <a:t>rhinestones</a:t>
            </a:r>
            <a:r>
              <a:rPr lang="hu-HU" sz="2000" b="1" dirty="0" smtClean="0">
                <a:solidFill>
                  <a:srgbClr val="333399"/>
                </a:solidFill>
                <a:effectLst/>
                <a:latin typeface="Arial" panose="020B0604020202020204" pitchFamily="34" charset="0"/>
                <a:ea typeface="Calibri"/>
                <a:cs typeface="Arial" panose="020B0604020202020204" pitchFamily="34" charset="0"/>
              </a:rPr>
              <a:t>, 40 </a:t>
            </a:r>
            <a:r>
              <a:rPr lang="hu-HU" sz="2000" b="1" dirty="0" err="1" smtClean="0">
                <a:solidFill>
                  <a:srgbClr val="333399"/>
                </a:solidFill>
                <a:effectLst/>
                <a:latin typeface="Arial" panose="020B0604020202020204" pitchFamily="34" charset="0"/>
                <a:ea typeface="Calibri"/>
                <a:cs typeface="Arial" panose="020B0604020202020204" pitchFamily="34" charset="0"/>
              </a:rPr>
              <a:t>amethyst</a:t>
            </a:r>
            <a:r>
              <a:rPr lang="hu-HU" sz="2000" b="1" dirty="0" smtClean="0">
                <a:solidFill>
                  <a:srgbClr val="333399"/>
                </a:solidFill>
                <a:effectLst/>
                <a:latin typeface="Arial" panose="020B0604020202020204" pitchFamily="34" charset="0"/>
                <a:ea typeface="Calibri"/>
                <a:cs typeface="Arial" panose="020B0604020202020204" pitchFamily="34" charset="0"/>
              </a:rPr>
              <a:t> </a:t>
            </a:r>
            <a:r>
              <a:rPr lang="hu-HU" sz="2000" b="1" dirty="0" err="1" smtClean="0">
                <a:solidFill>
                  <a:srgbClr val="333399"/>
                </a:solidFill>
                <a:effectLst/>
                <a:latin typeface="Arial" panose="020B0604020202020204" pitchFamily="34" charset="0"/>
                <a:ea typeface="Calibri"/>
                <a:cs typeface="Arial" panose="020B0604020202020204" pitchFamily="34" charset="0"/>
              </a:rPr>
              <a:t>stones</a:t>
            </a:r>
            <a:endParaRPr lang="hu-HU" sz="2000" b="1" dirty="0">
              <a:solidFill>
                <a:srgbClr val="333399"/>
              </a:solidFill>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410579365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ORTAN-SERVER\roslasz\sote\Semmelweis serleg\fotok\semmelweis_serleg_36.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024" y="764704"/>
            <a:ext cx="4067944" cy="5688632"/>
          </a:xfrm>
          <a:prstGeom prst="rect">
            <a:avLst/>
          </a:prstGeom>
          <a:noFill/>
          <a:ln>
            <a:noFill/>
          </a:ln>
          <a:extLst/>
        </p:spPr>
      </p:pic>
      <p:pic>
        <p:nvPicPr>
          <p:cNvPr id="5" name="Picture 4" descr="\\KORTAN-SERVER\roslasz\sote\Semmelweis serleg\fotok\semmelweis_serleg_38.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7984" y="764704"/>
            <a:ext cx="4458250"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églalap 1"/>
          <p:cNvSpPr/>
          <p:nvPr/>
        </p:nvSpPr>
        <p:spPr>
          <a:xfrm>
            <a:off x="4427984" y="4077072"/>
            <a:ext cx="4572000" cy="2708434"/>
          </a:xfrm>
          <a:prstGeom prst="rect">
            <a:avLst/>
          </a:prstGeom>
        </p:spPr>
        <p:txBody>
          <a:bodyPr>
            <a:spAutoFit/>
          </a:bodyPr>
          <a:lstStyle/>
          <a:p>
            <a:r>
              <a:rPr lang="hu-HU" sz="1700" i="1" dirty="0" err="1" smtClean="0">
                <a:solidFill>
                  <a:srgbClr val="002060"/>
                </a:solidFill>
              </a:rPr>
              <a:t>This</a:t>
            </a:r>
            <a:r>
              <a:rPr lang="hu-HU" sz="1700" i="1" dirty="0" smtClean="0">
                <a:solidFill>
                  <a:srgbClr val="002060"/>
                </a:solidFill>
              </a:rPr>
              <a:t> is a </a:t>
            </a:r>
            <a:r>
              <a:rPr lang="hu-HU" sz="1700" i="1" dirty="0" err="1" smtClean="0">
                <a:solidFill>
                  <a:srgbClr val="002060"/>
                </a:solidFill>
              </a:rPr>
              <a:t>copy</a:t>
            </a:r>
            <a:r>
              <a:rPr lang="hu-HU" sz="1700" i="1" dirty="0" smtClean="0">
                <a:solidFill>
                  <a:srgbClr val="002060"/>
                </a:solidFill>
              </a:rPr>
              <a:t> of  </a:t>
            </a:r>
            <a:r>
              <a:rPr lang="hu-HU" sz="1700" i="1" dirty="0" err="1" smtClean="0">
                <a:solidFill>
                  <a:srgbClr val="002060"/>
                </a:solidFill>
              </a:rPr>
              <a:t>lost</a:t>
            </a:r>
            <a:r>
              <a:rPr lang="hu-HU" sz="1700" i="1" dirty="0" smtClean="0">
                <a:solidFill>
                  <a:srgbClr val="002060"/>
                </a:solidFill>
              </a:rPr>
              <a:t> </a:t>
            </a:r>
            <a:r>
              <a:rPr lang="hu-HU" sz="1700" i="1" dirty="0">
                <a:solidFill>
                  <a:srgbClr val="002060"/>
                </a:solidFill>
              </a:rPr>
              <a:t> </a:t>
            </a:r>
            <a:r>
              <a:rPr lang="hu-HU" sz="1700" i="1" dirty="0" smtClean="0">
                <a:solidFill>
                  <a:srgbClr val="002060"/>
                </a:solidFill>
              </a:rPr>
              <a:t>Semmelweis </a:t>
            </a:r>
            <a:r>
              <a:rPr lang="hu-HU" sz="1700" i="1" dirty="0" err="1" smtClean="0">
                <a:solidFill>
                  <a:srgbClr val="002060"/>
                </a:solidFill>
              </a:rPr>
              <a:t>goblet</a:t>
            </a:r>
            <a:r>
              <a:rPr lang="hu-HU" sz="1700" i="1" dirty="0" smtClean="0">
                <a:solidFill>
                  <a:srgbClr val="002060"/>
                </a:solidFill>
              </a:rPr>
              <a:t> (1906) </a:t>
            </a:r>
            <a:r>
              <a:rPr lang="hu-HU" sz="1700" i="1" dirty="0" err="1" smtClean="0">
                <a:solidFill>
                  <a:srgbClr val="002060"/>
                </a:solidFill>
              </a:rPr>
              <a:t>Medical</a:t>
            </a:r>
            <a:r>
              <a:rPr lang="hu-HU" sz="1700" i="1" dirty="0" smtClean="0">
                <a:solidFill>
                  <a:srgbClr val="002060"/>
                </a:solidFill>
              </a:rPr>
              <a:t> </a:t>
            </a:r>
            <a:r>
              <a:rPr lang="hu-HU" sz="1700" i="1" dirty="0" err="1" smtClean="0">
                <a:solidFill>
                  <a:srgbClr val="002060"/>
                </a:solidFill>
              </a:rPr>
              <a:t>Casino</a:t>
            </a:r>
            <a:r>
              <a:rPr lang="hu-HU" sz="1700" i="1" dirty="0" smtClean="0">
                <a:solidFill>
                  <a:srgbClr val="002060"/>
                </a:solidFill>
              </a:rPr>
              <a:t> made </a:t>
            </a:r>
            <a:r>
              <a:rPr lang="hu-HU" sz="1700" i="1" dirty="0" err="1" smtClean="0">
                <a:solidFill>
                  <a:srgbClr val="002060"/>
                </a:solidFill>
              </a:rPr>
              <a:t>by</a:t>
            </a:r>
            <a:r>
              <a:rPr lang="hu-HU" sz="1700" i="1" dirty="0" smtClean="0">
                <a:solidFill>
                  <a:srgbClr val="002060"/>
                </a:solidFill>
              </a:rPr>
              <a:t> </a:t>
            </a:r>
            <a:r>
              <a:rPr lang="hu-HU" sz="1700" i="1" dirty="0" err="1" smtClean="0">
                <a:solidFill>
                  <a:srgbClr val="002060"/>
                </a:solidFill>
              </a:rPr>
              <a:t>jr</a:t>
            </a:r>
            <a:r>
              <a:rPr lang="hu-HU" sz="1700" i="1" dirty="0" smtClean="0">
                <a:solidFill>
                  <a:srgbClr val="002060"/>
                </a:solidFill>
              </a:rPr>
              <a:t> Szabó </a:t>
            </a:r>
            <a:r>
              <a:rPr lang="hu-HU" sz="1700" i="1" dirty="0" err="1" smtClean="0">
                <a:solidFill>
                  <a:srgbClr val="002060"/>
                </a:solidFill>
              </a:rPr>
              <a:t>according</a:t>
            </a:r>
            <a:r>
              <a:rPr lang="hu-HU" sz="1700" i="1" dirty="0" smtClean="0">
                <a:solidFill>
                  <a:srgbClr val="002060"/>
                </a:solidFill>
              </a:rPr>
              <a:t> </a:t>
            </a:r>
            <a:r>
              <a:rPr lang="hu-HU" sz="1700" i="1" dirty="0" err="1" smtClean="0">
                <a:solidFill>
                  <a:srgbClr val="002060"/>
                </a:solidFill>
              </a:rPr>
              <a:t>the</a:t>
            </a:r>
            <a:r>
              <a:rPr lang="hu-HU" sz="1700" i="1" dirty="0" smtClean="0">
                <a:solidFill>
                  <a:srgbClr val="002060"/>
                </a:solidFill>
              </a:rPr>
              <a:t> </a:t>
            </a:r>
            <a:r>
              <a:rPr lang="hu-HU" sz="1700" i="1" dirty="0" err="1" smtClean="0">
                <a:solidFill>
                  <a:srgbClr val="002060"/>
                </a:solidFill>
              </a:rPr>
              <a:t>order</a:t>
            </a:r>
            <a:r>
              <a:rPr lang="hu-HU" sz="1700" i="1" dirty="0" smtClean="0">
                <a:solidFill>
                  <a:srgbClr val="002060"/>
                </a:solidFill>
              </a:rPr>
              <a:t> of  L. </a:t>
            </a:r>
            <a:r>
              <a:rPr lang="hu-HU" sz="1700" i="1" dirty="0" err="1" smtClean="0">
                <a:solidFill>
                  <a:srgbClr val="002060"/>
                </a:solidFill>
              </a:rPr>
              <a:t>Rosivall</a:t>
            </a:r>
            <a:r>
              <a:rPr lang="hu-HU" sz="1700" i="1" dirty="0" smtClean="0">
                <a:solidFill>
                  <a:srgbClr val="002060"/>
                </a:solidFill>
              </a:rPr>
              <a:t>.</a:t>
            </a:r>
          </a:p>
          <a:p>
            <a:r>
              <a:rPr lang="hu-HU" sz="1700" i="1" dirty="0" smtClean="0">
                <a:solidFill>
                  <a:srgbClr val="002060"/>
                </a:solidFill>
              </a:rPr>
              <a:t> „</a:t>
            </a:r>
            <a:r>
              <a:rPr lang="en-GB" sz="1700" i="1" dirty="0" smtClean="0">
                <a:solidFill>
                  <a:srgbClr val="002060"/>
                </a:solidFill>
              </a:rPr>
              <a:t>May </a:t>
            </a:r>
            <a:r>
              <a:rPr lang="en-GB" sz="1700" i="1" dirty="0">
                <a:solidFill>
                  <a:srgbClr val="002060"/>
                </a:solidFill>
              </a:rPr>
              <a:t>this Chalice keep the memory of the world famous researcher and physician, </a:t>
            </a:r>
            <a:r>
              <a:rPr lang="en-GB" sz="1700" i="1" dirty="0" err="1">
                <a:solidFill>
                  <a:srgbClr val="002060"/>
                </a:solidFill>
              </a:rPr>
              <a:t>Ignác</a:t>
            </a:r>
            <a:r>
              <a:rPr lang="en-GB" sz="1700" i="1" dirty="0">
                <a:solidFill>
                  <a:srgbClr val="002060"/>
                </a:solidFill>
              </a:rPr>
              <a:t> </a:t>
            </a:r>
            <a:r>
              <a:rPr lang="en-GB" sz="1700" i="1" dirty="0" err="1">
                <a:solidFill>
                  <a:srgbClr val="002060"/>
                </a:solidFill>
              </a:rPr>
              <a:t>Semmelweis</a:t>
            </a:r>
            <a:r>
              <a:rPr lang="en-GB" sz="1700" i="1" dirty="0">
                <a:solidFill>
                  <a:srgbClr val="002060"/>
                </a:solidFill>
              </a:rPr>
              <a:t>, may it become the starter of new traditions and symbol of our University! </a:t>
            </a:r>
            <a:r>
              <a:rPr lang="hu-HU" sz="1700" i="1" dirty="0" smtClean="0">
                <a:solidFill>
                  <a:srgbClr val="002060"/>
                </a:solidFill>
              </a:rPr>
              <a:t>” </a:t>
            </a:r>
            <a:r>
              <a:rPr lang="hu-HU" sz="1700" b="1" i="1" dirty="0" smtClean="0">
                <a:solidFill>
                  <a:srgbClr val="002060"/>
                </a:solidFill>
              </a:rPr>
              <a:t> </a:t>
            </a:r>
            <a:r>
              <a:rPr lang="hu-HU" sz="1700" b="1" i="1" dirty="0" err="1" smtClean="0">
                <a:solidFill>
                  <a:srgbClr val="002060"/>
                </a:solidFill>
              </a:rPr>
              <a:t>Donators</a:t>
            </a:r>
            <a:r>
              <a:rPr lang="hu-HU" sz="1700" b="1" i="1" dirty="0" smtClean="0">
                <a:solidFill>
                  <a:srgbClr val="002060"/>
                </a:solidFill>
              </a:rPr>
              <a:t>: </a:t>
            </a:r>
            <a:r>
              <a:rPr lang="hu-HU" sz="1700" b="1" i="1" dirty="0" err="1" smtClean="0">
                <a:solidFill>
                  <a:srgbClr val="002060"/>
                </a:solidFill>
              </a:rPr>
              <a:t>the</a:t>
            </a:r>
            <a:r>
              <a:rPr lang="hu-HU" sz="1700" b="1" i="1" dirty="0" smtClean="0">
                <a:solidFill>
                  <a:srgbClr val="002060"/>
                </a:solidFill>
              </a:rPr>
              <a:t> </a:t>
            </a:r>
            <a:r>
              <a:rPr lang="hu-HU" sz="1700" b="1" i="1" dirty="0" err="1" smtClean="0">
                <a:solidFill>
                  <a:srgbClr val="002060"/>
                </a:solidFill>
              </a:rPr>
              <a:t>living</a:t>
            </a:r>
            <a:r>
              <a:rPr lang="hu-HU" sz="1700" b="1" i="1" dirty="0" smtClean="0">
                <a:solidFill>
                  <a:srgbClr val="002060"/>
                </a:solidFill>
              </a:rPr>
              <a:t> </a:t>
            </a:r>
            <a:r>
              <a:rPr lang="hu-HU" sz="1700" b="1" i="1" dirty="0" err="1" smtClean="0">
                <a:solidFill>
                  <a:srgbClr val="002060"/>
                </a:solidFill>
              </a:rPr>
              <a:t>rectors</a:t>
            </a:r>
            <a:r>
              <a:rPr lang="hu-HU" sz="1700" b="1" i="1" dirty="0" smtClean="0">
                <a:solidFill>
                  <a:srgbClr val="002060"/>
                </a:solidFill>
              </a:rPr>
              <a:t> of Semmelweis University</a:t>
            </a:r>
            <a:endParaRPr lang="hu-HU" sz="1700" dirty="0">
              <a:solidFill>
                <a:srgbClr val="002060"/>
              </a:solidFill>
            </a:endParaRPr>
          </a:p>
          <a:p>
            <a:r>
              <a:rPr lang="hu-HU" sz="1700" dirty="0">
                <a:solidFill>
                  <a:prstClr val="black"/>
                </a:solidFill>
              </a:rPr>
              <a:t> </a:t>
            </a:r>
          </a:p>
        </p:txBody>
      </p:sp>
      <p:sp>
        <p:nvSpPr>
          <p:cNvPr id="3" name="Téglalap 2"/>
          <p:cNvSpPr/>
          <p:nvPr/>
        </p:nvSpPr>
        <p:spPr>
          <a:xfrm>
            <a:off x="2915816" y="188640"/>
            <a:ext cx="2825582" cy="461665"/>
          </a:xfrm>
          <a:prstGeom prst="rect">
            <a:avLst/>
          </a:prstGeom>
        </p:spPr>
        <p:txBody>
          <a:bodyPr wrap="none">
            <a:spAutoFit/>
          </a:bodyPr>
          <a:lstStyle/>
          <a:p>
            <a:r>
              <a:rPr lang="hu-HU" sz="2400" b="1" dirty="0" err="1" smtClean="0">
                <a:solidFill>
                  <a:srgbClr val="002060"/>
                </a:solidFill>
              </a:rPr>
              <a:t>Semmelweis-chalice</a:t>
            </a:r>
            <a:r>
              <a:rPr lang="hu-HU" b="1" i="1" dirty="0" smtClean="0">
                <a:solidFill>
                  <a:prstClr val="black"/>
                </a:solidFill>
              </a:rPr>
              <a:t> </a:t>
            </a:r>
            <a:endParaRPr lang="en-US" b="1" dirty="0">
              <a:solidFill>
                <a:prstClr val="black"/>
              </a:solidFill>
            </a:endParaRPr>
          </a:p>
        </p:txBody>
      </p:sp>
    </p:spTree>
    <p:extLst>
      <p:ext uri="{BB962C8B-B14F-4D97-AF65-F5344CB8AC3E}">
        <p14:creationId xmlns:p14="http://schemas.microsoft.com/office/powerpoint/2010/main" val="317511850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Semmelweis anyagok\Semmelweis gipsz_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5177370" y="4151347"/>
            <a:ext cx="2602863" cy="19441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Semmelweis anyagok\Semmelweis gipsz_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023707" y="4138829"/>
            <a:ext cx="2596138" cy="193909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E:\Semmelweis anyagok\Semmelweis szobor keszitese_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5177303" y="1309160"/>
            <a:ext cx="2602999" cy="19441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Semmelweis anyagok\Semmelweis szobor kesziteseJP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3089121" y="1309111"/>
            <a:ext cx="2602998" cy="194421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E:\Semmelweis anyagok\Semmelweis szobo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3121191" y="4149978"/>
            <a:ext cx="2566282" cy="191679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Semmelweis anyagok\Semmelweis szobor_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999561" y="1303516"/>
            <a:ext cx="2623840" cy="1959681"/>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2599436" y="6474822"/>
            <a:ext cx="3772764" cy="338554"/>
          </a:xfrm>
          <a:prstGeom prst="rect">
            <a:avLst/>
          </a:prstGeom>
          <a:noFill/>
        </p:spPr>
        <p:txBody>
          <a:bodyPr wrap="none" rtlCol="0">
            <a:spAutoFit/>
          </a:bodyPr>
          <a:lstStyle/>
          <a:p>
            <a:r>
              <a:rPr lang="hu-HU" sz="1600" dirty="0" smtClean="0"/>
              <a:t>C</a:t>
            </a:r>
            <a:r>
              <a:rPr lang="en-US" sz="1600" dirty="0" smtClean="0"/>
              <a:t>lay </a:t>
            </a:r>
            <a:r>
              <a:rPr lang="en-US" sz="1600" dirty="0"/>
              <a:t>and plaster </a:t>
            </a:r>
            <a:r>
              <a:rPr lang="en-US" sz="1600" dirty="0" smtClean="0"/>
              <a:t> </a:t>
            </a:r>
            <a:r>
              <a:rPr lang="hu-HU" sz="1600" dirty="0" err="1" smtClean="0"/>
              <a:t>model</a:t>
            </a:r>
            <a:r>
              <a:rPr lang="hu-HU" sz="1600" dirty="0" smtClean="0"/>
              <a:t>  and </a:t>
            </a:r>
            <a:r>
              <a:rPr lang="en-US" sz="1600" dirty="0" smtClean="0"/>
              <a:t>cast </a:t>
            </a:r>
            <a:r>
              <a:rPr lang="en-US" sz="1600" dirty="0"/>
              <a:t>in bronze </a:t>
            </a:r>
            <a:endParaRPr lang="en-US" sz="1600" dirty="0">
              <a:solidFill>
                <a:srgbClr val="002060"/>
              </a:solidFill>
            </a:endParaRPr>
          </a:p>
        </p:txBody>
      </p:sp>
      <p:sp>
        <p:nvSpPr>
          <p:cNvPr id="3" name="Szövegdoboz 2"/>
          <p:cNvSpPr txBox="1"/>
          <p:nvPr/>
        </p:nvSpPr>
        <p:spPr>
          <a:xfrm>
            <a:off x="121172" y="188640"/>
            <a:ext cx="9059340" cy="707886"/>
          </a:xfrm>
          <a:prstGeom prst="rect">
            <a:avLst/>
          </a:prstGeom>
          <a:noFill/>
        </p:spPr>
        <p:txBody>
          <a:bodyPr wrap="none" rtlCol="0">
            <a:spAutoFit/>
          </a:bodyPr>
          <a:lstStyle/>
          <a:p>
            <a:pPr algn="ctr"/>
            <a:r>
              <a:rPr lang="hu-HU" sz="2000" dirty="0" err="1" smtClean="0">
                <a:solidFill>
                  <a:srgbClr val="002060"/>
                </a:solidFill>
                <a:cs typeface="Kalinga" panose="020B0502040204020203" pitchFamily="34" charset="0"/>
              </a:rPr>
              <a:t>Preparation</a:t>
            </a:r>
            <a:r>
              <a:rPr lang="hu-HU" sz="2000" dirty="0" smtClean="0">
                <a:solidFill>
                  <a:srgbClr val="002060"/>
                </a:solidFill>
                <a:cs typeface="Kalinga" panose="020B0502040204020203" pitchFamily="34" charset="0"/>
              </a:rPr>
              <a:t> of Semmelweis </a:t>
            </a:r>
            <a:r>
              <a:rPr lang="hu-HU" sz="2000" dirty="0" err="1" smtClean="0">
                <a:solidFill>
                  <a:srgbClr val="002060"/>
                </a:solidFill>
                <a:cs typeface="Kalinga" panose="020B0502040204020203" pitchFamily="34" charset="0"/>
              </a:rPr>
              <a:t>statue</a:t>
            </a:r>
            <a:r>
              <a:rPr lang="hu-HU" sz="2000" dirty="0" smtClean="0">
                <a:solidFill>
                  <a:srgbClr val="002060"/>
                </a:solidFill>
                <a:cs typeface="Kalinga" panose="020B0502040204020203" pitchFamily="34" charset="0"/>
              </a:rPr>
              <a:t> </a:t>
            </a:r>
            <a:r>
              <a:rPr lang="hu-HU" sz="2000" dirty="0" err="1" smtClean="0">
                <a:solidFill>
                  <a:srgbClr val="002060"/>
                </a:solidFill>
                <a:cs typeface="Kalinga" panose="020B0502040204020203" pitchFamily="34" charset="0"/>
              </a:rPr>
              <a:t>ordered</a:t>
            </a:r>
            <a:r>
              <a:rPr lang="hu-HU" sz="2000" dirty="0" smtClean="0">
                <a:solidFill>
                  <a:srgbClr val="002060"/>
                </a:solidFill>
                <a:cs typeface="Kalinga" panose="020B0502040204020203" pitchFamily="34" charset="0"/>
              </a:rPr>
              <a:t> </a:t>
            </a:r>
            <a:r>
              <a:rPr lang="hu-HU" sz="2000" dirty="0" err="1" smtClean="0">
                <a:solidFill>
                  <a:srgbClr val="002060"/>
                </a:solidFill>
                <a:cs typeface="Kalinga" panose="020B0502040204020203" pitchFamily="34" charset="0"/>
              </a:rPr>
              <a:t>by</a:t>
            </a:r>
            <a:r>
              <a:rPr lang="hu-HU" sz="2000" dirty="0" smtClean="0">
                <a:solidFill>
                  <a:srgbClr val="002060"/>
                </a:solidFill>
                <a:cs typeface="Kalinga" panose="020B0502040204020203" pitchFamily="34" charset="0"/>
              </a:rPr>
              <a:t> </a:t>
            </a:r>
            <a:r>
              <a:rPr lang="hu-HU" sz="2000" dirty="0" err="1" smtClean="0">
                <a:solidFill>
                  <a:srgbClr val="002060"/>
                </a:solidFill>
                <a:cs typeface="Kalinga" panose="020B0502040204020203" pitchFamily="34" charset="0"/>
              </a:rPr>
              <a:t>Tehran</a:t>
            </a:r>
            <a:r>
              <a:rPr lang="hu-HU" sz="2000" dirty="0" smtClean="0">
                <a:solidFill>
                  <a:srgbClr val="002060"/>
                </a:solidFill>
                <a:cs typeface="Kalinga" panose="020B0502040204020203" pitchFamily="34" charset="0"/>
              </a:rPr>
              <a:t> University of </a:t>
            </a:r>
            <a:r>
              <a:rPr lang="hu-HU" sz="2000" dirty="0" err="1" smtClean="0">
                <a:solidFill>
                  <a:srgbClr val="002060"/>
                </a:solidFill>
                <a:cs typeface="Kalinga" panose="020B0502040204020203" pitchFamily="34" charset="0"/>
              </a:rPr>
              <a:t>Medical</a:t>
            </a:r>
            <a:r>
              <a:rPr lang="hu-HU" sz="2000" dirty="0" smtClean="0">
                <a:solidFill>
                  <a:srgbClr val="002060"/>
                </a:solidFill>
                <a:cs typeface="Kalinga" panose="020B0502040204020203" pitchFamily="34" charset="0"/>
              </a:rPr>
              <a:t> </a:t>
            </a:r>
            <a:r>
              <a:rPr lang="hu-HU" sz="2000" dirty="0" err="1" smtClean="0">
                <a:solidFill>
                  <a:srgbClr val="002060"/>
                </a:solidFill>
                <a:cs typeface="Kalinga" panose="020B0502040204020203" pitchFamily="34" charset="0"/>
              </a:rPr>
              <a:t>Sciences</a:t>
            </a:r>
            <a:r>
              <a:rPr lang="hu-HU" sz="2000" dirty="0" smtClean="0">
                <a:solidFill>
                  <a:srgbClr val="002060"/>
                </a:solidFill>
                <a:cs typeface="Kalinga" panose="020B0502040204020203" pitchFamily="34" charset="0"/>
              </a:rPr>
              <a:t>, </a:t>
            </a:r>
          </a:p>
          <a:p>
            <a:pPr algn="ctr"/>
            <a:r>
              <a:rPr lang="hu-HU" sz="2000" dirty="0" smtClean="0">
                <a:solidFill>
                  <a:srgbClr val="002060"/>
                </a:solidFill>
                <a:cs typeface="Kalinga" panose="020B0502040204020203" pitchFamily="34" charset="0"/>
              </a:rPr>
              <a:t>Semmelweis University and </a:t>
            </a:r>
            <a:r>
              <a:rPr lang="hu-HU" sz="2000" dirty="0" err="1" smtClean="0">
                <a:solidFill>
                  <a:srgbClr val="002060"/>
                </a:solidFill>
                <a:cs typeface="Kalinga" panose="020B0502040204020203" pitchFamily="34" charset="0"/>
              </a:rPr>
              <a:t>Avicenna</a:t>
            </a:r>
            <a:r>
              <a:rPr lang="hu-HU" sz="2000" dirty="0" smtClean="0">
                <a:solidFill>
                  <a:srgbClr val="002060"/>
                </a:solidFill>
                <a:cs typeface="Kalinga" panose="020B0502040204020203" pitchFamily="34" charset="0"/>
              </a:rPr>
              <a:t> International College</a:t>
            </a:r>
            <a:endParaRPr lang="en-US" sz="2000" dirty="0">
              <a:solidFill>
                <a:srgbClr val="002060"/>
              </a:solidFill>
              <a:cs typeface="Kalinga" panose="020B0502040204020203" pitchFamily="34" charset="0"/>
            </a:endParaRPr>
          </a:p>
        </p:txBody>
      </p:sp>
    </p:spTree>
    <p:extLst>
      <p:ext uri="{BB962C8B-B14F-4D97-AF65-F5344CB8AC3E}">
        <p14:creationId xmlns:p14="http://schemas.microsoft.com/office/powerpoint/2010/main" val="390307625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2"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223" y="278361"/>
            <a:ext cx="2322621" cy="3106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C:\Users\ROSIVA~1\AppData\Local\Temp\XPgrpwise\fotó_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116970" y="3803155"/>
            <a:ext cx="2771802" cy="207029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Users\ROSIVA~1\AppData\Local\Temp\XPgrpwise\fotó_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5385779" y="3821721"/>
            <a:ext cx="2778135" cy="2075027"/>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C:\Users\ROSIVA~1\AppData\Local\Temp\XPgrpwise\fotó_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914289" y="3818460"/>
            <a:ext cx="2752362" cy="205577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436" y="287528"/>
            <a:ext cx="2329793" cy="3123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zövegdoboz 1"/>
          <p:cNvSpPr txBox="1"/>
          <p:nvPr/>
        </p:nvSpPr>
        <p:spPr>
          <a:xfrm>
            <a:off x="1327506" y="6372036"/>
            <a:ext cx="6602000" cy="430887"/>
          </a:xfrm>
          <a:prstGeom prst="rect">
            <a:avLst/>
          </a:prstGeom>
          <a:noFill/>
        </p:spPr>
        <p:txBody>
          <a:bodyPr wrap="none" rtlCol="0">
            <a:spAutoFit/>
          </a:bodyPr>
          <a:lstStyle/>
          <a:p>
            <a:r>
              <a:rPr lang="hu-HU" sz="2200" dirty="0" smtClean="0">
                <a:solidFill>
                  <a:srgbClr val="002060"/>
                </a:solidFill>
                <a:latin typeface="Arial" panose="020B0604020202020204" pitchFamily="34" charset="0"/>
                <a:cs typeface="Arial" panose="020B0604020202020204" pitchFamily="34" charset="0"/>
              </a:rPr>
              <a:t>Semmelweis </a:t>
            </a:r>
            <a:r>
              <a:rPr lang="hu-HU" sz="2200" dirty="0" err="1" smtClean="0">
                <a:solidFill>
                  <a:srgbClr val="002060"/>
                </a:solidFill>
                <a:latin typeface="Arial" panose="020B0604020202020204" pitchFamily="34" charset="0"/>
                <a:cs typeface="Arial" panose="020B0604020202020204" pitchFamily="34" charset="0"/>
              </a:rPr>
              <a:t>bronze</a:t>
            </a:r>
            <a:r>
              <a:rPr lang="hu-HU" sz="2200" dirty="0" smtClean="0">
                <a:solidFill>
                  <a:srgbClr val="002060"/>
                </a:solidFill>
                <a:latin typeface="Arial" panose="020B0604020202020204" pitchFamily="34" charset="0"/>
                <a:cs typeface="Arial" panose="020B0604020202020204" pitchFamily="34" charset="0"/>
              </a:rPr>
              <a:t> </a:t>
            </a:r>
            <a:r>
              <a:rPr lang="hu-HU" sz="2200" dirty="0" err="1" smtClean="0">
                <a:solidFill>
                  <a:srgbClr val="002060"/>
                </a:solidFill>
                <a:latin typeface="Arial" panose="020B0604020202020204" pitchFamily="34" charset="0"/>
                <a:cs typeface="Arial" panose="020B0604020202020204" pitchFamily="34" charset="0"/>
              </a:rPr>
              <a:t>statue</a:t>
            </a:r>
            <a:r>
              <a:rPr lang="hu-HU" sz="2200" dirty="0" smtClean="0">
                <a:solidFill>
                  <a:srgbClr val="002060"/>
                </a:solidFill>
                <a:latin typeface="Arial" panose="020B0604020202020204" pitchFamily="34" charset="0"/>
                <a:cs typeface="Arial" panose="020B0604020202020204" pitchFamily="34" charset="0"/>
              </a:rPr>
              <a:t> is </a:t>
            </a:r>
            <a:r>
              <a:rPr lang="hu-HU" sz="2200" dirty="0" err="1" smtClean="0">
                <a:solidFill>
                  <a:srgbClr val="002060"/>
                </a:solidFill>
                <a:latin typeface="Arial" panose="020B0604020202020204" pitchFamily="34" charset="0"/>
                <a:cs typeface="Arial" panose="020B0604020202020204" pitchFamily="34" charset="0"/>
              </a:rPr>
              <a:t>about</a:t>
            </a:r>
            <a:r>
              <a:rPr lang="hu-HU" sz="2200" dirty="0" smtClean="0">
                <a:solidFill>
                  <a:srgbClr val="002060"/>
                </a:solidFill>
                <a:latin typeface="Arial" panose="020B0604020202020204" pitchFamily="34" charset="0"/>
                <a:cs typeface="Arial" panose="020B0604020202020204" pitchFamily="34" charset="0"/>
              </a:rPr>
              <a:t> </a:t>
            </a:r>
            <a:r>
              <a:rPr lang="hu-HU" sz="2200" dirty="0" err="1" smtClean="0">
                <a:solidFill>
                  <a:srgbClr val="002060"/>
                </a:solidFill>
                <a:latin typeface="Arial" panose="020B0604020202020204" pitchFamily="34" charset="0"/>
                <a:cs typeface="Arial" panose="020B0604020202020204" pitchFamily="34" charset="0"/>
              </a:rPr>
              <a:t>to</a:t>
            </a:r>
            <a:r>
              <a:rPr lang="hu-HU" sz="2200" dirty="0" smtClean="0">
                <a:solidFill>
                  <a:srgbClr val="002060"/>
                </a:solidFill>
                <a:latin typeface="Arial" panose="020B0604020202020204" pitchFamily="34" charset="0"/>
                <a:cs typeface="Arial" panose="020B0604020202020204" pitchFamily="34" charset="0"/>
              </a:rPr>
              <a:t> go </a:t>
            </a:r>
            <a:r>
              <a:rPr lang="hu-HU" sz="2200" dirty="0" err="1" smtClean="0">
                <a:solidFill>
                  <a:srgbClr val="002060"/>
                </a:solidFill>
                <a:latin typeface="Arial" panose="020B0604020202020204" pitchFamily="34" charset="0"/>
                <a:cs typeface="Arial" panose="020B0604020202020204" pitchFamily="34" charset="0"/>
              </a:rPr>
              <a:t>to</a:t>
            </a:r>
            <a:r>
              <a:rPr lang="hu-HU" sz="2200" dirty="0" smtClean="0">
                <a:solidFill>
                  <a:srgbClr val="002060"/>
                </a:solidFill>
                <a:latin typeface="Arial" panose="020B0604020202020204" pitchFamily="34" charset="0"/>
                <a:cs typeface="Arial" panose="020B0604020202020204" pitchFamily="34" charset="0"/>
              </a:rPr>
              <a:t> </a:t>
            </a:r>
            <a:r>
              <a:rPr lang="hu-HU" sz="2200" dirty="0" err="1" smtClean="0">
                <a:solidFill>
                  <a:srgbClr val="002060"/>
                </a:solidFill>
                <a:latin typeface="Arial" panose="020B0604020202020204" pitchFamily="34" charset="0"/>
                <a:cs typeface="Arial" panose="020B0604020202020204" pitchFamily="34" charset="0"/>
              </a:rPr>
              <a:t>Tehran</a:t>
            </a:r>
            <a:endParaRPr lang="en-US" sz="2200" dirty="0">
              <a:solidFill>
                <a:srgbClr val="002060"/>
              </a:solidFill>
              <a:latin typeface="Arial" panose="020B0604020202020204" pitchFamily="34" charset="0"/>
              <a:cs typeface="Arial" panose="020B0604020202020204" pitchFamily="34" charset="0"/>
            </a:endParaRPr>
          </a:p>
        </p:txBody>
      </p:sp>
      <p:pic>
        <p:nvPicPr>
          <p:cNvPr id="2061"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463" y="260648"/>
            <a:ext cx="2327321" cy="3106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C:\Users\ROSIVA~1\AppData\Local\Temp\XPgrpwise\fotó.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1774387" y="655941"/>
            <a:ext cx="3123776" cy="2333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308374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Képtalálat a következ&amp;odblac;re: „semmelweis statue in tehran viktor orb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764703"/>
            <a:ext cx="6840760" cy="4556563"/>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1058795" y="5445224"/>
            <a:ext cx="7098418" cy="461665"/>
          </a:xfrm>
          <a:prstGeom prst="rect">
            <a:avLst/>
          </a:prstGeom>
          <a:noFill/>
        </p:spPr>
        <p:txBody>
          <a:bodyPr wrap="none" rtlCol="0">
            <a:spAutoFit/>
          </a:bodyPr>
          <a:lstStyle/>
          <a:p>
            <a:r>
              <a:rPr lang="hu-HU" sz="2400" dirty="0" smtClean="0">
                <a:solidFill>
                  <a:srgbClr val="000066"/>
                </a:solidFill>
                <a:latin typeface="Arial" panose="020B0604020202020204" pitchFamily="34" charset="0"/>
                <a:cs typeface="Arial" panose="020B0604020202020204" pitchFamily="34" charset="0"/>
              </a:rPr>
              <a:t>Semmelweis has started moving to East in bronze </a:t>
            </a:r>
            <a:endParaRPr lang="hu-HU" sz="2400" dirty="0">
              <a:solidFill>
                <a:srgbClr val="0000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542117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160765"/>
            <a:ext cx="3690720" cy="494259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395" name="Picture 4" descr="Képtalálat a következ&amp;odblac;re: „semmelweis tehr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144921"/>
            <a:ext cx="3722400" cy="4958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zövegdoboz 1"/>
          <p:cNvSpPr txBox="1"/>
          <p:nvPr/>
        </p:nvSpPr>
        <p:spPr>
          <a:xfrm>
            <a:off x="1632960" y="551581"/>
            <a:ext cx="5820468" cy="398586"/>
          </a:xfrm>
          <a:prstGeom prst="rect">
            <a:avLst/>
          </a:prstGeom>
          <a:noFill/>
        </p:spPr>
        <p:txBody>
          <a:bodyPr wrap="none" lIns="82918" tIns="41460" rIns="82918" bIns="41460">
            <a:spAutoFit/>
          </a:bodyPr>
          <a:lstStyle/>
          <a:p>
            <a:pPr defTabSz="410280" fontAlgn="base" hangingPunct="0">
              <a:lnSpc>
                <a:spcPct val="93000"/>
              </a:lnSpc>
              <a:spcBef>
                <a:spcPct val="0"/>
              </a:spcBef>
              <a:spcAft>
                <a:spcPct val="0"/>
              </a:spcAft>
              <a:buClr>
                <a:srgbClr val="000000"/>
              </a:buClr>
              <a:buSzPct val="45000"/>
              <a:defRPr/>
            </a:pPr>
            <a:r>
              <a:rPr lang="hu-HU" sz="2200" dirty="0">
                <a:solidFill>
                  <a:srgbClr val="002060"/>
                </a:solidFill>
              </a:rPr>
              <a:t>Teheráni Orvostudományi Egyetem kertjében</a:t>
            </a:r>
          </a:p>
        </p:txBody>
      </p:sp>
      <p:sp>
        <p:nvSpPr>
          <p:cNvPr id="3" name="Szövegdoboz 2"/>
          <p:cNvSpPr txBox="1"/>
          <p:nvPr/>
        </p:nvSpPr>
        <p:spPr>
          <a:xfrm>
            <a:off x="6197760" y="6103361"/>
            <a:ext cx="738125" cy="398560"/>
          </a:xfrm>
          <a:prstGeom prst="rect">
            <a:avLst/>
          </a:prstGeom>
          <a:noFill/>
        </p:spPr>
        <p:txBody>
          <a:bodyPr wrap="none" lIns="82918" tIns="41460" rIns="82918" bIns="41460">
            <a:spAutoFit/>
          </a:bodyPr>
          <a:lstStyle/>
          <a:p>
            <a:pPr defTabSz="410280" fontAlgn="base" hangingPunct="0">
              <a:lnSpc>
                <a:spcPct val="93000"/>
              </a:lnSpc>
              <a:spcBef>
                <a:spcPct val="0"/>
              </a:spcBef>
              <a:spcAft>
                <a:spcPct val="0"/>
              </a:spcAft>
              <a:buClr>
                <a:srgbClr val="000000"/>
              </a:buClr>
              <a:buSzPct val="45000"/>
              <a:defRPr/>
            </a:pPr>
            <a:r>
              <a:rPr lang="hu-HU" sz="2200" b="1" dirty="0">
                <a:solidFill>
                  <a:srgbClr val="002060"/>
                </a:solidFill>
              </a:rPr>
              <a:t>2015</a:t>
            </a:r>
          </a:p>
        </p:txBody>
      </p:sp>
      <p:sp>
        <p:nvSpPr>
          <p:cNvPr id="4" name="Szövegdoboz 3"/>
          <p:cNvSpPr txBox="1"/>
          <p:nvPr/>
        </p:nvSpPr>
        <p:spPr>
          <a:xfrm>
            <a:off x="2283423" y="6103361"/>
            <a:ext cx="738125" cy="398560"/>
          </a:xfrm>
          <a:prstGeom prst="rect">
            <a:avLst/>
          </a:prstGeom>
          <a:noFill/>
        </p:spPr>
        <p:txBody>
          <a:bodyPr wrap="none" lIns="82918" tIns="41460" rIns="82918" bIns="41460">
            <a:spAutoFit/>
          </a:bodyPr>
          <a:lstStyle/>
          <a:p>
            <a:pPr defTabSz="410280" fontAlgn="base" hangingPunct="0">
              <a:lnSpc>
                <a:spcPct val="93000"/>
              </a:lnSpc>
              <a:spcBef>
                <a:spcPct val="0"/>
              </a:spcBef>
              <a:spcAft>
                <a:spcPct val="0"/>
              </a:spcAft>
              <a:buClr>
                <a:srgbClr val="000000"/>
              </a:buClr>
              <a:buSzPct val="45000"/>
              <a:defRPr/>
            </a:pPr>
            <a:r>
              <a:rPr lang="hu-HU" sz="2200" b="1" dirty="0">
                <a:solidFill>
                  <a:srgbClr val="002060"/>
                </a:solidFill>
              </a:rPr>
              <a:t>2016</a:t>
            </a:r>
          </a:p>
        </p:txBody>
      </p:sp>
    </p:spTree>
    <p:extLst>
      <p:ext uri="{BB962C8B-B14F-4D97-AF65-F5344CB8AC3E}">
        <p14:creationId xmlns:p14="http://schemas.microsoft.com/office/powerpoint/2010/main" val="315021817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00" y="1126198"/>
            <a:ext cx="6912000" cy="4605604"/>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419" name="Szövegdoboz 8"/>
          <p:cNvSpPr txBox="1">
            <a:spLocks noChangeArrowheads="1"/>
          </p:cNvSpPr>
          <p:nvPr/>
        </p:nvSpPr>
        <p:spPr bwMode="auto">
          <a:xfrm>
            <a:off x="1083946" y="5877272"/>
            <a:ext cx="7094993" cy="427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18" tIns="41460" rIns="82918" bIns="41460">
            <a:spAutoFit/>
          </a:bodyPr>
          <a:lstStyle/>
          <a:p>
            <a:pPr defTabSz="410280" fontAlgn="base" hangingPunct="0">
              <a:lnSpc>
                <a:spcPct val="93000"/>
              </a:lnSpc>
              <a:spcBef>
                <a:spcPct val="0"/>
              </a:spcBef>
              <a:spcAft>
                <a:spcPct val="0"/>
              </a:spcAft>
              <a:buClr>
                <a:srgbClr val="000000"/>
              </a:buClr>
              <a:buSzPct val="45000"/>
            </a:pPr>
            <a:r>
              <a:rPr lang="hu-HU" sz="2400" dirty="0" smtClean="0"/>
              <a:t>Wreathing at birthday of </a:t>
            </a:r>
            <a:r>
              <a:rPr lang="hu-HU" altLang="hu-HU" sz="2200" dirty="0" smtClean="0">
                <a:solidFill>
                  <a:srgbClr val="002060"/>
                </a:solidFill>
                <a:latin typeface="Arial" charset="0"/>
                <a:cs typeface="Arial" charset="0"/>
              </a:rPr>
              <a:t>Semmelweis,1st of July, 2016</a:t>
            </a:r>
            <a:endParaRPr lang="hu-HU" altLang="hu-HU" sz="2200" dirty="0">
              <a:solidFill>
                <a:srgbClr val="002060"/>
              </a:solidFill>
              <a:latin typeface="Arial" charset="0"/>
              <a:cs typeface="Arial" charset="0"/>
            </a:endParaRPr>
          </a:p>
        </p:txBody>
      </p:sp>
    </p:spTree>
    <p:extLst>
      <p:ext uri="{BB962C8B-B14F-4D97-AF65-F5344CB8AC3E}">
        <p14:creationId xmlns:p14="http://schemas.microsoft.com/office/powerpoint/2010/main" val="69096203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467544" y="695743"/>
            <a:ext cx="8208912" cy="3785652"/>
          </a:xfrm>
          <a:prstGeom prst="rect">
            <a:avLst/>
          </a:prstGeom>
        </p:spPr>
        <p:txBody>
          <a:bodyPr wrap="square">
            <a:spAutoFit/>
          </a:bodyPr>
          <a:lstStyle/>
          <a:p>
            <a:pPr algn="ctr"/>
            <a:endParaRPr lang="hu-HU" sz="2400" dirty="0" smtClean="0">
              <a:solidFill>
                <a:srgbClr val="002060"/>
              </a:solidFill>
              <a:latin typeface="Arial" panose="020B0604020202020204" pitchFamily="34" charset="0"/>
              <a:cs typeface="Arial" panose="020B0604020202020204" pitchFamily="34" charset="0"/>
            </a:endParaRPr>
          </a:p>
          <a:p>
            <a:pPr algn="ctr"/>
            <a:r>
              <a:rPr lang="hu-HU" sz="2400" b="1" dirty="0">
                <a:solidFill>
                  <a:srgbClr val="002060"/>
                </a:solidFill>
                <a:latin typeface="Arial" panose="020B0604020202020204" pitchFamily="34" charset="0"/>
                <a:cs typeface="Arial" panose="020B0604020202020204" pitchFamily="34" charset="0"/>
              </a:rPr>
              <a:t>A </a:t>
            </a:r>
            <a:r>
              <a:rPr lang="hu-HU" sz="2400" b="1" dirty="0" smtClean="0">
                <a:solidFill>
                  <a:srgbClr val="002060"/>
                </a:solidFill>
                <a:latin typeface="Arial" panose="020B0604020202020204" pitchFamily="34" charset="0"/>
                <a:cs typeface="Arial" panose="020B0604020202020204" pitchFamily="34" charset="0"/>
              </a:rPr>
              <a:t>new term in Anglo-Saxon countries</a:t>
            </a:r>
            <a:endParaRPr lang="hu-HU" sz="2400" b="1" dirty="0">
              <a:solidFill>
                <a:srgbClr val="002060"/>
              </a:solidFill>
              <a:latin typeface="Arial" panose="020B0604020202020204" pitchFamily="34" charset="0"/>
              <a:cs typeface="Arial" panose="020B0604020202020204" pitchFamily="34" charset="0"/>
            </a:endParaRPr>
          </a:p>
          <a:p>
            <a:pPr algn="ctr"/>
            <a:endParaRPr lang="hu-HU" sz="2400" dirty="0" smtClean="0">
              <a:solidFill>
                <a:srgbClr val="002060"/>
              </a:solidFill>
              <a:latin typeface="Arial" panose="020B0604020202020204" pitchFamily="34" charset="0"/>
              <a:cs typeface="Arial" panose="020B0604020202020204" pitchFamily="34" charset="0"/>
            </a:endParaRPr>
          </a:p>
          <a:p>
            <a:pPr algn="ctr"/>
            <a:r>
              <a:rPr lang="hu-HU" sz="2400" b="1" dirty="0" smtClean="0">
                <a:solidFill>
                  <a:srgbClr val="FF0000"/>
                </a:solidFill>
                <a:latin typeface="Arial" panose="020B0604020202020204" pitchFamily="34" charset="0"/>
                <a:cs typeface="Arial" panose="020B0604020202020204" pitchFamily="34" charset="0"/>
              </a:rPr>
              <a:t>The „Semmelweis-reflex</a:t>
            </a:r>
            <a:r>
              <a:rPr lang="hu-HU" sz="2400" dirty="0" smtClean="0">
                <a:solidFill>
                  <a:srgbClr val="002060"/>
                </a:solidFill>
                <a:latin typeface="Arial" panose="020B0604020202020204" pitchFamily="34" charset="0"/>
                <a:cs typeface="Arial" panose="020B0604020202020204" pitchFamily="34" charset="0"/>
              </a:rPr>
              <a:t>”</a:t>
            </a:r>
          </a:p>
          <a:p>
            <a:pPr algn="ctr"/>
            <a:endParaRPr lang="hu-HU" sz="2400" dirty="0">
              <a:solidFill>
                <a:srgbClr val="002060"/>
              </a:solidFill>
              <a:latin typeface="Arial" panose="020B0604020202020204" pitchFamily="34" charset="0"/>
              <a:cs typeface="Arial" panose="020B0604020202020204" pitchFamily="34" charset="0"/>
            </a:endParaRPr>
          </a:p>
          <a:p>
            <a:pPr algn="ctr"/>
            <a:r>
              <a:rPr lang="hu-HU" sz="2400" dirty="0" smtClean="0">
                <a:solidFill>
                  <a:srgbClr val="002060"/>
                </a:solidFill>
                <a:latin typeface="Arial" panose="020B0604020202020204" pitchFamily="34" charset="0"/>
                <a:cs typeface="Arial" panose="020B0604020202020204" pitchFamily="34" charset="0"/>
              </a:rPr>
              <a:t>Professionals, or society, almost reflexively </a:t>
            </a:r>
            <a:r>
              <a:rPr lang="hu-HU" sz="2400" dirty="0">
                <a:solidFill>
                  <a:srgbClr val="002060"/>
                </a:solidFill>
                <a:latin typeface="Arial" panose="020B0604020202020204" pitchFamily="34" charset="0"/>
                <a:cs typeface="Arial" panose="020B0604020202020204" pitchFamily="34" charset="0"/>
              </a:rPr>
              <a:t>reject </a:t>
            </a:r>
            <a:r>
              <a:rPr lang="hu-HU" sz="2400" dirty="0" smtClean="0">
                <a:solidFill>
                  <a:srgbClr val="002060"/>
                </a:solidFill>
                <a:latin typeface="Arial" panose="020B0604020202020204" pitchFamily="34" charset="0"/>
                <a:cs typeface="Arial" panose="020B0604020202020204" pitchFamily="34" charset="0"/>
              </a:rPr>
              <a:t>significant new facts and discoveries without even examining them or giving an explanation.</a:t>
            </a:r>
          </a:p>
          <a:p>
            <a:pPr algn="ctr"/>
            <a:endParaRPr lang="hu-HU" sz="2400" dirty="0" smtClean="0">
              <a:solidFill>
                <a:srgbClr val="002060"/>
              </a:solidFill>
              <a:latin typeface="Arial" panose="020B0604020202020204" pitchFamily="34" charset="0"/>
              <a:cs typeface="Arial" panose="020B0604020202020204" pitchFamily="34" charset="0"/>
            </a:endParaRPr>
          </a:p>
          <a:p>
            <a:pPr algn="ctr"/>
            <a:r>
              <a:rPr lang="hu-HU" sz="2400" b="1" dirty="0" err="1" smtClean="0">
                <a:solidFill>
                  <a:srgbClr val="002060"/>
                </a:solidFill>
                <a:latin typeface="Arial" panose="020B0604020202020204" pitchFamily="34" charset="0"/>
                <a:cs typeface="Arial" panose="020B0604020202020204" pitchFamily="34" charset="0"/>
              </a:rPr>
              <a:t>This</a:t>
            </a:r>
            <a:r>
              <a:rPr lang="hu-HU" sz="2400" b="1" dirty="0" smtClean="0">
                <a:solidFill>
                  <a:srgbClr val="002060"/>
                </a:solidFill>
                <a:latin typeface="Arial" panose="020B0604020202020204" pitchFamily="34" charset="0"/>
                <a:cs typeface="Arial" panose="020B0604020202020204" pitchFamily="34" charset="0"/>
              </a:rPr>
              <a:t> phenomenon is quite frequent also today!</a:t>
            </a:r>
            <a:endParaRPr lang="hu-HU" sz="2400" b="1" dirty="0">
              <a:solidFill>
                <a:srgbClr val="002060"/>
              </a:solidFill>
              <a:latin typeface="Arial" panose="020B0604020202020204" pitchFamily="34" charset="0"/>
              <a:cs typeface="Arial" panose="020B0604020202020204" pitchFamily="34" charset="0"/>
            </a:endParaRPr>
          </a:p>
        </p:txBody>
      </p:sp>
      <p:pic>
        <p:nvPicPr>
          <p:cNvPr id="6146" name="Picture 2" descr="http://www.thesba.com/wp-content/uploads/2013/07/aurizon-mines-wants-shareholders-to-reject-alamos-gold-offer-300x2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4749147"/>
            <a:ext cx="1872208" cy="1560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664565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églalap 2"/>
          <p:cNvSpPr/>
          <p:nvPr/>
        </p:nvSpPr>
        <p:spPr>
          <a:xfrm>
            <a:off x="251520" y="3284984"/>
            <a:ext cx="9144000" cy="3508653"/>
          </a:xfrm>
          <a:prstGeom prst="rect">
            <a:avLst/>
          </a:prstGeom>
        </p:spPr>
        <p:txBody>
          <a:bodyPr wrap="square">
            <a:spAutoFit/>
          </a:bodyPr>
          <a:lstStyle/>
          <a:p>
            <a:r>
              <a:rPr lang="en-US" sz="2400" dirty="0">
                <a:solidFill>
                  <a:prstClr val="black"/>
                </a:solidFill>
                <a:latin typeface="Arial" panose="020B0604020202020204" pitchFamily="34" charset="0"/>
                <a:cs typeface="Arial" panose="020B0604020202020204" pitchFamily="34" charset="0"/>
              </a:rPr>
              <a:t/>
            </a:r>
            <a:br>
              <a:rPr lang="en-US" sz="2400" dirty="0">
                <a:solidFill>
                  <a:prstClr val="black"/>
                </a:solidFill>
                <a:latin typeface="Arial" panose="020B0604020202020204" pitchFamily="34" charset="0"/>
                <a:cs typeface="Arial" panose="020B0604020202020204" pitchFamily="34" charset="0"/>
              </a:rPr>
            </a:br>
            <a:r>
              <a:rPr lang="hu-HU" sz="2400" dirty="0" smtClean="0">
                <a:solidFill>
                  <a:srgbClr val="0000CC"/>
                </a:solidFill>
                <a:latin typeface="Arial" panose="020B0604020202020204" pitchFamily="34" charset="0"/>
                <a:cs typeface="Arial" panose="020B0604020202020204" pitchFamily="34" charset="0"/>
              </a:rPr>
              <a:t>„</a:t>
            </a:r>
            <a:r>
              <a:rPr lang="en-US" sz="2400" b="1" dirty="0" smtClean="0">
                <a:solidFill>
                  <a:srgbClr val="0000CC"/>
                </a:solidFill>
                <a:latin typeface="Arial" panose="020B0604020202020204" pitchFamily="34" charset="0"/>
                <a:cs typeface="Arial" panose="020B0604020202020204" pitchFamily="34" charset="0"/>
              </a:rPr>
              <a:t>My </a:t>
            </a:r>
            <a:r>
              <a:rPr lang="en-US" sz="2400" b="1" dirty="0">
                <a:solidFill>
                  <a:srgbClr val="0000CC"/>
                </a:solidFill>
                <a:latin typeface="Arial" panose="020B0604020202020204" pitchFamily="34" charset="0"/>
                <a:cs typeface="Arial" panose="020B0604020202020204" pitchFamily="34" charset="0"/>
              </a:rPr>
              <a:t>teachings </a:t>
            </a:r>
            <a:r>
              <a:rPr lang="en-US" sz="2400" b="1" dirty="0" smtClean="0">
                <a:solidFill>
                  <a:srgbClr val="0000CC"/>
                </a:solidFill>
                <a:latin typeface="Arial" panose="020B0604020202020204" pitchFamily="34" charset="0"/>
                <a:cs typeface="Arial" panose="020B0604020202020204" pitchFamily="34" charset="0"/>
              </a:rPr>
              <a:t>are</a:t>
            </a:r>
            <a:r>
              <a:rPr lang="hu-HU" sz="2400" b="1" dirty="0" smtClean="0">
                <a:solidFill>
                  <a:srgbClr val="0000CC"/>
                </a:solidFill>
                <a:latin typeface="Arial" panose="020B0604020202020204" pitchFamily="34" charset="0"/>
                <a:cs typeface="Arial" panose="020B0604020202020204" pitchFamily="34" charset="0"/>
              </a:rPr>
              <a:t>, </a:t>
            </a:r>
          </a:p>
          <a:p>
            <a:pPr>
              <a:spcBef>
                <a:spcPts val="1200"/>
              </a:spcBef>
              <a:spcAft>
                <a:spcPts val="1200"/>
              </a:spcAft>
            </a:pPr>
            <a:r>
              <a:rPr lang="en-US" sz="2400" b="1" dirty="0" smtClean="0">
                <a:solidFill>
                  <a:srgbClr val="0000CC"/>
                </a:solidFill>
                <a:latin typeface="Arial" panose="020B0604020202020204" pitchFamily="34" charset="0"/>
                <a:cs typeface="Arial" panose="020B0604020202020204" pitchFamily="34" charset="0"/>
              </a:rPr>
              <a:t>for </a:t>
            </a:r>
            <a:r>
              <a:rPr lang="en-US" sz="2400" b="1" dirty="0">
                <a:solidFill>
                  <a:srgbClr val="0000CC"/>
                </a:solidFill>
                <a:latin typeface="Arial" panose="020B0604020202020204" pitchFamily="34" charset="0"/>
                <a:cs typeface="Arial" panose="020B0604020202020204" pitchFamily="34" charset="0"/>
              </a:rPr>
              <a:t>the teachers of medical science to disseminate,</a:t>
            </a:r>
            <a:br>
              <a:rPr lang="en-US" sz="2400" b="1" dirty="0">
                <a:solidFill>
                  <a:srgbClr val="0000CC"/>
                </a:solidFill>
                <a:latin typeface="Arial" panose="020B0604020202020204" pitchFamily="34" charset="0"/>
                <a:cs typeface="Arial" panose="020B0604020202020204" pitchFamily="34" charset="0"/>
              </a:rPr>
            </a:br>
            <a:r>
              <a:rPr lang="en-US" sz="2400" b="1" dirty="0">
                <a:solidFill>
                  <a:srgbClr val="0000CC"/>
                </a:solidFill>
                <a:latin typeface="Arial" panose="020B0604020202020204" pitchFamily="34" charset="0"/>
                <a:cs typeface="Arial" panose="020B0604020202020204" pitchFamily="34" charset="0"/>
              </a:rPr>
              <a:t>for the practitioners and the nurses to follow,</a:t>
            </a:r>
            <a:br>
              <a:rPr lang="en-US" sz="2400" b="1" dirty="0">
                <a:solidFill>
                  <a:srgbClr val="0000CC"/>
                </a:solidFill>
                <a:latin typeface="Arial" panose="020B0604020202020204" pitchFamily="34" charset="0"/>
                <a:cs typeface="Arial" panose="020B0604020202020204" pitchFamily="34" charset="0"/>
              </a:rPr>
            </a:br>
            <a:r>
              <a:rPr lang="hu-HU" sz="2400" dirty="0" smtClean="0">
                <a:solidFill>
                  <a:srgbClr val="0000CC"/>
                </a:solidFill>
                <a:latin typeface="Arial" panose="020B0604020202020204" pitchFamily="34" charset="0"/>
                <a:cs typeface="Arial" panose="020B0604020202020204" pitchFamily="34" charset="0"/>
              </a:rPr>
              <a:t>f</a:t>
            </a:r>
            <a:r>
              <a:rPr lang="en-US" sz="2400" dirty="0" smtClean="0">
                <a:solidFill>
                  <a:srgbClr val="0000CC"/>
                </a:solidFill>
                <a:latin typeface="Arial" panose="020B0604020202020204" pitchFamily="34" charset="0"/>
                <a:cs typeface="Arial" panose="020B0604020202020204" pitchFamily="34" charset="0"/>
              </a:rPr>
              <a:t>rom </a:t>
            </a:r>
            <a:r>
              <a:rPr lang="en-US" sz="2400" dirty="0">
                <a:solidFill>
                  <a:srgbClr val="0000CC"/>
                </a:solidFill>
                <a:latin typeface="Arial" panose="020B0604020202020204" pitchFamily="34" charset="0"/>
                <a:cs typeface="Arial" panose="020B0604020202020204" pitchFamily="34" charset="0"/>
              </a:rPr>
              <a:t>the small </a:t>
            </a:r>
            <a:r>
              <a:rPr lang="hu-HU" sz="2400" dirty="0" err="1">
                <a:solidFill>
                  <a:srgbClr val="0000CC"/>
                </a:solidFill>
                <a:latin typeface="Arial" panose="020B0604020202020204" pitchFamily="34" charset="0"/>
                <a:cs typeface="Arial" panose="020B0604020202020204" pitchFamily="34" charset="0"/>
              </a:rPr>
              <a:t>v</a:t>
            </a:r>
            <a:r>
              <a:rPr lang="hu-HU" sz="2400" dirty="0" err="1" smtClean="0">
                <a:solidFill>
                  <a:srgbClr val="0000CC"/>
                </a:solidFill>
                <a:latin typeface="Arial" panose="020B0604020202020204" pitchFamily="34" charset="0"/>
                <a:cs typeface="Arial" panose="020B0604020202020204" pitchFamily="34" charset="0"/>
              </a:rPr>
              <a:t>illage</a:t>
            </a:r>
            <a:r>
              <a:rPr lang="en-US" sz="2400" dirty="0" smtClean="0">
                <a:solidFill>
                  <a:srgbClr val="0000CC"/>
                </a:solidFill>
                <a:latin typeface="Arial" panose="020B0604020202020204" pitchFamily="34" charset="0"/>
                <a:cs typeface="Arial" panose="020B0604020202020204" pitchFamily="34" charset="0"/>
              </a:rPr>
              <a:t> </a:t>
            </a:r>
            <a:r>
              <a:rPr lang="en-US" sz="2400" dirty="0">
                <a:solidFill>
                  <a:srgbClr val="0000CC"/>
                </a:solidFill>
                <a:latin typeface="Arial" panose="020B0604020202020204" pitchFamily="34" charset="0"/>
                <a:cs typeface="Arial" panose="020B0604020202020204" pitchFamily="34" charset="0"/>
              </a:rPr>
              <a:t>barber to the last country newborn,</a:t>
            </a:r>
            <a:br>
              <a:rPr lang="en-US" sz="2400" dirty="0">
                <a:solidFill>
                  <a:srgbClr val="0000CC"/>
                </a:solidFill>
                <a:latin typeface="Arial" panose="020B0604020202020204" pitchFamily="34" charset="0"/>
                <a:cs typeface="Arial" panose="020B0604020202020204" pitchFamily="34" charset="0"/>
              </a:rPr>
            </a:br>
            <a:r>
              <a:rPr lang="hu-HU" sz="2400" dirty="0" smtClean="0">
                <a:solidFill>
                  <a:srgbClr val="0000CC"/>
                </a:solidFill>
                <a:latin typeface="Arial" panose="020B0604020202020204" pitchFamily="34" charset="0"/>
                <a:cs typeface="Arial" panose="020B0604020202020204" pitchFamily="34" charset="0"/>
              </a:rPr>
              <a:t>t</a:t>
            </a:r>
            <a:r>
              <a:rPr lang="en-US" sz="2400" dirty="0" smtClean="0">
                <a:solidFill>
                  <a:srgbClr val="0000CC"/>
                </a:solidFill>
                <a:latin typeface="Arial" panose="020B0604020202020204" pitchFamily="34" charset="0"/>
                <a:cs typeface="Arial" panose="020B0604020202020204" pitchFamily="34" charset="0"/>
              </a:rPr>
              <a:t>o </a:t>
            </a:r>
            <a:r>
              <a:rPr lang="en-US" sz="2400" dirty="0">
                <a:solidFill>
                  <a:srgbClr val="0000CC"/>
                </a:solidFill>
                <a:latin typeface="Arial" panose="020B0604020202020204" pitchFamily="34" charset="0"/>
                <a:cs typeface="Arial" panose="020B0604020202020204" pitchFamily="34" charset="0"/>
              </a:rPr>
              <a:t>scare off the boogeyman of the maternity house,</a:t>
            </a:r>
            <a:br>
              <a:rPr lang="en-US" sz="2400" dirty="0">
                <a:solidFill>
                  <a:srgbClr val="0000CC"/>
                </a:solidFill>
                <a:latin typeface="Arial" panose="020B0604020202020204" pitchFamily="34" charset="0"/>
                <a:cs typeface="Arial" panose="020B0604020202020204" pitchFamily="34" charset="0"/>
              </a:rPr>
            </a:br>
            <a:r>
              <a:rPr lang="en-US" sz="2400" b="1" dirty="0">
                <a:solidFill>
                  <a:srgbClr val="0000CC"/>
                </a:solidFill>
                <a:latin typeface="Arial" panose="020B0604020202020204" pitchFamily="34" charset="0"/>
                <a:cs typeface="Arial" panose="020B0604020202020204" pitchFamily="34" charset="0"/>
              </a:rPr>
              <a:t>to rescue the wife for her husband, the mother for her child</a:t>
            </a:r>
            <a:r>
              <a:rPr lang="en-US" sz="2400" b="1" dirty="0" smtClean="0">
                <a:solidFill>
                  <a:srgbClr val="0000CC"/>
                </a:solidFill>
                <a:latin typeface="Arial" panose="020B0604020202020204" pitchFamily="34" charset="0"/>
                <a:cs typeface="Arial" panose="020B0604020202020204" pitchFamily="34" charset="0"/>
              </a:rPr>
              <a:t>.</a:t>
            </a:r>
            <a:r>
              <a:rPr lang="hu-HU" sz="2400" b="1" dirty="0" smtClean="0">
                <a:solidFill>
                  <a:srgbClr val="0000CC"/>
                </a:solidFill>
                <a:latin typeface="Arial" panose="020B0604020202020204" pitchFamily="34" charset="0"/>
                <a:cs typeface="Arial" panose="020B0604020202020204" pitchFamily="34" charset="0"/>
              </a:rPr>
              <a:t>”</a:t>
            </a:r>
            <a:r>
              <a:rPr lang="hu-HU" sz="2400" b="1" i="1" dirty="0" smtClean="0">
                <a:solidFill>
                  <a:srgbClr val="000066"/>
                </a:solidFill>
                <a:latin typeface="Arial" panose="020B0604020202020204" pitchFamily="34" charset="0"/>
                <a:cs typeface="Arial" panose="020B0604020202020204" pitchFamily="34" charset="0"/>
              </a:rPr>
              <a:t> </a:t>
            </a:r>
            <a:r>
              <a:rPr lang="hu-HU" sz="2400" dirty="0" smtClean="0">
                <a:solidFill>
                  <a:srgbClr val="000066"/>
                </a:solidFill>
                <a:latin typeface="Arial" panose="020B0604020202020204" pitchFamily="34" charset="0"/>
                <a:cs typeface="Arial" panose="020B0604020202020204" pitchFamily="34" charset="0"/>
              </a:rPr>
              <a:t>                                           </a:t>
            </a:r>
          </a:p>
          <a:p>
            <a:pPr>
              <a:spcBef>
                <a:spcPts val="1200"/>
              </a:spcBef>
              <a:spcAft>
                <a:spcPts val="1200"/>
              </a:spcAft>
            </a:pPr>
            <a:r>
              <a:rPr lang="hu-HU" sz="2400" dirty="0">
                <a:solidFill>
                  <a:srgbClr val="000066"/>
                </a:solidFill>
                <a:latin typeface="Arial" panose="020B0604020202020204" pitchFamily="34" charset="0"/>
                <a:cs typeface="Arial" panose="020B0604020202020204" pitchFamily="34" charset="0"/>
              </a:rPr>
              <a:t> </a:t>
            </a:r>
            <a:r>
              <a:rPr lang="hu-HU" sz="2400" dirty="0" smtClean="0">
                <a:solidFill>
                  <a:srgbClr val="000066"/>
                </a:solidFill>
                <a:latin typeface="Arial" panose="020B0604020202020204" pitchFamily="34" charset="0"/>
                <a:cs typeface="Arial" panose="020B0604020202020204" pitchFamily="34" charset="0"/>
              </a:rPr>
              <a:t>                                                              Semmelweis</a:t>
            </a:r>
            <a:r>
              <a:rPr lang="hu-HU" sz="2400" dirty="0">
                <a:solidFill>
                  <a:srgbClr val="000066"/>
                </a:solidFill>
                <a:latin typeface="Arial" panose="020B0604020202020204" pitchFamily="34" charset="0"/>
                <a:cs typeface="Arial" panose="020B0604020202020204" pitchFamily="34" charset="0"/>
              </a:rPr>
              <a:t>, </a:t>
            </a:r>
            <a:r>
              <a:rPr lang="hu-HU" sz="2400" dirty="0" smtClean="0">
                <a:solidFill>
                  <a:srgbClr val="000066"/>
                </a:solidFill>
                <a:latin typeface="Arial" panose="020B0604020202020204" pitchFamily="34" charset="0"/>
                <a:cs typeface="Arial" panose="020B0604020202020204" pitchFamily="34" charset="0"/>
              </a:rPr>
              <a:t>1861</a:t>
            </a:r>
            <a:endParaRPr lang="hu-HU" sz="2400" dirty="0">
              <a:solidFill>
                <a:srgbClr val="000066"/>
              </a:solidFill>
              <a:latin typeface="Arial" panose="020B0604020202020204" pitchFamily="34" charset="0"/>
              <a:cs typeface="Arial" panose="020B0604020202020204" pitchFamily="34" charset="0"/>
            </a:endParaRPr>
          </a:p>
        </p:txBody>
      </p:sp>
      <p:pic>
        <p:nvPicPr>
          <p:cNvPr id="5124" name="Picture 4" descr="https://upload.wikimedia.org/wikipedia/commons/c/c0/Ignaz_Semmelwei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9832" y="548680"/>
            <a:ext cx="2592288" cy="3103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513988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971600" y="1556792"/>
            <a:ext cx="7200800" cy="830997"/>
          </a:xfrm>
          <a:prstGeom prst="rect">
            <a:avLst/>
          </a:prstGeom>
          <a:noFill/>
        </p:spPr>
        <p:txBody>
          <a:bodyPr wrap="square" rtlCol="0">
            <a:spAutoFit/>
          </a:bodyPr>
          <a:lstStyle/>
          <a:p>
            <a:pPr algn="ctr"/>
            <a:r>
              <a:rPr lang="hu-HU" sz="2400" b="1" dirty="0" smtClean="0">
                <a:solidFill>
                  <a:srgbClr val="0000CC"/>
                </a:solidFill>
                <a:latin typeface="Arial" panose="020B0604020202020204" pitchFamily="34" charset="0"/>
                <a:cs typeface="Arial" panose="020B0604020202020204" pitchFamily="34" charset="0"/>
              </a:rPr>
              <a:t>Comemoration of Anniversary of the 200th</a:t>
            </a:r>
          </a:p>
          <a:p>
            <a:pPr algn="ctr"/>
            <a:r>
              <a:rPr lang="hu-HU" sz="2400" b="1" dirty="0" smtClean="0">
                <a:solidFill>
                  <a:srgbClr val="0000CC"/>
                </a:solidFill>
                <a:latin typeface="Arial" panose="020B0604020202020204" pitchFamily="34" charset="0"/>
                <a:cs typeface="Arial" panose="020B0604020202020204" pitchFamily="34" charset="0"/>
              </a:rPr>
              <a:t>Birthday of Semmelweis</a:t>
            </a:r>
            <a:endParaRPr lang="hu-HU" sz="2400" b="1" dirty="0">
              <a:solidFill>
                <a:srgbClr val="0000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08977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églalap 3"/>
          <p:cNvSpPr/>
          <p:nvPr/>
        </p:nvSpPr>
        <p:spPr>
          <a:xfrm>
            <a:off x="1259632" y="4377878"/>
            <a:ext cx="6984776" cy="923330"/>
          </a:xfrm>
          <a:prstGeom prst="rect">
            <a:avLst/>
          </a:prstGeom>
        </p:spPr>
        <p:txBody>
          <a:bodyPr wrap="square">
            <a:spAutoFit/>
          </a:bodyPr>
          <a:lstStyle/>
          <a:p>
            <a:r>
              <a:rPr lang="en-US" dirty="0">
                <a:solidFill>
                  <a:prstClr val="black"/>
                </a:solidFill>
              </a:rPr>
              <a:t>Awards include the Charles Ives Fellowship from the American Academy of Arts and Letters, ASCAP’s Rudolf </a:t>
            </a:r>
            <a:r>
              <a:rPr lang="en-US" dirty="0" err="1">
                <a:solidFill>
                  <a:prstClr val="black"/>
                </a:solidFill>
              </a:rPr>
              <a:t>Nissim</a:t>
            </a:r>
            <a:r>
              <a:rPr lang="en-US" dirty="0">
                <a:solidFill>
                  <a:prstClr val="black"/>
                </a:solidFill>
              </a:rPr>
              <a:t> Prize for his orchestral work UNSTUCK, and the Aaron Copland Award from Copland House.</a:t>
            </a:r>
            <a:endParaRPr lang="hu-HU" dirty="0">
              <a:solidFill>
                <a:prstClr val="black"/>
              </a:solidFill>
            </a:endParaRP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31773" y="404664"/>
            <a:ext cx="4128459"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zövegdoboz 4"/>
          <p:cNvSpPr txBox="1"/>
          <p:nvPr/>
        </p:nvSpPr>
        <p:spPr>
          <a:xfrm>
            <a:off x="3203848" y="3573016"/>
            <a:ext cx="3808671" cy="369332"/>
          </a:xfrm>
          <a:prstGeom prst="rect">
            <a:avLst/>
          </a:prstGeom>
          <a:noFill/>
        </p:spPr>
        <p:txBody>
          <a:bodyPr wrap="none" rtlCol="0">
            <a:spAutoFit/>
          </a:bodyPr>
          <a:lstStyle/>
          <a:p>
            <a:r>
              <a:rPr lang="hu-HU" b="1" dirty="0" smtClean="0">
                <a:solidFill>
                  <a:prstClr val="black"/>
                </a:solidFill>
              </a:rPr>
              <a:t>Ray Lustig </a:t>
            </a:r>
            <a:r>
              <a:rPr lang="hu-HU" dirty="0" smtClean="0">
                <a:solidFill>
                  <a:prstClr val="black"/>
                </a:solidFill>
              </a:rPr>
              <a:t>, music composer, New York</a:t>
            </a:r>
            <a:endParaRPr lang="hu-HU" dirty="0">
              <a:solidFill>
                <a:prstClr val="black"/>
              </a:solidFill>
            </a:endParaRPr>
          </a:p>
        </p:txBody>
      </p:sp>
      <p:sp>
        <p:nvSpPr>
          <p:cNvPr id="6" name="Téglalap 5"/>
          <p:cNvSpPr/>
          <p:nvPr/>
        </p:nvSpPr>
        <p:spPr>
          <a:xfrm>
            <a:off x="971600" y="5241974"/>
            <a:ext cx="7488832" cy="923330"/>
          </a:xfrm>
          <a:prstGeom prst="rect">
            <a:avLst/>
          </a:prstGeom>
        </p:spPr>
        <p:txBody>
          <a:bodyPr wrap="square">
            <a:spAutoFit/>
          </a:bodyPr>
          <a:lstStyle/>
          <a:p>
            <a:r>
              <a:rPr lang="hu-HU" dirty="0">
                <a:solidFill>
                  <a:prstClr val="black"/>
                </a:solidFill>
              </a:rPr>
              <a:t> </a:t>
            </a:r>
          </a:p>
          <a:p>
            <a:r>
              <a:rPr lang="hu-HU" dirty="0">
                <a:solidFill>
                  <a:prstClr val="black"/>
                </a:solidFill>
                <a:hlinkClick r:id="rId3"/>
              </a:rPr>
              <a:t>https://soundcloud.com/ray-lustig/semmelweis-live-at-the-nac-medley-of-clips?in=ray-lustig/sets/sample-demos-from-semmelweis</a:t>
            </a:r>
            <a:endParaRPr lang="hu-HU" dirty="0">
              <a:solidFill>
                <a:prstClr val="black"/>
              </a:solidFill>
            </a:endParaRPr>
          </a:p>
        </p:txBody>
      </p:sp>
      <p:sp>
        <p:nvSpPr>
          <p:cNvPr id="7" name="Szövegdoboz 6"/>
          <p:cNvSpPr txBox="1"/>
          <p:nvPr/>
        </p:nvSpPr>
        <p:spPr>
          <a:xfrm>
            <a:off x="2267744" y="3942348"/>
            <a:ext cx="5004960" cy="369332"/>
          </a:xfrm>
          <a:prstGeom prst="rect">
            <a:avLst/>
          </a:prstGeom>
          <a:noFill/>
        </p:spPr>
        <p:txBody>
          <a:bodyPr wrap="none" rtlCol="0">
            <a:spAutoFit/>
          </a:bodyPr>
          <a:lstStyle/>
          <a:p>
            <a:r>
              <a:rPr lang="hu-HU" b="1" dirty="0" smtClean="0">
                <a:solidFill>
                  <a:srgbClr val="000099"/>
                </a:solidFill>
              </a:rPr>
              <a:t>Semmelweis opera, </a:t>
            </a:r>
            <a:r>
              <a:rPr lang="hu-HU" dirty="0" smtClean="0">
                <a:solidFill>
                  <a:srgbClr val="000099"/>
                </a:solidFill>
              </a:rPr>
              <a:t>2017, </a:t>
            </a:r>
            <a:r>
              <a:rPr lang="hu-HU" dirty="0">
                <a:solidFill>
                  <a:srgbClr val="000099"/>
                </a:solidFill>
              </a:rPr>
              <a:t>S</a:t>
            </a:r>
            <a:r>
              <a:rPr lang="hu-HU" dirty="0" smtClean="0">
                <a:solidFill>
                  <a:srgbClr val="000099"/>
                </a:solidFill>
              </a:rPr>
              <a:t>eptember 11. New Yor</a:t>
            </a:r>
            <a:r>
              <a:rPr lang="hu-HU" b="1" dirty="0" smtClean="0">
                <a:solidFill>
                  <a:srgbClr val="000099"/>
                </a:solidFill>
              </a:rPr>
              <a:t>k</a:t>
            </a:r>
            <a:endParaRPr lang="hu-HU" b="1" dirty="0">
              <a:solidFill>
                <a:srgbClr val="000099"/>
              </a:solidFill>
            </a:endParaRPr>
          </a:p>
        </p:txBody>
      </p:sp>
    </p:spTree>
    <p:extLst>
      <p:ext uri="{BB962C8B-B14F-4D97-AF65-F5344CB8AC3E}">
        <p14:creationId xmlns:p14="http://schemas.microsoft.com/office/powerpoint/2010/main" val="210625878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4000" y="756097"/>
            <a:ext cx="5551200" cy="555322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43" name="Szövegdoboz 2"/>
          <p:cNvSpPr txBox="1">
            <a:spLocks noChangeArrowheads="1"/>
          </p:cNvSpPr>
          <p:nvPr/>
        </p:nvSpPr>
        <p:spPr bwMode="auto">
          <a:xfrm>
            <a:off x="323528" y="6284649"/>
            <a:ext cx="8568952" cy="54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18" tIns="41460" rIns="82918" bIns="41460">
            <a:spAutoFit/>
          </a:bodyPr>
          <a:lstStyle/>
          <a:p>
            <a:pPr algn="ctr" defTabSz="410280" fontAlgn="base" hangingPunct="0">
              <a:lnSpc>
                <a:spcPct val="93000"/>
              </a:lnSpc>
              <a:spcBef>
                <a:spcPct val="0"/>
              </a:spcBef>
              <a:spcAft>
                <a:spcPct val="0"/>
              </a:spcAft>
              <a:buClr>
                <a:srgbClr val="000000"/>
              </a:buClr>
              <a:buSzPct val="45000"/>
            </a:pPr>
            <a:r>
              <a:rPr lang="hu-HU" altLang="hu-HU" sz="1600" dirty="0" smtClean="0">
                <a:solidFill>
                  <a:srgbClr val="002060"/>
                </a:solidFill>
                <a:latin typeface="Arial" charset="0"/>
                <a:cs typeface="Arial" charset="0"/>
              </a:rPr>
              <a:t>„My education is to save the wife for the housband and the mother for the baby”</a:t>
            </a:r>
          </a:p>
          <a:p>
            <a:pPr algn="ctr" defTabSz="410280" fontAlgn="base" hangingPunct="0">
              <a:lnSpc>
                <a:spcPct val="93000"/>
              </a:lnSpc>
              <a:spcBef>
                <a:spcPct val="0"/>
              </a:spcBef>
              <a:spcAft>
                <a:spcPct val="0"/>
              </a:spcAft>
              <a:buClr>
                <a:srgbClr val="000000"/>
              </a:buClr>
              <a:buSzPct val="45000"/>
            </a:pPr>
            <a:r>
              <a:rPr lang="hu-HU" altLang="hu-HU" sz="1600" dirty="0" smtClean="0">
                <a:solidFill>
                  <a:srgbClr val="002060"/>
                </a:solidFill>
                <a:latin typeface="Arial" charset="0"/>
                <a:cs typeface="Arial" charset="0"/>
              </a:rPr>
              <a:t>Tanításom </a:t>
            </a:r>
            <a:r>
              <a:rPr lang="hu-HU" altLang="hu-HU" sz="1600" dirty="0">
                <a:solidFill>
                  <a:srgbClr val="002060"/>
                </a:solidFill>
                <a:latin typeface="Arial" charset="0"/>
                <a:cs typeface="Arial" charset="0"/>
              </a:rPr>
              <a:t>arra való, hogy megmentsem a feleséget a </a:t>
            </a:r>
            <a:r>
              <a:rPr lang="hu-HU" altLang="hu-HU" sz="1600" dirty="0" smtClean="0">
                <a:solidFill>
                  <a:srgbClr val="002060"/>
                </a:solidFill>
                <a:latin typeface="Arial" charset="0"/>
                <a:cs typeface="Arial" charset="0"/>
              </a:rPr>
              <a:t>férfi,az </a:t>
            </a:r>
            <a:r>
              <a:rPr lang="hu-HU" altLang="hu-HU" sz="1600" dirty="0">
                <a:solidFill>
                  <a:srgbClr val="002060"/>
                </a:solidFill>
                <a:latin typeface="Arial" charset="0"/>
                <a:cs typeface="Arial" charset="0"/>
              </a:rPr>
              <a:t>anyát a gyermek számára.”</a:t>
            </a:r>
          </a:p>
        </p:txBody>
      </p:sp>
      <p:sp>
        <p:nvSpPr>
          <p:cNvPr id="61444" name="Szövegdoboz 3"/>
          <p:cNvSpPr txBox="1">
            <a:spLocks noChangeArrowheads="1"/>
          </p:cNvSpPr>
          <p:nvPr/>
        </p:nvSpPr>
        <p:spPr bwMode="auto">
          <a:xfrm>
            <a:off x="-364917" y="123323"/>
            <a:ext cx="9689445" cy="398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18" tIns="41460" rIns="82918" bIns="41460">
            <a:spAutoFit/>
          </a:bodyPr>
          <a:lstStyle/>
          <a:p>
            <a:pPr algn="ctr" defTabSz="410280" fontAlgn="base" hangingPunct="0">
              <a:lnSpc>
                <a:spcPct val="93000"/>
              </a:lnSpc>
              <a:spcBef>
                <a:spcPct val="0"/>
              </a:spcBef>
              <a:spcAft>
                <a:spcPct val="0"/>
              </a:spcAft>
              <a:buClr>
                <a:srgbClr val="000000"/>
              </a:buClr>
              <a:buSzPct val="45000"/>
            </a:pPr>
            <a:r>
              <a:rPr lang="hu-HU" altLang="hu-HU" sz="2200" dirty="0" err="1" smtClean="0">
                <a:solidFill>
                  <a:srgbClr val="3333FF"/>
                </a:solidFill>
              </a:rPr>
              <a:t>S</a:t>
            </a:r>
            <a:r>
              <a:rPr lang="hu-HU" altLang="hu-HU" sz="2000" dirty="0" err="1" smtClean="0">
                <a:solidFill>
                  <a:srgbClr val="3333FF"/>
                </a:solidFill>
                <a:latin typeface="Arial" panose="020B0604020202020204" pitchFamily="34" charset="0"/>
                <a:cs typeface="Arial" panose="020B0604020202020204" pitchFamily="34" charset="0"/>
              </a:rPr>
              <a:t>tatue</a:t>
            </a:r>
            <a:r>
              <a:rPr lang="hu-HU" altLang="hu-HU" sz="2000" dirty="0" smtClean="0">
                <a:solidFill>
                  <a:srgbClr val="3333FF"/>
                </a:solidFill>
                <a:latin typeface="Arial" panose="020B0604020202020204" pitchFamily="34" charset="0"/>
                <a:cs typeface="Arial" panose="020B0604020202020204" pitchFamily="34" charset="0"/>
              </a:rPr>
              <a:t> of  „</a:t>
            </a:r>
            <a:r>
              <a:rPr lang="hu-HU" altLang="hu-HU" sz="2000" dirty="0" err="1">
                <a:solidFill>
                  <a:srgbClr val="3333FF"/>
                </a:solidFill>
                <a:latin typeface="Arial" panose="020B0604020202020204" pitchFamily="34" charset="0"/>
                <a:cs typeface="Arial" panose="020B0604020202020204" pitchFamily="34" charset="0"/>
              </a:rPr>
              <a:t>V</a:t>
            </a:r>
            <a:r>
              <a:rPr lang="hu-HU" altLang="hu-HU" sz="2000" dirty="0" err="1" smtClean="0">
                <a:solidFill>
                  <a:srgbClr val="3333FF"/>
                </a:solidFill>
                <a:latin typeface="Arial" panose="020B0604020202020204" pitchFamily="34" charset="0"/>
                <a:cs typeface="Arial" panose="020B0604020202020204" pitchFamily="34" charset="0"/>
              </a:rPr>
              <a:t>izitation</a:t>
            </a:r>
            <a:r>
              <a:rPr lang="hu-HU" altLang="hu-HU" sz="2000" dirty="0" smtClean="0">
                <a:solidFill>
                  <a:srgbClr val="3333FF"/>
                </a:solidFill>
                <a:latin typeface="Arial" panose="020B0604020202020204" pitchFamily="34" charset="0"/>
                <a:cs typeface="Arial" panose="020B0604020202020204" pitchFamily="34" charset="0"/>
              </a:rPr>
              <a:t>” </a:t>
            </a:r>
            <a:r>
              <a:rPr lang="hu-HU" altLang="hu-HU" sz="2000" dirty="0" err="1" smtClean="0">
                <a:solidFill>
                  <a:srgbClr val="3333FF"/>
                </a:solidFill>
                <a:latin typeface="Arial" panose="020B0604020202020204" pitchFamily="34" charset="0"/>
                <a:cs typeface="Arial" panose="020B0604020202020204" pitchFamily="34" charset="0"/>
              </a:rPr>
              <a:t>at</a:t>
            </a:r>
            <a:r>
              <a:rPr lang="hu-HU" altLang="hu-HU" sz="2000" dirty="0" smtClean="0">
                <a:solidFill>
                  <a:srgbClr val="3333FF"/>
                </a:solidFill>
                <a:latin typeface="Arial" panose="020B0604020202020204" pitchFamily="34" charset="0"/>
                <a:cs typeface="Arial" panose="020B0604020202020204" pitchFamily="34" charset="0"/>
              </a:rPr>
              <a:t> </a:t>
            </a:r>
            <a:r>
              <a:rPr lang="hu-HU" altLang="hu-HU" sz="2000" dirty="0" err="1" smtClean="0">
                <a:solidFill>
                  <a:srgbClr val="3333FF"/>
                </a:solidFill>
                <a:latin typeface="Arial" panose="020B0604020202020204" pitchFamily="34" charset="0"/>
                <a:cs typeface="Arial" panose="020B0604020202020204" pitchFamily="34" charset="0"/>
              </a:rPr>
              <a:t>Gynecology</a:t>
            </a:r>
            <a:r>
              <a:rPr lang="hu-HU" altLang="hu-HU" sz="2000" dirty="0" smtClean="0">
                <a:solidFill>
                  <a:srgbClr val="3333FF"/>
                </a:solidFill>
                <a:latin typeface="Arial" panose="020B0604020202020204" pitchFamily="34" charset="0"/>
                <a:cs typeface="Arial" panose="020B0604020202020204" pitchFamily="34" charset="0"/>
              </a:rPr>
              <a:t>  </a:t>
            </a:r>
            <a:r>
              <a:rPr lang="hu-HU" altLang="hu-HU" sz="2000" dirty="0" err="1" smtClean="0">
                <a:solidFill>
                  <a:srgbClr val="3333FF"/>
                </a:solidFill>
                <a:latin typeface="Arial" panose="020B0604020202020204" pitchFamily="34" charset="0"/>
                <a:cs typeface="Arial" panose="020B0604020202020204" pitchFamily="34" charset="0"/>
              </a:rPr>
              <a:t>Department</a:t>
            </a:r>
            <a:r>
              <a:rPr lang="hu-HU" altLang="hu-HU" sz="2000" dirty="0" smtClean="0">
                <a:solidFill>
                  <a:srgbClr val="3333FF"/>
                </a:solidFill>
                <a:latin typeface="Arial" panose="020B0604020202020204" pitchFamily="34" charset="0"/>
                <a:cs typeface="Arial" panose="020B0604020202020204" pitchFamily="34" charset="0"/>
              </a:rPr>
              <a:t> </a:t>
            </a:r>
            <a:r>
              <a:rPr lang="hu-HU" altLang="hu-HU" sz="2000" dirty="0" err="1" smtClean="0">
                <a:solidFill>
                  <a:srgbClr val="3333FF"/>
                </a:solidFill>
                <a:latin typeface="Arial" panose="020B0604020202020204" pitchFamily="34" charset="0"/>
                <a:cs typeface="Arial" panose="020B0604020202020204" pitchFamily="34" charset="0"/>
              </a:rPr>
              <a:t>of</a:t>
            </a:r>
            <a:r>
              <a:rPr lang="hu-HU" altLang="hu-HU" sz="2000" dirty="0" smtClean="0">
                <a:solidFill>
                  <a:srgbClr val="3333FF"/>
                </a:solidFill>
                <a:latin typeface="Arial" panose="020B0604020202020204" pitchFamily="34" charset="0"/>
                <a:cs typeface="Arial" panose="020B0604020202020204" pitchFamily="34" charset="0"/>
              </a:rPr>
              <a:t> Semmelweis University</a:t>
            </a:r>
            <a:endParaRPr lang="hu-HU" altLang="hu-HU" sz="22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315173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églalap 1"/>
          <p:cNvSpPr>
            <a:spLocks noChangeArrowheads="1"/>
          </p:cNvSpPr>
          <p:nvPr/>
        </p:nvSpPr>
        <p:spPr bwMode="auto">
          <a:xfrm>
            <a:off x="206479" y="671112"/>
            <a:ext cx="9406081" cy="576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18" tIns="41460" rIns="82918" bIns="41460">
            <a:spAutoFit/>
          </a:bodyPr>
          <a:lstStyle/>
          <a:p>
            <a:pPr defTabSz="410280" fontAlgn="base" hangingPunct="0">
              <a:lnSpc>
                <a:spcPct val="93000"/>
              </a:lnSpc>
              <a:spcBef>
                <a:spcPct val="0"/>
              </a:spcBef>
              <a:spcAft>
                <a:spcPct val="0"/>
              </a:spcAft>
              <a:buClr>
                <a:srgbClr val="000000"/>
              </a:buClr>
              <a:buSzPct val="45000"/>
            </a:pPr>
            <a:r>
              <a:rPr lang="hu-HU" altLang="hu-HU" sz="2400" dirty="0">
                <a:solidFill>
                  <a:srgbClr val="000066"/>
                </a:solidFill>
              </a:rPr>
              <a:t>   </a:t>
            </a:r>
            <a:r>
              <a:rPr lang="hu-HU" altLang="hu-HU" sz="2400" dirty="0" smtClean="0">
                <a:solidFill>
                  <a:srgbClr val="000066"/>
                </a:solidFill>
              </a:rPr>
              <a:t>                 </a:t>
            </a:r>
            <a:r>
              <a:rPr lang="hu-HU" altLang="hu-HU" sz="2400" b="1" dirty="0" err="1" smtClean="0">
                <a:solidFill>
                  <a:srgbClr val="0000CC"/>
                </a:solidFill>
              </a:rPr>
              <a:t>Celebration</a:t>
            </a:r>
            <a:r>
              <a:rPr lang="hu-HU" altLang="hu-HU" sz="2400" b="1" dirty="0" smtClean="0">
                <a:solidFill>
                  <a:srgbClr val="0000CC"/>
                </a:solidFill>
              </a:rPr>
              <a:t> </a:t>
            </a:r>
            <a:r>
              <a:rPr lang="hu-HU" altLang="hu-HU" sz="2400" b="1" dirty="0" err="1">
                <a:solidFill>
                  <a:srgbClr val="0000CC"/>
                </a:solidFill>
              </a:rPr>
              <a:t>at</a:t>
            </a:r>
            <a:r>
              <a:rPr lang="hu-HU" altLang="hu-HU" sz="2400" b="1" dirty="0">
                <a:solidFill>
                  <a:srgbClr val="0000CC"/>
                </a:solidFill>
              </a:rPr>
              <a:t> </a:t>
            </a:r>
            <a:r>
              <a:rPr lang="hu-HU" altLang="hu-HU" sz="2400" b="1" dirty="0" err="1">
                <a:solidFill>
                  <a:srgbClr val="0000CC"/>
                </a:solidFill>
              </a:rPr>
              <a:t>Foreign</a:t>
            </a:r>
            <a:r>
              <a:rPr lang="hu-HU" altLang="hu-HU" sz="2400" b="1" dirty="0">
                <a:solidFill>
                  <a:srgbClr val="0000CC"/>
                </a:solidFill>
              </a:rPr>
              <a:t> </a:t>
            </a:r>
            <a:r>
              <a:rPr lang="hu-HU" altLang="hu-HU" sz="2400" b="1" dirty="0" err="1">
                <a:solidFill>
                  <a:srgbClr val="0000CC"/>
                </a:solidFill>
              </a:rPr>
              <a:t>Coutries</a:t>
            </a:r>
            <a:endParaRPr lang="hu-HU" altLang="hu-HU" sz="2400" b="1" dirty="0">
              <a:solidFill>
                <a:srgbClr val="0000CC"/>
              </a:solidFill>
            </a:endParaRPr>
          </a:p>
          <a:p>
            <a:pPr defTabSz="410280" fontAlgn="base" hangingPunct="0">
              <a:lnSpc>
                <a:spcPct val="93000"/>
              </a:lnSpc>
              <a:spcBef>
                <a:spcPct val="0"/>
              </a:spcBef>
              <a:spcAft>
                <a:spcPct val="0"/>
              </a:spcAft>
              <a:buClr>
                <a:srgbClr val="000000"/>
              </a:buClr>
              <a:buSzPct val="45000"/>
            </a:pPr>
            <a:r>
              <a:rPr lang="hu-HU" altLang="hu-HU" dirty="0" smtClean="0">
                <a:solidFill>
                  <a:srgbClr val="0000CC"/>
                </a:solidFill>
              </a:rPr>
              <a:t>                                            </a:t>
            </a:r>
            <a:endParaRPr lang="hu-HU" altLang="hu-HU" sz="2200" dirty="0">
              <a:solidFill>
                <a:srgbClr val="0000CC"/>
              </a:solidFill>
            </a:endParaRPr>
          </a:p>
          <a:p>
            <a:pPr defTabSz="410280" fontAlgn="base" hangingPunct="0">
              <a:lnSpc>
                <a:spcPct val="93000"/>
              </a:lnSpc>
              <a:spcBef>
                <a:spcPct val="0"/>
              </a:spcBef>
              <a:spcAft>
                <a:spcPts val="544"/>
              </a:spcAft>
              <a:buClr>
                <a:srgbClr val="000000"/>
              </a:buClr>
              <a:buSzPct val="45000"/>
            </a:pPr>
            <a:r>
              <a:rPr lang="hu-HU" altLang="hu-HU" b="1" dirty="0" smtClean="0">
                <a:solidFill>
                  <a:srgbClr val="0000CC"/>
                </a:solidFill>
              </a:rPr>
              <a:t>-    Hungarian Institutes:</a:t>
            </a:r>
            <a:r>
              <a:rPr lang="hu-HU" altLang="hu-HU" dirty="0" smtClean="0">
                <a:solidFill>
                  <a:srgbClr val="0000CC"/>
                </a:solidFill>
              </a:rPr>
              <a:t> Vienna, </a:t>
            </a:r>
            <a:r>
              <a:rPr lang="hu-HU" altLang="hu-HU" dirty="0">
                <a:solidFill>
                  <a:srgbClr val="0000CC"/>
                </a:solidFill>
              </a:rPr>
              <a:t>Berlin, </a:t>
            </a:r>
            <a:r>
              <a:rPr lang="hu-HU" altLang="hu-HU" dirty="0" smtClean="0">
                <a:solidFill>
                  <a:srgbClr val="0000CC"/>
                </a:solidFill>
              </a:rPr>
              <a:t>Bucarest</a:t>
            </a:r>
            <a:r>
              <a:rPr lang="hu-HU" altLang="hu-HU" dirty="0">
                <a:solidFill>
                  <a:srgbClr val="0000CC"/>
                </a:solidFill>
              </a:rPr>
              <a:t>, Delhi, Helsinki, </a:t>
            </a:r>
            <a:r>
              <a:rPr lang="hu-HU" altLang="hu-HU" dirty="0" smtClean="0">
                <a:solidFill>
                  <a:srgbClr val="0000CC"/>
                </a:solidFill>
              </a:rPr>
              <a:t>Istanbul</a:t>
            </a:r>
            <a:r>
              <a:rPr lang="hu-HU" altLang="hu-HU" dirty="0">
                <a:solidFill>
                  <a:srgbClr val="0000CC"/>
                </a:solidFill>
              </a:rPr>
              <a:t>, </a:t>
            </a:r>
          </a:p>
          <a:p>
            <a:pPr defTabSz="410280" fontAlgn="base" hangingPunct="0">
              <a:lnSpc>
                <a:spcPct val="93000"/>
              </a:lnSpc>
              <a:spcBef>
                <a:spcPct val="0"/>
              </a:spcBef>
              <a:spcAft>
                <a:spcPts val="544"/>
              </a:spcAft>
              <a:buClr>
                <a:srgbClr val="000000"/>
              </a:buClr>
              <a:buSzPct val="45000"/>
            </a:pPr>
            <a:r>
              <a:rPr lang="hu-HU" altLang="hu-HU" dirty="0">
                <a:solidFill>
                  <a:srgbClr val="0000CC"/>
                </a:solidFill>
              </a:rPr>
              <a:t>     </a:t>
            </a:r>
            <a:r>
              <a:rPr lang="hu-HU" altLang="hu-HU" dirty="0" smtClean="0">
                <a:solidFill>
                  <a:srgbClr val="0000CC"/>
                </a:solidFill>
              </a:rPr>
              <a:t>Cairo, </a:t>
            </a:r>
            <a:r>
              <a:rPr lang="hu-HU" altLang="hu-HU" dirty="0">
                <a:solidFill>
                  <a:srgbClr val="0000CC"/>
                </a:solidFill>
              </a:rPr>
              <a:t>London, </a:t>
            </a:r>
            <a:r>
              <a:rPr lang="hu-HU" altLang="hu-HU" dirty="0" smtClean="0">
                <a:solidFill>
                  <a:srgbClr val="0000CC"/>
                </a:solidFill>
              </a:rPr>
              <a:t>Moskva</a:t>
            </a:r>
            <a:r>
              <a:rPr lang="hu-HU" altLang="hu-HU" dirty="0">
                <a:solidFill>
                  <a:srgbClr val="0000CC"/>
                </a:solidFill>
              </a:rPr>
              <a:t>, New York, </a:t>
            </a:r>
            <a:r>
              <a:rPr lang="hu-HU" altLang="hu-HU" dirty="0" smtClean="0">
                <a:solidFill>
                  <a:srgbClr val="0000CC"/>
                </a:solidFill>
              </a:rPr>
              <a:t>Páris, Bejing, Prague, Rome, </a:t>
            </a:r>
            <a:endParaRPr lang="hu-HU" altLang="hu-HU" dirty="0">
              <a:solidFill>
                <a:srgbClr val="0000CC"/>
              </a:solidFill>
            </a:endParaRPr>
          </a:p>
          <a:p>
            <a:pPr defTabSz="410280" fontAlgn="base" hangingPunct="0">
              <a:lnSpc>
                <a:spcPct val="93000"/>
              </a:lnSpc>
              <a:spcBef>
                <a:spcPct val="0"/>
              </a:spcBef>
              <a:spcAft>
                <a:spcPts val="544"/>
              </a:spcAft>
              <a:buClr>
                <a:srgbClr val="000000"/>
              </a:buClr>
              <a:buSzPct val="45000"/>
            </a:pPr>
            <a:r>
              <a:rPr lang="hu-HU" altLang="hu-HU" dirty="0" smtClean="0">
                <a:solidFill>
                  <a:srgbClr val="0000CC"/>
                </a:solidFill>
              </a:rPr>
              <a:t>     Stuttgart</a:t>
            </a:r>
            <a:r>
              <a:rPr lang="hu-HU" altLang="hu-HU" dirty="0">
                <a:solidFill>
                  <a:srgbClr val="0000CC"/>
                </a:solidFill>
              </a:rPr>
              <a:t>, </a:t>
            </a:r>
            <a:r>
              <a:rPr lang="hu-HU" altLang="hu-HU" dirty="0" err="1" smtClean="0">
                <a:solidFill>
                  <a:srgbClr val="0000CC"/>
                </a:solidFill>
              </a:rPr>
              <a:t>Sofia</a:t>
            </a:r>
            <a:r>
              <a:rPr lang="hu-HU" altLang="hu-HU" dirty="0">
                <a:solidFill>
                  <a:srgbClr val="0000CC"/>
                </a:solidFill>
              </a:rPr>
              <a:t>, Tallinn, </a:t>
            </a:r>
            <a:r>
              <a:rPr lang="hu-HU" altLang="hu-HU" dirty="0" err="1" smtClean="0">
                <a:solidFill>
                  <a:srgbClr val="0000CC"/>
                </a:solidFill>
              </a:rPr>
              <a:t>Warso</a:t>
            </a:r>
            <a:r>
              <a:rPr lang="hu-HU" altLang="hu-HU" dirty="0" smtClean="0">
                <a:solidFill>
                  <a:srgbClr val="0000CC"/>
                </a:solidFill>
              </a:rPr>
              <a:t>, </a:t>
            </a:r>
            <a:r>
              <a:rPr lang="hu-HU" altLang="hu-HU" dirty="0" err="1" smtClean="0">
                <a:solidFill>
                  <a:srgbClr val="0000CC"/>
                </a:solidFill>
              </a:rPr>
              <a:t>Zagrabe</a:t>
            </a:r>
            <a:r>
              <a:rPr lang="hu-HU" altLang="hu-HU" dirty="0" smtClean="0">
                <a:solidFill>
                  <a:srgbClr val="0000CC"/>
                </a:solidFill>
              </a:rPr>
              <a:t> etc.</a:t>
            </a:r>
            <a:endParaRPr lang="hu-HU" altLang="hu-HU" dirty="0">
              <a:solidFill>
                <a:srgbClr val="0000CC"/>
              </a:solidFill>
            </a:endParaRPr>
          </a:p>
          <a:p>
            <a:pPr defTabSz="410280" fontAlgn="base" hangingPunct="0">
              <a:lnSpc>
                <a:spcPct val="93000"/>
              </a:lnSpc>
              <a:spcBef>
                <a:spcPct val="0"/>
              </a:spcBef>
              <a:spcAft>
                <a:spcPts val="544"/>
              </a:spcAft>
              <a:buClr>
                <a:srgbClr val="000000"/>
              </a:buClr>
              <a:buSzPct val="45000"/>
            </a:pPr>
            <a:r>
              <a:rPr lang="hu-HU" altLang="hu-HU" dirty="0">
                <a:solidFill>
                  <a:srgbClr val="0000CC"/>
                </a:solidFill>
              </a:rPr>
              <a:t>-   </a:t>
            </a:r>
            <a:r>
              <a:rPr lang="hu-HU" altLang="hu-HU" dirty="0" smtClean="0">
                <a:solidFill>
                  <a:srgbClr val="0000CC"/>
                </a:solidFill>
              </a:rPr>
              <a:t> </a:t>
            </a:r>
            <a:r>
              <a:rPr lang="hu-HU" altLang="hu-HU" b="1" dirty="0" err="1" smtClean="0">
                <a:solidFill>
                  <a:srgbClr val="0000CC"/>
                </a:solidFill>
              </a:rPr>
              <a:t>Embassies</a:t>
            </a:r>
            <a:r>
              <a:rPr lang="hu-HU" altLang="hu-HU" dirty="0" smtClean="0">
                <a:solidFill>
                  <a:srgbClr val="0000CC"/>
                </a:solidFill>
              </a:rPr>
              <a:t>:</a:t>
            </a:r>
            <a:r>
              <a:rPr lang="hu-HU" altLang="hu-HU" dirty="0" err="1" smtClean="0">
                <a:solidFill>
                  <a:srgbClr val="0000CC"/>
                </a:solidFill>
              </a:rPr>
              <a:t>New-Zealand</a:t>
            </a:r>
            <a:r>
              <a:rPr lang="hu-HU" altLang="hu-HU" dirty="0">
                <a:solidFill>
                  <a:srgbClr val="0000CC"/>
                </a:solidFill>
              </a:rPr>
              <a:t>, </a:t>
            </a:r>
            <a:r>
              <a:rPr lang="hu-HU" altLang="hu-HU" dirty="0" err="1" smtClean="0">
                <a:solidFill>
                  <a:srgbClr val="0000CC"/>
                </a:solidFill>
              </a:rPr>
              <a:t>Japan</a:t>
            </a:r>
            <a:r>
              <a:rPr lang="hu-HU" altLang="hu-HU" dirty="0">
                <a:solidFill>
                  <a:srgbClr val="0000CC"/>
                </a:solidFill>
              </a:rPr>
              <a:t>,  </a:t>
            </a:r>
            <a:r>
              <a:rPr lang="hu-HU" altLang="hu-HU" dirty="0" err="1" smtClean="0">
                <a:solidFill>
                  <a:srgbClr val="0000CC"/>
                </a:solidFill>
              </a:rPr>
              <a:t>Iran</a:t>
            </a:r>
            <a:r>
              <a:rPr lang="hu-HU" altLang="hu-HU" dirty="0">
                <a:solidFill>
                  <a:srgbClr val="0000CC"/>
                </a:solidFill>
              </a:rPr>
              <a:t>, </a:t>
            </a:r>
            <a:r>
              <a:rPr lang="hu-HU" altLang="hu-HU" dirty="0" err="1" smtClean="0">
                <a:solidFill>
                  <a:srgbClr val="0000CC"/>
                </a:solidFill>
              </a:rPr>
              <a:t>Australia</a:t>
            </a:r>
            <a:r>
              <a:rPr lang="hu-HU" altLang="hu-HU" dirty="0" smtClean="0">
                <a:solidFill>
                  <a:srgbClr val="0000CC"/>
                </a:solidFill>
              </a:rPr>
              <a:t> etc.</a:t>
            </a:r>
            <a:endParaRPr lang="hu-HU" altLang="hu-HU" dirty="0">
              <a:solidFill>
                <a:srgbClr val="0000CC"/>
              </a:solidFill>
            </a:endParaRPr>
          </a:p>
          <a:p>
            <a:pPr defTabSz="410280" fontAlgn="base" hangingPunct="0">
              <a:lnSpc>
                <a:spcPct val="93000"/>
              </a:lnSpc>
              <a:spcBef>
                <a:spcPct val="0"/>
              </a:spcBef>
              <a:spcAft>
                <a:spcPts val="544"/>
              </a:spcAft>
              <a:buClr>
                <a:srgbClr val="000000"/>
              </a:buClr>
              <a:buSzPct val="45000"/>
            </a:pPr>
            <a:r>
              <a:rPr lang="hu-HU" altLang="hu-HU" dirty="0" smtClean="0">
                <a:solidFill>
                  <a:srgbClr val="0000CC"/>
                </a:solidFill>
              </a:rPr>
              <a:t>-    </a:t>
            </a:r>
            <a:r>
              <a:rPr lang="hu-HU" altLang="hu-HU" dirty="0" err="1" smtClean="0">
                <a:solidFill>
                  <a:srgbClr val="0000CC"/>
                </a:solidFill>
              </a:rPr>
              <a:t>Others</a:t>
            </a:r>
            <a:r>
              <a:rPr lang="hu-HU" altLang="hu-HU" dirty="0" smtClean="0">
                <a:solidFill>
                  <a:srgbClr val="0000CC"/>
                </a:solidFill>
              </a:rPr>
              <a:t>: </a:t>
            </a:r>
            <a:r>
              <a:rPr lang="hu-HU" altLang="hu-HU" dirty="0" err="1" smtClean="0">
                <a:solidFill>
                  <a:srgbClr val="0000CC"/>
                </a:solidFill>
              </a:rPr>
              <a:t>erecting</a:t>
            </a:r>
            <a:r>
              <a:rPr lang="hu-HU" altLang="hu-HU" dirty="0" smtClean="0">
                <a:solidFill>
                  <a:srgbClr val="0000CC"/>
                </a:solidFill>
              </a:rPr>
              <a:t> </a:t>
            </a:r>
            <a:r>
              <a:rPr lang="hu-HU" altLang="hu-HU" dirty="0" err="1" smtClean="0">
                <a:solidFill>
                  <a:srgbClr val="0000CC"/>
                </a:solidFill>
              </a:rPr>
              <a:t>statues</a:t>
            </a:r>
            <a:r>
              <a:rPr lang="hu-HU" altLang="hu-HU" dirty="0" smtClean="0">
                <a:solidFill>
                  <a:srgbClr val="0000CC"/>
                </a:solidFill>
              </a:rPr>
              <a:t>/</a:t>
            </a:r>
            <a:r>
              <a:rPr lang="hu-HU" altLang="hu-HU" dirty="0" err="1" smtClean="0">
                <a:solidFill>
                  <a:srgbClr val="0000CC"/>
                </a:solidFill>
              </a:rPr>
              <a:t>bronse</a:t>
            </a:r>
            <a:r>
              <a:rPr lang="hu-HU" altLang="hu-HU" dirty="0" smtClean="0">
                <a:solidFill>
                  <a:srgbClr val="0000CC"/>
                </a:solidFill>
              </a:rPr>
              <a:t> </a:t>
            </a:r>
            <a:r>
              <a:rPr lang="hu-HU" altLang="hu-HU" dirty="0" err="1" smtClean="0">
                <a:solidFill>
                  <a:srgbClr val="0000CC"/>
                </a:solidFill>
              </a:rPr>
              <a:t>bust</a:t>
            </a:r>
            <a:endParaRPr lang="hu-HU" altLang="hu-HU" dirty="0">
              <a:solidFill>
                <a:srgbClr val="0000CC"/>
              </a:solidFill>
            </a:endParaRPr>
          </a:p>
          <a:p>
            <a:pPr defTabSz="410280" fontAlgn="base" hangingPunct="0">
              <a:lnSpc>
                <a:spcPct val="93000"/>
              </a:lnSpc>
              <a:spcBef>
                <a:spcPct val="0"/>
              </a:spcBef>
              <a:spcAft>
                <a:spcPts val="544"/>
              </a:spcAft>
              <a:buClr>
                <a:srgbClr val="000000"/>
              </a:buClr>
              <a:buSzPct val="45000"/>
            </a:pPr>
            <a:r>
              <a:rPr lang="hu-HU" altLang="hu-HU" dirty="0">
                <a:solidFill>
                  <a:srgbClr val="0000CC"/>
                </a:solidFill>
              </a:rPr>
              <a:t>              </a:t>
            </a:r>
            <a:r>
              <a:rPr lang="hu-HU" altLang="hu-HU" dirty="0" err="1" smtClean="0">
                <a:solidFill>
                  <a:srgbClr val="0000CC"/>
                </a:solidFill>
              </a:rPr>
              <a:t>Japan</a:t>
            </a:r>
            <a:r>
              <a:rPr lang="hu-HU" altLang="hu-HU" dirty="0">
                <a:solidFill>
                  <a:srgbClr val="0000CC"/>
                </a:solidFill>
              </a:rPr>
              <a:t>: Prof. Dr. </a:t>
            </a:r>
            <a:r>
              <a:rPr lang="hu-HU" altLang="hu-HU" dirty="0" err="1">
                <a:solidFill>
                  <a:srgbClr val="0000CC"/>
                </a:solidFill>
              </a:rPr>
              <a:t>Kyoshi</a:t>
            </a:r>
            <a:r>
              <a:rPr lang="hu-HU" altLang="hu-HU" dirty="0">
                <a:solidFill>
                  <a:srgbClr val="0000CC"/>
                </a:solidFill>
              </a:rPr>
              <a:t> </a:t>
            </a:r>
            <a:r>
              <a:rPr lang="hu-HU" altLang="hu-HU" dirty="0" err="1">
                <a:solidFill>
                  <a:srgbClr val="0000CC"/>
                </a:solidFill>
              </a:rPr>
              <a:t>Kurokawa</a:t>
            </a:r>
            <a:r>
              <a:rPr lang="hu-HU" altLang="hu-HU" dirty="0">
                <a:solidFill>
                  <a:srgbClr val="0000CC"/>
                </a:solidFill>
              </a:rPr>
              <a:t>, </a:t>
            </a:r>
            <a:r>
              <a:rPr lang="hu-HU" altLang="hu-HU" dirty="0" err="1" smtClean="0">
                <a:solidFill>
                  <a:srgbClr val="0000CC"/>
                </a:solidFill>
              </a:rPr>
              <a:t>erection</a:t>
            </a:r>
            <a:r>
              <a:rPr lang="hu-HU" altLang="hu-HU" dirty="0" smtClean="0">
                <a:solidFill>
                  <a:srgbClr val="0000CC"/>
                </a:solidFill>
              </a:rPr>
              <a:t> of Semmelweis </a:t>
            </a:r>
            <a:r>
              <a:rPr lang="hu-HU" altLang="hu-HU" dirty="0" err="1" smtClean="0">
                <a:solidFill>
                  <a:srgbClr val="0000CC"/>
                </a:solidFill>
              </a:rPr>
              <a:t>statue</a:t>
            </a:r>
            <a:endParaRPr lang="hu-HU" altLang="hu-HU" dirty="0" smtClean="0">
              <a:solidFill>
                <a:srgbClr val="0000CC"/>
              </a:solidFill>
            </a:endParaRPr>
          </a:p>
          <a:p>
            <a:pPr defTabSz="410280" fontAlgn="base" hangingPunct="0">
              <a:lnSpc>
                <a:spcPct val="93000"/>
              </a:lnSpc>
              <a:spcBef>
                <a:spcPct val="0"/>
              </a:spcBef>
              <a:spcAft>
                <a:spcPts val="544"/>
              </a:spcAft>
              <a:buClr>
                <a:srgbClr val="000000"/>
              </a:buClr>
              <a:buSzPct val="45000"/>
            </a:pPr>
            <a:r>
              <a:rPr lang="hu-HU" altLang="hu-HU" dirty="0" smtClean="0">
                <a:solidFill>
                  <a:srgbClr val="0000CC"/>
                </a:solidFill>
              </a:rPr>
              <a:t>              </a:t>
            </a:r>
            <a:r>
              <a:rPr lang="hu-HU" altLang="hu-HU" dirty="0">
                <a:solidFill>
                  <a:srgbClr val="0000CC"/>
                </a:solidFill>
              </a:rPr>
              <a:t>Macedónia: </a:t>
            </a:r>
            <a:r>
              <a:rPr lang="hu-HU" altLang="hu-HU" dirty="0" err="1">
                <a:solidFill>
                  <a:srgbClr val="0000CC"/>
                </a:solidFill>
              </a:rPr>
              <a:t>Momir</a:t>
            </a:r>
            <a:r>
              <a:rPr lang="hu-HU" altLang="hu-HU" dirty="0">
                <a:solidFill>
                  <a:srgbClr val="0000CC"/>
                </a:solidFill>
              </a:rPr>
              <a:t> </a:t>
            </a:r>
            <a:r>
              <a:rPr lang="hu-HU" altLang="hu-HU" dirty="0" err="1">
                <a:solidFill>
                  <a:srgbClr val="0000CC"/>
                </a:solidFill>
              </a:rPr>
              <a:t>Palenkovics</a:t>
            </a:r>
            <a:r>
              <a:rPr lang="hu-HU" altLang="hu-HU" dirty="0">
                <a:solidFill>
                  <a:srgbClr val="0000CC"/>
                </a:solidFill>
              </a:rPr>
              <a:t>, </a:t>
            </a:r>
            <a:r>
              <a:rPr lang="hu-HU" altLang="hu-HU" dirty="0" err="1">
                <a:solidFill>
                  <a:srgbClr val="0000CC"/>
                </a:solidFill>
              </a:rPr>
              <a:t>Goce</a:t>
            </a:r>
            <a:r>
              <a:rPr lang="hu-HU" altLang="hu-HU" dirty="0">
                <a:solidFill>
                  <a:srgbClr val="0000CC"/>
                </a:solidFill>
              </a:rPr>
              <a:t> </a:t>
            </a:r>
            <a:r>
              <a:rPr lang="hu-HU" altLang="hu-HU" dirty="0" err="1">
                <a:solidFill>
                  <a:srgbClr val="0000CC"/>
                </a:solidFill>
              </a:rPr>
              <a:t>Spasovski</a:t>
            </a:r>
            <a:r>
              <a:rPr lang="hu-HU" altLang="hu-HU" dirty="0">
                <a:solidFill>
                  <a:srgbClr val="0000CC"/>
                </a:solidFill>
              </a:rPr>
              <a:t> </a:t>
            </a:r>
            <a:r>
              <a:rPr lang="hu-HU" altLang="hu-HU" dirty="0" err="1" smtClean="0">
                <a:solidFill>
                  <a:srgbClr val="0000CC"/>
                </a:solidFill>
              </a:rPr>
              <a:t>scientific</a:t>
            </a:r>
            <a:r>
              <a:rPr lang="hu-HU" altLang="hu-HU" dirty="0" smtClean="0">
                <a:solidFill>
                  <a:srgbClr val="0000CC"/>
                </a:solidFill>
              </a:rPr>
              <a:t> meeting- </a:t>
            </a:r>
          </a:p>
          <a:p>
            <a:pPr defTabSz="410280" fontAlgn="base" hangingPunct="0">
              <a:lnSpc>
                <a:spcPct val="93000"/>
              </a:lnSpc>
              <a:spcBef>
                <a:spcPct val="0"/>
              </a:spcBef>
              <a:spcAft>
                <a:spcPts val="544"/>
              </a:spcAft>
              <a:buClr>
                <a:srgbClr val="000000"/>
              </a:buClr>
              <a:buSzPct val="45000"/>
            </a:pPr>
            <a:r>
              <a:rPr lang="hu-HU" altLang="hu-HU" dirty="0">
                <a:solidFill>
                  <a:srgbClr val="0000CC"/>
                </a:solidFill>
              </a:rPr>
              <a:t> </a:t>
            </a:r>
            <a:r>
              <a:rPr lang="hu-HU" altLang="hu-HU" dirty="0" smtClean="0">
                <a:solidFill>
                  <a:srgbClr val="0000CC"/>
                </a:solidFill>
              </a:rPr>
              <a:t>             </a:t>
            </a:r>
            <a:r>
              <a:rPr lang="hu-HU" altLang="hu-HU" dirty="0" err="1" smtClean="0">
                <a:solidFill>
                  <a:srgbClr val="0000CC"/>
                </a:solidFill>
              </a:rPr>
              <a:t>Oxrord</a:t>
            </a:r>
            <a:r>
              <a:rPr lang="hu-HU" altLang="hu-HU" dirty="0" smtClean="0">
                <a:solidFill>
                  <a:srgbClr val="0000CC"/>
                </a:solidFill>
              </a:rPr>
              <a:t>: Prof</a:t>
            </a:r>
            <a:r>
              <a:rPr lang="hu-HU" altLang="hu-HU" dirty="0">
                <a:solidFill>
                  <a:srgbClr val="0000CC"/>
                </a:solidFill>
              </a:rPr>
              <a:t>. Dr. Peter Somogyi, Oxford, </a:t>
            </a:r>
          </a:p>
          <a:p>
            <a:pPr defTabSz="410280" fontAlgn="base" hangingPunct="0">
              <a:lnSpc>
                <a:spcPct val="93000"/>
              </a:lnSpc>
              <a:spcBef>
                <a:spcPct val="0"/>
              </a:spcBef>
              <a:spcAft>
                <a:spcPts val="544"/>
              </a:spcAft>
              <a:buClr>
                <a:srgbClr val="000000"/>
              </a:buClr>
              <a:buSzPct val="45000"/>
            </a:pPr>
            <a:r>
              <a:rPr lang="hu-HU" altLang="hu-HU" dirty="0">
                <a:solidFill>
                  <a:srgbClr val="0000CC"/>
                </a:solidFill>
              </a:rPr>
              <a:t>              </a:t>
            </a:r>
            <a:r>
              <a:rPr lang="hu-HU" altLang="hu-HU" dirty="0" smtClean="0">
                <a:solidFill>
                  <a:srgbClr val="0000CC"/>
                </a:solidFill>
              </a:rPr>
              <a:t>Maribor:  Prof. Dr. </a:t>
            </a:r>
            <a:r>
              <a:rPr lang="hu-HU" altLang="hu-HU" dirty="0" err="1" smtClean="0">
                <a:solidFill>
                  <a:srgbClr val="0000CC"/>
                </a:solidFill>
              </a:rPr>
              <a:t>Ludvik</a:t>
            </a:r>
            <a:r>
              <a:rPr lang="hu-HU" altLang="hu-HU" dirty="0" smtClean="0">
                <a:solidFill>
                  <a:srgbClr val="0000CC"/>
                </a:solidFill>
              </a:rPr>
              <a:t> Toplak</a:t>
            </a:r>
          </a:p>
          <a:p>
            <a:pPr defTabSz="410280" fontAlgn="base" hangingPunct="0">
              <a:lnSpc>
                <a:spcPct val="93000"/>
              </a:lnSpc>
              <a:spcBef>
                <a:spcPct val="0"/>
              </a:spcBef>
              <a:spcAft>
                <a:spcPts val="544"/>
              </a:spcAft>
              <a:buClr>
                <a:srgbClr val="000000"/>
              </a:buClr>
              <a:buSzPct val="45000"/>
            </a:pPr>
            <a:r>
              <a:rPr lang="hu-HU" altLang="hu-HU" dirty="0">
                <a:solidFill>
                  <a:srgbClr val="0000CC"/>
                </a:solidFill>
              </a:rPr>
              <a:t> </a:t>
            </a:r>
            <a:r>
              <a:rPr lang="hu-HU" altLang="hu-HU" dirty="0" smtClean="0">
                <a:solidFill>
                  <a:srgbClr val="0000CC"/>
                </a:solidFill>
              </a:rPr>
              <a:t>             USA, LA, Harvard U.:: </a:t>
            </a:r>
            <a:r>
              <a:rPr lang="hu-HU" altLang="hu-HU" dirty="0">
                <a:solidFill>
                  <a:srgbClr val="0000CC"/>
                </a:solidFill>
              </a:rPr>
              <a:t>Dr. Jonathan Jakus, </a:t>
            </a:r>
            <a:r>
              <a:rPr lang="hu-HU" altLang="hu-HU" dirty="0" smtClean="0">
                <a:solidFill>
                  <a:srgbClr val="0000CC"/>
                </a:solidFill>
              </a:rPr>
              <a:t>Réka Peti-Peterdi, </a:t>
            </a:r>
            <a:r>
              <a:rPr lang="hu-HU" altLang="hu-HU" dirty="0" err="1" smtClean="0">
                <a:solidFill>
                  <a:srgbClr val="0000CC"/>
                </a:solidFill>
              </a:rPr>
              <a:t>statues</a:t>
            </a:r>
            <a:endParaRPr lang="hu-HU" altLang="hu-HU" dirty="0">
              <a:solidFill>
                <a:srgbClr val="0000CC"/>
              </a:solidFill>
            </a:endParaRPr>
          </a:p>
          <a:p>
            <a:pPr defTabSz="410280" fontAlgn="base" hangingPunct="0">
              <a:lnSpc>
                <a:spcPct val="93000"/>
              </a:lnSpc>
              <a:spcBef>
                <a:spcPct val="0"/>
              </a:spcBef>
              <a:spcAft>
                <a:spcPts val="544"/>
              </a:spcAft>
              <a:buClr>
                <a:srgbClr val="000000"/>
              </a:buClr>
              <a:buSzPct val="45000"/>
            </a:pPr>
            <a:r>
              <a:rPr lang="hu-HU" altLang="hu-HU" dirty="0" smtClean="0">
                <a:solidFill>
                  <a:srgbClr val="0000CC"/>
                </a:solidFill>
              </a:rPr>
              <a:t>              Carol University, </a:t>
            </a:r>
            <a:r>
              <a:rPr lang="hu-HU" altLang="hu-HU" dirty="0" err="1" smtClean="0">
                <a:solidFill>
                  <a:srgbClr val="0000CC"/>
                </a:solidFill>
              </a:rPr>
              <a:t>Prague</a:t>
            </a:r>
            <a:r>
              <a:rPr lang="hu-HU" altLang="hu-HU" dirty="0" smtClean="0">
                <a:solidFill>
                  <a:srgbClr val="0000CC"/>
                </a:solidFill>
              </a:rPr>
              <a:t>, Prof</a:t>
            </a:r>
            <a:r>
              <a:rPr lang="hu-HU" altLang="hu-HU" dirty="0">
                <a:solidFill>
                  <a:srgbClr val="0000CC"/>
                </a:solidFill>
              </a:rPr>
              <a:t>. </a:t>
            </a:r>
            <a:r>
              <a:rPr lang="hu-HU" altLang="hu-HU" dirty="0" err="1">
                <a:solidFill>
                  <a:srgbClr val="0000CC"/>
                </a:solidFill>
              </a:rPr>
              <a:t>Tomas</a:t>
            </a:r>
            <a:r>
              <a:rPr lang="hu-HU" altLang="hu-HU" dirty="0">
                <a:solidFill>
                  <a:srgbClr val="0000CC"/>
                </a:solidFill>
              </a:rPr>
              <a:t> Zima </a:t>
            </a:r>
            <a:r>
              <a:rPr lang="hu-HU" altLang="hu-HU" dirty="0" err="1" smtClean="0">
                <a:solidFill>
                  <a:srgbClr val="0000CC"/>
                </a:solidFill>
              </a:rPr>
              <a:t>rector</a:t>
            </a:r>
            <a:r>
              <a:rPr lang="hu-HU" altLang="hu-HU" dirty="0">
                <a:solidFill>
                  <a:srgbClr val="0000CC"/>
                </a:solidFill>
              </a:rPr>
              <a:t>, Prof. Dr. </a:t>
            </a:r>
            <a:r>
              <a:rPr lang="hu-HU" altLang="hu-HU" dirty="0" err="1">
                <a:solidFill>
                  <a:srgbClr val="0000CC"/>
                </a:solidFill>
              </a:rPr>
              <a:t>Tesar</a:t>
            </a:r>
            <a:r>
              <a:rPr lang="hu-HU" altLang="hu-HU" dirty="0">
                <a:solidFill>
                  <a:srgbClr val="0000CC"/>
                </a:solidFill>
              </a:rPr>
              <a:t> Vladimir, </a:t>
            </a:r>
          </a:p>
          <a:p>
            <a:pPr defTabSz="410280" fontAlgn="base" hangingPunct="0">
              <a:lnSpc>
                <a:spcPct val="93000"/>
              </a:lnSpc>
              <a:spcBef>
                <a:spcPct val="0"/>
              </a:spcBef>
              <a:spcAft>
                <a:spcPts val="544"/>
              </a:spcAft>
              <a:buClr>
                <a:srgbClr val="000000"/>
              </a:buClr>
              <a:buSzPct val="45000"/>
            </a:pPr>
            <a:r>
              <a:rPr lang="hu-HU" altLang="hu-HU" dirty="0" smtClean="0">
                <a:solidFill>
                  <a:srgbClr val="0000CC"/>
                </a:solidFill>
              </a:rPr>
              <a:t>              </a:t>
            </a:r>
            <a:r>
              <a:rPr lang="hu-HU" altLang="hu-HU" dirty="0" err="1" smtClean="0">
                <a:solidFill>
                  <a:srgbClr val="0000CC"/>
                </a:solidFill>
              </a:rPr>
              <a:t>Timisaora</a:t>
            </a:r>
            <a:r>
              <a:rPr lang="hu-HU" altLang="hu-HU" dirty="0">
                <a:solidFill>
                  <a:srgbClr val="0000CC"/>
                </a:solidFill>
              </a:rPr>
              <a:t>: Prof. Dr. Adalbert Schiller, </a:t>
            </a:r>
            <a:endParaRPr lang="hu-HU" altLang="hu-HU" dirty="0" smtClean="0">
              <a:solidFill>
                <a:srgbClr val="0000CC"/>
              </a:solidFill>
            </a:endParaRPr>
          </a:p>
          <a:p>
            <a:pPr defTabSz="410280" fontAlgn="base" hangingPunct="0">
              <a:lnSpc>
                <a:spcPct val="93000"/>
              </a:lnSpc>
              <a:spcBef>
                <a:spcPct val="0"/>
              </a:spcBef>
              <a:spcAft>
                <a:spcPts val="544"/>
              </a:spcAft>
              <a:buClr>
                <a:srgbClr val="000000"/>
              </a:buClr>
              <a:buSzPct val="45000"/>
            </a:pPr>
            <a:r>
              <a:rPr lang="hu-HU" altLang="hu-HU" dirty="0">
                <a:solidFill>
                  <a:srgbClr val="0000CC"/>
                </a:solidFill>
              </a:rPr>
              <a:t> </a:t>
            </a:r>
            <a:r>
              <a:rPr lang="hu-HU" altLang="hu-HU" dirty="0" smtClean="0">
                <a:solidFill>
                  <a:srgbClr val="0000CC"/>
                </a:solidFill>
              </a:rPr>
              <a:t>             Berlin: </a:t>
            </a:r>
            <a:r>
              <a:rPr lang="hu-HU" altLang="hu-HU" dirty="0" err="1" smtClean="0">
                <a:solidFill>
                  <a:srgbClr val="0000CC"/>
                </a:solidFill>
              </a:rPr>
              <a:t>Charite</a:t>
            </a:r>
            <a:r>
              <a:rPr lang="hu-HU" altLang="hu-HU" dirty="0" smtClean="0">
                <a:solidFill>
                  <a:srgbClr val="0000CC"/>
                </a:solidFill>
              </a:rPr>
              <a:t>, Prof. Dr. Joseph </a:t>
            </a:r>
            <a:r>
              <a:rPr lang="hu-HU" altLang="hu-HU" dirty="0" err="1" smtClean="0">
                <a:solidFill>
                  <a:srgbClr val="0000CC"/>
                </a:solidFill>
              </a:rPr>
              <a:t>Makovotzky</a:t>
            </a:r>
            <a:endParaRPr lang="hu-HU" altLang="hu-HU" dirty="0" smtClean="0">
              <a:solidFill>
                <a:srgbClr val="0000CC"/>
              </a:solidFill>
            </a:endParaRPr>
          </a:p>
          <a:p>
            <a:pPr defTabSz="410280" fontAlgn="base" hangingPunct="0">
              <a:lnSpc>
                <a:spcPct val="93000"/>
              </a:lnSpc>
              <a:spcBef>
                <a:spcPct val="0"/>
              </a:spcBef>
              <a:spcAft>
                <a:spcPts val="544"/>
              </a:spcAft>
              <a:buClr>
                <a:srgbClr val="000000"/>
              </a:buClr>
              <a:buSzPct val="45000"/>
            </a:pPr>
            <a:r>
              <a:rPr lang="hu-HU" altLang="hu-HU" dirty="0">
                <a:solidFill>
                  <a:srgbClr val="0000CC"/>
                </a:solidFill>
              </a:rPr>
              <a:t> </a:t>
            </a:r>
            <a:r>
              <a:rPr lang="hu-HU" altLang="hu-HU" dirty="0" smtClean="0">
                <a:solidFill>
                  <a:srgbClr val="0000CC"/>
                </a:solidFill>
              </a:rPr>
              <a:t>             </a:t>
            </a:r>
            <a:r>
              <a:rPr lang="hu-HU" altLang="hu-HU" dirty="0" err="1" smtClean="0">
                <a:solidFill>
                  <a:srgbClr val="0000CC"/>
                </a:solidFill>
              </a:rPr>
              <a:t>Krakow</a:t>
            </a:r>
            <a:r>
              <a:rPr lang="hu-HU" altLang="hu-HU" dirty="0" smtClean="0">
                <a:solidFill>
                  <a:srgbClr val="0000CC"/>
                </a:solidFill>
              </a:rPr>
              <a:t>: </a:t>
            </a:r>
            <a:r>
              <a:rPr lang="hu-HU" altLang="hu-HU" dirty="0" err="1" smtClean="0">
                <a:solidFill>
                  <a:srgbClr val="0000CC"/>
                </a:solidFill>
              </a:rPr>
              <a:t>Jagello</a:t>
            </a:r>
            <a:r>
              <a:rPr lang="hu-HU" altLang="hu-HU" dirty="0" smtClean="0">
                <a:solidFill>
                  <a:srgbClr val="0000CC"/>
                </a:solidFill>
              </a:rPr>
              <a:t> U. </a:t>
            </a:r>
            <a:r>
              <a:rPr lang="hu-HU" altLang="hu-HU" dirty="0" err="1" smtClean="0">
                <a:solidFill>
                  <a:srgbClr val="0000CC"/>
                </a:solidFill>
              </a:rPr>
              <a:t>Rector</a:t>
            </a:r>
            <a:r>
              <a:rPr lang="hu-HU" altLang="hu-HU" dirty="0" smtClean="0">
                <a:solidFill>
                  <a:srgbClr val="0000CC"/>
                </a:solidFill>
              </a:rPr>
              <a:t>, B. </a:t>
            </a:r>
            <a:r>
              <a:rPr lang="hu-HU" altLang="hu-HU" dirty="0" err="1" smtClean="0">
                <a:solidFill>
                  <a:srgbClr val="0000CC"/>
                </a:solidFill>
              </a:rPr>
              <a:t>Nowak</a:t>
            </a:r>
            <a:r>
              <a:rPr lang="hu-HU" altLang="hu-HU" dirty="0" smtClean="0">
                <a:solidFill>
                  <a:srgbClr val="0000CC"/>
                </a:solidFill>
              </a:rPr>
              <a:t> </a:t>
            </a:r>
            <a:r>
              <a:rPr lang="hu-HU" altLang="hu-HU" dirty="0" err="1" smtClean="0">
                <a:solidFill>
                  <a:srgbClr val="0000CC"/>
                </a:solidFill>
              </a:rPr>
              <a:t>etc</a:t>
            </a:r>
            <a:endParaRPr lang="hu-HU" altLang="hu-HU" dirty="0" smtClean="0">
              <a:solidFill>
                <a:srgbClr val="0000CC"/>
              </a:solidFill>
            </a:endParaRPr>
          </a:p>
          <a:p>
            <a:pPr defTabSz="410280" fontAlgn="base" hangingPunct="0">
              <a:lnSpc>
                <a:spcPct val="93000"/>
              </a:lnSpc>
              <a:spcBef>
                <a:spcPct val="0"/>
              </a:spcBef>
              <a:spcAft>
                <a:spcPts val="544"/>
              </a:spcAft>
              <a:buClr>
                <a:srgbClr val="000000"/>
              </a:buClr>
              <a:buSzPct val="45000"/>
            </a:pPr>
            <a:r>
              <a:rPr lang="hu-HU" altLang="hu-HU" dirty="0" smtClean="0">
                <a:solidFill>
                  <a:srgbClr val="0000CC"/>
                </a:solidFill>
              </a:rPr>
              <a:t>-     Semmelweis</a:t>
            </a:r>
            <a:r>
              <a:rPr lang="hu-HU" altLang="hu-HU" dirty="0">
                <a:solidFill>
                  <a:srgbClr val="0000CC"/>
                </a:solidFill>
              </a:rPr>
              <a:t>, </a:t>
            </a:r>
            <a:r>
              <a:rPr lang="hu-HU" altLang="hu-HU" dirty="0" smtClean="0">
                <a:solidFill>
                  <a:srgbClr val="0000CC"/>
                </a:solidFill>
              </a:rPr>
              <a:t>Iranian-Hungarian bilateral meeting </a:t>
            </a:r>
            <a:r>
              <a:rPr lang="hu-HU" altLang="hu-HU" dirty="0">
                <a:solidFill>
                  <a:srgbClr val="0000CC"/>
                </a:solidFill>
              </a:rPr>
              <a:t>Prof. Dr. Ali </a:t>
            </a:r>
            <a:r>
              <a:rPr lang="hu-HU" altLang="hu-HU" dirty="0" smtClean="0">
                <a:solidFill>
                  <a:srgbClr val="0000CC"/>
                </a:solidFill>
              </a:rPr>
              <a:t>Jafarian, rector</a:t>
            </a:r>
            <a:endParaRPr lang="hu-HU" altLang="hu-HU" dirty="0">
              <a:solidFill>
                <a:srgbClr val="0000CC"/>
              </a:solidFill>
            </a:endParaRPr>
          </a:p>
          <a:p>
            <a:pPr defTabSz="410280" fontAlgn="base" hangingPunct="0">
              <a:lnSpc>
                <a:spcPct val="93000"/>
              </a:lnSpc>
              <a:spcBef>
                <a:spcPct val="0"/>
              </a:spcBef>
              <a:spcAft>
                <a:spcPts val="544"/>
              </a:spcAft>
              <a:buClr>
                <a:srgbClr val="000000"/>
              </a:buClr>
              <a:buSzPct val="45000"/>
            </a:pPr>
            <a:r>
              <a:rPr lang="hu-HU" altLang="hu-HU" dirty="0">
                <a:solidFill>
                  <a:srgbClr val="0000CC"/>
                </a:solidFill>
              </a:rPr>
              <a:t>             </a:t>
            </a:r>
          </a:p>
        </p:txBody>
      </p:sp>
    </p:spTree>
    <p:extLst>
      <p:ext uri="{BB962C8B-B14F-4D97-AF65-F5344CB8AC3E}">
        <p14:creationId xmlns:p14="http://schemas.microsoft.com/office/powerpoint/2010/main" val="165919317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332656"/>
            <a:ext cx="4809949" cy="6180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zövegdoboz 1"/>
          <p:cNvSpPr txBox="1"/>
          <p:nvPr/>
        </p:nvSpPr>
        <p:spPr>
          <a:xfrm>
            <a:off x="179512" y="5805264"/>
            <a:ext cx="8784976" cy="646331"/>
          </a:xfrm>
          <a:prstGeom prst="rect">
            <a:avLst/>
          </a:prstGeom>
          <a:noFill/>
        </p:spPr>
        <p:txBody>
          <a:bodyPr wrap="square" rtlCol="0">
            <a:spAutoFit/>
          </a:bodyPr>
          <a:lstStyle/>
          <a:p>
            <a:pPr algn="ctr"/>
            <a:r>
              <a:rPr lang="hu-HU" dirty="0" err="1" smtClean="0">
                <a:solidFill>
                  <a:srgbClr val="000066"/>
                </a:solidFill>
              </a:rPr>
              <a:t>Letter</a:t>
            </a:r>
            <a:r>
              <a:rPr lang="hu-HU" dirty="0" smtClean="0">
                <a:solidFill>
                  <a:srgbClr val="000066"/>
                </a:solidFill>
              </a:rPr>
              <a:t> of </a:t>
            </a:r>
            <a:r>
              <a:rPr lang="hu-HU" dirty="0" err="1">
                <a:solidFill>
                  <a:srgbClr val="000066"/>
                </a:solidFill>
              </a:rPr>
              <a:t>P</a:t>
            </a:r>
            <a:r>
              <a:rPr lang="hu-HU" dirty="0" err="1" smtClean="0">
                <a:solidFill>
                  <a:srgbClr val="000066"/>
                </a:solidFill>
              </a:rPr>
              <a:t>resident</a:t>
            </a:r>
            <a:r>
              <a:rPr lang="hu-HU" dirty="0" smtClean="0">
                <a:solidFill>
                  <a:srgbClr val="000066"/>
                </a:solidFill>
              </a:rPr>
              <a:t> </a:t>
            </a:r>
            <a:r>
              <a:rPr lang="hu-HU" dirty="0" err="1" smtClean="0">
                <a:solidFill>
                  <a:srgbClr val="000066"/>
                </a:solidFill>
              </a:rPr>
              <a:t>of</a:t>
            </a:r>
            <a:r>
              <a:rPr lang="hu-HU" dirty="0" smtClean="0">
                <a:solidFill>
                  <a:srgbClr val="000066"/>
                </a:solidFill>
              </a:rPr>
              <a:t> Hungary </a:t>
            </a:r>
            <a:r>
              <a:rPr lang="hu-HU" dirty="0" err="1" smtClean="0">
                <a:solidFill>
                  <a:srgbClr val="000066"/>
                </a:solidFill>
              </a:rPr>
              <a:t>to</a:t>
            </a:r>
            <a:r>
              <a:rPr lang="hu-HU" dirty="0" smtClean="0">
                <a:solidFill>
                  <a:srgbClr val="000066"/>
                </a:solidFill>
              </a:rPr>
              <a:t> </a:t>
            </a:r>
            <a:r>
              <a:rPr lang="hu-HU" dirty="0" err="1" smtClean="0">
                <a:solidFill>
                  <a:srgbClr val="000066"/>
                </a:solidFill>
              </a:rPr>
              <a:t>Laszlo</a:t>
            </a:r>
            <a:r>
              <a:rPr lang="hu-HU" dirty="0" smtClean="0">
                <a:solidFill>
                  <a:srgbClr val="000066"/>
                </a:solidFill>
              </a:rPr>
              <a:t> </a:t>
            </a:r>
            <a:r>
              <a:rPr lang="hu-HU" dirty="0" err="1" smtClean="0">
                <a:solidFill>
                  <a:srgbClr val="000066"/>
                </a:solidFill>
              </a:rPr>
              <a:t>Rosivall</a:t>
            </a:r>
            <a:r>
              <a:rPr lang="hu-HU" dirty="0" smtClean="0">
                <a:solidFill>
                  <a:srgbClr val="000066"/>
                </a:solidFill>
              </a:rPr>
              <a:t> </a:t>
            </a:r>
            <a:r>
              <a:rPr lang="hu-HU" dirty="0" err="1" smtClean="0">
                <a:solidFill>
                  <a:srgbClr val="000066"/>
                </a:solidFill>
              </a:rPr>
              <a:t>with</a:t>
            </a:r>
            <a:r>
              <a:rPr lang="hu-HU" dirty="0" smtClean="0">
                <a:solidFill>
                  <a:srgbClr val="000066"/>
                </a:solidFill>
              </a:rPr>
              <a:t> </a:t>
            </a:r>
            <a:r>
              <a:rPr lang="hu-HU" dirty="0" err="1" smtClean="0">
                <a:solidFill>
                  <a:srgbClr val="000066"/>
                </a:solidFill>
              </a:rPr>
              <a:t>the</a:t>
            </a:r>
            <a:r>
              <a:rPr lang="hu-HU" dirty="0" smtClean="0">
                <a:solidFill>
                  <a:srgbClr val="000066"/>
                </a:solidFill>
              </a:rPr>
              <a:t> </a:t>
            </a:r>
            <a:r>
              <a:rPr lang="hu-HU" dirty="0" err="1" smtClean="0">
                <a:solidFill>
                  <a:srgbClr val="000066"/>
                </a:solidFill>
              </a:rPr>
              <a:t>information</a:t>
            </a:r>
            <a:r>
              <a:rPr lang="hu-HU" dirty="0" smtClean="0">
                <a:solidFill>
                  <a:srgbClr val="000066"/>
                </a:solidFill>
              </a:rPr>
              <a:t> of </a:t>
            </a:r>
            <a:r>
              <a:rPr lang="hu-HU" dirty="0" err="1" smtClean="0">
                <a:solidFill>
                  <a:srgbClr val="000066"/>
                </a:solidFill>
              </a:rPr>
              <a:t>acceptance</a:t>
            </a:r>
            <a:r>
              <a:rPr lang="hu-HU" dirty="0" smtClean="0">
                <a:solidFill>
                  <a:srgbClr val="000066"/>
                </a:solidFill>
              </a:rPr>
              <a:t> </a:t>
            </a:r>
            <a:r>
              <a:rPr lang="hu-HU" dirty="0" err="1" smtClean="0">
                <a:solidFill>
                  <a:srgbClr val="000066"/>
                </a:solidFill>
              </a:rPr>
              <a:t>the</a:t>
            </a:r>
            <a:r>
              <a:rPr lang="hu-HU" dirty="0" smtClean="0">
                <a:solidFill>
                  <a:srgbClr val="000066"/>
                </a:solidFill>
              </a:rPr>
              <a:t> </a:t>
            </a:r>
            <a:r>
              <a:rPr lang="hu-HU" dirty="0" err="1" smtClean="0">
                <a:solidFill>
                  <a:srgbClr val="000066"/>
                </a:solidFill>
              </a:rPr>
              <a:t>invition</a:t>
            </a:r>
            <a:r>
              <a:rPr lang="hu-HU" dirty="0" smtClean="0">
                <a:solidFill>
                  <a:srgbClr val="000066"/>
                </a:solidFill>
              </a:rPr>
              <a:t> </a:t>
            </a:r>
            <a:r>
              <a:rPr lang="hu-HU" dirty="0" err="1" smtClean="0">
                <a:solidFill>
                  <a:srgbClr val="000066"/>
                </a:solidFill>
              </a:rPr>
              <a:t>to</a:t>
            </a:r>
            <a:r>
              <a:rPr lang="hu-HU" dirty="0" smtClean="0">
                <a:solidFill>
                  <a:srgbClr val="000066"/>
                </a:solidFill>
              </a:rPr>
              <a:t> be </a:t>
            </a:r>
            <a:r>
              <a:rPr lang="hu-HU" dirty="0" err="1" smtClean="0">
                <a:solidFill>
                  <a:srgbClr val="000066"/>
                </a:solidFill>
              </a:rPr>
              <a:t>the</a:t>
            </a:r>
            <a:r>
              <a:rPr lang="hu-HU" dirty="0" smtClean="0">
                <a:solidFill>
                  <a:srgbClr val="000066"/>
                </a:solidFill>
              </a:rPr>
              <a:t> patron of Semmelweis </a:t>
            </a:r>
            <a:r>
              <a:rPr lang="hu-HU" dirty="0" err="1" smtClean="0">
                <a:solidFill>
                  <a:srgbClr val="000066"/>
                </a:solidFill>
              </a:rPr>
              <a:t>Memorial</a:t>
            </a:r>
            <a:r>
              <a:rPr lang="hu-HU" dirty="0" smtClean="0">
                <a:solidFill>
                  <a:srgbClr val="000066"/>
                </a:solidFill>
              </a:rPr>
              <a:t> Year </a:t>
            </a:r>
            <a:r>
              <a:rPr lang="hu-HU" dirty="0" err="1" smtClean="0">
                <a:solidFill>
                  <a:srgbClr val="000066"/>
                </a:solidFill>
              </a:rPr>
              <a:t>in</a:t>
            </a:r>
            <a:r>
              <a:rPr lang="hu-HU" dirty="0" smtClean="0">
                <a:solidFill>
                  <a:srgbClr val="000066"/>
                </a:solidFill>
              </a:rPr>
              <a:t> 2018. </a:t>
            </a:r>
            <a:endParaRPr lang="hu-HU" dirty="0">
              <a:solidFill>
                <a:srgbClr val="000066"/>
              </a:solidFill>
            </a:endParaRPr>
          </a:p>
        </p:txBody>
      </p:sp>
    </p:spTree>
    <p:extLst>
      <p:ext uri="{BB962C8B-B14F-4D97-AF65-F5344CB8AC3E}">
        <p14:creationId xmlns:p14="http://schemas.microsoft.com/office/powerpoint/2010/main" val="24318891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églalap 1"/>
          <p:cNvSpPr>
            <a:spLocks noChangeArrowheads="1"/>
          </p:cNvSpPr>
          <p:nvPr/>
        </p:nvSpPr>
        <p:spPr bwMode="auto">
          <a:xfrm>
            <a:off x="1568160" y="747881"/>
            <a:ext cx="6334560" cy="6065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18" tIns="41460" rIns="82918" bIns="41460">
            <a:spAutoFit/>
          </a:bodyPr>
          <a:lstStyle/>
          <a:p>
            <a:pPr defTabSz="410280" fontAlgn="base" hangingPunct="0">
              <a:lnSpc>
                <a:spcPct val="93000"/>
              </a:lnSpc>
              <a:spcBef>
                <a:spcPct val="0"/>
              </a:spcBef>
              <a:spcAft>
                <a:spcPct val="0"/>
              </a:spcAft>
              <a:buClr>
                <a:srgbClr val="000000"/>
              </a:buClr>
              <a:buSzPct val="45000"/>
            </a:pPr>
            <a:r>
              <a:rPr lang="hu-HU" altLang="hu-HU" sz="2200" dirty="0" err="1" smtClean="0">
                <a:solidFill>
                  <a:srgbClr val="0000CC"/>
                </a:solidFill>
              </a:rPr>
              <a:t>Memorial</a:t>
            </a:r>
            <a:r>
              <a:rPr lang="hu-HU" altLang="hu-HU" sz="2200" dirty="0" smtClean="0">
                <a:solidFill>
                  <a:srgbClr val="0000CC"/>
                </a:solidFill>
              </a:rPr>
              <a:t> </a:t>
            </a:r>
            <a:r>
              <a:rPr lang="hu-HU" altLang="hu-HU" sz="2200" dirty="0" err="1" smtClean="0">
                <a:solidFill>
                  <a:srgbClr val="0000CC"/>
                </a:solidFill>
              </a:rPr>
              <a:t>Book</a:t>
            </a:r>
            <a:r>
              <a:rPr lang="hu-HU" altLang="hu-HU" sz="2200" dirty="0" smtClean="0">
                <a:solidFill>
                  <a:srgbClr val="0000CC"/>
                </a:solidFill>
              </a:rPr>
              <a:t> </a:t>
            </a:r>
            <a:r>
              <a:rPr lang="hu-HU" altLang="hu-HU" sz="2200" dirty="0" err="1" smtClean="0">
                <a:solidFill>
                  <a:srgbClr val="0000CC"/>
                </a:solidFill>
              </a:rPr>
              <a:t>in</a:t>
            </a:r>
            <a:r>
              <a:rPr lang="hu-HU" altLang="hu-HU" sz="2200" dirty="0" smtClean="0">
                <a:solidFill>
                  <a:srgbClr val="0000CC"/>
                </a:solidFill>
              </a:rPr>
              <a:t> </a:t>
            </a:r>
            <a:r>
              <a:rPr lang="hu-HU" altLang="hu-HU" sz="2200" dirty="0" err="1" smtClean="0">
                <a:solidFill>
                  <a:srgbClr val="0000CC"/>
                </a:solidFill>
              </a:rPr>
              <a:t>Hungarian</a:t>
            </a:r>
            <a:r>
              <a:rPr lang="hu-HU" altLang="hu-HU" sz="2200" dirty="0" smtClean="0">
                <a:solidFill>
                  <a:srgbClr val="0000CC"/>
                </a:solidFill>
              </a:rPr>
              <a:t> and English</a:t>
            </a:r>
            <a:endParaRPr lang="hu-HU" altLang="hu-HU" sz="2200" dirty="0" smtClean="0">
              <a:solidFill>
                <a:srgbClr val="0000CC"/>
              </a:solidFill>
            </a:endParaRPr>
          </a:p>
          <a:p>
            <a:pPr defTabSz="410280" fontAlgn="base" hangingPunct="0">
              <a:lnSpc>
                <a:spcPct val="93000"/>
              </a:lnSpc>
              <a:spcBef>
                <a:spcPct val="0"/>
              </a:spcBef>
              <a:spcAft>
                <a:spcPct val="0"/>
              </a:spcAft>
              <a:buClr>
                <a:srgbClr val="000000"/>
              </a:buClr>
              <a:buSzPct val="45000"/>
            </a:pPr>
            <a:endParaRPr lang="hu-HU" altLang="hu-HU" sz="2200" dirty="0">
              <a:solidFill>
                <a:srgbClr val="0000CC"/>
              </a:solidFill>
            </a:endParaRPr>
          </a:p>
          <a:p>
            <a:pPr defTabSz="410280" fontAlgn="base" hangingPunct="0">
              <a:lnSpc>
                <a:spcPct val="93000"/>
              </a:lnSpc>
              <a:spcBef>
                <a:spcPct val="0"/>
              </a:spcBef>
              <a:spcAft>
                <a:spcPct val="0"/>
              </a:spcAft>
              <a:buClr>
                <a:srgbClr val="000000"/>
              </a:buClr>
              <a:buSzPct val="45000"/>
            </a:pPr>
            <a:r>
              <a:rPr lang="hu-HU" altLang="hu-HU" sz="2200" dirty="0" err="1" smtClean="0">
                <a:solidFill>
                  <a:srgbClr val="0000CC"/>
                </a:solidFill>
              </a:rPr>
              <a:t>Exhibitions</a:t>
            </a:r>
            <a:endParaRPr lang="hu-HU" altLang="hu-HU" sz="2200" dirty="0" smtClean="0">
              <a:solidFill>
                <a:srgbClr val="0000CC"/>
              </a:solidFill>
            </a:endParaRPr>
          </a:p>
          <a:p>
            <a:pPr defTabSz="410280" fontAlgn="base" hangingPunct="0">
              <a:lnSpc>
                <a:spcPct val="93000"/>
              </a:lnSpc>
              <a:spcBef>
                <a:spcPct val="0"/>
              </a:spcBef>
              <a:spcAft>
                <a:spcPct val="0"/>
              </a:spcAft>
              <a:buClr>
                <a:srgbClr val="000000"/>
              </a:buClr>
              <a:buSzPct val="45000"/>
            </a:pPr>
            <a:endParaRPr lang="hu-HU" altLang="hu-HU" sz="2200" dirty="0">
              <a:solidFill>
                <a:srgbClr val="0000CC"/>
              </a:solidFill>
            </a:endParaRPr>
          </a:p>
          <a:p>
            <a:pPr defTabSz="410280" fontAlgn="base" hangingPunct="0">
              <a:lnSpc>
                <a:spcPct val="93000"/>
              </a:lnSpc>
              <a:spcBef>
                <a:spcPct val="0"/>
              </a:spcBef>
              <a:spcAft>
                <a:spcPct val="0"/>
              </a:spcAft>
              <a:buClr>
                <a:srgbClr val="000000"/>
              </a:buClr>
              <a:buSzPct val="45000"/>
            </a:pPr>
            <a:r>
              <a:rPr lang="hu-HU" altLang="hu-HU" sz="2200" dirty="0" err="1" smtClean="0">
                <a:solidFill>
                  <a:srgbClr val="0000CC"/>
                </a:solidFill>
              </a:rPr>
              <a:t>Hungarian</a:t>
            </a:r>
            <a:r>
              <a:rPr lang="hu-HU" altLang="hu-HU" sz="2200" dirty="0" smtClean="0">
                <a:solidFill>
                  <a:srgbClr val="0000CC"/>
                </a:solidFill>
              </a:rPr>
              <a:t> Post: </a:t>
            </a:r>
            <a:r>
              <a:rPr lang="hu-HU" altLang="hu-HU" sz="2200" dirty="0" err="1" smtClean="0">
                <a:solidFill>
                  <a:srgbClr val="0000CC"/>
                </a:solidFill>
              </a:rPr>
              <a:t>commemorative</a:t>
            </a:r>
            <a:r>
              <a:rPr lang="hu-HU" altLang="hu-HU" sz="2200" dirty="0" smtClean="0">
                <a:solidFill>
                  <a:srgbClr val="0000CC"/>
                </a:solidFill>
              </a:rPr>
              <a:t> </a:t>
            </a:r>
            <a:r>
              <a:rPr lang="hu-HU" altLang="hu-HU" sz="2200" dirty="0" err="1" smtClean="0">
                <a:solidFill>
                  <a:srgbClr val="0000CC"/>
                </a:solidFill>
              </a:rPr>
              <a:t>stamps</a:t>
            </a:r>
            <a:endParaRPr lang="hu-HU" altLang="hu-HU" sz="2200" dirty="0" smtClean="0">
              <a:solidFill>
                <a:srgbClr val="0000CC"/>
              </a:solidFill>
            </a:endParaRPr>
          </a:p>
          <a:p>
            <a:pPr defTabSz="410280" fontAlgn="base" hangingPunct="0">
              <a:lnSpc>
                <a:spcPct val="93000"/>
              </a:lnSpc>
              <a:spcBef>
                <a:spcPct val="0"/>
              </a:spcBef>
              <a:spcAft>
                <a:spcPct val="0"/>
              </a:spcAft>
              <a:buClr>
                <a:srgbClr val="000000"/>
              </a:buClr>
              <a:buSzPct val="45000"/>
            </a:pPr>
            <a:endParaRPr lang="hu-HU" altLang="hu-HU" sz="2200" dirty="0">
              <a:solidFill>
                <a:srgbClr val="0000CC"/>
              </a:solidFill>
            </a:endParaRPr>
          </a:p>
          <a:p>
            <a:pPr defTabSz="410280" fontAlgn="base" hangingPunct="0">
              <a:lnSpc>
                <a:spcPct val="93000"/>
              </a:lnSpc>
              <a:spcBef>
                <a:spcPct val="0"/>
              </a:spcBef>
              <a:spcAft>
                <a:spcPct val="0"/>
              </a:spcAft>
              <a:buClr>
                <a:srgbClr val="000000"/>
              </a:buClr>
              <a:buSzPct val="45000"/>
            </a:pPr>
            <a:r>
              <a:rPr lang="hu-HU" altLang="hu-HU" sz="2200" dirty="0" smtClean="0">
                <a:solidFill>
                  <a:srgbClr val="0000CC"/>
                </a:solidFill>
              </a:rPr>
              <a:t>National Bank: </a:t>
            </a:r>
            <a:r>
              <a:rPr lang="hu-HU" altLang="hu-HU" sz="2200" dirty="0" err="1" smtClean="0">
                <a:solidFill>
                  <a:srgbClr val="0000CC"/>
                </a:solidFill>
              </a:rPr>
              <a:t>Coins</a:t>
            </a:r>
            <a:endParaRPr lang="hu-HU" altLang="hu-HU" sz="2200" dirty="0" smtClean="0">
              <a:solidFill>
                <a:srgbClr val="0000CC"/>
              </a:solidFill>
            </a:endParaRPr>
          </a:p>
          <a:p>
            <a:pPr defTabSz="410280" fontAlgn="base" hangingPunct="0">
              <a:lnSpc>
                <a:spcPct val="93000"/>
              </a:lnSpc>
              <a:spcBef>
                <a:spcPct val="0"/>
              </a:spcBef>
              <a:spcAft>
                <a:spcPct val="0"/>
              </a:spcAft>
              <a:buClr>
                <a:srgbClr val="000000"/>
              </a:buClr>
              <a:buSzPct val="45000"/>
            </a:pPr>
            <a:endParaRPr lang="hu-HU" altLang="hu-HU" sz="2200" dirty="0">
              <a:solidFill>
                <a:srgbClr val="0000CC"/>
              </a:solidFill>
            </a:endParaRPr>
          </a:p>
          <a:p>
            <a:pPr defTabSz="410280" fontAlgn="base" hangingPunct="0">
              <a:lnSpc>
                <a:spcPct val="93000"/>
              </a:lnSpc>
              <a:spcBef>
                <a:spcPct val="0"/>
              </a:spcBef>
              <a:spcAft>
                <a:spcPct val="0"/>
              </a:spcAft>
              <a:buClr>
                <a:srgbClr val="000000"/>
              </a:buClr>
              <a:buSzPct val="45000"/>
            </a:pPr>
            <a:r>
              <a:rPr lang="hu-HU" altLang="hu-HU" sz="2200" dirty="0" err="1" smtClean="0">
                <a:solidFill>
                  <a:srgbClr val="0000CC"/>
                </a:solidFill>
              </a:rPr>
              <a:t>Scientific</a:t>
            </a:r>
            <a:r>
              <a:rPr lang="hu-HU" altLang="hu-HU" sz="2200" dirty="0" smtClean="0">
                <a:solidFill>
                  <a:srgbClr val="0000CC"/>
                </a:solidFill>
              </a:rPr>
              <a:t> </a:t>
            </a:r>
            <a:r>
              <a:rPr lang="hu-HU" altLang="hu-HU" sz="2200" dirty="0" err="1">
                <a:solidFill>
                  <a:srgbClr val="0000CC"/>
                </a:solidFill>
              </a:rPr>
              <a:t>M</a:t>
            </a:r>
            <a:r>
              <a:rPr lang="hu-HU" altLang="hu-HU" sz="2200" dirty="0" err="1" smtClean="0">
                <a:solidFill>
                  <a:srgbClr val="0000CC"/>
                </a:solidFill>
              </a:rPr>
              <a:t>eetings</a:t>
            </a:r>
            <a:endParaRPr lang="hu-HU" altLang="hu-HU" sz="2200" dirty="0" smtClean="0">
              <a:solidFill>
                <a:srgbClr val="0000CC"/>
              </a:solidFill>
            </a:endParaRPr>
          </a:p>
          <a:p>
            <a:pPr defTabSz="410280" fontAlgn="base" hangingPunct="0">
              <a:lnSpc>
                <a:spcPct val="93000"/>
              </a:lnSpc>
              <a:spcBef>
                <a:spcPct val="0"/>
              </a:spcBef>
              <a:spcAft>
                <a:spcPct val="0"/>
              </a:spcAft>
              <a:buClr>
                <a:srgbClr val="000000"/>
              </a:buClr>
              <a:buSzPct val="45000"/>
            </a:pPr>
            <a:endParaRPr lang="hu-HU" altLang="hu-HU" sz="2200" dirty="0">
              <a:solidFill>
                <a:srgbClr val="0000CC"/>
              </a:solidFill>
            </a:endParaRPr>
          </a:p>
          <a:p>
            <a:pPr defTabSz="410280" fontAlgn="base" hangingPunct="0">
              <a:lnSpc>
                <a:spcPct val="93000"/>
              </a:lnSpc>
              <a:spcBef>
                <a:spcPct val="0"/>
              </a:spcBef>
              <a:spcAft>
                <a:spcPct val="0"/>
              </a:spcAft>
              <a:buClr>
                <a:srgbClr val="000000"/>
              </a:buClr>
              <a:buSzPct val="45000"/>
            </a:pPr>
            <a:r>
              <a:rPr lang="hu-HU" altLang="hu-HU" sz="2200" dirty="0" smtClean="0">
                <a:solidFill>
                  <a:srgbClr val="0000CC"/>
                </a:solidFill>
              </a:rPr>
              <a:t>University Courses on Semmelweis in Hungarian and English, etc</a:t>
            </a:r>
          </a:p>
          <a:p>
            <a:pPr defTabSz="410280" fontAlgn="base" hangingPunct="0">
              <a:lnSpc>
                <a:spcPct val="93000"/>
              </a:lnSpc>
              <a:spcBef>
                <a:spcPct val="0"/>
              </a:spcBef>
              <a:spcAft>
                <a:spcPct val="0"/>
              </a:spcAft>
              <a:buClr>
                <a:srgbClr val="000000"/>
              </a:buClr>
              <a:buSzPct val="45000"/>
            </a:pPr>
            <a:endParaRPr lang="hu-HU" altLang="hu-HU" sz="2200" dirty="0">
              <a:solidFill>
                <a:srgbClr val="0000CC"/>
              </a:solidFill>
            </a:endParaRPr>
          </a:p>
          <a:p>
            <a:pPr defTabSz="410280" fontAlgn="base" hangingPunct="0">
              <a:lnSpc>
                <a:spcPct val="93000"/>
              </a:lnSpc>
              <a:spcBef>
                <a:spcPct val="0"/>
              </a:spcBef>
              <a:spcAft>
                <a:spcPct val="0"/>
              </a:spcAft>
              <a:buClr>
                <a:srgbClr val="000000"/>
              </a:buClr>
              <a:buSzPct val="45000"/>
            </a:pPr>
            <a:r>
              <a:rPr lang="hu-HU" altLang="hu-HU" sz="2200" dirty="0" smtClean="0">
                <a:solidFill>
                  <a:srgbClr val="0000CC"/>
                </a:solidFill>
              </a:rPr>
              <a:t>Sport </a:t>
            </a:r>
            <a:r>
              <a:rPr lang="hu-HU" altLang="hu-HU" sz="2200" dirty="0" err="1" smtClean="0">
                <a:solidFill>
                  <a:srgbClr val="0000CC"/>
                </a:solidFill>
              </a:rPr>
              <a:t>Events</a:t>
            </a:r>
            <a:endParaRPr lang="hu-HU" altLang="hu-HU" sz="2200" dirty="0" smtClean="0">
              <a:solidFill>
                <a:srgbClr val="0000CC"/>
              </a:solidFill>
            </a:endParaRPr>
          </a:p>
          <a:p>
            <a:pPr defTabSz="410280" fontAlgn="base" hangingPunct="0">
              <a:lnSpc>
                <a:spcPct val="93000"/>
              </a:lnSpc>
              <a:spcBef>
                <a:spcPct val="0"/>
              </a:spcBef>
              <a:spcAft>
                <a:spcPct val="0"/>
              </a:spcAft>
              <a:buClr>
                <a:srgbClr val="000000"/>
              </a:buClr>
              <a:buSzPct val="45000"/>
            </a:pPr>
            <a:endParaRPr lang="hu-HU" altLang="hu-HU" sz="2200" dirty="0">
              <a:solidFill>
                <a:srgbClr val="0000CC"/>
              </a:solidFill>
            </a:endParaRPr>
          </a:p>
          <a:p>
            <a:pPr defTabSz="410280" fontAlgn="base" hangingPunct="0">
              <a:lnSpc>
                <a:spcPct val="93000"/>
              </a:lnSpc>
              <a:spcBef>
                <a:spcPct val="0"/>
              </a:spcBef>
              <a:spcAft>
                <a:spcPct val="0"/>
              </a:spcAft>
              <a:buClr>
                <a:srgbClr val="000000"/>
              </a:buClr>
              <a:buSzPct val="45000"/>
            </a:pPr>
            <a:r>
              <a:rPr lang="hu-HU" altLang="hu-HU" sz="2200" dirty="0" smtClean="0">
                <a:solidFill>
                  <a:srgbClr val="0000CC"/>
                </a:solidFill>
              </a:rPr>
              <a:t>Studies on asepsis condions in </a:t>
            </a:r>
            <a:r>
              <a:rPr lang="hu-HU" altLang="hu-HU" sz="2200" dirty="0">
                <a:solidFill>
                  <a:srgbClr val="0000CC"/>
                </a:solidFill>
              </a:rPr>
              <a:t>h</a:t>
            </a:r>
            <a:r>
              <a:rPr lang="hu-HU" altLang="hu-HU" sz="2200" dirty="0" smtClean="0">
                <a:solidFill>
                  <a:srgbClr val="0000CC"/>
                </a:solidFill>
              </a:rPr>
              <a:t>ospitals</a:t>
            </a:r>
          </a:p>
          <a:p>
            <a:pPr defTabSz="410280" fontAlgn="base" hangingPunct="0">
              <a:lnSpc>
                <a:spcPct val="93000"/>
              </a:lnSpc>
              <a:spcBef>
                <a:spcPct val="0"/>
              </a:spcBef>
              <a:spcAft>
                <a:spcPct val="0"/>
              </a:spcAft>
              <a:buClr>
                <a:srgbClr val="000000"/>
              </a:buClr>
              <a:buSzPct val="45000"/>
            </a:pPr>
            <a:endParaRPr lang="hu-HU" altLang="hu-HU" sz="2200" dirty="0" smtClean="0">
              <a:solidFill>
                <a:srgbClr val="0000CC"/>
              </a:solidFill>
            </a:endParaRPr>
          </a:p>
          <a:p>
            <a:pPr defTabSz="410280" fontAlgn="base" hangingPunct="0">
              <a:lnSpc>
                <a:spcPct val="93000"/>
              </a:lnSpc>
              <a:spcBef>
                <a:spcPct val="0"/>
              </a:spcBef>
              <a:spcAft>
                <a:spcPct val="0"/>
              </a:spcAft>
              <a:buClr>
                <a:srgbClr val="000000"/>
              </a:buClr>
              <a:buSzPct val="45000"/>
            </a:pPr>
            <a:endParaRPr lang="hu-HU" altLang="hu-HU" sz="2200" dirty="0">
              <a:solidFill>
                <a:srgbClr val="0000CC"/>
              </a:solidFill>
            </a:endParaRPr>
          </a:p>
          <a:p>
            <a:pPr defTabSz="410280" fontAlgn="base" hangingPunct="0">
              <a:lnSpc>
                <a:spcPct val="93000"/>
              </a:lnSpc>
              <a:spcBef>
                <a:spcPct val="0"/>
              </a:spcBef>
              <a:spcAft>
                <a:spcPct val="0"/>
              </a:spcAft>
              <a:buClr>
                <a:srgbClr val="000000"/>
              </a:buClr>
              <a:buSzPct val="45000"/>
            </a:pPr>
            <a:r>
              <a:rPr lang="hu-HU" altLang="hu-HU" sz="2200" dirty="0" smtClean="0">
                <a:solidFill>
                  <a:srgbClr val="0000CC"/>
                </a:solidFill>
              </a:rPr>
              <a:t>     </a:t>
            </a:r>
            <a:endParaRPr lang="hu-HU" altLang="hu-HU" sz="2200" dirty="0">
              <a:solidFill>
                <a:srgbClr val="0000CC"/>
              </a:solidFill>
            </a:endParaRPr>
          </a:p>
        </p:txBody>
      </p:sp>
    </p:spTree>
    <p:extLst>
      <p:ext uri="{BB962C8B-B14F-4D97-AF65-F5344CB8AC3E}">
        <p14:creationId xmlns:p14="http://schemas.microsoft.com/office/powerpoint/2010/main" val="335631426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5076056" y="980728"/>
            <a:ext cx="3888432" cy="2785378"/>
          </a:xfrm>
          <a:prstGeom prst="rect">
            <a:avLst/>
          </a:prstGeom>
        </p:spPr>
        <p:txBody>
          <a:bodyPr wrap="square">
            <a:spAutoFit/>
          </a:bodyPr>
          <a:lstStyle/>
          <a:p>
            <a:pPr algn="ctr"/>
            <a:r>
              <a:rPr lang="hu-HU" b="1" dirty="0" smtClean="0">
                <a:solidFill>
                  <a:srgbClr val="000099"/>
                </a:solidFill>
              </a:rPr>
              <a:t>Semmelweis has arrrived  to </a:t>
            </a:r>
          </a:p>
          <a:p>
            <a:pPr algn="ctr"/>
            <a:r>
              <a:rPr lang="hu-HU" b="1" dirty="0" smtClean="0">
                <a:solidFill>
                  <a:srgbClr val="000099"/>
                </a:solidFill>
              </a:rPr>
              <a:t>the National Theater </a:t>
            </a:r>
          </a:p>
          <a:p>
            <a:pPr algn="ctr"/>
            <a:r>
              <a:rPr lang="hu-HU" b="1" dirty="0" smtClean="0">
                <a:solidFill>
                  <a:srgbClr val="000099"/>
                </a:solidFill>
              </a:rPr>
              <a:t>after 50 years</a:t>
            </a:r>
          </a:p>
          <a:p>
            <a:endParaRPr lang="hu-HU" b="1" dirty="0" smtClean="0">
              <a:solidFill>
                <a:srgbClr val="000099"/>
              </a:solidFill>
            </a:endParaRPr>
          </a:p>
          <a:p>
            <a:pPr algn="ctr"/>
            <a:endParaRPr lang="hu-HU" dirty="0">
              <a:solidFill>
                <a:srgbClr val="000099"/>
              </a:solidFill>
            </a:endParaRPr>
          </a:p>
          <a:p>
            <a:r>
              <a:rPr lang="hu-HU" dirty="0" smtClean="0">
                <a:solidFill>
                  <a:srgbClr val="000099"/>
                </a:solidFill>
              </a:rPr>
              <a:t>Performance of  „</a:t>
            </a:r>
            <a:r>
              <a:rPr lang="hu-HU" sz="1700" dirty="0" smtClean="0">
                <a:solidFill>
                  <a:srgbClr val="000099"/>
                </a:solidFill>
              </a:rPr>
              <a:t>Semmelweis</a:t>
            </a:r>
            <a:r>
              <a:rPr lang="hu-HU" sz="1700" dirty="0">
                <a:solidFill>
                  <a:srgbClr val="000099"/>
                </a:solidFill>
              </a:rPr>
              <a:t>„ </a:t>
            </a:r>
            <a:r>
              <a:rPr lang="hu-HU" sz="1700" dirty="0" err="1" smtClean="0">
                <a:solidFill>
                  <a:srgbClr val="000099"/>
                </a:solidFill>
              </a:rPr>
              <a:t>drama</a:t>
            </a:r>
            <a:r>
              <a:rPr lang="hu-HU" sz="1700" dirty="0" smtClean="0">
                <a:solidFill>
                  <a:srgbClr val="000099"/>
                </a:solidFill>
              </a:rPr>
              <a:t> (1968) </a:t>
            </a:r>
            <a:r>
              <a:rPr lang="hu-HU" sz="1700" dirty="0" err="1" smtClean="0">
                <a:solidFill>
                  <a:srgbClr val="000099"/>
                </a:solidFill>
              </a:rPr>
              <a:t>written</a:t>
            </a:r>
            <a:r>
              <a:rPr lang="hu-HU" sz="1700" dirty="0" smtClean="0">
                <a:solidFill>
                  <a:srgbClr val="000099"/>
                </a:solidFill>
              </a:rPr>
              <a:t> </a:t>
            </a:r>
            <a:r>
              <a:rPr lang="hu-HU" sz="1700" dirty="0" err="1" smtClean="0">
                <a:solidFill>
                  <a:srgbClr val="000099"/>
                </a:solidFill>
              </a:rPr>
              <a:t>by</a:t>
            </a:r>
            <a:r>
              <a:rPr lang="hu-HU" sz="1700" dirty="0" smtClean="0">
                <a:solidFill>
                  <a:srgbClr val="000099"/>
                </a:solidFill>
              </a:rPr>
              <a:t> </a:t>
            </a:r>
            <a:r>
              <a:rPr lang="hu-HU" sz="1700" dirty="0" err="1" smtClean="0">
                <a:solidFill>
                  <a:srgbClr val="000099"/>
                </a:solidFill>
              </a:rPr>
              <a:t>Jens</a:t>
            </a:r>
            <a:r>
              <a:rPr lang="hu-HU" sz="1700" dirty="0" smtClean="0">
                <a:solidFill>
                  <a:srgbClr val="000099"/>
                </a:solidFill>
              </a:rPr>
              <a:t> </a:t>
            </a:r>
            <a:r>
              <a:rPr lang="hu-HU" sz="1700" dirty="0" err="1">
                <a:solidFill>
                  <a:srgbClr val="000099"/>
                </a:solidFill>
              </a:rPr>
              <a:t>Bjørneboe</a:t>
            </a:r>
            <a:r>
              <a:rPr lang="hu-HU" sz="1700" dirty="0">
                <a:solidFill>
                  <a:srgbClr val="000099"/>
                </a:solidFill>
              </a:rPr>
              <a:t> (</a:t>
            </a:r>
            <a:r>
              <a:rPr lang="hu-HU" sz="1700" dirty="0" smtClean="0">
                <a:solidFill>
                  <a:srgbClr val="000099"/>
                </a:solidFill>
              </a:rPr>
              <a:t>1920-1976), </a:t>
            </a:r>
            <a:r>
              <a:rPr lang="hu-HU" sz="1700" dirty="0" err="1" smtClean="0">
                <a:solidFill>
                  <a:srgbClr val="000099"/>
                </a:solidFill>
              </a:rPr>
              <a:t>reknown</a:t>
            </a:r>
            <a:r>
              <a:rPr lang="hu-HU" sz="1700" dirty="0" smtClean="0">
                <a:solidFill>
                  <a:srgbClr val="000099"/>
                </a:solidFill>
              </a:rPr>
              <a:t> </a:t>
            </a:r>
            <a:r>
              <a:rPr lang="hu-HU" sz="1700" dirty="0" err="1" smtClean="0">
                <a:solidFill>
                  <a:srgbClr val="000099"/>
                </a:solidFill>
              </a:rPr>
              <a:t>Norwegian</a:t>
            </a:r>
            <a:r>
              <a:rPr lang="hu-HU" sz="1700" dirty="0" smtClean="0">
                <a:solidFill>
                  <a:srgbClr val="000099"/>
                </a:solidFill>
              </a:rPr>
              <a:t> </a:t>
            </a:r>
            <a:r>
              <a:rPr lang="hu-HU" sz="1700" dirty="0" err="1" smtClean="0">
                <a:solidFill>
                  <a:srgbClr val="000099"/>
                </a:solidFill>
              </a:rPr>
              <a:t>writer</a:t>
            </a:r>
            <a:r>
              <a:rPr lang="hu-HU" sz="1700" dirty="0" smtClean="0">
                <a:solidFill>
                  <a:srgbClr val="000099"/>
                </a:solidFill>
              </a:rPr>
              <a:t> </a:t>
            </a:r>
            <a:r>
              <a:rPr lang="hu-HU" sz="1700" dirty="0" err="1" smtClean="0">
                <a:solidFill>
                  <a:srgbClr val="000099"/>
                </a:solidFill>
              </a:rPr>
              <a:t>a</a:t>
            </a:r>
            <a:r>
              <a:rPr lang="hu-HU" sz="1600" dirty="0" err="1" smtClean="0">
                <a:solidFill>
                  <a:srgbClr val="000099"/>
                </a:solidFill>
              </a:rPr>
              <a:t>t</a:t>
            </a:r>
            <a:r>
              <a:rPr lang="hu-HU" sz="1600" dirty="0" smtClean="0">
                <a:solidFill>
                  <a:srgbClr val="000099"/>
                </a:solidFill>
              </a:rPr>
              <a:t> </a:t>
            </a:r>
            <a:r>
              <a:rPr lang="hu-HU" sz="1600" dirty="0">
                <a:solidFill>
                  <a:srgbClr val="000099"/>
                </a:solidFill>
              </a:rPr>
              <a:t>9 of </a:t>
            </a:r>
            <a:r>
              <a:rPr lang="hu-HU" sz="1600" dirty="0" err="1">
                <a:solidFill>
                  <a:srgbClr val="000099"/>
                </a:solidFill>
              </a:rPr>
              <a:t>October</a:t>
            </a:r>
            <a:r>
              <a:rPr lang="hu-HU" sz="1600" dirty="0">
                <a:solidFill>
                  <a:srgbClr val="000099"/>
                </a:solidFill>
              </a:rPr>
              <a:t>, </a:t>
            </a:r>
            <a:r>
              <a:rPr lang="hu-HU" sz="1600" dirty="0" smtClean="0">
                <a:solidFill>
                  <a:srgbClr val="000099"/>
                </a:solidFill>
              </a:rPr>
              <a:t>2016 </a:t>
            </a:r>
            <a:r>
              <a:rPr lang="hu-HU" sz="1600" dirty="0" err="1" smtClean="0">
                <a:solidFill>
                  <a:srgbClr val="000099"/>
                </a:solidFill>
              </a:rPr>
              <a:t>was</a:t>
            </a:r>
            <a:r>
              <a:rPr lang="hu-HU" sz="1600" dirty="0" smtClean="0">
                <a:solidFill>
                  <a:srgbClr val="000099"/>
                </a:solidFill>
              </a:rPr>
              <a:t> </a:t>
            </a:r>
            <a:r>
              <a:rPr lang="hu-HU" sz="1600" dirty="0" err="1" smtClean="0">
                <a:solidFill>
                  <a:srgbClr val="000099"/>
                </a:solidFill>
              </a:rPr>
              <a:t>the</a:t>
            </a:r>
            <a:r>
              <a:rPr lang="hu-HU" sz="1600" dirty="0" smtClean="0">
                <a:solidFill>
                  <a:srgbClr val="000099"/>
                </a:solidFill>
              </a:rPr>
              <a:t> </a:t>
            </a:r>
            <a:r>
              <a:rPr lang="hu-HU" sz="1600" dirty="0" err="1" smtClean="0">
                <a:solidFill>
                  <a:srgbClr val="000099"/>
                </a:solidFill>
              </a:rPr>
              <a:t>opener</a:t>
            </a:r>
            <a:r>
              <a:rPr lang="hu-HU" sz="1600" dirty="0" smtClean="0">
                <a:solidFill>
                  <a:srgbClr val="000099"/>
                </a:solidFill>
              </a:rPr>
              <a:t> of </a:t>
            </a:r>
            <a:r>
              <a:rPr lang="hu-HU" sz="1600" dirty="0" err="1" smtClean="0">
                <a:solidFill>
                  <a:srgbClr val="000099"/>
                </a:solidFill>
              </a:rPr>
              <a:t>the</a:t>
            </a:r>
            <a:r>
              <a:rPr lang="hu-HU" sz="1600" dirty="0" smtClean="0">
                <a:solidFill>
                  <a:srgbClr val="000099"/>
                </a:solidFill>
              </a:rPr>
              <a:t> </a:t>
            </a:r>
            <a:r>
              <a:rPr lang="hu-HU" sz="1600" dirty="0" err="1" smtClean="0">
                <a:solidFill>
                  <a:srgbClr val="000099"/>
                </a:solidFill>
              </a:rPr>
              <a:t>Memorial</a:t>
            </a:r>
            <a:r>
              <a:rPr lang="hu-HU" sz="1600" dirty="0" smtClean="0">
                <a:solidFill>
                  <a:srgbClr val="000099"/>
                </a:solidFill>
              </a:rPr>
              <a:t> Year</a:t>
            </a:r>
            <a:endParaRPr lang="hu-HU" sz="1700" dirty="0" smtClean="0">
              <a:solidFill>
                <a:srgbClr val="000099"/>
              </a:solidFill>
            </a:endParaRPr>
          </a:p>
        </p:txBody>
      </p:sp>
      <p:pic>
        <p:nvPicPr>
          <p:cNvPr id="3" name="Kép 2" descr="Semmelweis könyv"/>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418741"/>
            <a:ext cx="4680520" cy="6034595"/>
          </a:xfrm>
          <a:prstGeom prst="rect">
            <a:avLst/>
          </a:prstGeom>
          <a:noFill/>
          <a:ln>
            <a:noFill/>
          </a:ln>
        </p:spPr>
      </p:pic>
    </p:spTree>
    <p:extLst>
      <p:ext uri="{BB962C8B-B14F-4D97-AF65-F5344CB8AC3E}">
        <p14:creationId xmlns:p14="http://schemas.microsoft.com/office/powerpoint/2010/main" val="155807469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496973" y="1268760"/>
            <a:ext cx="6155788" cy="1384995"/>
          </a:xfrm>
          <a:prstGeom prst="rect">
            <a:avLst/>
          </a:prstGeom>
          <a:noFill/>
        </p:spPr>
        <p:txBody>
          <a:bodyPr wrap="none" rtlCol="0">
            <a:spAutoFit/>
          </a:bodyPr>
          <a:lstStyle/>
          <a:p>
            <a:pPr algn="ctr"/>
            <a:r>
              <a:rPr lang="hu-HU" sz="2800" dirty="0" smtClean="0">
                <a:solidFill>
                  <a:srgbClr val="0000CC"/>
                </a:solidFill>
              </a:rPr>
              <a:t>The </a:t>
            </a:r>
            <a:r>
              <a:rPr lang="hu-HU" sz="2800" b="1" dirty="0" err="1" smtClean="0">
                <a:solidFill>
                  <a:srgbClr val="0000CC"/>
                </a:solidFill>
              </a:rPr>
              <a:t>Movement</a:t>
            </a:r>
            <a:r>
              <a:rPr lang="hu-HU" sz="2800" b="1" dirty="0" smtClean="0">
                <a:solidFill>
                  <a:srgbClr val="0000CC"/>
                </a:solidFill>
              </a:rPr>
              <a:t> of </a:t>
            </a:r>
            <a:r>
              <a:rPr lang="hu-HU" sz="2800" b="1" dirty="0" err="1" smtClean="0">
                <a:solidFill>
                  <a:srgbClr val="0000CC"/>
                </a:solidFill>
              </a:rPr>
              <a:t>Clean</a:t>
            </a:r>
            <a:r>
              <a:rPr lang="hu-HU" sz="2800" b="1" dirty="0" smtClean="0">
                <a:solidFill>
                  <a:srgbClr val="0000CC"/>
                </a:solidFill>
              </a:rPr>
              <a:t> </a:t>
            </a:r>
            <a:r>
              <a:rPr lang="hu-HU" sz="2800" b="1" dirty="0" err="1" smtClean="0">
                <a:solidFill>
                  <a:srgbClr val="0000CC"/>
                </a:solidFill>
              </a:rPr>
              <a:t>Hands</a:t>
            </a:r>
            <a:r>
              <a:rPr lang="hu-HU" sz="2800" b="1" dirty="0" smtClean="0">
                <a:solidFill>
                  <a:srgbClr val="0000CC"/>
                </a:solidFill>
              </a:rPr>
              <a:t> </a:t>
            </a:r>
          </a:p>
          <a:p>
            <a:pPr algn="ctr"/>
            <a:r>
              <a:rPr lang="hu-HU" sz="2800" dirty="0">
                <a:solidFill>
                  <a:srgbClr val="0000CC"/>
                </a:solidFill>
              </a:rPr>
              <a:t>h</a:t>
            </a:r>
            <a:r>
              <a:rPr lang="hu-HU" sz="2800" dirty="0" smtClean="0">
                <a:solidFill>
                  <a:srgbClr val="0000CC"/>
                </a:solidFill>
              </a:rPr>
              <a:t>as been launched in Hungary, </a:t>
            </a:r>
          </a:p>
          <a:p>
            <a:pPr algn="ctr"/>
            <a:r>
              <a:rPr lang="hu-HU" sz="2800" dirty="0" smtClean="0">
                <a:solidFill>
                  <a:srgbClr val="0000CC"/>
                </a:solidFill>
              </a:rPr>
              <a:t>Successively in Region and the World</a:t>
            </a:r>
          </a:p>
        </p:txBody>
      </p:sp>
      <p:pic>
        <p:nvPicPr>
          <p:cNvPr id="17410" name="Picture 2" descr="Kapcsolódó ké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96103" y="2924944"/>
            <a:ext cx="2957512" cy="1971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760626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547664" y="1340768"/>
            <a:ext cx="6408712" cy="3108543"/>
          </a:xfrm>
          <a:prstGeom prst="rect">
            <a:avLst/>
          </a:prstGeom>
          <a:noFill/>
        </p:spPr>
        <p:txBody>
          <a:bodyPr wrap="square" rtlCol="0">
            <a:spAutoFit/>
          </a:bodyPr>
          <a:lstStyle/>
          <a:p>
            <a:r>
              <a:rPr lang="hu-HU" sz="2800" dirty="0" smtClean="0">
                <a:solidFill>
                  <a:srgbClr val="002060"/>
                </a:solidFill>
              </a:rPr>
              <a:t>„</a:t>
            </a:r>
            <a:r>
              <a:rPr lang="hu-HU" sz="2800" dirty="0" smtClean="0">
                <a:solidFill>
                  <a:srgbClr val="0000CC"/>
                </a:solidFill>
              </a:rPr>
              <a:t>Nem </a:t>
            </a:r>
            <a:r>
              <a:rPr lang="hu-HU" sz="2800" dirty="0">
                <a:solidFill>
                  <a:srgbClr val="0000CC"/>
                </a:solidFill>
              </a:rPr>
              <a:t>hal meg az, ki milliókra költi</a:t>
            </a:r>
            <a:br>
              <a:rPr lang="hu-HU" sz="2800" dirty="0">
                <a:solidFill>
                  <a:srgbClr val="0000CC"/>
                </a:solidFill>
              </a:rPr>
            </a:br>
            <a:r>
              <a:rPr lang="hu-HU" sz="2800" dirty="0">
                <a:solidFill>
                  <a:srgbClr val="0000CC"/>
                </a:solidFill>
              </a:rPr>
              <a:t>Dús élte kincsét, ámbár napja múl;</a:t>
            </a:r>
            <a:br>
              <a:rPr lang="hu-HU" sz="2800" dirty="0">
                <a:solidFill>
                  <a:srgbClr val="0000CC"/>
                </a:solidFill>
              </a:rPr>
            </a:br>
            <a:r>
              <a:rPr lang="hu-HU" sz="2800" dirty="0">
                <a:solidFill>
                  <a:srgbClr val="0000CC"/>
                </a:solidFill>
              </a:rPr>
              <a:t>Hanem lerázván, ami benne földi,</a:t>
            </a:r>
            <a:br>
              <a:rPr lang="hu-HU" sz="2800" dirty="0">
                <a:solidFill>
                  <a:srgbClr val="0000CC"/>
                </a:solidFill>
              </a:rPr>
            </a:br>
            <a:r>
              <a:rPr lang="hu-HU" sz="2800" dirty="0">
                <a:solidFill>
                  <a:srgbClr val="0000CC"/>
                </a:solidFill>
              </a:rPr>
              <a:t>Egy éltető </a:t>
            </a:r>
            <a:r>
              <a:rPr lang="hu-HU" sz="2800" i="1" dirty="0">
                <a:solidFill>
                  <a:srgbClr val="0000CC"/>
                </a:solidFill>
              </a:rPr>
              <a:t>eszmévé</a:t>
            </a:r>
            <a:r>
              <a:rPr lang="hu-HU" sz="2800" dirty="0">
                <a:solidFill>
                  <a:srgbClr val="0000CC"/>
                </a:solidFill>
              </a:rPr>
              <a:t> </a:t>
            </a:r>
            <a:r>
              <a:rPr lang="hu-HU" sz="2800" dirty="0" err="1">
                <a:solidFill>
                  <a:srgbClr val="0000CC"/>
                </a:solidFill>
              </a:rPr>
              <a:t>fínomul</a:t>
            </a:r>
            <a:r>
              <a:rPr lang="hu-HU" sz="2800" dirty="0">
                <a:solidFill>
                  <a:srgbClr val="0000CC"/>
                </a:solidFill>
              </a:rPr>
              <a:t>,</a:t>
            </a:r>
            <a:br>
              <a:rPr lang="hu-HU" sz="2800" dirty="0">
                <a:solidFill>
                  <a:srgbClr val="0000CC"/>
                </a:solidFill>
              </a:rPr>
            </a:br>
            <a:r>
              <a:rPr lang="hu-HU" sz="2800" dirty="0">
                <a:solidFill>
                  <a:srgbClr val="0000CC"/>
                </a:solidFill>
              </a:rPr>
              <a:t>Mely fennmarad s </a:t>
            </a:r>
            <a:r>
              <a:rPr lang="hu-HU" sz="2800" dirty="0" err="1">
                <a:solidFill>
                  <a:srgbClr val="0000CC"/>
                </a:solidFill>
              </a:rPr>
              <a:t>nőttön</a:t>
            </a:r>
            <a:r>
              <a:rPr lang="hu-HU" sz="2800" dirty="0">
                <a:solidFill>
                  <a:srgbClr val="0000CC"/>
                </a:solidFill>
              </a:rPr>
              <a:t> nő tiszta fénye,</a:t>
            </a:r>
            <a:br>
              <a:rPr lang="hu-HU" sz="2800" dirty="0">
                <a:solidFill>
                  <a:srgbClr val="0000CC"/>
                </a:solidFill>
              </a:rPr>
            </a:br>
            <a:r>
              <a:rPr lang="hu-HU" sz="2800" dirty="0">
                <a:solidFill>
                  <a:srgbClr val="0000CC"/>
                </a:solidFill>
              </a:rPr>
              <a:t>Amint időben, térben távozik</a:t>
            </a:r>
            <a:r>
              <a:rPr lang="hu-HU" sz="2800" dirty="0" smtClean="0">
                <a:solidFill>
                  <a:srgbClr val="0000CC"/>
                </a:solidFill>
              </a:rPr>
              <a:t>;”                                                   </a:t>
            </a:r>
          </a:p>
          <a:p>
            <a:r>
              <a:rPr lang="hu-HU" sz="2800" dirty="0">
                <a:solidFill>
                  <a:srgbClr val="0000CC"/>
                </a:solidFill>
              </a:rPr>
              <a:t> </a:t>
            </a:r>
            <a:r>
              <a:rPr lang="hu-HU" sz="2800" dirty="0" smtClean="0">
                <a:solidFill>
                  <a:srgbClr val="0000CC"/>
                </a:solidFill>
              </a:rPr>
              <a:t>                                                    Arany János</a:t>
            </a:r>
            <a:endParaRPr lang="hu-HU" sz="2800" dirty="0">
              <a:solidFill>
                <a:srgbClr val="0000CC"/>
              </a:solidFill>
            </a:endParaRPr>
          </a:p>
        </p:txBody>
      </p:sp>
    </p:spTree>
    <p:extLst>
      <p:ext uri="{BB962C8B-B14F-4D97-AF65-F5344CB8AC3E}">
        <p14:creationId xmlns:p14="http://schemas.microsoft.com/office/powerpoint/2010/main" val="24190821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 Box 3"/>
          <p:cNvSpPr txBox="1">
            <a:spLocks noChangeArrowheads="1"/>
          </p:cNvSpPr>
          <p:nvPr/>
        </p:nvSpPr>
        <p:spPr bwMode="auto">
          <a:xfrm>
            <a:off x="251520" y="836712"/>
            <a:ext cx="8640960" cy="3551742"/>
          </a:xfrm>
          <a:prstGeom prst="rect">
            <a:avLst/>
          </a:prstGeom>
          <a:gradFill rotWithShape="1">
            <a:gsLst>
              <a:gs pos="0">
                <a:srgbClr val="1B1660"/>
              </a:gs>
              <a:gs pos="100000">
                <a:srgbClr val="3B30D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ts val="50"/>
              </a:spcBef>
              <a:buFontTx/>
              <a:buNone/>
            </a:pPr>
            <a:r>
              <a:rPr lang="hu-HU" sz="2800" b="1" dirty="0" err="1" smtClean="0">
                <a:solidFill>
                  <a:srgbClr val="00FF00"/>
                </a:solidFill>
              </a:rPr>
              <a:t>Ignac</a:t>
            </a:r>
            <a:r>
              <a:rPr lang="hu-HU" sz="2800" b="1" dirty="0" smtClean="0">
                <a:solidFill>
                  <a:srgbClr val="00FF00"/>
                </a:solidFill>
              </a:rPr>
              <a:t> </a:t>
            </a:r>
            <a:r>
              <a:rPr lang="en-US" sz="2800" b="1" dirty="0" err="1" smtClean="0">
                <a:solidFill>
                  <a:srgbClr val="00FF00"/>
                </a:solidFill>
              </a:rPr>
              <a:t>Semmelweis</a:t>
            </a:r>
            <a:endParaRPr lang="en-US" sz="2800" dirty="0" smtClean="0">
              <a:solidFill>
                <a:srgbClr val="00FF00"/>
              </a:solidFill>
            </a:endParaRPr>
          </a:p>
          <a:p>
            <a:pPr algn="ctr">
              <a:buNone/>
            </a:pPr>
            <a:r>
              <a:rPr lang="en-US" sz="2400" dirty="0" smtClean="0">
                <a:solidFill>
                  <a:srgbClr val="00FF00"/>
                </a:solidFill>
              </a:rPr>
              <a:t>Doctor of Medical Sciences and Surgery, Master of Obstetrics at the Pest Royal Hungarian University of Sciences, </a:t>
            </a:r>
          </a:p>
          <a:p>
            <a:pPr algn="ctr">
              <a:buNone/>
            </a:pPr>
            <a:r>
              <a:rPr lang="en-US" sz="2400" dirty="0" smtClean="0">
                <a:solidFill>
                  <a:srgbClr val="00FF00"/>
                </a:solidFill>
              </a:rPr>
              <a:t>Professor of Practical Obstetrics</a:t>
            </a:r>
          </a:p>
          <a:p>
            <a:pPr algn="ctr"/>
            <a:endParaRPr lang="en-US" sz="2400" dirty="0" smtClean="0">
              <a:solidFill>
                <a:srgbClr val="00FF00"/>
              </a:solidFill>
            </a:endParaRPr>
          </a:p>
          <a:p>
            <a:pPr algn="ctr">
              <a:buFontTx/>
              <a:buNone/>
            </a:pPr>
            <a:r>
              <a:rPr lang="en-US" sz="2400" b="1" dirty="0" smtClean="0">
                <a:solidFill>
                  <a:srgbClr val="00FF00"/>
                </a:solidFill>
              </a:rPr>
              <a:t>„Sa</a:t>
            </a:r>
            <a:r>
              <a:rPr lang="hu-HU" sz="2400" b="1" dirty="0" err="1" smtClean="0">
                <a:solidFill>
                  <a:srgbClr val="00FF00"/>
                </a:solidFill>
              </a:rPr>
              <a:t>vio</a:t>
            </a:r>
            <a:r>
              <a:rPr lang="en-US" sz="2400" b="1" dirty="0" smtClean="0">
                <a:solidFill>
                  <a:srgbClr val="00FF00"/>
                </a:solidFill>
              </a:rPr>
              <a:t>r of mothers and newborns</a:t>
            </a:r>
            <a:r>
              <a:rPr lang="hu-HU" sz="2400" b="1" dirty="0" smtClean="0">
                <a:solidFill>
                  <a:srgbClr val="00FF00"/>
                </a:solidFill>
              </a:rPr>
              <a:t>,</a:t>
            </a:r>
            <a:r>
              <a:rPr lang="en-US" sz="2400" b="1" dirty="0" smtClean="0">
                <a:solidFill>
                  <a:srgbClr val="00FF00"/>
                </a:solidFill>
              </a:rPr>
              <a:t> </a:t>
            </a:r>
            <a:endParaRPr lang="hu-HU" sz="2400" b="1" dirty="0" smtClean="0">
              <a:solidFill>
                <a:srgbClr val="00FF00"/>
              </a:solidFill>
            </a:endParaRPr>
          </a:p>
          <a:p>
            <a:pPr algn="ctr">
              <a:buFontTx/>
              <a:buNone/>
            </a:pPr>
            <a:r>
              <a:rPr lang="en-US" sz="2400" b="1" dirty="0" smtClean="0">
                <a:solidFill>
                  <a:srgbClr val="00FF00"/>
                </a:solidFill>
              </a:rPr>
              <a:t>who overcame the disease </a:t>
            </a:r>
            <a:endParaRPr lang="hu-HU" sz="2400" b="1" dirty="0" smtClean="0">
              <a:solidFill>
                <a:srgbClr val="00FF00"/>
              </a:solidFill>
            </a:endParaRPr>
          </a:p>
          <a:p>
            <a:pPr algn="ctr">
              <a:buFontTx/>
              <a:buNone/>
            </a:pPr>
            <a:r>
              <a:rPr lang="en-US" sz="2400" b="1" dirty="0" smtClean="0">
                <a:solidFill>
                  <a:srgbClr val="00FF00"/>
                </a:solidFill>
              </a:rPr>
              <a:t>but </a:t>
            </a:r>
            <a:r>
              <a:rPr lang="hu-HU" sz="2400" b="1" dirty="0" err="1" smtClean="0">
                <a:solidFill>
                  <a:srgbClr val="00FF00"/>
                </a:solidFill>
              </a:rPr>
              <a:t>could</a:t>
            </a:r>
            <a:r>
              <a:rPr lang="en-US" sz="2400" b="1" dirty="0" smtClean="0">
                <a:solidFill>
                  <a:srgbClr val="00FF00"/>
                </a:solidFill>
              </a:rPr>
              <a:t> not convince the people”</a:t>
            </a:r>
            <a:r>
              <a:rPr lang="hu-HU" sz="2400" b="1" dirty="0" smtClean="0">
                <a:solidFill>
                  <a:srgbClr val="00FF00"/>
                </a:solidFill>
              </a:rPr>
              <a:t>!</a:t>
            </a:r>
            <a:endParaRPr lang="hu-HU" altLang="hu-HU" sz="2000" dirty="0">
              <a:solidFill>
                <a:srgbClr val="00FF00"/>
              </a:solidFill>
            </a:endParaRPr>
          </a:p>
        </p:txBody>
      </p:sp>
      <p:pic>
        <p:nvPicPr>
          <p:cNvPr id="3" name="Picture 2" descr="C:\Users\Lipták Judit\Documents\Rosivall\KORTAN SERVER MASOLAT MAJUS 15\konyv\Semmelweis-Papp\szuleszeti keszle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1840" y="4403670"/>
            <a:ext cx="3034672" cy="1641480"/>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1983704" y="5939988"/>
            <a:ext cx="5252592" cy="369332"/>
          </a:xfrm>
          <a:prstGeom prst="rect">
            <a:avLst/>
          </a:prstGeom>
          <a:noFill/>
        </p:spPr>
        <p:txBody>
          <a:bodyPr wrap="none" rtlCol="0">
            <a:spAutoFit/>
          </a:bodyPr>
          <a:lstStyle/>
          <a:p>
            <a:r>
              <a:rPr lang="hu-HU" dirty="0" err="1" smtClean="0">
                <a:solidFill>
                  <a:schemeClr val="accent6">
                    <a:lumMod val="50000"/>
                  </a:schemeClr>
                </a:solidFill>
              </a:rPr>
              <a:t>Obstetrician</a:t>
            </a:r>
            <a:r>
              <a:rPr lang="hu-HU" dirty="0" smtClean="0">
                <a:solidFill>
                  <a:schemeClr val="accent6">
                    <a:lumMod val="50000"/>
                  </a:schemeClr>
                </a:solidFill>
              </a:rPr>
              <a:t> </a:t>
            </a:r>
            <a:r>
              <a:rPr lang="hu-HU" dirty="0" err="1" smtClean="0">
                <a:solidFill>
                  <a:schemeClr val="accent6">
                    <a:lumMod val="50000"/>
                  </a:schemeClr>
                </a:solidFill>
              </a:rPr>
              <a:t>surgical</a:t>
            </a:r>
            <a:r>
              <a:rPr lang="hu-HU" dirty="0" smtClean="0">
                <a:solidFill>
                  <a:schemeClr val="accent6">
                    <a:lumMod val="50000"/>
                  </a:schemeClr>
                </a:solidFill>
              </a:rPr>
              <a:t> </a:t>
            </a:r>
            <a:r>
              <a:rPr lang="hu-HU" dirty="0" err="1" smtClean="0">
                <a:solidFill>
                  <a:schemeClr val="accent6">
                    <a:lumMod val="50000"/>
                  </a:schemeClr>
                </a:solidFill>
              </a:rPr>
              <a:t>set</a:t>
            </a:r>
            <a:r>
              <a:rPr lang="hu-HU" dirty="0" smtClean="0">
                <a:solidFill>
                  <a:schemeClr val="accent6">
                    <a:lumMod val="50000"/>
                  </a:schemeClr>
                </a:solidFill>
              </a:rPr>
              <a:t> </a:t>
            </a:r>
            <a:r>
              <a:rPr lang="hu-HU" dirty="0" err="1" smtClean="0">
                <a:solidFill>
                  <a:schemeClr val="accent6">
                    <a:lumMod val="50000"/>
                  </a:schemeClr>
                </a:solidFill>
              </a:rPr>
              <a:t>from</a:t>
            </a:r>
            <a:r>
              <a:rPr lang="hu-HU" dirty="0" smtClean="0">
                <a:solidFill>
                  <a:schemeClr val="accent6">
                    <a:lumMod val="50000"/>
                  </a:schemeClr>
                </a:solidFill>
              </a:rPr>
              <a:t> </a:t>
            </a:r>
            <a:r>
              <a:rPr lang="hu-HU" dirty="0" err="1" smtClean="0">
                <a:solidFill>
                  <a:schemeClr val="accent6">
                    <a:lumMod val="50000"/>
                  </a:schemeClr>
                </a:solidFill>
              </a:rPr>
              <a:t>the</a:t>
            </a:r>
            <a:r>
              <a:rPr lang="hu-HU" dirty="0" smtClean="0">
                <a:solidFill>
                  <a:schemeClr val="accent6">
                    <a:lumMod val="50000"/>
                  </a:schemeClr>
                </a:solidFill>
              </a:rPr>
              <a:t> </a:t>
            </a:r>
            <a:r>
              <a:rPr lang="hu-HU" dirty="0" err="1" smtClean="0">
                <a:solidFill>
                  <a:schemeClr val="accent6">
                    <a:lumMod val="50000"/>
                  </a:schemeClr>
                </a:solidFill>
              </a:rPr>
              <a:t>time</a:t>
            </a:r>
            <a:r>
              <a:rPr lang="hu-HU" dirty="0" smtClean="0">
                <a:solidFill>
                  <a:schemeClr val="accent6">
                    <a:lumMod val="50000"/>
                  </a:schemeClr>
                </a:solidFill>
              </a:rPr>
              <a:t> of Semmelweis</a:t>
            </a:r>
            <a:endParaRPr lang="hu-HU" dirty="0">
              <a:solidFill>
                <a:schemeClr val="accent6">
                  <a:lumMod val="50000"/>
                </a:schemeClr>
              </a:solidFill>
            </a:endParaRPr>
          </a:p>
        </p:txBody>
      </p:sp>
    </p:spTree>
    <p:extLst>
      <p:ext uri="{BB962C8B-B14F-4D97-AF65-F5344CB8AC3E}">
        <p14:creationId xmlns:p14="http://schemas.microsoft.com/office/powerpoint/2010/main" val="9390455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Cím 1"/>
          <p:cNvSpPr>
            <a:spLocks noGrp="1"/>
          </p:cNvSpPr>
          <p:nvPr>
            <p:ph type="ctrTitle"/>
          </p:nvPr>
        </p:nvSpPr>
        <p:spPr>
          <a:xfrm>
            <a:off x="300038" y="4437112"/>
            <a:ext cx="8736458" cy="2304255"/>
          </a:xfrm>
        </p:spPr>
        <p:txBody>
          <a:bodyPr/>
          <a:lstStyle/>
          <a:p>
            <a:pPr algn="l">
              <a:spcAft>
                <a:spcPts val="1200"/>
              </a:spcAft>
            </a:pPr>
            <a:r>
              <a:rPr lang="hu-HU" altLang="hu-HU" sz="2000" dirty="0">
                <a:solidFill>
                  <a:srgbClr val="002060"/>
                </a:solidFill>
              </a:rPr>
              <a:t>- The </a:t>
            </a:r>
            <a:r>
              <a:rPr lang="en-GB" altLang="hu-HU" sz="2000" dirty="0">
                <a:solidFill>
                  <a:srgbClr val="002060"/>
                </a:solidFill>
              </a:rPr>
              <a:t>printed materials on the discovery of the causes of childbed fever (1847-1861) </a:t>
            </a:r>
            <a:r>
              <a:rPr lang="hu-HU" altLang="hu-HU" sz="2000" dirty="0" smtClean="0">
                <a:solidFill>
                  <a:srgbClr val="002060"/>
                </a:solidFill>
              </a:rPr>
              <a:t>is</a:t>
            </a:r>
            <a:r>
              <a:rPr lang="en-GB" altLang="hu-HU" sz="2000" dirty="0" smtClean="0">
                <a:solidFill>
                  <a:srgbClr val="002060"/>
                </a:solidFill>
              </a:rPr>
              <a:t> </a:t>
            </a:r>
            <a:r>
              <a:rPr lang="en-GB" altLang="hu-HU" sz="2000" dirty="0">
                <a:solidFill>
                  <a:srgbClr val="002060"/>
                </a:solidFill>
              </a:rPr>
              <a:t>inscribed in </a:t>
            </a:r>
            <a:r>
              <a:rPr lang="en-GB" altLang="hu-HU" sz="2000" b="1" dirty="0">
                <a:solidFill>
                  <a:srgbClr val="002060"/>
                </a:solidFill>
              </a:rPr>
              <a:t>Memory of the World Register </a:t>
            </a:r>
            <a:r>
              <a:rPr lang="hu-HU" altLang="hu-HU" sz="2000" b="1" dirty="0" smtClean="0">
                <a:solidFill>
                  <a:srgbClr val="002060"/>
                </a:solidFill>
              </a:rPr>
              <a:t>of </a:t>
            </a:r>
            <a:r>
              <a:rPr lang="en-US" altLang="hu-HU" sz="2000" b="1" dirty="0" smtClean="0">
                <a:solidFill>
                  <a:srgbClr val="002060"/>
                </a:solidFill>
              </a:rPr>
              <a:t>United </a:t>
            </a:r>
            <a:r>
              <a:rPr lang="en-US" altLang="hu-HU" sz="2000" b="1" dirty="0">
                <a:solidFill>
                  <a:srgbClr val="002060"/>
                </a:solidFill>
              </a:rPr>
              <a:t>Nations Educational, Scientific and Cultural </a:t>
            </a:r>
            <a:r>
              <a:rPr lang="en-US" altLang="hu-HU" sz="2000" b="1" dirty="0" smtClean="0">
                <a:solidFill>
                  <a:srgbClr val="002060"/>
                </a:solidFill>
              </a:rPr>
              <a:t>Organization</a:t>
            </a:r>
            <a:r>
              <a:rPr lang="hu-HU" altLang="hu-HU" sz="2000" dirty="0" smtClean="0">
                <a:solidFill>
                  <a:srgbClr val="002060"/>
                </a:solidFill>
              </a:rPr>
              <a:t>.</a:t>
            </a:r>
            <a:br>
              <a:rPr lang="hu-HU" altLang="hu-HU" sz="2000" dirty="0" smtClean="0">
                <a:solidFill>
                  <a:srgbClr val="002060"/>
                </a:solidFill>
              </a:rPr>
            </a:br>
            <a:r>
              <a:rPr lang="hu-HU" altLang="hu-HU" sz="2000" dirty="0">
                <a:solidFill>
                  <a:srgbClr val="002060"/>
                </a:solidFill>
              </a:rPr>
              <a:t/>
            </a:r>
            <a:br>
              <a:rPr lang="hu-HU" altLang="hu-HU" sz="2000" dirty="0">
                <a:solidFill>
                  <a:srgbClr val="002060"/>
                </a:solidFill>
              </a:rPr>
            </a:br>
            <a:r>
              <a:rPr lang="hu-HU" altLang="hu-HU" sz="2000" b="1" dirty="0" smtClean="0">
                <a:solidFill>
                  <a:srgbClr val="002060"/>
                </a:solidFill>
              </a:rPr>
              <a:t>- UNESCO </a:t>
            </a:r>
            <a:r>
              <a:rPr lang="en-US" altLang="hu-HU" sz="2000" dirty="0" smtClean="0">
                <a:solidFill>
                  <a:srgbClr val="002060"/>
                </a:solidFill>
              </a:rPr>
              <a:t>has included the 150th anniversary of Ignaz </a:t>
            </a:r>
            <a:r>
              <a:rPr lang="en-US" altLang="hu-HU" sz="2000" dirty="0" err="1" smtClean="0">
                <a:solidFill>
                  <a:srgbClr val="002060"/>
                </a:solidFill>
              </a:rPr>
              <a:t>Semmelweis</a:t>
            </a:r>
            <a:r>
              <a:rPr lang="en-US" altLang="hu-HU" sz="2000" dirty="0" smtClean="0">
                <a:solidFill>
                  <a:srgbClr val="002060"/>
                </a:solidFill>
              </a:rPr>
              <a:t>’ death in the list of notable anniversaries celebrated in 2015.</a:t>
            </a:r>
            <a:endParaRPr lang="hu-HU" altLang="hu-HU" sz="2000" dirty="0" smtClean="0">
              <a:solidFill>
                <a:srgbClr val="002060"/>
              </a:solidFill>
            </a:endParaRPr>
          </a:p>
        </p:txBody>
      </p:sp>
      <p:sp>
        <p:nvSpPr>
          <p:cNvPr id="154627" name="AutoShape 9" descr="data:image/jpeg;base64,/9j/4AAQSkZJRgABAQAAAQABAAD/2wCEAAkGBxQTEhUUExQWFRUXFxobFxgXGBcdGhgYGBwYGBoaGhwaHCggHB0lHBsaITEhJSkrLi4uFx8zODMsNygtLisBCgoKBQUFDgUFDisZExkrKysrKysrKysrKysrKysrKysrKysrKysrKysrKysrKysrKysrKysrKysrKysrKysrK//AABEIAQUAwQMBIgACEQEDEQH/xAAcAAABBQEBAQAAAAAAAAAAAAADAQIEBQYABwj/xAA+EAABAwIDBAgEBQQCAAcAAAABAAIRAyEEMUESUWHwBQYTcYGRobEiwdHhBzJCUvEUYnKSI4IVJDNjorLi/8QAFAEBAAAAAAAAAAAAAAAAAAAAAP/EABQRAQAAAAAAAAAAAAAAAAAAAAD/2gAMAwEAAhEDEQA/AINOu6UV1YmyZTZKf2Wd0BGVjlCeMQQhU2kbk7ZKAn9Q5NFY8VwZC7s+5A5tczZG7dwH0QG0yigQgJ/UEeXyUWriSpL2zkQoVUFArsYb5rv6w6BA2ZMJxZ5ICHFlFGK4+CilpTg1AZ9U79EF1a1lxB7t3MpGtgb0AzVnUpwceKUhOY4/e6DhVN0TtDHffPvF0wMlEbTKB1Oodk9/MfZc6oUuxaIuEgYgUVojyRW195iUNjLogZuQP2uPqVy7Y5hcgj0xuyT2dyCXkJ9N8oHuITXFPmeGn8pNiLoCESAkaI0SwERhytzz7IGPITjTlPDZNhzvVjhMGJkme9BDo4Quy7r/AMIruid58lcspC2/REJFudf4QUrehWk6+iMOgGxYn0VttRlZHpuJG9BnKvQB0M94/jkKurdGvabg23XA4reCjtDnegOpC4QYJ1PenNp+S0HSvRoJ2gIJ3DPw+io3giWnPdw0hAF1MTklDBzZEgJQAd6BgYAnALmMCVgQc4CedURjBCQsnyT2sQHGE4g5ab0rsJz8k1vPPOSPsjf78ygB/wCGv3ehSp/bOXIKPa9kVg3qO23P3TyUBCUVrihhutkUTujzQI0HVSKTZtZRmOve0eymdFvD5cMsh9UEzD0oGv3yVlQI3qFskuIOVo/+p9UR1EgHe2bb4+w9UFgTe08xPukIvlvT2t0I50RTSkoIZcTePdTaGXPBEpYUblMGHyQRw4gbpQ2g33qeaIhQarEETFEHn28Qq3pHo3bbbPT1Vq9so76drc2Qefklrth2eh3j6ojQrTrHgdpkizm5Rp9dFVYertNBjPPv19QgcTb+ErXT3LqjuHrzvSs0t80BY3o4daI3XUcVBa2hRwNyCQCIsErhAlBb3c8lPbUEXQLPPIXJvbf2jnxSIKJot9ITmKTRc2IIm3jKGxkbkD2jnciJ3H635+aUC3sgrema8MgZm3z9lZdXiNhvAgnzIKzHTlf/AJmNEQ0SfG1vCFf9AOJNhJAkjRwNnDx9wg3H9HaRe89/7h4595SvogP4OBBnz8oS4HFCBf4Tdpv67nC3JTOkKl9xAMeI5PcgJX/O21iD8ufFHpQoVJ8kO4SB3xbwhTaIQSaICmAKM211JYUDXAKBi6PPsrOFFr0pCCqO6Lc+a7teOnPv6oldgy58OdFCfUjIIA9JUpa7u87LG4OqQ+ozc6RbQj7HzWxxVUbOee/u5txWHL9nFkfubkd4v7SgsnDwSTBRAOCR7fi180CjxUpkRzuQqdvT7Ig4c6IF2kmScWnPn+UhabIO2f7fdch7TuK5BCDbJ1MJwMjPkJwbfPuQdoedye0mEgFs/FJtWQYrp8/+YPh7BWPV3pMte0EwRkeefnA6y04rd4B+SBQB74yI3IPWcBWLpGzciXsIz/uG7W+oJG4oDi5oPxSzSRMgkSJjx7+8qm6rdLGAyqLZhxyB4O/TffbfGa2wpNdpfM2nhJA+K++6CqwlR1mkcRvAyniLCe7NXdN9rc94UQ0RcNB2RkNpsehn23JcI6SWzBG6TG++XggtKF1LZvQ2MXbenmgkgodRmqdRKI5qCmxdK958vqqzGNtYefvuWkrU5CrcZQjS2vqgyuLqGMzItsrK9MM7N9KtBA2xJJORsff0WzoR2huMjpect2cKh67UZYGZCJPDPzQHLCfL3XbGvOqrOrvSIqUhB+JsB3eNVZON7cUBdkTzzKeGWmfBMaCLlSaDCXCbifVA1jJA+yJUpRabBK9to8uG/ninOJIvwPggjTwd5hIpP9O3ePILkFJSYbI4p2Q6VolGme7cgVsR4pkA+KcTuCaHQSgynWmgQ4OCg9AYB9epssgBoJc85NbvKuuslUFmd9ImI1Vb0XjDTwtbZ/NUcGeFiff1QazqzhQ5zqTarHu2S5uybEiJBByNxcHRamnRDQAWyIDmxpMbxA7xEZWME4/oai3D1qOy0bT2w93+dj3DXwAW4oN7QTkSA5p1kgbbb6Ezbv8AAEqFzh8TXBpzO02DuBmT6qbgsKBkBfKMgo9OmC719sx3+ytKB4IJDDshNDQSuHPOSG9+yRMAIJNFsKJ0v0w2k0xc7iqnpXpECTUeWBt84gDz5ssXjX4nEBz6LHGneKjrzpAAMjvMILvpL8QBStEk7lncR+JDnGNi07/ZZPpWhUbG2bnMQG+4EqX0N1XqPLXvtTN5FyRwQa/AdLg0jiCCGtDi/u09ViemOsT64cACGzv00XqXTvVsHo7s6G1du8S47iYyyy/nxulhmdq1rpguAIyIuAZQaPqh0c5re1c4jats7xvWnFODMIeEw4awAZCwvwR2s51QHoxz3KTRcAd3D081EaDlbNGYw3J5yQEqUpTuz8edF1R2Xdv4pS4i/N/v7IO2zztLk3tOA58FyCnZMZ82+6dTaZyKFSdbnyRS7TPegf37t6hdIvIgZAjOJgmLo+2FDx+1mDv/AJCCg6wYioTsu2bAAAWtFjA4d5soHRZ2mvbq0h/yPyQce8yQSPL55p/QGIDKw2vyvBa7ud94QXnTuKcH0mNMEsAaf8rA8Fuugax2S1x+ODtRvESR3klYrpHBkvpnN9P4SN7f0vbvGhVz0A19Kqyo7aO18LgbWO6c4dB8EGxp1Ttc6QPkrXCOnzVJXHxwMpPvCsMHV2ZlBcpr+KjUcRI91L2xCCufh6YId2dORkdhsjK4VH1h6OZWkg7J4eOf1WjxDVXOok5+KDE4Dqa11UOfOw2Lk3ceA0WuGGbZrQA0ZBo0UjsD3b+HPzQG1S5xYw5QC6NTlFxyUFl0RVgdmbtNvNeXfiZ1e7CvttHwVPiB3O1HsfEr0Vj3UntDhIOZGh50T+vvRoxGCfaXtG03fI08ckGB6ExPaUmOnS/fkfVWYeDcb8ue9ZrqnV/4dn9r3a74KuwUEl7ufXdmlbVIAvM28efZA2rIzMggI1xgG+nhCOwk6xkgNEi/PMeqkUXG3f8Ax4oF2O7yKRGlv93mFyDOthEDvKU1tySeZTgOeN0CvYZUPpCq5okCwIkyMtxnJTz4c6Jr2SItfyQYvG0g4fECC220MjqNrjfyVPWpbJ38Qtlj8IW/l2WneIHnlKzuNwTwfizORvHoCg03VDGsxI7KtdzB8Dp+KMjfNajE4p1I7LBYAyTJNt3lqvL8Bt0j2jCQ5ptFubL0Do/rXSLf+X8waJn1QXmEfvMm07hOWZ781fUqYIjVYzq3X7c1a7sjUAbwa1oiPElbDBHnzQK5myjMrTklrtlRWOjMxHPmgnuF0zZATXVJ7/p4+KiYmo6Ibfm3egidPdKim0xckRAN5yWcxfSVXCgOaztPhBfBbO3+oEZxlBG5SOl6fZEOqfmsQNRN579PBZzAdJurVHtFrEjXTZIi0xnHA6oC1fxGxAdL8M0N/wC02sYJ14Quxf4j1Hns6Q+F0AAwAJGtloejsC00qhqCm5tgBAmS2589kSNzlQYroTBt7TaaNuJYGmxMibG0wZGXG2QV3VtpG3I/Xp3CVeObfhJ3aFUnV+qGVKlEGQDLSdRkQe5aIt9T90DGC1ozUnD07+XBJRNkVvDXnnvQOa2AnscIGdrm3dK4c+OuSadBw5/lATtBx9PquQ/9fP7JUGfB4oj36A5FQaVWL5FPFQfLT5hBKq1TAhOpVMvX7KBUqb/p78EdtXd58hBLqMB4Tz5eihOwfxZF0+HqpVIjnmyTo/FipimUGXkw5wyAAJMcYaUEnD9Taz8M5zWiZ22NESQJEW1IvedFm8F0Htu+Kw1+kL3XAU4aANBZUPT/AFcBc6tRFzeowfqOrm8d48e8KTo+i2nSawSBmI4+yu8FUkDyt3aLOtxGydnmYurLo/EcL6+Mc+KDRuEjwUV1GEalUlvPyQ6tSyBoYZn6ouCpzJ/mEBpGsSldWIkDUG3HmEGE644vtK7od8DJ+L9MwbA90nyWdxNdlIbTc3EQBmQC73kFajpzoU1HSZvocgBeBe29ZvG9X6s/CCYAuBkI1QBrdZXyYzDWjhPxyQO9wVNisWXwZuJjx5nxViequIMnYIiM1XYnAupENcMyPdBedXsEe2LiCIA8JC1bG3PPBQcKInjnqpja2mcnIHnigc2eSpTBZRmkGbn56Iwq8+iBSN3PIRA2/Md3ggtqDOfM68bqUKpgTvtu9rIHdnwPPguQ+0/y8x9VyDz9lWBz7qUx44c68woFFs+malzpkAfW2YQTA2bj7eB/jNFpMvcHn+UKk60aHQj5p9N4F5sM59b8lAzpDEGnTc8aC3fkPdVXUTpAUsWx7rw6fMOa7x2XE94Q+nekWvAYy4Bu7TWAN/eqRstII8wg+oMM8EBzTIIkHeCjheZdQet42QyoZAzH7Sc3DeDqOT6bSIIBBBBEgjcgz/WLq2K3x0vhfqMg7jwdxWHFV9F7mvBa4WIK9b2VWdOdC08S2H2cPyvGbdfEcD6IMtgOkdoaToIPdNrqVUxVjEjngs10t0bXwhIfdpkMeB8JziToeB9c0yj0xLRte9vLX+EGlw75NyfVSGuv3dyy9Lpds2IjmdbZozOnWD9Q4oNS2gDE34c/JXFLDgCwCxVLrHTgfF3mdNytW9bKEQXzvsgl9J4UQbSe/vXmPWeg01GjXbFvHgtH011ypwQCOH1WPwzX16vaXDQSRP6jpnoN6C/ZTnm1/HnijG0ZA93qPRRqT4BPJT6pmLjPz+XkgI15nnej7fO/uKiicgdPHzHNlz3mLHv8N4HuEEinYTz90YPsPY794O9QQbZ6byiisIjccju4HyQEt+2p/quTO0p/vd5rkGOpt+HRHptGQPd9YPyUenOZsJvGkotF4AnLX56oJlKne/dw557qbpjGbR2W/lETx+wT+kOltobDPF30VY6wiyBhbqOZTWtsupzMb12sR5IDYXFupvDmGCOb8F6x1D64AgMcfh1GZYd4/t5zmfIoRsDin0nhzSQRzB3gwg+oGuBAIMgiQRkQU4NXnPULraHN2Xfl1bqwmfibvbw+eforXggEGQciMjKBleg14LXNDmkXDhII4yvNetfUZ7JqYWXMzNO5c3/H9w4Z969NKg9J9L0cOJqvDTmG5ud/i3M+yDwJ7rw6ec1FNYhxAIK9Oq4Wn0o59RmH7LZMdqHAuJ/9ylAkRmQZHFYXpDqzXZiXUeyc+oIIDAXSDk4QPy8TuOSCuFVxcGtG06QA0CSTuAGd9E8YWs4/l2dPigemasHYV/RhpVnbBxO1IpkhwpNAuXbJjaMwL278gdI9Yw520xmZlwOk3gb+9BJw/QjW/E47bvS+4KwaLABEw1QOYCLyJHceC6qBI9SNEHTqSkpmONsv491zLNiCDOmfp9Expz0+vyQSmOi58J+vyzTH0o1PzHch9tqbHw9RlCK2qZj0PyJy80HHj4OC5wi8yIyHyQqzgLRfcZ90hOY9+PPFA3tOI/2+65Ml37fULkGb7TZaS4xujI9yr8RinPtkN2/vQalYvI3aDcjUqfDRA/DYcnm6FUapDnbPOSjVUDtJH3T6l4d5pKFwQbzklw5zCDiye/n1SMbmnnIbxz8l0yDzfOyB2Dxb6Tw5pgjyvp3Feu9T+t4ezfH5mTccWrx6VJweJdScHMJBHPig9J61dfK/bup4Y9mxgE7TWFznWJN5AEG1/t570jinVHue97y8m7iZv7pcTju0qGpkXASBlIESPASoLmEhxOTc5zvuQbXqp15fh2EOYx8CO0b8D4nJx2YdF4kSFO6f651Kgd2LXUpgmGhznQBm+d+RAEBeeYprdowLCI+am0+kCymGtcQ4k+A0F+boK/HVXueXPmTvN/ufqj08E+NqLeSBWxJcRJNiL7lJZWZB+B7jvJJE6SEC4PpR1F1rsn8p79FpmdINqiWu+oNvGViqzplDpVS27TCDaurR9tO5NNU+f38R38Vn6HSxH5hPEa94VjTxbXCWnw3fNBZUqxJgEA8ydyOHEQMs88jpGUeyr6dYGb+Mn3+WSkuqRG7Ubo4aoCvJsN2QOm+E+DBMeGffx3ZIDqt7624J7Ko+/wBEEftBuHqlR5HDz/8AyuQYuhR42UpoA55hCD/VJVfMQg7E8jnNCJlo4JdqV1MQboEoOgolazpGqCRB8VKfcTuQK4a7+T8kF5g+ycCYzyS7EjuQJTv81wIQsk9zgQgU5olGrMtmxGqA1KRBncguerXRP9ViqLDOw4jtCP0tGZJ0JiAd5Xq+P6gMP/pPAgQA5s91xl5Lz38PetLcMXUqrR2dRzT2kfExzfylx1YDcjSSRqD7lQqS0HO3OSDxjrR1TfSEvYGmfhePyvi8HnRZvBvbkAA7Ig28Qvees2F7XDPBFxsuHAtcCfSR4rwbrThBSxdZgEBtR4EZABzgPSEAOlQ0kCBleN/1Va5kc6c+yI5xmTfikeba29j48ygBkiU3kXBOaG6CnEoNDg6wcNJ158eYUs8O/eFncHULXDdF+KvvGDfLnjwQEsbz68/NStgkX8/5+qiNd4AbvmPWVLpmBe06jLkoBf05/u/1qfVKn/D+4eQXIMcymSJSv3KZTbunPLm6XFYcG4nn1QVyIxuqYWQitHkgSoNeCLhmyCJ0554pGNkJcO0goEosJMDx9kSgYJb38+yR9OHFJUfDgbXAlBHcwhcLIuLZeU2nldA0CO5NIUjZESDogBmcIGtN171+GfShr4FgJl1Ilh4gXYf9SB/1K8HF8/mvQvwh6V7PEmgcqzTH+bJc3/47Y8kHsL2SCDkV4h+JmF2cbVIzJn/ZrXe8r3OF5j+LeBHaU6kWLQCR/aSPZw8kHlFB0yN+9MrGJHMLqtPZcRxjwQnQgQhPCfTamEICNsVcYOttN4jPuVNGSlYWrsvG7IoL2k45eh14DcpdNpgWI3wbel/MKNS059yrIXEzeIglw42IPoZlBEhu4+S5d2bv7vN31XIKOk9hyN+ebJ4eALxnEHPfOWXion9LN2HPQru1P6sxzvQSXUActfJRalLZt5d/8ItOpfn0Kk1Gh4OlvPVBX4YSckbCiXeqDh3fEJRctr0hB2IMwYQn05E6A+Uo9Y/CO76IJJiBaBpO9A5wloOcZgz38wg0mojHZ53H3TNqECOYM9ErGxr6J7jIQWm90D3UYM6KbhMaadSnVpmHMcHN72mb8PeVBNfRK5nwlB9N4HFNq02VWXa9rXN7nAEe6y/4m4bawzXftdHg4fVoUX8Jelu1wnZOPxUHRn+h8uafPaH/AFCv+uGH28HVAzABHgQT6Sg8D6Xwwlrh+occwPuqotnILR9I4eaJ3s9v4VBtQgFTzS1BB+iV3BK9hOSB9N0kJ1bNMwzkWqguOiKm02NRl8irpsWDstMuedFlcDX2XA+a0TKtrd8cUD+wby0/VIjbDN7vI/Rcgx9HEFneinFhwiOfdAzPD6JvYTkb7kCVG7ro+Fq38PsgMkFSqFJrvJA2sIO0PTT7rq9WSPNPfRLeKBUdppb0mED8S+wQWVee9dXbMFDa1A+i8z9k+oR42hBDb2RnUye5AM1Eu1N9YSMpm/Dx4JBTI0m3PcgY5EZVMQmvAStZA4oNZ+GfS5o45rSQG1ppmTaTdp79oAeK9zxVIPpuYcnNLfMQvmFjiC1wkEajMHQjivozq106zFUGVGubt7Le0aCJY4i4I0vKDybG4cbT2EZn0KxuIpw5wOYJF+BXp3WvC7OKI3l0eMlvpCwnWnCbFSRk8TbeLH0ugqQEjqpiLRvTqrI1B7uGSZogcx0eidUdPzTHAQDzKc0iEBKZV/0RWkHK3zWfFI6KxwT9jOeSgu+0G73XKPsf2jzK5BR4ygGwRqo7QZzSrkE2iZIBAKkPwoBEWtp3pFyBW4YOtOh9FFrYcTzvXLkD2YcXvkFG7O5HGPWFy5B2Ho/Eppo6c3SrkEepQvnmmU6cHPX5pVyCR2ILgDlKlswDZflbK2hEb0i5ACvgAw5zB514rSfhzULcfTAP5w8O4jYLo84PglXINR1tZNacsjbfdvssl1uwgdSDsiIyG/TncuXIMWaIRXYcBs8AkXIG9h8MzquZS4rlyCzwtC8zzIHzUithQS0byefRcuQF2O/zK5cuQf/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hu-HU" altLang="hu-HU" sz="1800" smtClean="0">
              <a:solidFill>
                <a:srgbClr val="000000"/>
              </a:solidFill>
            </a:endParaRPr>
          </a:p>
        </p:txBody>
      </p:sp>
      <p:sp>
        <p:nvSpPr>
          <p:cNvPr id="154628" name="AutoShape 11" descr="data:image/jpeg;base64,/9j/4AAQSkZJRgABAQAAAQABAAD/2wCEAAkGBxQTEhUUExQWFRUXFxobFxgXGBcdGhgYGBwYGBoaGhwaHCggHB0lHBsaITEhJSkrLi4uFx8zODMsNygtLisBCgoKBQUFDgUFDisZExkrKysrKysrKysrKysrKysrKysrKysrKysrKysrKysrKysrKysrKysrKysrKysrKysrK//AABEIAQUAwQMBIgACEQEDEQH/xAAcAAABBQEBAQAAAAAAAAAAAAADAQIEBQYABwj/xAA+EAABAwIDBAgEBQQCAAcAAAABAAIRAyEEMUESUWHwBQYTcYGRobEiwdHhBzJCUvEUYnKSI4IVJDNjorLi/8QAFAEBAAAAAAAAAAAAAAAAAAAAAP/EABQRAQAAAAAAAAAAAAAAAAAAAAD/2gAMAwEAAhEDEQA/AINOu6UV1YmyZTZKf2Wd0BGVjlCeMQQhU2kbk7ZKAn9Q5NFY8VwZC7s+5A5tczZG7dwH0QG0yigQgJ/UEeXyUWriSpL2zkQoVUFArsYb5rv6w6BA2ZMJxZ5ICHFlFGK4+CilpTg1AZ9U79EF1a1lxB7t3MpGtgb0AzVnUpwceKUhOY4/e6DhVN0TtDHffPvF0wMlEbTKB1Oodk9/MfZc6oUuxaIuEgYgUVojyRW195iUNjLogZuQP2uPqVy7Y5hcgj0xuyT2dyCXkJ9N8oHuITXFPmeGn8pNiLoCESAkaI0SwERhytzz7IGPITjTlPDZNhzvVjhMGJkme9BDo4Quy7r/AMIruid58lcspC2/REJFudf4QUrehWk6+iMOgGxYn0VttRlZHpuJG9BnKvQB0M94/jkKurdGvabg23XA4reCjtDnegOpC4QYJ1PenNp+S0HSvRoJ2gIJ3DPw+io3giWnPdw0hAF1MTklDBzZEgJQAd6BgYAnALmMCVgQc4CedURjBCQsnyT2sQHGE4g5ab0rsJz8k1vPPOSPsjf78ygB/wCGv3ehSp/bOXIKPa9kVg3qO23P3TyUBCUVrihhutkUTujzQI0HVSKTZtZRmOve0eymdFvD5cMsh9UEzD0oGv3yVlQI3qFskuIOVo/+p9UR1EgHe2bb4+w9UFgTe08xPukIvlvT2t0I50RTSkoIZcTePdTaGXPBEpYUblMGHyQRw4gbpQ2g33qeaIhQarEETFEHn28Qq3pHo3bbbPT1Vq9so76drc2Qefklrth2eh3j6ojQrTrHgdpkizm5Rp9dFVYertNBjPPv19QgcTb+ErXT3LqjuHrzvSs0t80BY3o4daI3XUcVBa2hRwNyCQCIsErhAlBb3c8lPbUEXQLPPIXJvbf2jnxSIKJot9ITmKTRc2IIm3jKGxkbkD2jnciJ3H635+aUC3sgrema8MgZm3z9lZdXiNhvAgnzIKzHTlf/AJmNEQ0SfG1vCFf9AOJNhJAkjRwNnDx9wg3H9HaRe89/7h4595SvogP4OBBnz8oS4HFCBf4Tdpv67nC3JTOkKl9xAMeI5PcgJX/O21iD8ufFHpQoVJ8kO4SB3xbwhTaIQSaICmAKM211JYUDXAKBi6PPsrOFFr0pCCqO6Lc+a7teOnPv6oldgy58OdFCfUjIIA9JUpa7u87LG4OqQ+ozc6RbQj7HzWxxVUbOee/u5txWHL9nFkfubkd4v7SgsnDwSTBRAOCR7fi180CjxUpkRzuQqdvT7Ig4c6IF2kmScWnPn+UhabIO2f7fdch7TuK5BCDbJ1MJwMjPkJwbfPuQdoedye0mEgFs/FJtWQYrp8/+YPh7BWPV3pMte0EwRkeefnA6y04rd4B+SBQB74yI3IPWcBWLpGzciXsIz/uG7W+oJG4oDi5oPxSzSRMgkSJjx7+8qm6rdLGAyqLZhxyB4O/TffbfGa2wpNdpfM2nhJA+K++6CqwlR1mkcRvAyniLCe7NXdN9rc94UQ0RcNB2RkNpsehn23JcI6SWzBG6TG++XggtKF1LZvQ2MXbenmgkgodRmqdRKI5qCmxdK958vqqzGNtYefvuWkrU5CrcZQjS2vqgyuLqGMzItsrK9MM7N9KtBA2xJJORsff0WzoR2huMjpect2cKh67UZYGZCJPDPzQHLCfL3XbGvOqrOrvSIqUhB+JsB3eNVZON7cUBdkTzzKeGWmfBMaCLlSaDCXCbifVA1jJA+yJUpRabBK9to8uG/ninOJIvwPggjTwd5hIpP9O3ePILkFJSYbI4p2Q6VolGme7cgVsR4pkA+KcTuCaHQSgynWmgQ4OCg9AYB9epssgBoJc85NbvKuuslUFmd9ImI1Vb0XjDTwtbZ/NUcGeFiff1QazqzhQ5zqTarHu2S5uybEiJBByNxcHRamnRDQAWyIDmxpMbxA7xEZWME4/oai3D1qOy0bT2w93+dj3DXwAW4oN7QTkSA5p1kgbbb6Ezbv8AAEqFzh8TXBpzO02DuBmT6qbgsKBkBfKMgo9OmC719sx3+ytKB4IJDDshNDQSuHPOSG9+yRMAIJNFsKJ0v0w2k0xc7iqnpXpECTUeWBt84gDz5ssXjX4nEBz6LHGneKjrzpAAMjvMILvpL8QBStEk7lncR+JDnGNi07/ZZPpWhUbG2bnMQG+4EqX0N1XqPLXvtTN5FyRwQa/AdLg0jiCCGtDi/u09ViemOsT64cACGzv00XqXTvVsHo7s6G1du8S47iYyyy/nxulhmdq1rpguAIyIuAZQaPqh0c5re1c4jats7xvWnFODMIeEw4awAZCwvwR2s51QHoxz3KTRcAd3D081EaDlbNGYw3J5yQEqUpTuz8edF1R2Xdv4pS4i/N/v7IO2zztLk3tOA58FyCnZMZ82+6dTaZyKFSdbnyRS7TPegf37t6hdIvIgZAjOJgmLo+2FDx+1mDv/AJCCg6wYioTsu2bAAAWtFjA4d5soHRZ2mvbq0h/yPyQce8yQSPL55p/QGIDKw2vyvBa7ud94QXnTuKcH0mNMEsAaf8rA8Fuugax2S1x+ODtRvESR3klYrpHBkvpnN9P4SN7f0vbvGhVz0A19Kqyo7aO18LgbWO6c4dB8EGxp1Ttc6QPkrXCOnzVJXHxwMpPvCsMHV2ZlBcpr+KjUcRI91L2xCCufh6YId2dORkdhsjK4VH1h6OZWkg7J4eOf1WjxDVXOok5+KDE4Dqa11UOfOw2Lk3ceA0WuGGbZrQA0ZBo0UjsD3b+HPzQG1S5xYw5QC6NTlFxyUFl0RVgdmbtNvNeXfiZ1e7CvttHwVPiB3O1HsfEr0Vj3UntDhIOZGh50T+vvRoxGCfaXtG03fI08ckGB6ExPaUmOnS/fkfVWYeDcb8ue9ZrqnV/4dn9r3a74KuwUEl7ufXdmlbVIAvM28efZA2rIzMggI1xgG+nhCOwk6xkgNEi/PMeqkUXG3f8Ax4oF2O7yKRGlv93mFyDOthEDvKU1tySeZTgOeN0CvYZUPpCq5okCwIkyMtxnJTz4c6Jr2SItfyQYvG0g4fECC220MjqNrjfyVPWpbJ38Qtlj8IW/l2WneIHnlKzuNwTwfizORvHoCg03VDGsxI7KtdzB8Dp+KMjfNajE4p1I7LBYAyTJNt3lqvL8Bt0j2jCQ5ptFubL0Do/rXSLf+X8waJn1QXmEfvMm07hOWZ781fUqYIjVYzq3X7c1a7sjUAbwa1oiPElbDBHnzQK5myjMrTklrtlRWOjMxHPmgnuF0zZATXVJ7/p4+KiYmo6Ibfm3egidPdKim0xckRAN5yWcxfSVXCgOaztPhBfBbO3+oEZxlBG5SOl6fZEOqfmsQNRN579PBZzAdJurVHtFrEjXTZIi0xnHA6oC1fxGxAdL8M0N/wC02sYJ14Quxf4j1Hns6Q+F0AAwAJGtloejsC00qhqCm5tgBAmS2589kSNzlQYroTBt7TaaNuJYGmxMibG0wZGXG2QV3VtpG3I/Xp3CVeObfhJ3aFUnV+qGVKlEGQDLSdRkQe5aIt9T90DGC1ozUnD07+XBJRNkVvDXnnvQOa2AnscIGdrm3dK4c+OuSadBw5/lATtBx9PquQ/9fP7JUGfB4oj36A5FQaVWL5FPFQfLT5hBKq1TAhOpVMvX7KBUqb/p78EdtXd58hBLqMB4Tz5eihOwfxZF0+HqpVIjnmyTo/FipimUGXkw5wyAAJMcYaUEnD9Taz8M5zWiZ22NESQJEW1IvedFm8F0Htu+Kw1+kL3XAU4aANBZUPT/AFcBc6tRFzeowfqOrm8d48e8KTo+i2nSawSBmI4+yu8FUkDyt3aLOtxGydnmYurLo/EcL6+Mc+KDRuEjwUV1GEalUlvPyQ6tSyBoYZn6ouCpzJ/mEBpGsSldWIkDUG3HmEGE644vtK7od8DJ+L9MwbA90nyWdxNdlIbTc3EQBmQC73kFajpzoU1HSZvocgBeBe29ZvG9X6s/CCYAuBkI1QBrdZXyYzDWjhPxyQO9wVNisWXwZuJjx5nxViequIMnYIiM1XYnAupENcMyPdBedXsEe2LiCIA8JC1bG3PPBQcKInjnqpja2mcnIHnigc2eSpTBZRmkGbn56Iwq8+iBSN3PIRA2/Md3ggtqDOfM68bqUKpgTvtu9rIHdnwPPguQ+0/y8x9VyDz9lWBz7qUx44c68woFFs+malzpkAfW2YQTA2bj7eB/jNFpMvcHn+UKk60aHQj5p9N4F5sM59b8lAzpDEGnTc8aC3fkPdVXUTpAUsWx7rw6fMOa7x2XE94Q+nekWvAYy4Bu7TWAN/eqRstII8wg+oMM8EBzTIIkHeCjheZdQet42QyoZAzH7Sc3DeDqOT6bSIIBBBBEgjcgz/WLq2K3x0vhfqMg7jwdxWHFV9F7mvBa4WIK9b2VWdOdC08S2H2cPyvGbdfEcD6IMtgOkdoaToIPdNrqVUxVjEjngs10t0bXwhIfdpkMeB8JziToeB9c0yj0xLRte9vLX+EGlw75NyfVSGuv3dyy9Lpds2IjmdbZozOnWD9Q4oNS2gDE34c/JXFLDgCwCxVLrHTgfF3mdNytW9bKEQXzvsgl9J4UQbSe/vXmPWeg01GjXbFvHgtH011ypwQCOH1WPwzX16vaXDQSRP6jpnoN6C/ZTnm1/HnijG0ZA93qPRRqT4BPJT6pmLjPz+XkgI15nnej7fO/uKiicgdPHzHNlz3mLHv8N4HuEEinYTz90YPsPY794O9QQbZ6byiisIjccju4HyQEt+2p/quTO0p/vd5rkGOpt+HRHptGQPd9YPyUenOZsJvGkotF4AnLX56oJlKne/dw557qbpjGbR2W/lETx+wT+kOltobDPF30VY6wiyBhbqOZTWtsupzMb12sR5IDYXFupvDmGCOb8F6x1D64AgMcfh1GZYd4/t5zmfIoRsDin0nhzSQRzB3gwg+oGuBAIMgiQRkQU4NXnPULraHN2Xfl1bqwmfibvbw+eforXggEGQciMjKBleg14LXNDmkXDhII4yvNetfUZ7JqYWXMzNO5c3/H9w4Z969NKg9J9L0cOJqvDTmG5ud/i3M+yDwJ7rw6ec1FNYhxAIK9Oq4Wn0o59RmH7LZMdqHAuJ/9ylAkRmQZHFYXpDqzXZiXUeyc+oIIDAXSDk4QPy8TuOSCuFVxcGtG06QA0CSTuAGd9E8YWs4/l2dPigemasHYV/RhpVnbBxO1IpkhwpNAuXbJjaMwL278gdI9Yw520xmZlwOk3gb+9BJw/QjW/E47bvS+4KwaLABEw1QOYCLyJHceC6qBI9SNEHTqSkpmONsv491zLNiCDOmfp9Expz0+vyQSmOi58J+vyzTH0o1PzHch9tqbHw9RlCK2qZj0PyJy80HHj4OC5wi8yIyHyQqzgLRfcZ90hOY9+PPFA3tOI/2+65Ml37fULkGb7TZaS4xujI9yr8RinPtkN2/vQalYvI3aDcjUqfDRA/DYcnm6FUapDnbPOSjVUDtJH3T6l4d5pKFwQbzklw5zCDiye/n1SMbmnnIbxz8l0yDzfOyB2Dxb6Tw5pgjyvp3Feu9T+t4ezfH5mTccWrx6VJweJdScHMJBHPig9J61dfK/bup4Y9mxgE7TWFznWJN5AEG1/t570jinVHue97y8m7iZv7pcTju0qGpkXASBlIESPASoLmEhxOTc5zvuQbXqp15fh2EOYx8CO0b8D4nJx2YdF4kSFO6f651Kgd2LXUpgmGhznQBm+d+RAEBeeYprdowLCI+am0+kCymGtcQ4k+A0F+boK/HVXueXPmTvN/ufqj08E+NqLeSBWxJcRJNiL7lJZWZB+B7jvJJE6SEC4PpR1F1rsn8p79FpmdINqiWu+oNvGViqzplDpVS27TCDaurR9tO5NNU+f38R38Vn6HSxH5hPEa94VjTxbXCWnw3fNBZUqxJgEA8ydyOHEQMs88jpGUeyr6dYGb+Mn3+WSkuqRG7Ubo4aoCvJsN2QOm+E+DBMeGffx3ZIDqt7624J7Ko+/wBEEftBuHqlR5HDz/8AyuQYuhR42UpoA55hCD/VJVfMQg7E8jnNCJlo4JdqV1MQboEoOgolazpGqCRB8VKfcTuQK4a7+T8kF5g+ycCYzyS7EjuQJTv81wIQsk9zgQgU5olGrMtmxGqA1KRBncguerXRP9ViqLDOw4jtCP0tGZJ0JiAd5Xq+P6gMP/pPAgQA5s91xl5Lz38PetLcMXUqrR2dRzT2kfExzfylx1YDcjSSRqD7lQqS0HO3OSDxjrR1TfSEvYGmfhePyvi8HnRZvBvbkAA7Ig28Qvees2F7XDPBFxsuHAtcCfSR4rwbrThBSxdZgEBtR4EZABzgPSEAOlQ0kCBleN/1Va5kc6c+yI5xmTfikeba29j48ygBkiU3kXBOaG6CnEoNDg6wcNJ158eYUs8O/eFncHULXDdF+KvvGDfLnjwQEsbz68/NStgkX8/5+qiNd4AbvmPWVLpmBe06jLkoBf05/u/1qfVKn/D+4eQXIMcymSJSv3KZTbunPLm6XFYcG4nn1QVyIxuqYWQitHkgSoNeCLhmyCJ0554pGNkJcO0goEosJMDx9kSgYJb38+yR9OHFJUfDgbXAlBHcwhcLIuLZeU2nldA0CO5NIUjZESDogBmcIGtN171+GfShr4FgJl1Ilh4gXYf9SB/1K8HF8/mvQvwh6V7PEmgcqzTH+bJc3/47Y8kHsL2SCDkV4h+JmF2cbVIzJn/ZrXe8r3OF5j+LeBHaU6kWLQCR/aSPZw8kHlFB0yN+9MrGJHMLqtPZcRxjwQnQgQhPCfTamEICNsVcYOttN4jPuVNGSlYWrsvG7IoL2k45eh14DcpdNpgWI3wbel/MKNS059yrIXEzeIglw42IPoZlBEhu4+S5d2bv7vN31XIKOk9hyN+ebJ4eALxnEHPfOWXion9LN2HPQru1P6sxzvQSXUActfJRalLZt5d/8ItOpfn0Kk1Gh4OlvPVBX4YSckbCiXeqDh3fEJRctr0hB2IMwYQn05E6A+Uo9Y/CO76IJJiBaBpO9A5wloOcZgz38wg0mojHZ53H3TNqECOYM9ErGxr6J7jIQWm90D3UYM6KbhMaadSnVpmHMcHN72mb8PeVBNfRK5nwlB9N4HFNq02VWXa9rXN7nAEe6y/4m4bawzXftdHg4fVoUX8Jelu1wnZOPxUHRn+h8uafPaH/AFCv+uGH28HVAzABHgQT6Sg8D6Xwwlrh+occwPuqotnILR9I4eaJ3s9v4VBtQgFTzS1BB+iV3BK9hOSB9N0kJ1bNMwzkWqguOiKm02NRl8irpsWDstMuedFlcDX2XA+a0TKtrd8cUD+wby0/VIjbDN7vI/Rcgx9HEFneinFhwiOfdAzPD6JvYTkb7kCVG7ro+Fq38PsgMkFSqFJrvJA2sIO0PTT7rq9WSPNPfRLeKBUdppb0mED8S+wQWVee9dXbMFDa1A+i8z9k+oR42hBDb2RnUye5AM1Eu1N9YSMpm/Dx4JBTI0m3PcgY5EZVMQmvAStZA4oNZ+GfS5o45rSQG1ppmTaTdp79oAeK9zxVIPpuYcnNLfMQvmFjiC1wkEajMHQjivozq106zFUGVGubt7Le0aCJY4i4I0vKDybG4cbT2EZn0KxuIpw5wOYJF+BXp3WvC7OKI3l0eMlvpCwnWnCbFSRk8TbeLH0ugqQEjqpiLRvTqrI1B7uGSZogcx0eidUdPzTHAQDzKc0iEBKZV/0RWkHK3zWfFI6KxwT9jOeSgu+0G73XKPsf2jzK5BR4ygGwRqo7QZzSrkE2iZIBAKkPwoBEWtp3pFyBW4YOtOh9FFrYcTzvXLkD2YcXvkFG7O5HGPWFy5B2Ho/Eppo6c3SrkEepQvnmmU6cHPX5pVyCR2ILgDlKlswDZflbK2hEb0i5ACvgAw5zB514rSfhzULcfTAP5w8O4jYLo84PglXINR1tZNacsjbfdvssl1uwgdSDsiIyG/TncuXIMWaIRXYcBs8AkXIG9h8MzquZS4rlyCzwtC8zzIHzUithQS0byefRcuQF2O/zK5cuQf/Z"/>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hu-HU" altLang="hu-HU" sz="1800" smtClean="0">
              <a:solidFill>
                <a:srgbClr val="000000"/>
              </a:solidFill>
            </a:endParaRPr>
          </a:p>
        </p:txBody>
      </p:sp>
      <p:pic>
        <p:nvPicPr>
          <p:cNvPr id="154629" name="Picture 13" descr="http://upload.wikimedia.org/wikipedia/commons/f/f8/Ignaz_Semmelweis_18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257175"/>
            <a:ext cx="2341563"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0" name="Szövegdoboz 1"/>
          <p:cNvSpPr txBox="1">
            <a:spLocks noChangeArrowheads="1"/>
          </p:cNvSpPr>
          <p:nvPr/>
        </p:nvSpPr>
        <p:spPr bwMode="auto">
          <a:xfrm>
            <a:off x="2747963" y="3716338"/>
            <a:ext cx="73691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hu-HU" sz="1500" smtClean="0">
                <a:solidFill>
                  <a:srgbClr val="002060"/>
                </a:solidFill>
              </a:rPr>
              <a:t>Puerperal fe</a:t>
            </a:r>
            <a:r>
              <a:rPr lang="hu-HU" altLang="hu-HU" sz="1500" smtClean="0">
                <a:solidFill>
                  <a:srgbClr val="002060"/>
                </a:solidFill>
              </a:rPr>
              <a:t>ver</a:t>
            </a:r>
            <a:r>
              <a:rPr lang="en-US" altLang="hu-HU" sz="1500" smtClean="0">
                <a:solidFill>
                  <a:srgbClr val="002060"/>
                </a:solidFill>
              </a:rPr>
              <a:t> mortality rates </a:t>
            </a:r>
            <a:r>
              <a:rPr lang="hu-HU" altLang="hu-HU" sz="1500" smtClean="0">
                <a:solidFill>
                  <a:srgbClr val="002060"/>
                </a:solidFill>
              </a:rPr>
              <a:t> (</a:t>
            </a:r>
            <a:r>
              <a:rPr lang="en-US" altLang="hu-HU" sz="1500" smtClean="0">
                <a:solidFill>
                  <a:srgbClr val="002060"/>
                </a:solidFill>
              </a:rPr>
              <a:t>Vienna Maternity Institution 1841–1849</a:t>
            </a:r>
            <a:r>
              <a:rPr lang="hu-HU" altLang="hu-HU" sz="1500" smtClean="0">
                <a:solidFill>
                  <a:srgbClr val="002060"/>
                </a:solidFill>
              </a:rPr>
              <a:t>)</a:t>
            </a:r>
            <a:r>
              <a:rPr lang="en-US" altLang="hu-HU" sz="1500" smtClean="0">
                <a:solidFill>
                  <a:srgbClr val="002060"/>
                </a:solidFill>
              </a:rPr>
              <a:t>.</a:t>
            </a:r>
            <a:r>
              <a:rPr lang="hu-HU" altLang="hu-HU" sz="1500" smtClean="0">
                <a:solidFill>
                  <a:srgbClr val="002060"/>
                </a:solidFill>
              </a:rPr>
              <a:t> </a:t>
            </a:r>
            <a:r>
              <a:rPr lang="en-US" altLang="hu-HU" sz="1500" smtClean="0">
                <a:solidFill>
                  <a:srgbClr val="002060"/>
                </a:solidFill>
              </a:rPr>
              <a:t> </a:t>
            </a:r>
            <a:endParaRPr lang="hu-HU" altLang="hu-HU" sz="1500" smtClean="0">
              <a:solidFill>
                <a:srgbClr val="002060"/>
              </a:solidFill>
            </a:endParaRPr>
          </a:p>
          <a:p>
            <a:pPr eaLnBrk="1" fontAlgn="base" hangingPunct="1">
              <a:spcBef>
                <a:spcPct val="0"/>
              </a:spcBef>
              <a:spcAft>
                <a:spcPct val="0"/>
              </a:spcAft>
              <a:buFontTx/>
              <a:buNone/>
            </a:pPr>
            <a:r>
              <a:rPr lang="en-US" altLang="hu-HU" sz="1500" smtClean="0">
                <a:solidFill>
                  <a:srgbClr val="002060"/>
                </a:solidFill>
              </a:rPr>
              <a:t>Rates drop when Semmelweis implemented chlorine hand washing 1847</a:t>
            </a:r>
            <a:r>
              <a:rPr lang="hu-HU" altLang="hu-HU" sz="1500" smtClean="0">
                <a:solidFill>
                  <a:srgbClr val="002060"/>
                </a:solidFill>
              </a:rPr>
              <a:t>.</a:t>
            </a:r>
            <a:r>
              <a:rPr lang="en-US" altLang="hu-HU" sz="1500" smtClean="0">
                <a:solidFill>
                  <a:srgbClr val="002060"/>
                </a:solidFill>
              </a:rPr>
              <a:t> </a:t>
            </a:r>
            <a:endParaRPr lang="hu-HU" altLang="hu-HU" sz="1500" smtClean="0">
              <a:solidFill>
                <a:srgbClr val="002060"/>
              </a:solidFill>
            </a:endParaRPr>
          </a:p>
        </p:txBody>
      </p:sp>
      <p:pic>
        <p:nvPicPr>
          <p:cNvPr id="154631" name="Picture 10" descr="http://upload.wikimedia.org/wikipedia/commons/0/07/Monthly_mortality_rates_1841-184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4150" y="100013"/>
            <a:ext cx="6135688" cy="361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2" name="Szövegdoboz 2"/>
          <p:cNvSpPr txBox="1">
            <a:spLocks noChangeArrowheads="1"/>
          </p:cNvSpPr>
          <p:nvPr/>
        </p:nvSpPr>
        <p:spPr bwMode="auto">
          <a:xfrm>
            <a:off x="434975" y="3357563"/>
            <a:ext cx="22240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GB" altLang="hu-HU" sz="1800" b="1" smtClean="0">
                <a:solidFill>
                  <a:srgbClr val="002060"/>
                </a:solidFill>
              </a:rPr>
              <a:t>Ignaz Semmelweis</a:t>
            </a:r>
            <a:endParaRPr lang="hu-HU" altLang="hu-HU" sz="1800" b="1" smtClean="0">
              <a:solidFill>
                <a:srgbClr val="002060"/>
              </a:solidFill>
            </a:endParaRPr>
          </a:p>
          <a:p>
            <a:pPr algn="ctr" eaLnBrk="1" fontAlgn="base" hangingPunct="1">
              <a:spcBef>
                <a:spcPct val="0"/>
              </a:spcBef>
              <a:spcAft>
                <a:spcPct val="0"/>
              </a:spcAft>
              <a:buFontTx/>
              <a:buNone/>
            </a:pPr>
            <a:r>
              <a:rPr lang="hu-HU" altLang="hu-HU" sz="1800" smtClean="0">
                <a:solidFill>
                  <a:srgbClr val="002060"/>
                </a:solidFill>
              </a:rPr>
              <a:t>1818-1865</a:t>
            </a:r>
            <a:endParaRPr lang="hu-HU" altLang="hu-HU" sz="1800" smtClean="0">
              <a:solidFill>
                <a:srgbClr val="000000"/>
              </a:solidFill>
            </a:endParaRPr>
          </a:p>
        </p:txBody>
      </p:sp>
    </p:spTree>
    <p:extLst>
      <p:ext uri="{BB962C8B-B14F-4D97-AF65-F5344CB8AC3E}">
        <p14:creationId xmlns:p14="http://schemas.microsoft.com/office/powerpoint/2010/main" val="20065314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131840" y="6372036"/>
            <a:ext cx="3024336" cy="369332"/>
          </a:xfrm>
          <a:prstGeom prst="rect">
            <a:avLst/>
          </a:prstGeom>
        </p:spPr>
        <p:txBody>
          <a:bodyPr wrap="square">
            <a:spAutoFit/>
          </a:bodyPr>
          <a:lstStyle/>
          <a:p>
            <a:pPr lvl="0"/>
            <a:r>
              <a:rPr lang="hu-HU" dirty="0" err="1" smtClean="0"/>
              <a:t>Semmelwies</a:t>
            </a:r>
            <a:r>
              <a:rPr lang="hu-HU" dirty="0" smtClean="0"/>
              <a:t> Museum </a:t>
            </a:r>
            <a:r>
              <a:rPr lang="hu-HU" dirty="0" err="1" smtClean="0"/>
              <a:t>today</a:t>
            </a:r>
            <a:endParaRPr lang="en-US" dirty="0"/>
          </a:p>
        </p:txBody>
      </p:sp>
      <p:sp>
        <p:nvSpPr>
          <p:cNvPr id="3" name="Téglalap 2"/>
          <p:cNvSpPr/>
          <p:nvPr/>
        </p:nvSpPr>
        <p:spPr>
          <a:xfrm>
            <a:off x="971600" y="2771636"/>
            <a:ext cx="7344816" cy="369332"/>
          </a:xfrm>
          <a:prstGeom prst="rect">
            <a:avLst/>
          </a:prstGeom>
        </p:spPr>
        <p:txBody>
          <a:bodyPr wrap="square">
            <a:spAutoFit/>
          </a:bodyPr>
          <a:lstStyle/>
          <a:p>
            <a:r>
              <a:rPr lang="en-US" dirty="0" err="1">
                <a:solidFill>
                  <a:prstClr val="black"/>
                </a:solidFill>
              </a:rPr>
              <a:t>Semmelweis</a:t>
            </a:r>
            <a:r>
              <a:rPr lang="en-US" dirty="0">
                <a:solidFill>
                  <a:prstClr val="black"/>
                </a:solidFill>
              </a:rPr>
              <a:t>’ birthplace, above the door a plaque placed in 1906 (old photo)</a:t>
            </a:r>
            <a:r>
              <a:rPr lang="hu-HU" dirty="0">
                <a:solidFill>
                  <a:prstClr val="black"/>
                </a:solidFill>
              </a:rPr>
              <a:t> </a:t>
            </a:r>
            <a:endParaRPr lang="hu-HU" dirty="0"/>
          </a:p>
        </p:txBody>
      </p:sp>
      <p:pic>
        <p:nvPicPr>
          <p:cNvPr id="1028" name="Picture 4" descr="http://semmelweis.museum.hu/icons/home_photo1_max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872" y="3356992"/>
            <a:ext cx="4618484" cy="30481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Lipták Judit\Documents\Rosivall\KORTAN SERVER MASOLAT MAJUS 15\konyv\Semmelweis-Papp\semmelweis-szulohaza-_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8049" y="332656"/>
            <a:ext cx="3346852" cy="245993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Képtalálat a következ&amp;odblac;re: „semmelweis orvostorteneti muzeum budapes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6981" y="3298402"/>
            <a:ext cx="2058875" cy="151130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apcsolódó ké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28399" y="4681891"/>
            <a:ext cx="2036040" cy="169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98039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apértelmezett ter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9_Alapértelmezett terv">
  <a:themeElements>
    <a:clrScheme name="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Alapértelmezett ter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hu-HU"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hu-HU" sz="1800" b="1" i="0" u="none" strike="noStrike" cap="none" normalizeH="0" baseline="0" smtClean="0">
            <a:ln>
              <a:noFill/>
            </a:ln>
            <a:solidFill>
              <a:schemeClr val="tx1"/>
            </a:solidFill>
            <a:effectLst/>
            <a:latin typeface="Arial" charset="0"/>
          </a:defRPr>
        </a:defPPr>
      </a:lstStyle>
    </a:lnDef>
  </a:objectDefaults>
  <a:extraClrSchemeLst>
    <a:extraClrScheme>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3437</TotalTime>
  <Words>4592</Words>
  <Application>Microsoft Office PowerPoint</Application>
  <PresentationFormat>Diavetítés a képernyőre (4:3 oldalarány)</PresentationFormat>
  <Paragraphs>431</Paragraphs>
  <Slides>66</Slides>
  <Notes>3</Notes>
  <HiddenSlides>0</HiddenSlides>
  <MMClips>0</MMClips>
  <ScaleCrop>false</ScaleCrop>
  <HeadingPairs>
    <vt:vector size="4" baseType="variant">
      <vt:variant>
        <vt:lpstr>Téma</vt:lpstr>
      </vt:variant>
      <vt:variant>
        <vt:i4>5</vt:i4>
      </vt:variant>
      <vt:variant>
        <vt:lpstr>Diacímek</vt:lpstr>
      </vt:variant>
      <vt:variant>
        <vt:i4>66</vt:i4>
      </vt:variant>
    </vt:vector>
  </HeadingPairs>
  <TitlesOfParts>
    <vt:vector size="71" baseType="lpstr">
      <vt:lpstr>Office-téma</vt:lpstr>
      <vt:lpstr>Alapértelmezett terv</vt:lpstr>
      <vt:lpstr>2_Office-téma</vt:lpstr>
      <vt:lpstr>9_Alapértelmezett terv</vt:lpstr>
      <vt:lpstr>1_Office-téma</vt:lpstr>
      <vt:lpstr>PowerPoint bemutató</vt:lpstr>
      <vt:lpstr>PowerPoint bemutató</vt:lpstr>
      <vt:lpstr>PowerPoint bemutató</vt:lpstr>
      <vt:lpstr>PowerPoint bemutató</vt:lpstr>
      <vt:lpstr>PowerPoint bemutató</vt:lpstr>
      <vt:lpstr>PowerPoint bemutató</vt:lpstr>
      <vt:lpstr>PowerPoint bemutató</vt:lpstr>
      <vt:lpstr>- The printed materials on the discovery of the causes of childbed fever (1847-1861) is inscribed in Memory of the World Register of United Nations Educational, Scientific and Cultural Organization.  - UNESCO has included the 150th anniversary of Ignaz Semmelweis’ death in the list of notable anniversaries celebrated in 2015.</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bemutató</dc:title>
  <dc:creator>Lipták Judit</dc:creator>
  <cp:lastModifiedBy>Lipták Judit</cp:lastModifiedBy>
  <cp:revision>204</cp:revision>
  <dcterms:created xsi:type="dcterms:W3CDTF">2015-09-29T13:20:36Z</dcterms:created>
  <dcterms:modified xsi:type="dcterms:W3CDTF">2018-02-12T14:45:21Z</dcterms:modified>
</cp:coreProperties>
</file>