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1" r:id="rId3"/>
    <p:sldMasterId id="2147483733" r:id="rId4"/>
    <p:sldMasterId id="2147483745" r:id="rId5"/>
    <p:sldMasterId id="2147483757" r:id="rId6"/>
    <p:sldMasterId id="2147483769" r:id="rId7"/>
    <p:sldMasterId id="2147483781" r:id="rId8"/>
    <p:sldMasterId id="2147483793" r:id="rId9"/>
  </p:sldMasterIdLst>
  <p:notesMasterIdLst>
    <p:notesMasterId r:id="rId35"/>
  </p:notesMasterIdLst>
  <p:sldIdLst>
    <p:sldId id="354" r:id="rId10"/>
    <p:sldId id="396" r:id="rId11"/>
    <p:sldId id="397" r:id="rId12"/>
    <p:sldId id="399" r:id="rId13"/>
    <p:sldId id="345" r:id="rId14"/>
    <p:sldId id="346" r:id="rId15"/>
    <p:sldId id="330" r:id="rId16"/>
    <p:sldId id="341" r:id="rId17"/>
    <p:sldId id="283" r:id="rId18"/>
    <p:sldId id="284" r:id="rId19"/>
    <p:sldId id="374" r:id="rId20"/>
    <p:sldId id="402" r:id="rId21"/>
    <p:sldId id="401" r:id="rId22"/>
    <p:sldId id="339" r:id="rId23"/>
    <p:sldId id="403" r:id="rId24"/>
    <p:sldId id="404" r:id="rId25"/>
    <p:sldId id="405" r:id="rId26"/>
    <p:sldId id="390" r:id="rId27"/>
    <p:sldId id="406" r:id="rId28"/>
    <p:sldId id="407" r:id="rId29"/>
    <p:sldId id="408" r:id="rId30"/>
    <p:sldId id="409" r:id="rId31"/>
    <p:sldId id="410" r:id="rId32"/>
    <p:sldId id="411" r:id="rId33"/>
    <p:sldId id="400" r:id="rId3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CC"/>
    <a:srgbClr val="00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p:scale>
          <a:sx n="60" d="100"/>
          <a:sy n="60" d="100"/>
        </p:scale>
        <p:origin x="-690"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2BF71-BFE4-4E31-8FE6-BCBD965095AB}" type="datetimeFigureOut">
              <a:rPr lang="en-US" smtClean="0"/>
              <a:t>3/19/2018</a:t>
            </a:fld>
            <a:endParaRPr lang="en-US"/>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D06B4-C12A-4DA0-A325-28FE24003A8B}" type="slidenum">
              <a:rPr lang="en-US" smtClean="0"/>
              <a:t>‹#›</a:t>
            </a:fld>
            <a:endParaRPr lang="en-US"/>
          </a:p>
        </p:txBody>
      </p:sp>
    </p:spTree>
    <p:extLst>
      <p:ext uri="{BB962C8B-B14F-4D97-AF65-F5344CB8AC3E}">
        <p14:creationId xmlns:p14="http://schemas.microsoft.com/office/powerpoint/2010/main" val="350618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BECCD97-2C63-4845-938F-3072FB2D9896}" type="slidenum">
              <a:rPr lang="hu-HU" altLang="hu-HU" smtClean="0">
                <a:solidFill>
                  <a:prstClr val="black"/>
                </a:solidFill>
              </a:rPr>
              <a:pPr algn="r" eaLnBrk="1" hangingPunct="1">
                <a:spcBef>
                  <a:spcPct val="0"/>
                </a:spcBef>
              </a:pPr>
              <a:t>1</a:t>
            </a:fld>
            <a:endParaRPr lang="hu-HU" altLang="hu-HU"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BECCD97-2C63-4845-938F-3072FB2D9896}" type="slidenum">
              <a:rPr lang="hu-HU" altLang="hu-HU" smtClean="0">
                <a:solidFill>
                  <a:prstClr val="black"/>
                </a:solidFill>
              </a:rPr>
              <a:pPr algn="r" eaLnBrk="1" hangingPunct="1">
                <a:spcBef>
                  <a:spcPct val="0"/>
                </a:spcBef>
              </a:pPr>
              <a:t>2</a:t>
            </a:fld>
            <a:endParaRPr lang="hu-HU" altLang="hu-HU"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3DDD06B4-C12A-4DA0-A325-28FE24003A8B}" type="slidenum">
              <a:rPr lang="en-US" smtClean="0"/>
              <a:t>8</a:t>
            </a:fld>
            <a:endParaRPr lang="en-US"/>
          </a:p>
        </p:txBody>
      </p:sp>
    </p:spTree>
    <p:extLst>
      <p:ext uri="{BB962C8B-B14F-4D97-AF65-F5344CB8AC3E}">
        <p14:creationId xmlns:p14="http://schemas.microsoft.com/office/powerpoint/2010/main" val="279405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EAAE1BF3-223A-4198-8085-29E57DB673DB}" type="datetimeFigureOut">
              <a:rPr lang="en-US" smtClean="0"/>
              <a:t>3/19/2018</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BE6D984F-D5E0-4694-9C98-5701DF361FCC}" type="slidenum">
              <a:rPr lang="en-US" smtClean="0"/>
              <a:t>‹#›</a:t>
            </a:fld>
            <a:endParaRPr lang="en-US"/>
          </a:p>
        </p:txBody>
      </p:sp>
    </p:spTree>
    <p:extLst>
      <p:ext uri="{BB962C8B-B14F-4D97-AF65-F5344CB8AC3E}">
        <p14:creationId xmlns:p14="http://schemas.microsoft.com/office/powerpoint/2010/main" val="4141772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EAAE1BF3-223A-4198-8085-29E57DB673DB}" type="datetimeFigureOut">
              <a:rPr lang="en-US" smtClean="0"/>
              <a:t>3/19/2018</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BE6D984F-D5E0-4694-9C98-5701DF361FCC}" type="slidenum">
              <a:rPr lang="en-US" smtClean="0"/>
              <a:t>‹#›</a:t>
            </a:fld>
            <a:endParaRPr lang="en-US"/>
          </a:p>
        </p:txBody>
      </p:sp>
    </p:spTree>
    <p:extLst>
      <p:ext uri="{BB962C8B-B14F-4D97-AF65-F5344CB8AC3E}">
        <p14:creationId xmlns:p14="http://schemas.microsoft.com/office/powerpoint/2010/main" val="37172813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en-US"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069946-972C-4276-8653-6326EFB4B0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996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EAAE1BF3-223A-4198-8085-29E57DB673DB}" type="datetimeFigureOut">
              <a:rPr lang="en-US" smtClean="0"/>
              <a:t>3/19/2018</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BE6D984F-D5E0-4694-9C98-5701DF361FCC}" type="slidenum">
              <a:rPr lang="en-US" smtClean="0"/>
              <a:t>‹#›</a:t>
            </a:fld>
            <a:endParaRPr lang="en-US"/>
          </a:p>
        </p:txBody>
      </p:sp>
    </p:spTree>
    <p:extLst>
      <p:ext uri="{BB962C8B-B14F-4D97-AF65-F5344CB8AC3E}">
        <p14:creationId xmlns:p14="http://schemas.microsoft.com/office/powerpoint/2010/main" val="89346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10" y="2130428"/>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8" y="3886202"/>
            <a:ext cx="6400800" cy="1752600"/>
          </a:xfrm>
        </p:spPr>
        <p:txBody>
          <a:bodyPr/>
          <a:lstStyle>
            <a:lvl1pPr marL="0" indent="0" algn="ctr">
              <a:buNone/>
              <a:defRPr/>
            </a:lvl1pPr>
            <a:lvl2pPr marL="453817" indent="0" algn="ctr">
              <a:buNone/>
              <a:defRPr/>
            </a:lvl2pPr>
            <a:lvl3pPr marL="907645" indent="0" algn="ctr">
              <a:buNone/>
              <a:defRPr/>
            </a:lvl3pPr>
            <a:lvl4pPr marL="1361455" indent="0" algn="ctr">
              <a:buNone/>
              <a:defRPr/>
            </a:lvl4pPr>
            <a:lvl5pPr marL="1815279" indent="0" algn="ctr">
              <a:buNone/>
              <a:defRPr/>
            </a:lvl5pPr>
            <a:lvl6pPr marL="2269098" indent="0" algn="ctr">
              <a:buNone/>
              <a:defRPr/>
            </a:lvl6pPr>
            <a:lvl7pPr marL="2722916" indent="0" algn="ctr">
              <a:buNone/>
              <a:defRPr/>
            </a:lvl7pPr>
            <a:lvl8pPr marL="3176730" indent="0" algn="ctr">
              <a:buNone/>
              <a:defRPr/>
            </a:lvl8pPr>
            <a:lvl9pPr marL="363055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5" name="Rectangle 5"/>
          <p:cNvSpPr>
            <a:spLocks noGrp="1" noChangeArrowheads="1"/>
          </p:cNvSpPr>
          <p:nvPr>
            <p:ph type="ftr" sz="quarter" idx="11"/>
          </p:nvPr>
        </p:nvSpPr>
        <p:spPr/>
        <p:txBody>
          <a:bodyPr/>
          <a:lstStyle>
            <a:lvl1pPr algn="l"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6" name="Rectangle 6"/>
          <p:cNvSpPr>
            <a:spLocks noGrp="1" noChangeArrowheads="1"/>
          </p:cNvSpPr>
          <p:nvPr>
            <p:ph type="sldNum" sz="quarter" idx="12"/>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fld id="{7EFA4EE5-D275-44C2-8266-1DAAB87CE2D8}" type="slidenum">
              <a:rPr lang="hu-HU"/>
              <a:pPr>
                <a:defRPr/>
              </a:pPr>
              <a:t>‹#›</a:t>
            </a:fld>
            <a:endParaRPr lang="hu-HU"/>
          </a:p>
        </p:txBody>
      </p:sp>
    </p:spTree>
    <p:extLst>
      <p:ext uri="{BB962C8B-B14F-4D97-AF65-F5344CB8AC3E}">
        <p14:creationId xmlns:p14="http://schemas.microsoft.com/office/powerpoint/2010/main" val="2984214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5" name="Rectangle 5"/>
          <p:cNvSpPr>
            <a:spLocks noGrp="1" noChangeArrowheads="1"/>
          </p:cNvSpPr>
          <p:nvPr>
            <p:ph type="ftr" sz="quarter" idx="11"/>
          </p:nvPr>
        </p:nvSpPr>
        <p:spPr/>
        <p:txBody>
          <a:bodyPr/>
          <a:lstStyle>
            <a:lvl1pPr algn="l"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6" name="Rectangle 6"/>
          <p:cNvSpPr>
            <a:spLocks noGrp="1" noChangeArrowheads="1"/>
          </p:cNvSpPr>
          <p:nvPr>
            <p:ph type="sldNum" sz="quarter" idx="12"/>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fld id="{06AA1D84-76F1-445D-AA43-CD5FA1C8FA89}" type="slidenum">
              <a:rPr lang="hu-HU"/>
              <a:pPr>
                <a:defRPr/>
              </a:pPr>
              <a:t>‹#›</a:t>
            </a:fld>
            <a:endParaRPr lang="hu-HU"/>
          </a:p>
        </p:txBody>
      </p:sp>
    </p:spTree>
    <p:extLst>
      <p:ext uri="{BB962C8B-B14F-4D97-AF65-F5344CB8AC3E}">
        <p14:creationId xmlns:p14="http://schemas.microsoft.com/office/powerpoint/2010/main" val="1430629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4" y="440696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4" y="2906718"/>
            <a:ext cx="7772400" cy="1500187"/>
          </a:xfrm>
        </p:spPr>
        <p:txBody>
          <a:bodyPr anchor="b"/>
          <a:lstStyle>
            <a:lvl1pPr marL="0" indent="0">
              <a:buNone/>
              <a:defRPr sz="2000"/>
            </a:lvl1pPr>
            <a:lvl2pPr marL="453817" indent="0">
              <a:buNone/>
              <a:defRPr sz="1800"/>
            </a:lvl2pPr>
            <a:lvl3pPr marL="907645" indent="0">
              <a:buNone/>
              <a:defRPr sz="1600"/>
            </a:lvl3pPr>
            <a:lvl4pPr marL="1361455" indent="0">
              <a:buNone/>
              <a:defRPr sz="1400"/>
            </a:lvl4pPr>
            <a:lvl5pPr marL="1815279" indent="0">
              <a:buNone/>
              <a:defRPr sz="1400"/>
            </a:lvl5pPr>
            <a:lvl6pPr marL="2269098" indent="0">
              <a:buNone/>
              <a:defRPr sz="1400"/>
            </a:lvl6pPr>
            <a:lvl7pPr marL="2722916" indent="0">
              <a:buNone/>
              <a:defRPr sz="1400"/>
            </a:lvl7pPr>
            <a:lvl8pPr marL="3176730" indent="0">
              <a:buNone/>
              <a:defRPr sz="1400"/>
            </a:lvl8pPr>
            <a:lvl9pPr marL="363055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5" name="Rectangle 5"/>
          <p:cNvSpPr>
            <a:spLocks noGrp="1" noChangeArrowheads="1"/>
          </p:cNvSpPr>
          <p:nvPr>
            <p:ph type="ftr" sz="quarter" idx="11"/>
          </p:nvPr>
        </p:nvSpPr>
        <p:spPr/>
        <p:txBody>
          <a:bodyPr/>
          <a:lstStyle>
            <a:lvl1pPr algn="l"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6" name="Rectangle 6"/>
          <p:cNvSpPr>
            <a:spLocks noGrp="1" noChangeArrowheads="1"/>
          </p:cNvSpPr>
          <p:nvPr>
            <p:ph type="sldNum" sz="quarter" idx="12"/>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fld id="{A570B755-D7F6-436A-95D7-81B398183CA7}" type="slidenum">
              <a:rPr lang="hu-HU"/>
              <a:pPr>
                <a:defRPr/>
              </a:pPr>
              <a:t>‹#›</a:t>
            </a:fld>
            <a:endParaRPr lang="hu-HU"/>
          </a:p>
        </p:txBody>
      </p:sp>
    </p:spTree>
    <p:extLst>
      <p:ext uri="{BB962C8B-B14F-4D97-AF65-F5344CB8AC3E}">
        <p14:creationId xmlns:p14="http://schemas.microsoft.com/office/powerpoint/2010/main" val="64749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7" y="160024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4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6" name="Rectangle 5"/>
          <p:cNvSpPr>
            <a:spLocks noGrp="1" noChangeArrowheads="1"/>
          </p:cNvSpPr>
          <p:nvPr>
            <p:ph type="ftr" sz="quarter" idx="11"/>
          </p:nvPr>
        </p:nvSpPr>
        <p:spPr/>
        <p:txBody>
          <a:bodyPr/>
          <a:lstStyle>
            <a:lvl1pPr algn="l"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7" name="Rectangle 6"/>
          <p:cNvSpPr>
            <a:spLocks noGrp="1" noChangeArrowheads="1"/>
          </p:cNvSpPr>
          <p:nvPr>
            <p:ph type="sldNum" sz="quarter" idx="12"/>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fld id="{4BD3313D-AE64-4990-ADB1-045102F4C4AA}" type="slidenum">
              <a:rPr lang="hu-HU"/>
              <a:pPr>
                <a:defRPr/>
              </a:pPr>
              <a:t>‹#›</a:t>
            </a:fld>
            <a:endParaRPr lang="hu-HU"/>
          </a:p>
        </p:txBody>
      </p:sp>
    </p:spTree>
    <p:extLst>
      <p:ext uri="{BB962C8B-B14F-4D97-AF65-F5344CB8AC3E}">
        <p14:creationId xmlns:p14="http://schemas.microsoft.com/office/powerpoint/2010/main" val="7524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9" y="1535114"/>
            <a:ext cx="4040188" cy="639762"/>
          </a:xfrm>
        </p:spPr>
        <p:txBody>
          <a:bodyPr anchor="b"/>
          <a:lstStyle>
            <a:lvl1pPr marL="0" indent="0">
              <a:buNone/>
              <a:defRPr sz="2400" b="1"/>
            </a:lvl1pPr>
            <a:lvl2pPr marL="453817" indent="0">
              <a:buNone/>
              <a:defRPr sz="2000" b="1"/>
            </a:lvl2pPr>
            <a:lvl3pPr marL="907645" indent="0">
              <a:buNone/>
              <a:defRPr sz="1800" b="1"/>
            </a:lvl3pPr>
            <a:lvl4pPr marL="1361455" indent="0">
              <a:buNone/>
              <a:defRPr sz="1600" b="1"/>
            </a:lvl4pPr>
            <a:lvl5pPr marL="1815279" indent="0">
              <a:buNone/>
              <a:defRPr sz="1600" b="1"/>
            </a:lvl5pPr>
            <a:lvl6pPr marL="2269098" indent="0">
              <a:buNone/>
              <a:defRPr sz="1600" b="1"/>
            </a:lvl6pPr>
            <a:lvl7pPr marL="2722916" indent="0">
              <a:buNone/>
              <a:defRPr sz="1600" b="1"/>
            </a:lvl7pPr>
            <a:lvl8pPr marL="3176730" indent="0">
              <a:buNone/>
              <a:defRPr sz="1600" b="1"/>
            </a:lvl8pPr>
            <a:lvl9pPr marL="363055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9"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67" y="1535114"/>
            <a:ext cx="4041775" cy="639762"/>
          </a:xfrm>
        </p:spPr>
        <p:txBody>
          <a:bodyPr anchor="b"/>
          <a:lstStyle>
            <a:lvl1pPr marL="0" indent="0">
              <a:buNone/>
              <a:defRPr sz="2400" b="1"/>
            </a:lvl1pPr>
            <a:lvl2pPr marL="453817" indent="0">
              <a:buNone/>
              <a:defRPr sz="2000" b="1"/>
            </a:lvl2pPr>
            <a:lvl3pPr marL="907645" indent="0">
              <a:buNone/>
              <a:defRPr sz="1800" b="1"/>
            </a:lvl3pPr>
            <a:lvl4pPr marL="1361455" indent="0">
              <a:buNone/>
              <a:defRPr sz="1600" b="1"/>
            </a:lvl4pPr>
            <a:lvl5pPr marL="1815279" indent="0">
              <a:buNone/>
              <a:defRPr sz="1600" b="1"/>
            </a:lvl5pPr>
            <a:lvl6pPr marL="2269098" indent="0">
              <a:buNone/>
              <a:defRPr sz="1600" b="1"/>
            </a:lvl6pPr>
            <a:lvl7pPr marL="2722916" indent="0">
              <a:buNone/>
              <a:defRPr sz="1600" b="1"/>
            </a:lvl7pPr>
            <a:lvl8pPr marL="3176730" indent="0">
              <a:buNone/>
              <a:defRPr sz="1600" b="1"/>
            </a:lvl8pPr>
            <a:lvl9pPr marL="363055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6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8" name="Rectangle 5"/>
          <p:cNvSpPr>
            <a:spLocks noGrp="1" noChangeArrowheads="1"/>
          </p:cNvSpPr>
          <p:nvPr>
            <p:ph type="ftr" sz="quarter" idx="11"/>
          </p:nvPr>
        </p:nvSpPr>
        <p:spPr/>
        <p:txBody>
          <a:bodyPr/>
          <a:lstStyle>
            <a:lvl1pPr algn="l"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9" name="Rectangle 6"/>
          <p:cNvSpPr>
            <a:spLocks noGrp="1" noChangeArrowheads="1"/>
          </p:cNvSpPr>
          <p:nvPr>
            <p:ph type="sldNum" sz="quarter" idx="12"/>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fld id="{341C9C23-D631-46A6-9413-1C184D37BCBF}" type="slidenum">
              <a:rPr lang="hu-HU"/>
              <a:pPr>
                <a:defRPr/>
              </a:pPr>
              <a:t>‹#›</a:t>
            </a:fld>
            <a:endParaRPr lang="hu-HU"/>
          </a:p>
        </p:txBody>
      </p:sp>
    </p:spTree>
    <p:extLst>
      <p:ext uri="{BB962C8B-B14F-4D97-AF65-F5344CB8AC3E}">
        <p14:creationId xmlns:p14="http://schemas.microsoft.com/office/powerpoint/2010/main" val="3719786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4" name="Rectangle 5"/>
          <p:cNvSpPr>
            <a:spLocks noGrp="1" noChangeArrowheads="1"/>
          </p:cNvSpPr>
          <p:nvPr>
            <p:ph type="ftr" sz="quarter" idx="11"/>
          </p:nvPr>
        </p:nvSpPr>
        <p:spPr/>
        <p:txBody>
          <a:bodyPr/>
          <a:lstStyle>
            <a:lvl1pPr algn="l"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5" name="Rectangle 6"/>
          <p:cNvSpPr>
            <a:spLocks noGrp="1" noChangeArrowheads="1"/>
          </p:cNvSpPr>
          <p:nvPr>
            <p:ph type="sldNum" sz="quarter" idx="12"/>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fld id="{E0E0750B-851C-48A1-ABC2-95ADE2BAD3D3}" type="slidenum">
              <a:rPr lang="hu-HU"/>
              <a:pPr>
                <a:defRPr/>
              </a:pPr>
              <a:t>‹#›</a:t>
            </a:fld>
            <a:endParaRPr lang="hu-HU"/>
          </a:p>
        </p:txBody>
      </p:sp>
    </p:spTree>
    <p:extLst>
      <p:ext uri="{BB962C8B-B14F-4D97-AF65-F5344CB8AC3E}">
        <p14:creationId xmlns:p14="http://schemas.microsoft.com/office/powerpoint/2010/main" val="340184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3" name="Rectangle 5"/>
          <p:cNvSpPr>
            <a:spLocks noGrp="1" noChangeArrowheads="1"/>
          </p:cNvSpPr>
          <p:nvPr>
            <p:ph type="ftr" sz="quarter" idx="11"/>
          </p:nvPr>
        </p:nvSpPr>
        <p:spPr/>
        <p:txBody>
          <a:bodyPr/>
          <a:lstStyle>
            <a:lvl1pPr algn="l"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4" name="Rectangle 6"/>
          <p:cNvSpPr>
            <a:spLocks noGrp="1" noChangeArrowheads="1"/>
          </p:cNvSpPr>
          <p:nvPr>
            <p:ph type="sldNum" sz="quarter" idx="12"/>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fld id="{25B84A94-C143-4151-941D-9822DD3BA9FE}" type="slidenum">
              <a:rPr lang="hu-HU"/>
              <a:pPr>
                <a:defRPr/>
              </a:pPr>
              <a:t>‹#›</a:t>
            </a:fld>
            <a:endParaRPr lang="hu-HU"/>
          </a:p>
        </p:txBody>
      </p:sp>
    </p:spTree>
    <p:extLst>
      <p:ext uri="{BB962C8B-B14F-4D97-AF65-F5344CB8AC3E}">
        <p14:creationId xmlns:p14="http://schemas.microsoft.com/office/powerpoint/2010/main" val="1508718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3"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91" y="27311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3" y="1435114"/>
            <a:ext cx="3008313" cy="4691063"/>
          </a:xfrm>
        </p:spPr>
        <p:txBody>
          <a:bodyPr/>
          <a:lstStyle>
            <a:lvl1pPr marL="0" indent="0">
              <a:buNone/>
              <a:defRPr sz="1400"/>
            </a:lvl1pPr>
            <a:lvl2pPr marL="453817" indent="0">
              <a:buNone/>
              <a:defRPr sz="1200"/>
            </a:lvl2pPr>
            <a:lvl3pPr marL="907645" indent="0">
              <a:buNone/>
              <a:defRPr sz="1000"/>
            </a:lvl3pPr>
            <a:lvl4pPr marL="1361455" indent="0">
              <a:buNone/>
              <a:defRPr sz="900"/>
            </a:lvl4pPr>
            <a:lvl5pPr marL="1815279" indent="0">
              <a:buNone/>
              <a:defRPr sz="900"/>
            </a:lvl5pPr>
            <a:lvl6pPr marL="2269098" indent="0">
              <a:buNone/>
              <a:defRPr sz="900"/>
            </a:lvl6pPr>
            <a:lvl7pPr marL="2722916" indent="0">
              <a:buNone/>
              <a:defRPr sz="900"/>
            </a:lvl7pPr>
            <a:lvl8pPr marL="3176730" indent="0">
              <a:buNone/>
              <a:defRPr sz="900"/>
            </a:lvl8pPr>
            <a:lvl9pPr marL="363055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6" name="Rectangle 5"/>
          <p:cNvSpPr>
            <a:spLocks noGrp="1" noChangeArrowheads="1"/>
          </p:cNvSpPr>
          <p:nvPr>
            <p:ph type="ftr" sz="quarter" idx="11"/>
          </p:nvPr>
        </p:nvSpPr>
        <p:spPr/>
        <p:txBody>
          <a:bodyPr/>
          <a:lstStyle>
            <a:lvl1pPr algn="l"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7" name="Rectangle 6"/>
          <p:cNvSpPr>
            <a:spLocks noGrp="1" noChangeArrowheads="1"/>
          </p:cNvSpPr>
          <p:nvPr>
            <p:ph type="sldNum" sz="quarter" idx="12"/>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fld id="{75D87E3F-5742-4350-A389-07427473ADFE}" type="slidenum">
              <a:rPr lang="hu-HU"/>
              <a:pPr>
                <a:defRPr/>
              </a:pPr>
              <a:t>‹#›</a:t>
            </a:fld>
            <a:endParaRPr lang="hu-HU"/>
          </a:p>
        </p:txBody>
      </p:sp>
    </p:spTree>
    <p:extLst>
      <p:ext uri="{BB962C8B-B14F-4D97-AF65-F5344CB8AC3E}">
        <p14:creationId xmlns:p14="http://schemas.microsoft.com/office/powerpoint/2010/main" val="401269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EAAE1BF3-223A-4198-8085-29E57DB673DB}" type="datetimeFigureOut">
              <a:rPr lang="en-US" smtClean="0"/>
              <a:t>3/19/2018</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BE6D984F-D5E0-4694-9C98-5701DF361FCC}" type="slidenum">
              <a:rPr lang="en-US" smtClean="0"/>
              <a:t>‹#›</a:t>
            </a:fld>
            <a:endParaRPr lang="en-US"/>
          </a:p>
        </p:txBody>
      </p:sp>
    </p:spTree>
    <p:extLst>
      <p:ext uri="{BB962C8B-B14F-4D97-AF65-F5344CB8AC3E}">
        <p14:creationId xmlns:p14="http://schemas.microsoft.com/office/powerpoint/2010/main" val="1832274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1"/>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3817" indent="0">
              <a:buNone/>
              <a:defRPr sz="2800"/>
            </a:lvl2pPr>
            <a:lvl3pPr marL="907645" indent="0">
              <a:buNone/>
              <a:defRPr sz="2400"/>
            </a:lvl3pPr>
            <a:lvl4pPr marL="1361455" indent="0">
              <a:buNone/>
              <a:defRPr sz="2000"/>
            </a:lvl4pPr>
            <a:lvl5pPr marL="1815279" indent="0">
              <a:buNone/>
              <a:defRPr sz="2000"/>
            </a:lvl5pPr>
            <a:lvl6pPr marL="2269098" indent="0">
              <a:buNone/>
              <a:defRPr sz="2000"/>
            </a:lvl6pPr>
            <a:lvl7pPr marL="2722916" indent="0">
              <a:buNone/>
              <a:defRPr sz="2000"/>
            </a:lvl7pPr>
            <a:lvl8pPr marL="3176730" indent="0">
              <a:buNone/>
              <a:defRPr sz="2000"/>
            </a:lvl8pPr>
            <a:lvl9pPr marL="3630550" indent="0">
              <a:buNone/>
              <a:defRPr sz="2000"/>
            </a:lvl9pPr>
          </a:lstStyle>
          <a:p>
            <a:pPr lvl="0"/>
            <a:endParaRPr lang="hu-HU" noProof="0" smtClean="0"/>
          </a:p>
        </p:txBody>
      </p:sp>
      <p:sp>
        <p:nvSpPr>
          <p:cNvPr id="4" name="Szöveg helye 3"/>
          <p:cNvSpPr>
            <a:spLocks noGrp="1"/>
          </p:cNvSpPr>
          <p:nvPr>
            <p:ph type="body" sz="half" idx="2"/>
          </p:nvPr>
        </p:nvSpPr>
        <p:spPr>
          <a:xfrm>
            <a:off x="1792288" y="5367339"/>
            <a:ext cx="5486400" cy="804862"/>
          </a:xfrm>
        </p:spPr>
        <p:txBody>
          <a:bodyPr/>
          <a:lstStyle>
            <a:lvl1pPr marL="0" indent="0">
              <a:buNone/>
              <a:defRPr sz="1400"/>
            </a:lvl1pPr>
            <a:lvl2pPr marL="453817" indent="0">
              <a:buNone/>
              <a:defRPr sz="1200"/>
            </a:lvl2pPr>
            <a:lvl3pPr marL="907645" indent="0">
              <a:buNone/>
              <a:defRPr sz="1000"/>
            </a:lvl3pPr>
            <a:lvl4pPr marL="1361455" indent="0">
              <a:buNone/>
              <a:defRPr sz="900"/>
            </a:lvl4pPr>
            <a:lvl5pPr marL="1815279" indent="0">
              <a:buNone/>
              <a:defRPr sz="900"/>
            </a:lvl5pPr>
            <a:lvl6pPr marL="2269098" indent="0">
              <a:buNone/>
              <a:defRPr sz="900"/>
            </a:lvl6pPr>
            <a:lvl7pPr marL="2722916" indent="0">
              <a:buNone/>
              <a:defRPr sz="900"/>
            </a:lvl7pPr>
            <a:lvl8pPr marL="3176730" indent="0">
              <a:buNone/>
              <a:defRPr sz="900"/>
            </a:lvl8pPr>
            <a:lvl9pPr marL="363055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6" name="Rectangle 5"/>
          <p:cNvSpPr>
            <a:spLocks noGrp="1" noChangeArrowheads="1"/>
          </p:cNvSpPr>
          <p:nvPr>
            <p:ph type="ftr" sz="quarter" idx="11"/>
          </p:nvPr>
        </p:nvSpPr>
        <p:spPr/>
        <p:txBody>
          <a:bodyPr/>
          <a:lstStyle>
            <a:lvl1pPr algn="l"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7" name="Rectangle 6"/>
          <p:cNvSpPr>
            <a:spLocks noGrp="1" noChangeArrowheads="1"/>
          </p:cNvSpPr>
          <p:nvPr>
            <p:ph type="sldNum" sz="quarter" idx="12"/>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fld id="{9D017F6B-761F-4464-A1DA-3A3420498BF3}" type="slidenum">
              <a:rPr lang="hu-HU"/>
              <a:pPr>
                <a:defRPr/>
              </a:pPr>
              <a:t>‹#›</a:t>
            </a:fld>
            <a:endParaRPr lang="hu-HU"/>
          </a:p>
        </p:txBody>
      </p:sp>
    </p:spTree>
    <p:extLst>
      <p:ext uri="{BB962C8B-B14F-4D97-AF65-F5344CB8AC3E}">
        <p14:creationId xmlns:p14="http://schemas.microsoft.com/office/powerpoint/2010/main" val="3138430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5" name="Rectangle 5"/>
          <p:cNvSpPr>
            <a:spLocks noGrp="1" noChangeArrowheads="1"/>
          </p:cNvSpPr>
          <p:nvPr>
            <p:ph type="ftr" sz="quarter" idx="11"/>
          </p:nvPr>
        </p:nvSpPr>
        <p:spPr/>
        <p:txBody>
          <a:bodyPr/>
          <a:lstStyle>
            <a:lvl1pPr algn="l"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6" name="Rectangle 6"/>
          <p:cNvSpPr>
            <a:spLocks noGrp="1" noChangeArrowheads="1"/>
          </p:cNvSpPr>
          <p:nvPr>
            <p:ph type="sldNum" sz="quarter" idx="12"/>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fld id="{04DB44E3-BB24-41A1-8775-BC2BF4C3D635}" type="slidenum">
              <a:rPr lang="hu-HU"/>
              <a:pPr>
                <a:defRPr/>
              </a:pPr>
              <a:t>‹#›</a:t>
            </a:fld>
            <a:endParaRPr lang="hu-HU"/>
          </a:p>
        </p:txBody>
      </p:sp>
    </p:spTree>
    <p:extLst>
      <p:ext uri="{BB962C8B-B14F-4D97-AF65-F5344CB8AC3E}">
        <p14:creationId xmlns:p14="http://schemas.microsoft.com/office/powerpoint/2010/main" val="3173430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1" y="274700"/>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700"/>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5" name="Rectangle 5"/>
          <p:cNvSpPr>
            <a:spLocks noGrp="1" noChangeArrowheads="1"/>
          </p:cNvSpPr>
          <p:nvPr>
            <p:ph type="ftr" sz="quarter" idx="11"/>
          </p:nvPr>
        </p:nvSpPr>
        <p:spPr/>
        <p:txBody>
          <a:bodyPr/>
          <a:lstStyle>
            <a:lvl1pPr algn="l"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6" name="Rectangle 6"/>
          <p:cNvSpPr>
            <a:spLocks noGrp="1" noChangeArrowheads="1"/>
          </p:cNvSpPr>
          <p:nvPr>
            <p:ph type="sldNum" sz="quarter" idx="12"/>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fld id="{C19496E2-0DFA-42D0-B079-C91A9CAED7AA}" type="slidenum">
              <a:rPr lang="hu-HU"/>
              <a:pPr>
                <a:defRPr/>
              </a:pPr>
              <a:t>‹#›</a:t>
            </a:fld>
            <a:endParaRPr lang="hu-HU"/>
          </a:p>
        </p:txBody>
      </p:sp>
    </p:spTree>
    <p:extLst>
      <p:ext uri="{BB962C8B-B14F-4D97-AF65-F5344CB8AC3E}">
        <p14:creationId xmlns:p14="http://schemas.microsoft.com/office/powerpoint/2010/main" val="4043407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457210" y="274638"/>
            <a:ext cx="8229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457207" y="1600242"/>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ClipArt-elem helye 3"/>
          <p:cNvSpPr>
            <a:spLocks noGrp="1"/>
          </p:cNvSpPr>
          <p:nvPr>
            <p:ph type="clipArt" sz="half" idx="2"/>
          </p:nvPr>
        </p:nvSpPr>
        <p:spPr>
          <a:xfrm>
            <a:off x="4648200" y="1600242"/>
            <a:ext cx="4038600" cy="4525963"/>
          </a:xfrm>
        </p:spPr>
        <p:txBody>
          <a:bodyPr/>
          <a:lstStyle/>
          <a:p>
            <a:pPr lvl="0"/>
            <a:endParaRPr lang="hu-HU" noProof="0" smtClean="0"/>
          </a:p>
        </p:txBody>
      </p:sp>
      <p:sp>
        <p:nvSpPr>
          <p:cNvPr id="5" name="Rectangle 4"/>
          <p:cNvSpPr>
            <a:spLocks noGrp="1" noChangeArrowheads="1"/>
          </p:cNvSpPr>
          <p:nvPr>
            <p:ph type="dt" sz="half" idx="10"/>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6" name="Rectangle 5"/>
          <p:cNvSpPr>
            <a:spLocks noGrp="1" noChangeArrowheads="1"/>
          </p:cNvSpPr>
          <p:nvPr>
            <p:ph type="ftr" sz="quarter" idx="11"/>
          </p:nvPr>
        </p:nvSpPr>
        <p:spPr/>
        <p:txBody>
          <a:bodyPr/>
          <a:lstStyle>
            <a:lvl1pPr algn="l" defTabSz="410853" hangingPunct="0">
              <a:lnSpc>
                <a:spcPct val="93000"/>
              </a:lnSpc>
              <a:buClr>
                <a:srgbClr val="000000"/>
              </a:buClr>
              <a:buSzPct val="45000"/>
              <a:defRPr>
                <a:ea typeface="msgothic" charset="0"/>
                <a:cs typeface="msgothic" charset="0"/>
              </a:defRPr>
            </a:lvl1pPr>
          </a:lstStyle>
          <a:p>
            <a:pPr>
              <a:defRPr/>
            </a:pPr>
            <a:endParaRPr lang="hu-HU"/>
          </a:p>
        </p:txBody>
      </p:sp>
      <p:sp>
        <p:nvSpPr>
          <p:cNvPr id="7" name="Rectangle 6"/>
          <p:cNvSpPr>
            <a:spLocks noGrp="1" noChangeArrowheads="1"/>
          </p:cNvSpPr>
          <p:nvPr>
            <p:ph type="sldNum" sz="quarter" idx="12"/>
          </p:nvPr>
        </p:nvSpPr>
        <p:spPr/>
        <p:txBody>
          <a:bodyPr/>
          <a:lstStyle>
            <a:lvl1pPr defTabSz="410853" hangingPunct="0">
              <a:lnSpc>
                <a:spcPct val="93000"/>
              </a:lnSpc>
              <a:buClr>
                <a:srgbClr val="000000"/>
              </a:buClr>
              <a:buSzPct val="45000"/>
              <a:defRPr>
                <a:ea typeface="msgothic" charset="0"/>
                <a:cs typeface="msgothic" charset="0"/>
              </a:defRPr>
            </a:lvl1pPr>
          </a:lstStyle>
          <a:p>
            <a:pPr>
              <a:defRPr/>
            </a:pPr>
            <a:fld id="{D6E43D3D-860A-429A-9A03-608F7D4E539A}" type="slidenum">
              <a:rPr lang="hu-HU"/>
              <a:pPr>
                <a:defRPr/>
              </a:pPr>
              <a:t>‹#›</a:t>
            </a:fld>
            <a:endParaRPr lang="hu-HU"/>
          </a:p>
        </p:txBody>
      </p:sp>
    </p:spTree>
    <p:extLst>
      <p:ext uri="{BB962C8B-B14F-4D97-AF65-F5344CB8AC3E}">
        <p14:creationId xmlns:p14="http://schemas.microsoft.com/office/powerpoint/2010/main" val="1960437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EAAE1BF3-223A-4198-8085-29E57DB673DB}" type="datetimeFigureOut">
              <a:rPr lang="en-US" smtClean="0">
                <a:solidFill>
                  <a:prstClr val="black">
                    <a:tint val="75000"/>
                  </a:prstClr>
                </a:solidFill>
              </a:rPr>
              <a:pPr/>
              <a:t>3/19/2018</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BE6D984F-D5E0-4694-9C98-5701DF361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041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EAAE1BF3-223A-4198-8085-29E57DB673DB}" type="datetimeFigureOut">
              <a:rPr lang="en-US" smtClean="0">
                <a:solidFill>
                  <a:prstClr val="black">
                    <a:tint val="75000"/>
                  </a:prstClr>
                </a:solidFill>
              </a:rPr>
              <a:pPr/>
              <a:t>3/19/2018</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BE6D984F-D5E0-4694-9C98-5701DF361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92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AE1BF3-223A-4198-8085-29E57DB673DB}" type="datetimeFigureOut">
              <a:rPr lang="en-US" smtClean="0">
                <a:solidFill>
                  <a:prstClr val="black">
                    <a:tint val="75000"/>
                  </a:prstClr>
                </a:solidFill>
              </a:rPr>
              <a:pPr/>
              <a:t>3/19/2018</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BE6D984F-D5E0-4694-9C98-5701DF361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188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EAAE1BF3-223A-4198-8085-29E57DB673DB}" type="datetimeFigureOut">
              <a:rPr lang="en-US" smtClean="0">
                <a:solidFill>
                  <a:prstClr val="black">
                    <a:tint val="75000"/>
                  </a:prstClr>
                </a:solidFill>
              </a:rPr>
              <a:pPr/>
              <a:t>3/19/2018</a:t>
            </a:fld>
            <a:endParaRPr lang="en-US">
              <a:solidFill>
                <a:prstClr val="black">
                  <a:tint val="75000"/>
                </a:prstClr>
              </a:solidFill>
            </a:endParaRPr>
          </a:p>
        </p:txBody>
      </p:sp>
      <p:sp>
        <p:nvSpPr>
          <p:cNvPr id="6" name="Élőláb helye 5"/>
          <p:cNvSpPr>
            <a:spLocks noGrp="1"/>
          </p:cNvSpPr>
          <p:nvPr>
            <p:ph type="ftr" sz="quarter" idx="11"/>
          </p:nvPr>
        </p:nvSpPr>
        <p:spPr/>
        <p:txBody>
          <a:bodyPr/>
          <a:lstStyle/>
          <a:p>
            <a:endParaRPr lang="en-US">
              <a:solidFill>
                <a:prstClr val="black">
                  <a:tint val="75000"/>
                </a:prstClr>
              </a:solidFill>
            </a:endParaRPr>
          </a:p>
        </p:txBody>
      </p:sp>
      <p:sp>
        <p:nvSpPr>
          <p:cNvPr id="7" name="Dia számának helye 6"/>
          <p:cNvSpPr>
            <a:spLocks noGrp="1"/>
          </p:cNvSpPr>
          <p:nvPr>
            <p:ph type="sldNum" sz="quarter" idx="12"/>
          </p:nvPr>
        </p:nvSpPr>
        <p:spPr/>
        <p:txBody>
          <a:bodyPr/>
          <a:lstStyle/>
          <a:p>
            <a:fld id="{BE6D984F-D5E0-4694-9C98-5701DF361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146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EAAE1BF3-223A-4198-8085-29E57DB673DB}" type="datetimeFigureOut">
              <a:rPr lang="en-US" smtClean="0">
                <a:solidFill>
                  <a:prstClr val="black">
                    <a:tint val="75000"/>
                  </a:prstClr>
                </a:solidFill>
              </a:rPr>
              <a:pPr/>
              <a:t>3/19/2018</a:t>
            </a:fld>
            <a:endParaRPr lang="en-US">
              <a:solidFill>
                <a:prstClr val="black">
                  <a:tint val="75000"/>
                </a:prstClr>
              </a:solidFill>
            </a:endParaRPr>
          </a:p>
        </p:txBody>
      </p:sp>
      <p:sp>
        <p:nvSpPr>
          <p:cNvPr id="8" name="Élőláb helye 7"/>
          <p:cNvSpPr>
            <a:spLocks noGrp="1"/>
          </p:cNvSpPr>
          <p:nvPr>
            <p:ph type="ftr" sz="quarter" idx="11"/>
          </p:nvPr>
        </p:nvSpPr>
        <p:spPr/>
        <p:txBody>
          <a:bodyPr/>
          <a:lstStyle/>
          <a:p>
            <a:endParaRPr lang="en-US">
              <a:solidFill>
                <a:prstClr val="black">
                  <a:tint val="75000"/>
                </a:prstClr>
              </a:solidFill>
            </a:endParaRPr>
          </a:p>
        </p:txBody>
      </p:sp>
      <p:sp>
        <p:nvSpPr>
          <p:cNvPr id="9" name="Dia számának helye 8"/>
          <p:cNvSpPr>
            <a:spLocks noGrp="1"/>
          </p:cNvSpPr>
          <p:nvPr>
            <p:ph type="sldNum" sz="quarter" idx="12"/>
          </p:nvPr>
        </p:nvSpPr>
        <p:spPr/>
        <p:txBody>
          <a:bodyPr/>
          <a:lstStyle/>
          <a:p>
            <a:fld id="{BE6D984F-D5E0-4694-9C98-5701DF361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78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EAAE1BF3-223A-4198-8085-29E57DB673DB}" type="datetimeFigureOut">
              <a:rPr lang="en-US" smtClean="0">
                <a:solidFill>
                  <a:prstClr val="black">
                    <a:tint val="75000"/>
                  </a:prstClr>
                </a:solidFill>
              </a:rPr>
              <a:pPr/>
              <a:t>3/19/2018</a:t>
            </a:fld>
            <a:endParaRPr lang="en-US">
              <a:solidFill>
                <a:prstClr val="black">
                  <a:tint val="75000"/>
                </a:prstClr>
              </a:solidFill>
            </a:endParaRPr>
          </a:p>
        </p:txBody>
      </p:sp>
      <p:sp>
        <p:nvSpPr>
          <p:cNvPr id="4" name="Élőláb helye 3"/>
          <p:cNvSpPr>
            <a:spLocks noGrp="1"/>
          </p:cNvSpPr>
          <p:nvPr>
            <p:ph type="ftr" sz="quarter" idx="11"/>
          </p:nvPr>
        </p:nvSpPr>
        <p:spPr/>
        <p:txBody>
          <a:bodyPr/>
          <a:lstStyle/>
          <a:p>
            <a:endParaRPr lang="en-US">
              <a:solidFill>
                <a:prstClr val="black">
                  <a:tint val="75000"/>
                </a:prstClr>
              </a:solidFill>
            </a:endParaRPr>
          </a:p>
        </p:txBody>
      </p:sp>
      <p:sp>
        <p:nvSpPr>
          <p:cNvPr id="5" name="Dia számának helye 4"/>
          <p:cNvSpPr>
            <a:spLocks noGrp="1"/>
          </p:cNvSpPr>
          <p:nvPr>
            <p:ph type="sldNum" sz="quarter" idx="12"/>
          </p:nvPr>
        </p:nvSpPr>
        <p:spPr/>
        <p:txBody>
          <a:bodyPr/>
          <a:lstStyle/>
          <a:p>
            <a:fld id="{BE6D984F-D5E0-4694-9C98-5701DF361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55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AAE1BF3-223A-4198-8085-29E57DB673DB}" type="datetimeFigureOut">
              <a:rPr lang="en-US" smtClean="0"/>
              <a:t>3/19/2018</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BE6D984F-D5E0-4694-9C98-5701DF361FCC}" type="slidenum">
              <a:rPr lang="en-US" smtClean="0"/>
              <a:t>‹#›</a:t>
            </a:fld>
            <a:endParaRPr lang="en-US"/>
          </a:p>
        </p:txBody>
      </p:sp>
    </p:spTree>
    <p:extLst>
      <p:ext uri="{BB962C8B-B14F-4D97-AF65-F5344CB8AC3E}">
        <p14:creationId xmlns:p14="http://schemas.microsoft.com/office/powerpoint/2010/main" val="3107348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AE1BF3-223A-4198-8085-29E57DB673DB}" type="datetimeFigureOut">
              <a:rPr lang="en-US" smtClean="0">
                <a:solidFill>
                  <a:prstClr val="black">
                    <a:tint val="75000"/>
                  </a:prstClr>
                </a:solidFill>
              </a:rPr>
              <a:pPr/>
              <a:t>3/19/2018</a:t>
            </a:fld>
            <a:endParaRPr lang="en-US">
              <a:solidFill>
                <a:prstClr val="black">
                  <a:tint val="75000"/>
                </a:prstClr>
              </a:solidFill>
            </a:endParaRPr>
          </a:p>
        </p:txBody>
      </p:sp>
      <p:sp>
        <p:nvSpPr>
          <p:cNvPr id="3" name="Élőláb helye 2"/>
          <p:cNvSpPr>
            <a:spLocks noGrp="1"/>
          </p:cNvSpPr>
          <p:nvPr>
            <p:ph type="ftr" sz="quarter" idx="11"/>
          </p:nvPr>
        </p:nvSpPr>
        <p:spPr/>
        <p:txBody>
          <a:bodyPr/>
          <a:lstStyle/>
          <a:p>
            <a:endParaRPr lang="en-US">
              <a:solidFill>
                <a:prstClr val="black">
                  <a:tint val="75000"/>
                </a:prstClr>
              </a:solidFill>
            </a:endParaRPr>
          </a:p>
        </p:txBody>
      </p:sp>
      <p:sp>
        <p:nvSpPr>
          <p:cNvPr id="4" name="Dia számának helye 3"/>
          <p:cNvSpPr>
            <a:spLocks noGrp="1"/>
          </p:cNvSpPr>
          <p:nvPr>
            <p:ph type="sldNum" sz="quarter" idx="12"/>
          </p:nvPr>
        </p:nvSpPr>
        <p:spPr/>
        <p:txBody>
          <a:bodyPr/>
          <a:lstStyle/>
          <a:p>
            <a:fld id="{BE6D984F-D5E0-4694-9C98-5701DF361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812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EAAE1BF3-223A-4198-8085-29E57DB673DB}" type="datetimeFigureOut">
              <a:rPr lang="en-US" smtClean="0">
                <a:solidFill>
                  <a:prstClr val="black">
                    <a:tint val="75000"/>
                  </a:prstClr>
                </a:solidFill>
              </a:rPr>
              <a:pPr/>
              <a:t>3/19/2018</a:t>
            </a:fld>
            <a:endParaRPr lang="en-US">
              <a:solidFill>
                <a:prstClr val="black">
                  <a:tint val="75000"/>
                </a:prstClr>
              </a:solidFill>
            </a:endParaRPr>
          </a:p>
        </p:txBody>
      </p:sp>
      <p:sp>
        <p:nvSpPr>
          <p:cNvPr id="6" name="Élőláb helye 5"/>
          <p:cNvSpPr>
            <a:spLocks noGrp="1"/>
          </p:cNvSpPr>
          <p:nvPr>
            <p:ph type="ftr" sz="quarter" idx="11"/>
          </p:nvPr>
        </p:nvSpPr>
        <p:spPr/>
        <p:txBody>
          <a:bodyPr/>
          <a:lstStyle/>
          <a:p>
            <a:endParaRPr lang="en-US">
              <a:solidFill>
                <a:prstClr val="black">
                  <a:tint val="75000"/>
                </a:prstClr>
              </a:solidFill>
            </a:endParaRPr>
          </a:p>
        </p:txBody>
      </p:sp>
      <p:sp>
        <p:nvSpPr>
          <p:cNvPr id="7" name="Dia számának helye 6"/>
          <p:cNvSpPr>
            <a:spLocks noGrp="1"/>
          </p:cNvSpPr>
          <p:nvPr>
            <p:ph type="sldNum" sz="quarter" idx="12"/>
          </p:nvPr>
        </p:nvSpPr>
        <p:spPr/>
        <p:txBody>
          <a:bodyPr/>
          <a:lstStyle/>
          <a:p>
            <a:fld id="{BE6D984F-D5E0-4694-9C98-5701DF361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589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EAAE1BF3-223A-4198-8085-29E57DB673DB}" type="datetimeFigureOut">
              <a:rPr lang="en-US" smtClean="0">
                <a:solidFill>
                  <a:prstClr val="black">
                    <a:tint val="75000"/>
                  </a:prstClr>
                </a:solidFill>
              </a:rPr>
              <a:pPr/>
              <a:t>3/19/2018</a:t>
            </a:fld>
            <a:endParaRPr lang="en-US">
              <a:solidFill>
                <a:prstClr val="black">
                  <a:tint val="75000"/>
                </a:prstClr>
              </a:solidFill>
            </a:endParaRPr>
          </a:p>
        </p:txBody>
      </p:sp>
      <p:sp>
        <p:nvSpPr>
          <p:cNvPr id="6" name="Élőláb helye 5"/>
          <p:cNvSpPr>
            <a:spLocks noGrp="1"/>
          </p:cNvSpPr>
          <p:nvPr>
            <p:ph type="ftr" sz="quarter" idx="11"/>
          </p:nvPr>
        </p:nvSpPr>
        <p:spPr/>
        <p:txBody>
          <a:bodyPr/>
          <a:lstStyle/>
          <a:p>
            <a:endParaRPr lang="en-US">
              <a:solidFill>
                <a:prstClr val="black">
                  <a:tint val="75000"/>
                </a:prstClr>
              </a:solidFill>
            </a:endParaRPr>
          </a:p>
        </p:txBody>
      </p:sp>
      <p:sp>
        <p:nvSpPr>
          <p:cNvPr id="7" name="Dia számának helye 6"/>
          <p:cNvSpPr>
            <a:spLocks noGrp="1"/>
          </p:cNvSpPr>
          <p:nvPr>
            <p:ph type="sldNum" sz="quarter" idx="12"/>
          </p:nvPr>
        </p:nvSpPr>
        <p:spPr/>
        <p:txBody>
          <a:bodyPr/>
          <a:lstStyle/>
          <a:p>
            <a:fld id="{BE6D984F-D5E0-4694-9C98-5701DF361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20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EAAE1BF3-223A-4198-8085-29E57DB673DB}" type="datetimeFigureOut">
              <a:rPr lang="en-US" smtClean="0">
                <a:solidFill>
                  <a:prstClr val="black">
                    <a:tint val="75000"/>
                  </a:prstClr>
                </a:solidFill>
              </a:rPr>
              <a:pPr/>
              <a:t>3/19/2018</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BE6D984F-D5E0-4694-9C98-5701DF361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50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EAAE1BF3-223A-4198-8085-29E57DB673DB}" type="datetimeFigureOut">
              <a:rPr lang="en-US" smtClean="0">
                <a:solidFill>
                  <a:prstClr val="black">
                    <a:tint val="75000"/>
                  </a:prstClr>
                </a:solidFill>
              </a:rPr>
              <a:pPr/>
              <a:t>3/19/2018</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BE6D984F-D5E0-4694-9C98-5701DF361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9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en-US"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Alcím mintájának szerkesztése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45C647-B163-4063-A49A-684E84A540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122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Tartalom helye 2"/>
          <p:cNvSpPr>
            <a:spLocks noGrp="1"/>
          </p:cNvSpPr>
          <p:nvPr>
            <p:ph idx="1"/>
          </p:nvPr>
        </p:nvSpPr>
        <p:spPr/>
        <p:txBody>
          <a:body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148395-C8FE-4C60-89A8-D57CDCC8E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6195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en-US"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10C627-D43C-4912-999E-DE9B0BE2E3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7761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18D5D9-082C-47AC-B214-5FB7F96E08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2277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en-US"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CFB00E-444B-4CC7-A558-6E3E2457A3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15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EAAE1BF3-223A-4198-8085-29E57DB673DB}" type="datetimeFigureOut">
              <a:rPr lang="en-US" smtClean="0"/>
              <a:t>3/19/2018</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BE6D984F-D5E0-4694-9C98-5701DF361FCC}" type="slidenum">
              <a:rPr lang="en-US" smtClean="0"/>
              <a:t>‹#›</a:t>
            </a:fld>
            <a:endParaRPr lang="en-US"/>
          </a:p>
        </p:txBody>
      </p:sp>
    </p:spTree>
    <p:extLst>
      <p:ext uri="{BB962C8B-B14F-4D97-AF65-F5344CB8AC3E}">
        <p14:creationId xmlns:p14="http://schemas.microsoft.com/office/powerpoint/2010/main" val="1811841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989F0C-E9E3-4C62-A57A-BFAA275BAC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3255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C487E2-BA98-43B6-85FB-8F990C1AA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5963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en-US"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3F8E54-A5C2-4495-B870-2D72E3D32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0770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en-US"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627CCB-06B3-4EC2-896B-5FCAA774A1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80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0A897F-6C78-4A89-9C18-069AC8C38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2882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en-US"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069946-972C-4276-8653-6326EFB4B0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1068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en-US"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Alcím mintájának szerkesztése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45C647-B163-4063-A49A-684E84A540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1980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Tartalom helye 2"/>
          <p:cNvSpPr>
            <a:spLocks noGrp="1"/>
          </p:cNvSpPr>
          <p:nvPr>
            <p:ph idx="1"/>
          </p:nvPr>
        </p:nvSpPr>
        <p:spPr/>
        <p:txBody>
          <a:body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148395-C8FE-4C60-89A8-D57CDCC8E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0625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en-US"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10C627-D43C-4912-999E-DE9B0BE2E3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3648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18D5D9-082C-47AC-B214-5FB7F96E08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069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EAAE1BF3-223A-4198-8085-29E57DB673DB}" type="datetimeFigureOut">
              <a:rPr lang="en-US" smtClean="0"/>
              <a:t>3/19/2018</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BE6D984F-D5E0-4694-9C98-5701DF361FCC}" type="slidenum">
              <a:rPr lang="en-US" smtClean="0"/>
              <a:t>‹#›</a:t>
            </a:fld>
            <a:endParaRPr lang="en-US"/>
          </a:p>
        </p:txBody>
      </p:sp>
    </p:spTree>
    <p:extLst>
      <p:ext uri="{BB962C8B-B14F-4D97-AF65-F5344CB8AC3E}">
        <p14:creationId xmlns:p14="http://schemas.microsoft.com/office/powerpoint/2010/main" val="2858635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en-US"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CFB00E-444B-4CC7-A558-6E3E2457A3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1823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989F0C-E9E3-4C62-A57A-BFAA275BAC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26847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C487E2-BA98-43B6-85FB-8F990C1AA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9381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en-US"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3F8E54-A5C2-4495-B870-2D72E3D32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6851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en-US"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627CCB-06B3-4EC2-896B-5FCAA774A1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25023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0A897F-6C78-4A89-9C18-069AC8C38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20349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en-US"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069946-972C-4276-8653-6326EFB4B0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5175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en-US"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Alcím mintájának szerkesztése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45C647-B163-4063-A49A-684E84A540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5577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Tartalom helye 2"/>
          <p:cNvSpPr>
            <a:spLocks noGrp="1"/>
          </p:cNvSpPr>
          <p:nvPr>
            <p:ph idx="1"/>
          </p:nvPr>
        </p:nvSpPr>
        <p:spPr/>
        <p:txBody>
          <a:body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148395-C8FE-4C60-89A8-D57CDCC8E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90479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en-US"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10C627-D43C-4912-999E-DE9B0BE2E3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76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EAAE1BF3-223A-4198-8085-29E57DB673DB}" type="datetimeFigureOut">
              <a:rPr lang="en-US" smtClean="0"/>
              <a:t>3/19/2018</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BE6D984F-D5E0-4694-9C98-5701DF361FCC}" type="slidenum">
              <a:rPr lang="en-US" smtClean="0"/>
              <a:t>‹#›</a:t>
            </a:fld>
            <a:endParaRPr lang="en-US"/>
          </a:p>
        </p:txBody>
      </p:sp>
    </p:spTree>
    <p:extLst>
      <p:ext uri="{BB962C8B-B14F-4D97-AF65-F5344CB8AC3E}">
        <p14:creationId xmlns:p14="http://schemas.microsoft.com/office/powerpoint/2010/main" val="20483149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18D5D9-082C-47AC-B214-5FB7F96E08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96028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en-US"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CFB00E-444B-4CC7-A558-6E3E2457A3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74538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989F0C-E9E3-4C62-A57A-BFAA275BAC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52714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C487E2-BA98-43B6-85FB-8F990C1AA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0440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en-US"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3F8E54-A5C2-4495-B870-2D72E3D32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1714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en-US"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627CCB-06B3-4EC2-896B-5FCAA774A1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0987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0A897F-6C78-4A89-9C18-069AC8C38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7814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en-US"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069946-972C-4276-8653-6326EFB4B0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1786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en-US"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Alcím mintájának szerkesztése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45C647-B163-4063-A49A-684E84A540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90185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Tartalom helye 2"/>
          <p:cNvSpPr>
            <a:spLocks noGrp="1"/>
          </p:cNvSpPr>
          <p:nvPr>
            <p:ph idx="1"/>
          </p:nvPr>
        </p:nvSpPr>
        <p:spPr/>
        <p:txBody>
          <a:body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148395-C8FE-4C60-89A8-D57CDCC8E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32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AAE1BF3-223A-4198-8085-29E57DB673DB}" type="datetimeFigureOut">
              <a:rPr lang="en-US" smtClean="0"/>
              <a:t>3/19/2018</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BE6D984F-D5E0-4694-9C98-5701DF361FCC}" type="slidenum">
              <a:rPr lang="en-US" smtClean="0"/>
              <a:t>‹#›</a:t>
            </a:fld>
            <a:endParaRPr lang="en-US"/>
          </a:p>
        </p:txBody>
      </p:sp>
    </p:spTree>
    <p:extLst>
      <p:ext uri="{BB962C8B-B14F-4D97-AF65-F5344CB8AC3E}">
        <p14:creationId xmlns:p14="http://schemas.microsoft.com/office/powerpoint/2010/main" val="740606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en-US"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10C627-D43C-4912-999E-DE9B0BE2E3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171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18D5D9-082C-47AC-B214-5FB7F96E08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0433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en-US"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CFB00E-444B-4CC7-A558-6E3E2457A3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00552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989F0C-E9E3-4C62-A57A-BFAA275BAC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07292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C487E2-BA98-43B6-85FB-8F990C1AA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88953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en-US"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3F8E54-A5C2-4495-B870-2D72E3D32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72655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en-US"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627CCB-06B3-4EC2-896B-5FCAA774A1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2980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0A897F-6C78-4A89-9C18-069AC8C38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73958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en-US"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069946-972C-4276-8653-6326EFB4B0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7767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en-US"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Alcím mintájának szerkesztése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45C647-B163-4063-A49A-684E84A540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055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EAAE1BF3-223A-4198-8085-29E57DB673DB}" type="datetimeFigureOut">
              <a:rPr lang="en-US" smtClean="0"/>
              <a:t>3/19/2018</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BE6D984F-D5E0-4694-9C98-5701DF361FCC}" type="slidenum">
              <a:rPr lang="en-US" smtClean="0"/>
              <a:t>‹#›</a:t>
            </a:fld>
            <a:endParaRPr lang="en-US"/>
          </a:p>
        </p:txBody>
      </p:sp>
    </p:spTree>
    <p:extLst>
      <p:ext uri="{BB962C8B-B14F-4D97-AF65-F5344CB8AC3E}">
        <p14:creationId xmlns:p14="http://schemas.microsoft.com/office/powerpoint/2010/main" val="922616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Tartalom helye 2"/>
          <p:cNvSpPr>
            <a:spLocks noGrp="1"/>
          </p:cNvSpPr>
          <p:nvPr>
            <p:ph idx="1"/>
          </p:nvPr>
        </p:nvSpPr>
        <p:spPr/>
        <p:txBody>
          <a:body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148395-C8FE-4C60-89A8-D57CDCC8E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166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en-US"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10C627-D43C-4912-999E-DE9B0BE2E3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311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18D5D9-082C-47AC-B214-5FB7F96E08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591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en-US"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CFB00E-444B-4CC7-A558-6E3E2457A3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74035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989F0C-E9E3-4C62-A57A-BFAA275BAC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06178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C487E2-BA98-43B6-85FB-8F990C1AA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50508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en-US"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3F8E54-A5C2-4495-B870-2D72E3D32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30617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en-US"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627CCB-06B3-4EC2-896B-5FCAA774A1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81113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0A897F-6C78-4A89-9C18-069AC8C38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22021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en-US"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069946-972C-4276-8653-6326EFB4B0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499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EAAE1BF3-223A-4198-8085-29E57DB673DB}" type="datetimeFigureOut">
              <a:rPr lang="en-US" smtClean="0"/>
              <a:t>3/19/2018</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BE6D984F-D5E0-4694-9C98-5701DF361FCC}" type="slidenum">
              <a:rPr lang="en-US" smtClean="0"/>
              <a:t>‹#›</a:t>
            </a:fld>
            <a:endParaRPr lang="en-US"/>
          </a:p>
        </p:txBody>
      </p:sp>
    </p:spTree>
    <p:extLst>
      <p:ext uri="{BB962C8B-B14F-4D97-AF65-F5344CB8AC3E}">
        <p14:creationId xmlns:p14="http://schemas.microsoft.com/office/powerpoint/2010/main" val="15427988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en-US"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Alcím mintájának szerkesztése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45C647-B163-4063-A49A-684E84A540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58987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Tartalom helye 2"/>
          <p:cNvSpPr>
            <a:spLocks noGrp="1"/>
          </p:cNvSpPr>
          <p:nvPr>
            <p:ph idx="1"/>
          </p:nvPr>
        </p:nvSpPr>
        <p:spPr/>
        <p:txBody>
          <a:body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148395-C8FE-4C60-89A8-D57CDCC8E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203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en-US"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10C627-D43C-4912-999E-DE9B0BE2E3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09550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18D5D9-082C-47AC-B214-5FB7F96E08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92637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en-US"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CFB00E-444B-4CC7-A558-6E3E2457A3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15460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989F0C-E9E3-4C62-A57A-BFAA275BAC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858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C487E2-BA98-43B6-85FB-8F990C1AA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6776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en-US"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3F8E54-A5C2-4495-B870-2D72E3D32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34052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en-US"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627CCB-06B3-4EC2-896B-5FCAA774A1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84138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0A897F-6C78-4A89-9C18-069AC8C38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14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E1BF3-223A-4198-8085-29E57DB673DB}" type="datetimeFigureOut">
              <a:rPr lang="en-US" smtClean="0"/>
              <a:t>3/19/2018</a:t>
            </a:fld>
            <a:endParaRPr lang="en-US"/>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D984F-D5E0-4694-9C98-5701DF361FCC}" type="slidenum">
              <a:rPr lang="en-US" smtClean="0"/>
              <a:t>‹#›</a:t>
            </a:fld>
            <a:endParaRPr lang="en-US"/>
          </a:p>
        </p:txBody>
      </p:sp>
    </p:spTree>
    <p:extLst>
      <p:ext uri="{BB962C8B-B14F-4D97-AF65-F5344CB8AC3E}">
        <p14:creationId xmlns:p14="http://schemas.microsoft.com/office/powerpoint/2010/main" val="894542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922" y="275072"/>
            <a:ext cx="8229600" cy="114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64" tIns="45379" rIns="90764" bIns="45379" numCol="1" anchor="ctr" anchorCtr="0" compatLnSpc="1">
            <a:prstTxWarp prst="textNoShape">
              <a:avLst/>
            </a:prstTxWarp>
          </a:bodyPr>
          <a:lstStyle/>
          <a:p>
            <a:pPr lvl="0"/>
            <a:r>
              <a:rPr lang="hu-HU" altLang="hu-HU" smtClean="0"/>
              <a:t>Mintacím szerkesztése</a:t>
            </a:r>
          </a:p>
        </p:txBody>
      </p:sp>
      <p:sp>
        <p:nvSpPr>
          <p:cNvPr id="4099" name="Rectangle 3"/>
          <p:cNvSpPr>
            <a:spLocks noGrp="1" noChangeArrowheads="1"/>
          </p:cNvSpPr>
          <p:nvPr>
            <p:ph type="body" idx="1"/>
          </p:nvPr>
        </p:nvSpPr>
        <p:spPr bwMode="auto">
          <a:xfrm>
            <a:off x="457922" y="1600008"/>
            <a:ext cx="8229600" cy="452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64" tIns="45379" rIns="90764" bIns="45379"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6483" y="6245938"/>
            <a:ext cx="2134080" cy="475250"/>
          </a:xfrm>
          <a:prstGeom prst="rect">
            <a:avLst/>
          </a:prstGeom>
          <a:noFill/>
          <a:ln w="9525">
            <a:noFill/>
            <a:miter lim="800000"/>
            <a:headEnd/>
            <a:tailEnd/>
          </a:ln>
          <a:effectLst/>
        </p:spPr>
        <p:txBody>
          <a:bodyPr vert="horz" wrap="square" lIns="90764" tIns="45379" rIns="90764" bIns="45379" numCol="1" anchor="t" anchorCtr="0" compatLnSpc="1">
            <a:prstTxWarp prst="textNoShape">
              <a:avLst/>
            </a:prstTxWarp>
          </a:bodyPr>
          <a:lstStyle>
            <a:lvl1pPr algn="l" defTabSz="911531" hangingPunct="1">
              <a:lnSpc>
                <a:spcPct val="100000"/>
              </a:lnSpc>
              <a:buClrTx/>
              <a:buSzTx/>
              <a:defRPr sz="1400" b="0">
                <a:solidFill>
                  <a:srgbClr val="000000"/>
                </a:solidFill>
                <a:latin typeface="Arial" charset="0"/>
                <a:ea typeface="+mn-ea"/>
                <a:cs typeface="+mn-cs"/>
              </a:defRPr>
            </a:lvl1pPr>
          </a:lstStyle>
          <a:p>
            <a:pPr fontAlgn="base">
              <a:spcBef>
                <a:spcPct val="0"/>
              </a:spcBef>
              <a:spcAft>
                <a:spcPct val="0"/>
              </a:spcAft>
              <a:buFont typeface="Wingdings" pitchFamily="2" charset="2"/>
              <a:buNone/>
              <a:defRPr/>
            </a:pPr>
            <a:endParaRPr lang="hu-HU"/>
          </a:p>
        </p:txBody>
      </p:sp>
      <p:sp>
        <p:nvSpPr>
          <p:cNvPr id="1029" name="Rectangle 5"/>
          <p:cNvSpPr>
            <a:spLocks noGrp="1" noChangeArrowheads="1"/>
          </p:cNvSpPr>
          <p:nvPr>
            <p:ph type="ftr" sz="quarter" idx="3"/>
          </p:nvPr>
        </p:nvSpPr>
        <p:spPr bwMode="auto">
          <a:xfrm>
            <a:off x="3124800" y="6245938"/>
            <a:ext cx="2894400" cy="475250"/>
          </a:xfrm>
          <a:prstGeom prst="rect">
            <a:avLst/>
          </a:prstGeom>
          <a:noFill/>
          <a:ln w="9525">
            <a:noFill/>
            <a:miter lim="800000"/>
            <a:headEnd/>
            <a:tailEnd/>
          </a:ln>
          <a:effectLst/>
        </p:spPr>
        <p:txBody>
          <a:bodyPr vert="horz" wrap="square" lIns="90764" tIns="45379" rIns="90764" bIns="45379" numCol="1" anchor="t" anchorCtr="0" compatLnSpc="1">
            <a:prstTxWarp prst="textNoShape">
              <a:avLst/>
            </a:prstTxWarp>
          </a:bodyPr>
          <a:lstStyle>
            <a:lvl1pPr algn="ctr" defTabSz="911531" hangingPunct="1">
              <a:lnSpc>
                <a:spcPct val="100000"/>
              </a:lnSpc>
              <a:buClrTx/>
              <a:buSzTx/>
              <a:defRPr sz="1400" b="0">
                <a:solidFill>
                  <a:srgbClr val="000000"/>
                </a:solidFill>
                <a:latin typeface="Arial" charset="0"/>
                <a:ea typeface="+mn-ea"/>
                <a:cs typeface="+mn-cs"/>
              </a:defRPr>
            </a:lvl1pPr>
          </a:lstStyle>
          <a:p>
            <a:pPr fontAlgn="base">
              <a:spcBef>
                <a:spcPct val="0"/>
              </a:spcBef>
              <a:spcAft>
                <a:spcPct val="0"/>
              </a:spcAft>
              <a:buFont typeface="Wingdings" pitchFamily="2" charset="2"/>
              <a:buNone/>
              <a:defRPr/>
            </a:pPr>
            <a:endParaRPr lang="hu-HU"/>
          </a:p>
        </p:txBody>
      </p:sp>
      <p:sp>
        <p:nvSpPr>
          <p:cNvPr id="1030" name="Rectangle 6"/>
          <p:cNvSpPr>
            <a:spLocks noGrp="1" noChangeArrowheads="1"/>
          </p:cNvSpPr>
          <p:nvPr>
            <p:ph type="sldNum" sz="quarter" idx="4"/>
          </p:nvPr>
        </p:nvSpPr>
        <p:spPr bwMode="auto">
          <a:xfrm>
            <a:off x="6553443" y="6245938"/>
            <a:ext cx="2134080" cy="475250"/>
          </a:xfrm>
          <a:prstGeom prst="rect">
            <a:avLst/>
          </a:prstGeom>
          <a:noFill/>
          <a:ln w="9525">
            <a:noFill/>
            <a:miter lim="800000"/>
            <a:headEnd/>
            <a:tailEnd/>
          </a:ln>
          <a:effectLst/>
        </p:spPr>
        <p:txBody>
          <a:bodyPr vert="horz" wrap="square" lIns="90764" tIns="45379" rIns="90764" bIns="45379" numCol="1" anchor="t" anchorCtr="0" compatLnSpc="1">
            <a:prstTxWarp prst="textNoShape">
              <a:avLst/>
            </a:prstTxWarp>
          </a:bodyPr>
          <a:lstStyle>
            <a:lvl1pPr algn="r" defTabSz="911531" hangingPunct="1">
              <a:lnSpc>
                <a:spcPct val="100000"/>
              </a:lnSpc>
              <a:buClrTx/>
              <a:buSzTx/>
              <a:defRPr sz="1400" b="0">
                <a:solidFill>
                  <a:srgbClr val="000000"/>
                </a:solidFill>
                <a:latin typeface="Arial" charset="0"/>
                <a:ea typeface="+mn-ea"/>
                <a:cs typeface="+mn-cs"/>
              </a:defRPr>
            </a:lvl1pPr>
          </a:lstStyle>
          <a:p>
            <a:pPr fontAlgn="base">
              <a:spcBef>
                <a:spcPct val="0"/>
              </a:spcBef>
              <a:spcAft>
                <a:spcPct val="0"/>
              </a:spcAft>
              <a:buFont typeface="Wingdings" pitchFamily="2" charset="2"/>
              <a:buNone/>
              <a:defRPr/>
            </a:pPr>
            <a:fld id="{F12936B6-4D8F-4A76-A235-BE00696EA07D}" type="slidenum">
              <a:rPr lang="hu-HU"/>
              <a:pPr fontAlgn="base">
                <a:spcBef>
                  <a:spcPct val="0"/>
                </a:spcBef>
                <a:spcAft>
                  <a:spcPct val="0"/>
                </a:spcAft>
                <a:buFont typeface="Wingdings" pitchFamily="2" charset="2"/>
                <a:buNone/>
                <a:defRPr/>
              </a:pPr>
              <a:t>‹#›</a:t>
            </a:fld>
            <a:endParaRPr lang="hu-HU"/>
          </a:p>
        </p:txBody>
      </p:sp>
    </p:spTree>
    <p:extLst>
      <p:ext uri="{BB962C8B-B14F-4D97-AF65-F5344CB8AC3E}">
        <p14:creationId xmlns:p14="http://schemas.microsoft.com/office/powerpoint/2010/main" val="23811761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3817" algn="ctr" rtl="0" fontAlgn="base">
        <a:spcBef>
          <a:spcPct val="0"/>
        </a:spcBef>
        <a:spcAft>
          <a:spcPct val="0"/>
        </a:spcAft>
        <a:defRPr sz="4400">
          <a:solidFill>
            <a:schemeClr val="tx2"/>
          </a:solidFill>
          <a:latin typeface="Arial" charset="0"/>
        </a:defRPr>
      </a:lvl6pPr>
      <a:lvl7pPr marL="907645" algn="ctr" rtl="0" fontAlgn="base">
        <a:spcBef>
          <a:spcPct val="0"/>
        </a:spcBef>
        <a:spcAft>
          <a:spcPct val="0"/>
        </a:spcAft>
        <a:defRPr sz="4400">
          <a:solidFill>
            <a:schemeClr val="tx2"/>
          </a:solidFill>
          <a:latin typeface="Arial" charset="0"/>
        </a:defRPr>
      </a:lvl7pPr>
      <a:lvl8pPr marL="1361455" algn="ctr" rtl="0" fontAlgn="base">
        <a:spcBef>
          <a:spcPct val="0"/>
        </a:spcBef>
        <a:spcAft>
          <a:spcPct val="0"/>
        </a:spcAft>
        <a:defRPr sz="4400">
          <a:solidFill>
            <a:schemeClr val="tx2"/>
          </a:solidFill>
          <a:latin typeface="Arial" charset="0"/>
        </a:defRPr>
      </a:lvl8pPr>
      <a:lvl9pPr marL="1815279" algn="ctr" rtl="0" fontAlgn="base">
        <a:spcBef>
          <a:spcPct val="0"/>
        </a:spcBef>
        <a:spcAft>
          <a:spcPct val="0"/>
        </a:spcAft>
        <a:defRPr sz="4400">
          <a:solidFill>
            <a:schemeClr val="tx2"/>
          </a:solidFill>
          <a:latin typeface="Arial" charset="0"/>
        </a:defRPr>
      </a:lvl9pPr>
    </p:titleStyle>
    <p:bodyStyle>
      <a:lvl1pPr marL="339775" indent="-339775" algn="l" rtl="0" eaLnBrk="0" fontAlgn="base" hangingPunct="0">
        <a:spcBef>
          <a:spcPct val="20000"/>
        </a:spcBef>
        <a:spcAft>
          <a:spcPct val="0"/>
        </a:spcAft>
        <a:buChar char="•"/>
        <a:defRPr sz="3200">
          <a:solidFill>
            <a:schemeClr val="tx1"/>
          </a:solidFill>
          <a:latin typeface="+mn-lt"/>
          <a:ea typeface="+mn-ea"/>
          <a:cs typeface="+mn-cs"/>
        </a:defRPr>
      </a:lvl1pPr>
      <a:lvl2pPr marL="737138" indent="-283627" algn="l" rtl="0" eaLnBrk="0" fontAlgn="base" hangingPunct="0">
        <a:spcBef>
          <a:spcPct val="20000"/>
        </a:spcBef>
        <a:spcAft>
          <a:spcPct val="0"/>
        </a:spcAft>
        <a:buChar char="–"/>
        <a:defRPr sz="2800">
          <a:solidFill>
            <a:schemeClr val="tx1"/>
          </a:solidFill>
          <a:latin typeface="+mn-lt"/>
        </a:defRPr>
      </a:lvl2pPr>
      <a:lvl3pPr marL="1134503" indent="-226037" algn="l" rtl="0" eaLnBrk="0" fontAlgn="base" hangingPunct="0">
        <a:spcBef>
          <a:spcPct val="20000"/>
        </a:spcBef>
        <a:spcAft>
          <a:spcPct val="0"/>
        </a:spcAft>
        <a:buChar char="•"/>
        <a:defRPr sz="2400">
          <a:solidFill>
            <a:schemeClr val="tx1"/>
          </a:solidFill>
          <a:latin typeface="+mn-lt"/>
        </a:defRPr>
      </a:lvl3pPr>
      <a:lvl4pPr marL="1588016" indent="-226037" algn="l" rtl="0" eaLnBrk="0" fontAlgn="base" hangingPunct="0">
        <a:spcBef>
          <a:spcPct val="20000"/>
        </a:spcBef>
        <a:spcAft>
          <a:spcPct val="0"/>
        </a:spcAft>
        <a:buChar char="–"/>
        <a:defRPr sz="2000">
          <a:solidFill>
            <a:schemeClr val="tx1"/>
          </a:solidFill>
          <a:latin typeface="+mn-lt"/>
        </a:defRPr>
      </a:lvl4pPr>
      <a:lvl5pPr marL="2041527" indent="-226037" algn="l" rtl="0" eaLnBrk="0" fontAlgn="base" hangingPunct="0">
        <a:spcBef>
          <a:spcPct val="20000"/>
        </a:spcBef>
        <a:spcAft>
          <a:spcPct val="0"/>
        </a:spcAft>
        <a:buChar char="»"/>
        <a:defRPr sz="2000">
          <a:solidFill>
            <a:schemeClr val="tx1"/>
          </a:solidFill>
          <a:latin typeface="+mn-lt"/>
        </a:defRPr>
      </a:lvl5pPr>
      <a:lvl6pPr marL="2496004" indent="-226910" algn="l" rtl="0" fontAlgn="base">
        <a:spcBef>
          <a:spcPct val="20000"/>
        </a:spcBef>
        <a:spcAft>
          <a:spcPct val="0"/>
        </a:spcAft>
        <a:buChar char="»"/>
        <a:defRPr sz="2000">
          <a:solidFill>
            <a:schemeClr val="tx1"/>
          </a:solidFill>
          <a:latin typeface="+mn-lt"/>
        </a:defRPr>
      </a:lvl6pPr>
      <a:lvl7pPr marL="2949820" indent="-226910" algn="l" rtl="0" fontAlgn="base">
        <a:spcBef>
          <a:spcPct val="20000"/>
        </a:spcBef>
        <a:spcAft>
          <a:spcPct val="0"/>
        </a:spcAft>
        <a:buChar char="»"/>
        <a:defRPr sz="2000">
          <a:solidFill>
            <a:schemeClr val="tx1"/>
          </a:solidFill>
          <a:latin typeface="+mn-lt"/>
        </a:defRPr>
      </a:lvl7pPr>
      <a:lvl8pPr marL="3403640" indent="-226910" algn="l" rtl="0" fontAlgn="base">
        <a:spcBef>
          <a:spcPct val="20000"/>
        </a:spcBef>
        <a:spcAft>
          <a:spcPct val="0"/>
        </a:spcAft>
        <a:buChar char="»"/>
        <a:defRPr sz="2000">
          <a:solidFill>
            <a:schemeClr val="tx1"/>
          </a:solidFill>
          <a:latin typeface="+mn-lt"/>
        </a:defRPr>
      </a:lvl8pPr>
      <a:lvl9pPr marL="3857456" indent="-226910" algn="l" rtl="0" fontAlgn="base">
        <a:spcBef>
          <a:spcPct val="20000"/>
        </a:spcBef>
        <a:spcAft>
          <a:spcPct val="0"/>
        </a:spcAft>
        <a:buChar char="»"/>
        <a:defRPr sz="2000">
          <a:solidFill>
            <a:schemeClr val="tx1"/>
          </a:solidFill>
          <a:latin typeface="+mn-lt"/>
        </a:defRPr>
      </a:lvl9pPr>
    </p:bodyStyle>
    <p:otherStyle>
      <a:defPPr>
        <a:defRPr lang="hu-HU"/>
      </a:defPPr>
      <a:lvl1pPr marL="0" algn="l" defTabSz="907645" rtl="0" eaLnBrk="1" latinLnBrk="0" hangingPunct="1">
        <a:defRPr sz="1800" kern="1200">
          <a:solidFill>
            <a:schemeClr val="tx1"/>
          </a:solidFill>
          <a:latin typeface="+mn-lt"/>
          <a:ea typeface="+mn-ea"/>
          <a:cs typeface="+mn-cs"/>
        </a:defRPr>
      </a:lvl1pPr>
      <a:lvl2pPr marL="453817" algn="l" defTabSz="907645" rtl="0" eaLnBrk="1" latinLnBrk="0" hangingPunct="1">
        <a:defRPr sz="1800" kern="1200">
          <a:solidFill>
            <a:schemeClr val="tx1"/>
          </a:solidFill>
          <a:latin typeface="+mn-lt"/>
          <a:ea typeface="+mn-ea"/>
          <a:cs typeface="+mn-cs"/>
        </a:defRPr>
      </a:lvl2pPr>
      <a:lvl3pPr marL="907645" algn="l" defTabSz="907645" rtl="0" eaLnBrk="1" latinLnBrk="0" hangingPunct="1">
        <a:defRPr sz="1800" kern="1200">
          <a:solidFill>
            <a:schemeClr val="tx1"/>
          </a:solidFill>
          <a:latin typeface="+mn-lt"/>
          <a:ea typeface="+mn-ea"/>
          <a:cs typeface="+mn-cs"/>
        </a:defRPr>
      </a:lvl3pPr>
      <a:lvl4pPr marL="1361455" algn="l" defTabSz="907645" rtl="0" eaLnBrk="1" latinLnBrk="0" hangingPunct="1">
        <a:defRPr sz="1800" kern="1200">
          <a:solidFill>
            <a:schemeClr val="tx1"/>
          </a:solidFill>
          <a:latin typeface="+mn-lt"/>
          <a:ea typeface="+mn-ea"/>
          <a:cs typeface="+mn-cs"/>
        </a:defRPr>
      </a:lvl4pPr>
      <a:lvl5pPr marL="1815279" algn="l" defTabSz="907645" rtl="0" eaLnBrk="1" latinLnBrk="0" hangingPunct="1">
        <a:defRPr sz="1800" kern="1200">
          <a:solidFill>
            <a:schemeClr val="tx1"/>
          </a:solidFill>
          <a:latin typeface="+mn-lt"/>
          <a:ea typeface="+mn-ea"/>
          <a:cs typeface="+mn-cs"/>
        </a:defRPr>
      </a:lvl5pPr>
      <a:lvl6pPr marL="2269098" algn="l" defTabSz="907645" rtl="0" eaLnBrk="1" latinLnBrk="0" hangingPunct="1">
        <a:defRPr sz="1800" kern="1200">
          <a:solidFill>
            <a:schemeClr val="tx1"/>
          </a:solidFill>
          <a:latin typeface="+mn-lt"/>
          <a:ea typeface="+mn-ea"/>
          <a:cs typeface="+mn-cs"/>
        </a:defRPr>
      </a:lvl6pPr>
      <a:lvl7pPr marL="2722916" algn="l" defTabSz="907645" rtl="0" eaLnBrk="1" latinLnBrk="0" hangingPunct="1">
        <a:defRPr sz="1800" kern="1200">
          <a:solidFill>
            <a:schemeClr val="tx1"/>
          </a:solidFill>
          <a:latin typeface="+mn-lt"/>
          <a:ea typeface="+mn-ea"/>
          <a:cs typeface="+mn-cs"/>
        </a:defRPr>
      </a:lvl7pPr>
      <a:lvl8pPr marL="3176730" algn="l" defTabSz="907645" rtl="0" eaLnBrk="1" latinLnBrk="0" hangingPunct="1">
        <a:defRPr sz="1800" kern="1200">
          <a:solidFill>
            <a:schemeClr val="tx1"/>
          </a:solidFill>
          <a:latin typeface="+mn-lt"/>
          <a:ea typeface="+mn-ea"/>
          <a:cs typeface="+mn-cs"/>
        </a:defRPr>
      </a:lvl8pPr>
      <a:lvl9pPr marL="3630550" algn="l" defTabSz="90764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E1BF3-223A-4198-8085-29E57DB673DB}" type="datetimeFigureOut">
              <a:rPr lang="en-US" smtClean="0">
                <a:solidFill>
                  <a:prstClr val="black">
                    <a:tint val="75000"/>
                  </a:prstClr>
                </a:solidFill>
              </a:rPr>
              <a:pPr/>
              <a:t>3/19/2018</a:t>
            </a:fld>
            <a:endParaRPr lang="en-US">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D984F-D5E0-4694-9C98-5701DF361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6792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Mintaszöveg szerkesztése</a:t>
            </a:r>
          </a:p>
          <a:p>
            <a:pPr lvl="1"/>
            <a:r>
              <a:rPr lang="en-US" altLang="hu-HU" smtClean="0"/>
              <a:t>Második szint</a:t>
            </a:r>
          </a:p>
          <a:p>
            <a:pPr lvl="2"/>
            <a:r>
              <a:rPr lang="en-US" altLang="hu-HU" smtClean="0"/>
              <a:t>Harmadik szint</a:t>
            </a:r>
          </a:p>
          <a:p>
            <a:pPr lvl="3"/>
            <a:r>
              <a:rPr lang="en-US" altLang="hu-HU" smtClean="0"/>
              <a:t>Negyedik szint</a:t>
            </a:r>
          </a:p>
          <a:p>
            <a:pPr lvl="4"/>
            <a:r>
              <a:rPr lang="en-US"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2E7B202B-1D5F-4A04-9F44-1783B3A124A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4717180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Mintaszöveg szerkesztése</a:t>
            </a:r>
          </a:p>
          <a:p>
            <a:pPr lvl="1"/>
            <a:r>
              <a:rPr lang="en-US" altLang="hu-HU" smtClean="0"/>
              <a:t>Második szint</a:t>
            </a:r>
          </a:p>
          <a:p>
            <a:pPr lvl="2"/>
            <a:r>
              <a:rPr lang="en-US" altLang="hu-HU" smtClean="0"/>
              <a:t>Harmadik szint</a:t>
            </a:r>
          </a:p>
          <a:p>
            <a:pPr lvl="3"/>
            <a:r>
              <a:rPr lang="en-US" altLang="hu-HU" smtClean="0"/>
              <a:t>Negyedik szint</a:t>
            </a:r>
          </a:p>
          <a:p>
            <a:pPr lvl="4"/>
            <a:r>
              <a:rPr lang="en-US"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2E7B202B-1D5F-4A04-9F44-1783B3A124A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3745379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Mintaszöveg szerkesztése</a:t>
            </a:r>
          </a:p>
          <a:p>
            <a:pPr lvl="1"/>
            <a:r>
              <a:rPr lang="en-US" altLang="hu-HU" smtClean="0"/>
              <a:t>Második szint</a:t>
            </a:r>
          </a:p>
          <a:p>
            <a:pPr lvl="2"/>
            <a:r>
              <a:rPr lang="en-US" altLang="hu-HU" smtClean="0"/>
              <a:t>Harmadik szint</a:t>
            </a:r>
          </a:p>
          <a:p>
            <a:pPr lvl="3"/>
            <a:r>
              <a:rPr lang="en-US" altLang="hu-HU" smtClean="0"/>
              <a:t>Negyedik szint</a:t>
            </a:r>
          </a:p>
          <a:p>
            <a:pPr lvl="4"/>
            <a:r>
              <a:rPr lang="en-US"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2E7B202B-1D5F-4A04-9F44-1783B3A124A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3212342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Mintaszöveg szerkesztése</a:t>
            </a:r>
          </a:p>
          <a:p>
            <a:pPr lvl="1"/>
            <a:r>
              <a:rPr lang="en-US" altLang="hu-HU" smtClean="0"/>
              <a:t>Második szint</a:t>
            </a:r>
          </a:p>
          <a:p>
            <a:pPr lvl="2"/>
            <a:r>
              <a:rPr lang="en-US" altLang="hu-HU" smtClean="0"/>
              <a:t>Harmadik szint</a:t>
            </a:r>
          </a:p>
          <a:p>
            <a:pPr lvl="3"/>
            <a:r>
              <a:rPr lang="en-US" altLang="hu-HU" smtClean="0"/>
              <a:t>Negyedik szint</a:t>
            </a:r>
          </a:p>
          <a:p>
            <a:pPr lvl="4"/>
            <a:r>
              <a:rPr lang="en-US"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2E7B202B-1D5F-4A04-9F44-1783B3A124A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3602413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Mintaszöveg szerkesztése</a:t>
            </a:r>
          </a:p>
          <a:p>
            <a:pPr lvl="1"/>
            <a:r>
              <a:rPr lang="en-US" altLang="hu-HU" smtClean="0"/>
              <a:t>Második szint</a:t>
            </a:r>
          </a:p>
          <a:p>
            <a:pPr lvl="2"/>
            <a:r>
              <a:rPr lang="en-US" altLang="hu-HU" smtClean="0"/>
              <a:t>Harmadik szint</a:t>
            </a:r>
          </a:p>
          <a:p>
            <a:pPr lvl="3"/>
            <a:r>
              <a:rPr lang="en-US" altLang="hu-HU" smtClean="0"/>
              <a:t>Negyedik szint</a:t>
            </a:r>
          </a:p>
          <a:p>
            <a:pPr lvl="4"/>
            <a:r>
              <a:rPr lang="en-US"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2E7B202B-1D5F-4A04-9F44-1783B3A124A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0264137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Mintaszöveg szerkesztése</a:t>
            </a:r>
          </a:p>
          <a:p>
            <a:pPr lvl="1"/>
            <a:r>
              <a:rPr lang="en-US" altLang="hu-HU" smtClean="0"/>
              <a:t>Második szint</a:t>
            </a:r>
          </a:p>
          <a:p>
            <a:pPr lvl="2"/>
            <a:r>
              <a:rPr lang="en-US" altLang="hu-HU" smtClean="0"/>
              <a:t>Harmadik szint</a:t>
            </a:r>
          </a:p>
          <a:p>
            <a:pPr lvl="3"/>
            <a:r>
              <a:rPr lang="en-US" altLang="hu-HU" smtClean="0"/>
              <a:t>Negyedik szint</a:t>
            </a:r>
          </a:p>
          <a:p>
            <a:pPr lvl="4"/>
            <a:r>
              <a:rPr lang="en-US"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2E7B202B-1D5F-4A04-9F44-1783B3A124A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3580401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emmelweis.h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3" Type="http://schemas.openxmlformats.org/officeDocument/2006/relationships/hyperlink" Target="https://soundcloud.com/ray-lustig/semmelweis-live-at-the-nac-medley-of-clips?in=ray-lustig/sets/sample-demos-from-semmelweis" TargetMode="External"/><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393489" y="188640"/>
            <a:ext cx="64908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2000" b="1" dirty="0" smtClean="0">
                <a:solidFill>
                  <a:srgbClr val="000066"/>
                </a:solidFill>
              </a:rPr>
              <a:t>He who we are proud of</a:t>
            </a:r>
            <a:endParaRPr lang="en-US" sz="2000" dirty="0" smtClean="0">
              <a:solidFill>
                <a:srgbClr val="000066"/>
              </a:solidFill>
            </a:endParaRPr>
          </a:p>
          <a:p>
            <a:pPr algn="ctr">
              <a:buNone/>
            </a:pPr>
            <a:r>
              <a:rPr lang="en-US" sz="2000" b="1" dirty="0" smtClean="0">
                <a:solidFill>
                  <a:srgbClr val="000066"/>
                </a:solidFill>
              </a:rPr>
              <a:t>The work and living presence of Ignaz </a:t>
            </a:r>
            <a:r>
              <a:rPr lang="en-US" sz="2000" b="1" dirty="0" err="1" smtClean="0">
                <a:solidFill>
                  <a:srgbClr val="000066"/>
                </a:solidFill>
              </a:rPr>
              <a:t>Semmelweis</a:t>
            </a:r>
            <a:r>
              <a:rPr lang="en-US" sz="2000" b="1" dirty="0" smtClean="0">
                <a:solidFill>
                  <a:srgbClr val="000066"/>
                </a:solidFill>
              </a:rPr>
              <a:t> </a:t>
            </a:r>
            <a:endParaRPr lang="en-US" sz="2000" dirty="0" smtClean="0">
              <a:solidFill>
                <a:srgbClr val="000066"/>
              </a:solidFill>
            </a:endParaRPr>
          </a:p>
          <a:p>
            <a:pPr algn="ctr">
              <a:buNone/>
            </a:pPr>
            <a:r>
              <a:rPr lang="en-US" sz="2000" b="1" dirty="0" smtClean="0">
                <a:solidFill>
                  <a:srgbClr val="000066"/>
                </a:solidFill>
              </a:rPr>
              <a:t>Bicentenary birthday</a:t>
            </a:r>
            <a:endParaRPr lang="en-US" sz="2000" dirty="0" smtClean="0">
              <a:solidFill>
                <a:srgbClr val="000066"/>
              </a:solidFill>
            </a:endParaRPr>
          </a:p>
          <a:p>
            <a:pPr algn="ctr">
              <a:buNone/>
            </a:pPr>
            <a:r>
              <a:rPr lang="en-US" sz="2000" dirty="0" smtClean="0">
                <a:solidFill>
                  <a:srgbClr val="000066"/>
                </a:solidFill>
              </a:rPr>
              <a:t>2017/2018 Spring Semester</a:t>
            </a:r>
          </a:p>
          <a:p>
            <a:pPr algn="ctr">
              <a:spcBef>
                <a:spcPct val="0"/>
              </a:spcBef>
              <a:buFontTx/>
              <a:buNone/>
            </a:pPr>
            <a:endParaRPr lang="en-US" altLang="hu-HU" sz="2000" dirty="0">
              <a:solidFill>
                <a:srgbClr val="002060"/>
              </a:solidFill>
            </a:endParaRPr>
          </a:p>
        </p:txBody>
      </p:sp>
      <p:sp>
        <p:nvSpPr>
          <p:cNvPr id="19459" name="Text Box 3"/>
          <p:cNvSpPr txBox="1">
            <a:spLocks noChangeArrowheads="1"/>
          </p:cNvSpPr>
          <p:nvPr/>
        </p:nvSpPr>
        <p:spPr bwMode="auto">
          <a:xfrm>
            <a:off x="683568" y="2060848"/>
            <a:ext cx="8017741" cy="861774"/>
          </a:xfrm>
          <a:prstGeom prst="rect">
            <a:avLst/>
          </a:prstGeom>
          <a:gradFill rotWithShape="1">
            <a:gsLst>
              <a:gs pos="0">
                <a:srgbClr val="1B1660"/>
              </a:gs>
              <a:gs pos="100000">
                <a:srgbClr val="3B30D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ts val="0"/>
              </a:spcBef>
              <a:buFontTx/>
              <a:buNone/>
            </a:pPr>
            <a:r>
              <a:rPr lang="hu-HU" sz="2600" b="1" dirty="0">
                <a:solidFill>
                  <a:srgbClr val="00FF00"/>
                </a:solidFill>
              </a:rPr>
              <a:t>The </a:t>
            </a:r>
            <a:r>
              <a:rPr lang="hu-HU" sz="2600" b="1" dirty="0" err="1">
                <a:solidFill>
                  <a:srgbClr val="00FF00"/>
                </a:solidFill>
              </a:rPr>
              <a:t>memory</a:t>
            </a:r>
            <a:r>
              <a:rPr lang="hu-HU" sz="2600" b="1" dirty="0">
                <a:solidFill>
                  <a:srgbClr val="00FF00"/>
                </a:solidFill>
              </a:rPr>
              <a:t> of Semmelweis </a:t>
            </a:r>
            <a:r>
              <a:rPr lang="hu-HU" sz="2600" b="1" dirty="0" err="1">
                <a:solidFill>
                  <a:srgbClr val="00FF00"/>
                </a:solidFill>
              </a:rPr>
              <a:t>in</a:t>
            </a:r>
            <a:r>
              <a:rPr lang="hu-HU" sz="2600" b="1" dirty="0">
                <a:solidFill>
                  <a:srgbClr val="00FF00"/>
                </a:solidFill>
              </a:rPr>
              <a:t> </a:t>
            </a:r>
            <a:r>
              <a:rPr lang="hu-HU" sz="2600" b="1" dirty="0" err="1">
                <a:solidFill>
                  <a:srgbClr val="00FF00"/>
                </a:solidFill>
              </a:rPr>
              <a:t>the</a:t>
            </a:r>
            <a:r>
              <a:rPr lang="hu-HU" sz="2600" b="1" dirty="0">
                <a:solidFill>
                  <a:srgbClr val="00FF00"/>
                </a:solidFill>
              </a:rPr>
              <a:t> art of </a:t>
            </a:r>
            <a:r>
              <a:rPr lang="hu-HU" sz="2600" b="1" dirty="0" err="1" smtClean="0">
                <a:solidFill>
                  <a:srgbClr val="00FF00"/>
                </a:solidFill>
              </a:rPr>
              <a:t>theatre</a:t>
            </a:r>
            <a:r>
              <a:rPr lang="hu-HU" sz="2600" b="1" dirty="0" smtClean="0">
                <a:solidFill>
                  <a:srgbClr val="00FF00"/>
                </a:solidFill>
              </a:rPr>
              <a:t>  </a:t>
            </a:r>
          </a:p>
          <a:p>
            <a:pPr algn="ctr">
              <a:spcBef>
                <a:spcPts val="0"/>
              </a:spcBef>
              <a:buFontTx/>
              <a:buNone/>
            </a:pPr>
            <a:r>
              <a:rPr lang="en-US" altLang="hu-HU" sz="2400" dirty="0" smtClean="0">
                <a:solidFill>
                  <a:srgbClr val="00FF00"/>
                </a:solidFill>
              </a:rPr>
              <a:t>Prof. Dr. Laszlo </a:t>
            </a:r>
            <a:r>
              <a:rPr lang="en-US" altLang="hu-HU" sz="2400" dirty="0" err="1" smtClean="0">
                <a:solidFill>
                  <a:srgbClr val="00FF00"/>
                </a:solidFill>
              </a:rPr>
              <a:t>Rosivall</a:t>
            </a:r>
            <a:r>
              <a:rPr lang="hu-HU" altLang="hu-HU" sz="2400" dirty="0" smtClean="0">
                <a:solidFill>
                  <a:srgbClr val="00FF00"/>
                </a:solidFill>
              </a:rPr>
              <a:t> and Alexander </a:t>
            </a:r>
            <a:r>
              <a:rPr lang="hu-HU" altLang="hu-HU" sz="2400" dirty="0" err="1" smtClean="0">
                <a:solidFill>
                  <a:srgbClr val="00FF00"/>
                </a:solidFill>
              </a:rPr>
              <a:t>Nardocci</a:t>
            </a:r>
            <a:endParaRPr lang="en-US" sz="2400" b="1" dirty="0">
              <a:solidFill>
                <a:srgbClr val="00FF00"/>
              </a:solidFill>
            </a:endParaRPr>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21634">
            <a:off x="-34034" y="165744"/>
            <a:ext cx="806502" cy="91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1442">
            <a:off x="8405064" y="156072"/>
            <a:ext cx="736507" cy="91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6020" y="4252302"/>
            <a:ext cx="914094" cy="91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4276850"/>
            <a:ext cx="867584" cy="86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1281644" y="5166395"/>
            <a:ext cx="6616214" cy="150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lnSpc>
                <a:spcPts val="2200"/>
              </a:lnSpc>
              <a:spcBef>
                <a:spcPct val="0"/>
              </a:spcBef>
              <a:buFontTx/>
              <a:buNone/>
            </a:pPr>
            <a:r>
              <a:rPr lang="en-US" altLang="hu-HU" sz="2000" dirty="0" smtClean="0">
                <a:solidFill>
                  <a:srgbClr val="000066"/>
                </a:solidFill>
                <a:latin typeface="Arial" pitchFamily="34" charset="0"/>
              </a:rPr>
              <a:t>Institute of Pathophysiology</a:t>
            </a:r>
          </a:p>
          <a:p>
            <a:pPr algn="ctr">
              <a:lnSpc>
                <a:spcPts val="2200"/>
              </a:lnSpc>
              <a:spcBef>
                <a:spcPct val="0"/>
              </a:spcBef>
              <a:buFontTx/>
              <a:buNone/>
            </a:pPr>
            <a:r>
              <a:rPr lang="en-US" altLang="hu-HU" sz="2000" dirty="0" smtClean="0">
                <a:solidFill>
                  <a:srgbClr val="000066"/>
                </a:solidFill>
                <a:latin typeface="Arial" pitchFamily="34" charset="0"/>
              </a:rPr>
              <a:t>PhD School of Basic and Translational Medical Sciences</a:t>
            </a:r>
          </a:p>
          <a:p>
            <a:pPr algn="ctr">
              <a:lnSpc>
                <a:spcPts val="2200"/>
              </a:lnSpc>
              <a:spcBef>
                <a:spcPct val="0"/>
              </a:spcBef>
              <a:buFontTx/>
              <a:buNone/>
            </a:pPr>
            <a:r>
              <a:rPr lang="en-US" altLang="hu-HU" sz="2000" dirty="0" smtClean="0">
                <a:solidFill>
                  <a:srgbClr val="000066"/>
                </a:solidFill>
                <a:latin typeface="Arial" pitchFamily="34" charset="0"/>
              </a:rPr>
              <a:t>International Nephrology Research and Training Center</a:t>
            </a:r>
          </a:p>
          <a:p>
            <a:pPr algn="ctr">
              <a:lnSpc>
                <a:spcPts val="2200"/>
              </a:lnSpc>
              <a:spcBef>
                <a:spcPct val="0"/>
              </a:spcBef>
              <a:buNone/>
            </a:pPr>
            <a:r>
              <a:rPr lang="en-US" altLang="hu-HU" sz="2000" dirty="0" err="1" smtClean="0">
                <a:solidFill>
                  <a:srgbClr val="000066"/>
                </a:solidFill>
                <a:latin typeface="Arial" pitchFamily="34" charset="0"/>
              </a:rPr>
              <a:t>Semmelweis</a:t>
            </a:r>
            <a:r>
              <a:rPr lang="en-US" altLang="hu-HU" sz="2000" dirty="0" smtClean="0">
                <a:solidFill>
                  <a:srgbClr val="000066"/>
                </a:solidFill>
                <a:latin typeface="Arial" pitchFamily="34" charset="0"/>
              </a:rPr>
              <a:t> University</a:t>
            </a:r>
          </a:p>
          <a:p>
            <a:pPr algn="ctr" eaLnBrk="1" hangingPunct="1">
              <a:lnSpc>
                <a:spcPts val="2200"/>
              </a:lnSpc>
              <a:spcBef>
                <a:spcPct val="0"/>
              </a:spcBef>
              <a:buFontTx/>
              <a:buNone/>
            </a:pPr>
            <a:r>
              <a:rPr lang="en-US" altLang="hu-HU" sz="2000" dirty="0" smtClean="0">
                <a:solidFill>
                  <a:srgbClr val="000066"/>
                </a:solidFill>
                <a:latin typeface="Arial" pitchFamily="34" charset="0"/>
              </a:rPr>
              <a:t>Tehran University of Medical Sciences </a:t>
            </a:r>
          </a:p>
        </p:txBody>
      </p:sp>
      <p:pic>
        <p:nvPicPr>
          <p:cNvPr id="1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4488" y="4357886"/>
            <a:ext cx="763588" cy="76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909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3" y="278361"/>
            <a:ext cx="2322621" cy="310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ROSIVA~1\AppData\Local\Temp\XPgrpwise\fotó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16970" y="3803155"/>
            <a:ext cx="2771802" cy="20702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ROSIVA~1\AppData\Local\Temp\XPgrpwise\fotó_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385779" y="3821721"/>
            <a:ext cx="2778135" cy="207502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ROSIVA~1\AppData\Local\Temp\XPgrpwise\fotó_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914289" y="3818460"/>
            <a:ext cx="2752362" cy="20557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436" y="287528"/>
            <a:ext cx="2329793" cy="3123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zövegdoboz 1"/>
          <p:cNvSpPr txBox="1"/>
          <p:nvPr/>
        </p:nvSpPr>
        <p:spPr>
          <a:xfrm>
            <a:off x="1327506" y="6372036"/>
            <a:ext cx="6602000" cy="430887"/>
          </a:xfrm>
          <a:prstGeom prst="rect">
            <a:avLst/>
          </a:prstGeom>
          <a:noFill/>
        </p:spPr>
        <p:txBody>
          <a:bodyPr wrap="none" rtlCol="0">
            <a:spAutoFit/>
          </a:bodyPr>
          <a:lstStyle/>
          <a:p>
            <a:r>
              <a:rPr lang="hu-HU" sz="2200" dirty="0" smtClean="0">
                <a:solidFill>
                  <a:srgbClr val="002060"/>
                </a:solidFill>
                <a:latin typeface="Arial" panose="020B0604020202020204" pitchFamily="34" charset="0"/>
                <a:cs typeface="Arial" panose="020B0604020202020204" pitchFamily="34" charset="0"/>
              </a:rPr>
              <a:t>Semmelweis </a:t>
            </a:r>
            <a:r>
              <a:rPr lang="hu-HU" sz="2200" dirty="0" err="1" smtClean="0">
                <a:solidFill>
                  <a:srgbClr val="002060"/>
                </a:solidFill>
                <a:latin typeface="Arial" panose="020B0604020202020204" pitchFamily="34" charset="0"/>
                <a:cs typeface="Arial" panose="020B0604020202020204" pitchFamily="34" charset="0"/>
              </a:rPr>
              <a:t>bronze</a:t>
            </a:r>
            <a:r>
              <a:rPr lang="hu-HU" sz="2200" dirty="0" smtClean="0">
                <a:solidFill>
                  <a:srgbClr val="002060"/>
                </a:solidFill>
                <a:latin typeface="Arial" panose="020B0604020202020204" pitchFamily="34" charset="0"/>
                <a:cs typeface="Arial" panose="020B0604020202020204" pitchFamily="34" charset="0"/>
              </a:rPr>
              <a:t> </a:t>
            </a:r>
            <a:r>
              <a:rPr lang="hu-HU" sz="2200" dirty="0" err="1" smtClean="0">
                <a:solidFill>
                  <a:srgbClr val="002060"/>
                </a:solidFill>
                <a:latin typeface="Arial" panose="020B0604020202020204" pitchFamily="34" charset="0"/>
                <a:cs typeface="Arial" panose="020B0604020202020204" pitchFamily="34" charset="0"/>
              </a:rPr>
              <a:t>statue</a:t>
            </a:r>
            <a:r>
              <a:rPr lang="hu-HU" sz="2200" dirty="0" smtClean="0">
                <a:solidFill>
                  <a:srgbClr val="002060"/>
                </a:solidFill>
                <a:latin typeface="Arial" panose="020B0604020202020204" pitchFamily="34" charset="0"/>
                <a:cs typeface="Arial" panose="020B0604020202020204" pitchFamily="34" charset="0"/>
              </a:rPr>
              <a:t> is </a:t>
            </a:r>
            <a:r>
              <a:rPr lang="hu-HU" sz="2200" dirty="0" err="1" smtClean="0">
                <a:solidFill>
                  <a:srgbClr val="002060"/>
                </a:solidFill>
                <a:latin typeface="Arial" panose="020B0604020202020204" pitchFamily="34" charset="0"/>
                <a:cs typeface="Arial" panose="020B0604020202020204" pitchFamily="34" charset="0"/>
              </a:rPr>
              <a:t>about</a:t>
            </a:r>
            <a:r>
              <a:rPr lang="hu-HU" sz="2200" dirty="0" smtClean="0">
                <a:solidFill>
                  <a:srgbClr val="002060"/>
                </a:solidFill>
                <a:latin typeface="Arial" panose="020B0604020202020204" pitchFamily="34" charset="0"/>
                <a:cs typeface="Arial" panose="020B0604020202020204" pitchFamily="34" charset="0"/>
              </a:rPr>
              <a:t> </a:t>
            </a:r>
            <a:r>
              <a:rPr lang="hu-HU" sz="2200" dirty="0" err="1" smtClean="0">
                <a:solidFill>
                  <a:srgbClr val="002060"/>
                </a:solidFill>
                <a:latin typeface="Arial" panose="020B0604020202020204" pitchFamily="34" charset="0"/>
                <a:cs typeface="Arial" panose="020B0604020202020204" pitchFamily="34" charset="0"/>
              </a:rPr>
              <a:t>to</a:t>
            </a:r>
            <a:r>
              <a:rPr lang="hu-HU" sz="2200" dirty="0" smtClean="0">
                <a:solidFill>
                  <a:srgbClr val="002060"/>
                </a:solidFill>
                <a:latin typeface="Arial" panose="020B0604020202020204" pitchFamily="34" charset="0"/>
                <a:cs typeface="Arial" panose="020B0604020202020204" pitchFamily="34" charset="0"/>
              </a:rPr>
              <a:t> go </a:t>
            </a:r>
            <a:r>
              <a:rPr lang="hu-HU" sz="2200" dirty="0" err="1" smtClean="0">
                <a:solidFill>
                  <a:srgbClr val="002060"/>
                </a:solidFill>
                <a:latin typeface="Arial" panose="020B0604020202020204" pitchFamily="34" charset="0"/>
                <a:cs typeface="Arial" panose="020B0604020202020204" pitchFamily="34" charset="0"/>
              </a:rPr>
              <a:t>to</a:t>
            </a:r>
            <a:r>
              <a:rPr lang="hu-HU" sz="2200" dirty="0" smtClean="0">
                <a:solidFill>
                  <a:srgbClr val="002060"/>
                </a:solidFill>
                <a:latin typeface="Arial" panose="020B0604020202020204" pitchFamily="34" charset="0"/>
                <a:cs typeface="Arial" panose="020B0604020202020204" pitchFamily="34" charset="0"/>
              </a:rPr>
              <a:t> </a:t>
            </a:r>
            <a:r>
              <a:rPr lang="hu-HU" sz="2200" dirty="0" err="1" smtClean="0">
                <a:solidFill>
                  <a:srgbClr val="002060"/>
                </a:solidFill>
                <a:latin typeface="Arial" panose="020B0604020202020204" pitchFamily="34" charset="0"/>
                <a:cs typeface="Arial" panose="020B0604020202020204" pitchFamily="34" charset="0"/>
              </a:rPr>
              <a:t>Tehran</a:t>
            </a:r>
            <a:endParaRPr lang="en-US" sz="2200" dirty="0">
              <a:solidFill>
                <a:srgbClr val="002060"/>
              </a:solidFill>
              <a:latin typeface="Arial" panose="020B0604020202020204" pitchFamily="34" charset="0"/>
              <a:cs typeface="Arial" panose="020B0604020202020204" pitchFamily="34" charset="0"/>
            </a:endParaRPr>
          </a:p>
        </p:txBody>
      </p:sp>
      <p:pic>
        <p:nvPicPr>
          <p:cNvPr id="206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463" y="260648"/>
            <a:ext cx="2327321" cy="310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ROSIVA~1\AppData\Local\Temp\XPgrpwise\fotó.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774387" y="655941"/>
            <a:ext cx="3123776" cy="233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83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éptalálat a következ&amp;odblac;re: „semmelweis statue in tehran viktor orb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64703"/>
            <a:ext cx="6840760" cy="4556563"/>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1058795" y="5445224"/>
            <a:ext cx="7098418" cy="461665"/>
          </a:xfrm>
          <a:prstGeom prst="rect">
            <a:avLst/>
          </a:prstGeom>
          <a:noFill/>
        </p:spPr>
        <p:txBody>
          <a:bodyPr wrap="none" rtlCol="0">
            <a:spAutoFit/>
          </a:bodyPr>
          <a:lstStyle/>
          <a:p>
            <a:r>
              <a:rPr lang="hu-HU" sz="2400" dirty="0" smtClean="0">
                <a:solidFill>
                  <a:srgbClr val="000066"/>
                </a:solidFill>
                <a:latin typeface="Arial" panose="020B0604020202020204" pitchFamily="34" charset="0"/>
                <a:cs typeface="Arial" panose="020B0604020202020204" pitchFamily="34" charset="0"/>
              </a:rPr>
              <a:t>Semmelweis has started moving to East in bronze </a:t>
            </a:r>
            <a:endParaRPr lang="hu-HU" sz="2400"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421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92415"/>
            <a:ext cx="9144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800" b="0" i="0" u="none" strike="noStrike" cap="none" normalizeH="0" baseline="0" dirty="0" smtClean="0">
                <a:ln>
                  <a:noFill/>
                </a:ln>
                <a:solidFill>
                  <a:schemeClr val="tx1"/>
                </a:solidFill>
                <a:effectLst/>
                <a:latin typeface="Arial" pitchFamily="34" charset="0"/>
                <a:cs typeface="Arial" pitchFamily="34" charset="0"/>
                <a:hlinkClick r:id="rId2"/>
              </a:rPr>
              <a:t>  </a:t>
            </a:r>
            <a:r>
              <a:rPr kumimoji="0" lang="hu-HU" altLang="hu-HU" sz="4500" b="0" i="0" u="none" strike="noStrike" cap="none" normalizeH="0" baseline="0" dirty="0" smtClean="0">
                <a:ln>
                  <a:noFill/>
                </a:ln>
                <a:solidFill>
                  <a:schemeClr val="tx1"/>
                </a:solidFill>
                <a:effectLst/>
                <a:latin typeface="Arial" pitchFamily="34" charset="0"/>
                <a:cs typeface="Arial" pitchFamily="34" charset="0"/>
              </a:rPr>
              <a:t> </a:t>
            </a:r>
            <a:endParaRPr kumimoji="0" lang="hu-HU" altLang="hu-H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Picture 4" descr="http://semmelweis.hu/hirek/files/2018/03/semmelweis-marib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80" y="375222"/>
            <a:ext cx="4717148" cy="6314346"/>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5436096" y="1412776"/>
            <a:ext cx="3221523" cy="738664"/>
          </a:xfrm>
          <a:prstGeom prst="rect">
            <a:avLst/>
          </a:prstGeom>
          <a:noFill/>
        </p:spPr>
        <p:txBody>
          <a:bodyPr wrap="none" rtlCol="0">
            <a:spAutoFit/>
          </a:bodyPr>
          <a:lstStyle/>
          <a:p>
            <a:pPr algn="ctr"/>
            <a:r>
              <a:rPr lang="hu-HU" sz="2400" b="1" dirty="0" smtClean="0">
                <a:solidFill>
                  <a:srgbClr val="7030A0"/>
                </a:solidFill>
              </a:rPr>
              <a:t>Semmelweis </a:t>
            </a:r>
            <a:r>
              <a:rPr lang="hu-HU" sz="2400" b="1" dirty="0" err="1" smtClean="0">
                <a:solidFill>
                  <a:srgbClr val="7030A0"/>
                </a:solidFill>
              </a:rPr>
              <a:t>in</a:t>
            </a:r>
            <a:r>
              <a:rPr lang="hu-HU" sz="2400" b="1" dirty="0" smtClean="0">
                <a:solidFill>
                  <a:srgbClr val="7030A0"/>
                </a:solidFill>
              </a:rPr>
              <a:t> Maribor</a:t>
            </a:r>
            <a:endParaRPr lang="hu-HU" sz="2400" b="1" dirty="0">
              <a:solidFill>
                <a:srgbClr val="7030A0"/>
              </a:solidFill>
            </a:endParaRPr>
          </a:p>
          <a:p>
            <a:pPr algn="ctr"/>
            <a:r>
              <a:rPr lang="hu-HU" dirty="0" smtClean="0">
                <a:solidFill>
                  <a:srgbClr val="7030A0"/>
                </a:solidFill>
              </a:rPr>
              <a:t>Made </a:t>
            </a:r>
            <a:r>
              <a:rPr lang="hu-HU" dirty="0" err="1" smtClean="0">
                <a:solidFill>
                  <a:srgbClr val="7030A0"/>
                </a:solidFill>
              </a:rPr>
              <a:t>by</a:t>
            </a:r>
            <a:r>
              <a:rPr lang="hu-HU" dirty="0" smtClean="0">
                <a:solidFill>
                  <a:srgbClr val="7030A0"/>
                </a:solidFill>
              </a:rPr>
              <a:t> Ivan </a:t>
            </a:r>
            <a:r>
              <a:rPr lang="hu-HU" dirty="0" err="1" smtClean="0">
                <a:solidFill>
                  <a:srgbClr val="7030A0"/>
                </a:solidFill>
              </a:rPr>
              <a:t>Paulikovics</a:t>
            </a:r>
            <a:endParaRPr lang="hu-HU" dirty="0">
              <a:solidFill>
                <a:srgbClr val="7030A0"/>
              </a:solidFill>
            </a:endParaRPr>
          </a:p>
        </p:txBody>
      </p:sp>
    </p:spTree>
    <p:extLst>
      <p:ext uri="{BB962C8B-B14F-4D97-AF65-F5344CB8AC3E}">
        <p14:creationId xmlns:p14="http://schemas.microsoft.com/office/powerpoint/2010/main" val="3916950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SIVA~1\AppData\Local\Temp\XPgrpwise\IMAG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21" y="584899"/>
            <a:ext cx="7197080" cy="4805110"/>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323528" y="5408056"/>
            <a:ext cx="8568952" cy="1354217"/>
          </a:xfrm>
          <a:prstGeom prst="rect">
            <a:avLst/>
          </a:prstGeom>
        </p:spPr>
        <p:txBody>
          <a:bodyPr wrap="square">
            <a:spAutoFit/>
          </a:bodyPr>
          <a:lstStyle/>
          <a:p>
            <a:pPr algn="ctr"/>
            <a:r>
              <a:rPr lang="hu-HU" b="1" dirty="0" err="1" smtClean="0">
                <a:solidFill>
                  <a:srgbClr val="0000CC"/>
                </a:solidFill>
                <a:latin typeface="Segoe UI"/>
              </a:rPr>
              <a:t>Opening</a:t>
            </a:r>
            <a:r>
              <a:rPr lang="hu-HU" b="1" dirty="0" smtClean="0">
                <a:solidFill>
                  <a:srgbClr val="0000CC"/>
                </a:solidFill>
                <a:latin typeface="Segoe UI"/>
              </a:rPr>
              <a:t> of </a:t>
            </a:r>
            <a:r>
              <a:rPr lang="hu-HU" b="1" dirty="0" err="1" smtClean="0">
                <a:solidFill>
                  <a:srgbClr val="0000CC"/>
                </a:solidFill>
                <a:latin typeface="Segoe UI"/>
              </a:rPr>
              <a:t>the</a:t>
            </a:r>
            <a:r>
              <a:rPr lang="hu-HU" b="1" dirty="0" smtClean="0">
                <a:solidFill>
                  <a:srgbClr val="0000CC"/>
                </a:solidFill>
                <a:latin typeface="Segoe UI"/>
              </a:rPr>
              <a:t> </a:t>
            </a:r>
            <a:r>
              <a:rPr lang="hu-HU" b="1" dirty="0" err="1" smtClean="0">
                <a:solidFill>
                  <a:srgbClr val="0000CC"/>
                </a:solidFill>
                <a:latin typeface="Segoe UI"/>
              </a:rPr>
              <a:t>Exhibition</a:t>
            </a:r>
            <a:endParaRPr lang="hu-HU" b="1" dirty="0" smtClean="0">
              <a:solidFill>
                <a:srgbClr val="0000CC"/>
              </a:solidFill>
              <a:latin typeface="Segoe UI"/>
            </a:endParaRPr>
          </a:p>
          <a:p>
            <a:r>
              <a:rPr lang="hu-HU" sz="1600" dirty="0" err="1" smtClean="0">
                <a:solidFill>
                  <a:srgbClr val="0000CC"/>
                </a:solidFill>
                <a:latin typeface="Segoe UI"/>
              </a:rPr>
              <a:t>From</a:t>
            </a:r>
            <a:r>
              <a:rPr lang="hu-HU" sz="1600" dirty="0" smtClean="0">
                <a:solidFill>
                  <a:srgbClr val="0000CC"/>
                </a:solidFill>
                <a:latin typeface="Segoe UI"/>
              </a:rPr>
              <a:t> </a:t>
            </a:r>
            <a:r>
              <a:rPr lang="hu-HU" sz="1600" dirty="0" err="1" smtClean="0">
                <a:solidFill>
                  <a:srgbClr val="0000CC"/>
                </a:solidFill>
                <a:latin typeface="Segoe UI"/>
              </a:rPr>
              <a:t>left</a:t>
            </a:r>
            <a:r>
              <a:rPr lang="hu-HU" sz="1600" dirty="0" smtClean="0">
                <a:solidFill>
                  <a:srgbClr val="0000CC"/>
                </a:solidFill>
                <a:latin typeface="Segoe UI"/>
              </a:rPr>
              <a:t> </a:t>
            </a:r>
            <a:r>
              <a:rPr lang="hu-HU" sz="1600" dirty="0" err="1" smtClean="0">
                <a:solidFill>
                  <a:srgbClr val="0000CC"/>
                </a:solidFill>
                <a:latin typeface="Segoe UI"/>
              </a:rPr>
              <a:t>to</a:t>
            </a:r>
            <a:r>
              <a:rPr lang="hu-HU" sz="1600" dirty="0" smtClean="0">
                <a:solidFill>
                  <a:srgbClr val="0000CC"/>
                </a:solidFill>
                <a:latin typeface="Segoe UI"/>
              </a:rPr>
              <a:t> right: </a:t>
            </a:r>
            <a:r>
              <a:rPr lang="hu-HU" sz="1600" dirty="0" err="1" smtClean="0">
                <a:solidFill>
                  <a:srgbClr val="0000CC"/>
                </a:solidFill>
                <a:latin typeface="Segoe UI"/>
              </a:rPr>
              <a:t>rector</a:t>
            </a:r>
            <a:r>
              <a:rPr lang="hu-HU" sz="1600" dirty="0" smtClean="0">
                <a:solidFill>
                  <a:srgbClr val="0000CC"/>
                </a:solidFill>
                <a:latin typeface="Segoe UI"/>
              </a:rPr>
              <a:t> of </a:t>
            </a:r>
            <a:r>
              <a:rPr lang="hu-HU" sz="1600" dirty="0">
                <a:solidFill>
                  <a:srgbClr val="0000CC"/>
                </a:solidFill>
                <a:latin typeface="Segoe UI"/>
              </a:rPr>
              <a:t>Alma Mater </a:t>
            </a:r>
            <a:r>
              <a:rPr lang="hu-HU" sz="1600" dirty="0" err="1" smtClean="0">
                <a:solidFill>
                  <a:srgbClr val="0000CC"/>
                </a:solidFill>
                <a:latin typeface="Segoe UI"/>
              </a:rPr>
              <a:t>Europea</a:t>
            </a:r>
            <a:r>
              <a:rPr lang="hu-HU" sz="1600" dirty="0" smtClean="0">
                <a:solidFill>
                  <a:srgbClr val="0000CC"/>
                </a:solidFill>
                <a:latin typeface="Segoe UI"/>
              </a:rPr>
              <a:t>, </a:t>
            </a:r>
            <a:r>
              <a:rPr lang="hu-HU" sz="1600" dirty="0" err="1">
                <a:solidFill>
                  <a:srgbClr val="0000CC"/>
                </a:solidFill>
                <a:latin typeface="Segoe UI"/>
              </a:rPr>
              <a:t>Ludvic</a:t>
            </a:r>
            <a:r>
              <a:rPr lang="hu-HU" sz="1600" dirty="0">
                <a:solidFill>
                  <a:srgbClr val="0000CC"/>
                </a:solidFill>
                <a:latin typeface="Segoe UI"/>
              </a:rPr>
              <a:t> </a:t>
            </a:r>
            <a:r>
              <a:rPr lang="hu-HU" sz="1600" dirty="0" smtClean="0">
                <a:solidFill>
                  <a:srgbClr val="0000CC"/>
                </a:solidFill>
                <a:latin typeface="Segoe UI"/>
              </a:rPr>
              <a:t>Toplak, </a:t>
            </a:r>
            <a:r>
              <a:rPr lang="hu-HU" sz="1600" dirty="0" err="1" smtClean="0">
                <a:solidFill>
                  <a:srgbClr val="0000CC"/>
                </a:solidFill>
                <a:latin typeface="Segoe UI"/>
              </a:rPr>
              <a:t>past</a:t>
            </a:r>
            <a:r>
              <a:rPr lang="hu-HU" sz="1600" dirty="0" smtClean="0">
                <a:solidFill>
                  <a:srgbClr val="0000CC"/>
                </a:solidFill>
                <a:latin typeface="Segoe UI"/>
              </a:rPr>
              <a:t> </a:t>
            </a:r>
            <a:r>
              <a:rPr lang="hu-HU" sz="1600" dirty="0" err="1" smtClean="0">
                <a:solidFill>
                  <a:srgbClr val="0000CC"/>
                </a:solidFill>
                <a:latin typeface="Segoe UI"/>
              </a:rPr>
              <a:t>Rector</a:t>
            </a:r>
            <a:r>
              <a:rPr lang="hu-HU" sz="1600" dirty="0" smtClean="0">
                <a:solidFill>
                  <a:srgbClr val="0000CC"/>
                </a:solidFill>
                <a:latin typeface="Segoe UI"/>
              </a:rPr>
              <a:t> of </a:t>
            </a:r>
            <a:r>
              <a:rPr lang="hu-HU" sz="1600" dirty="0">
                <a:solidFill>
                  <a:srgbClr val="0000CC"/>
                </a:solidFill>
                <a:latin typeface="Segoe UI"/>
              </a:rPr>
              <a:t>Semmelweis </a:t>
            </a:r>
            <a:r>
              <a:rPr lang="hu-HU" sz="1600" dirty="0" smtClean="0">
                <a:solidFill>
                  <a:srgbClr val="0000CC"/>
                </a:solidFill>
                <a:latin typeface="Segoe UI"/>
              </a:rPr>
              <a:t>University, </a:t>
            </a:r>
            <a:r>
              <a:rPr lang="hu-HU" sz="1600" dirty="0" err="1">
                <a:solidFill>
                  <a:srgbClr val="0000CC"/>
                </a:solidFill>
                <a:latin typeface="Segoe UI"/>
              </a:rPr>
              <a:t>Rosivall</a:t>
            </a:r>
            <a:r>
              <a:rPr lang="hu-HU" sz="1600" dirty="0">
                <a:solidFill>
                  <a:srgbClr val="0000CC"/>
                </a:solidFill>
                <a:latin typeface="Segoe UI"/>
              </a:rPr>
              <a:t> László, </a:t>
            </a:r>
            <a:r>
              <a:rPr lang="hu-HU" sz="1600" dirty="0" err="1" smtClean="0">
                <a:solidFill>
                  <a:srgbClr val="0000CC"/>
                </a:solidFill>
                <a:latin typeface="Segoe UI"/>
              </a:rPr>
              <a:t>first</a:t>
            </a:r>
            <a:r>
              <a:rPr lang="hu-HU" sz="1600" dirty="0" smtClean="0">
                <a:solidFill>
                  <a:srgbClr val="0000CC"/>
                </a:solidFill>
                <a:latin typeface="Segoe UI"/>
              </a:rPr>
              <a:t> </a:t>
            </a:r>
            <a:r>
              <a:rPr lang="hu-HU" sz="1600" dirty="0" err="1" smtClean="0">
                <a:solidFill>
                  <a:srgbClr val="0000CC"/>
                </a:solidFill>
                <a:latin typeface="Segoe UI"/>
              </a:rPr>
              <a:t>President</a:t>
            </a:r>
            <a:r>
              <a:rPr lang="hu-HU" sz="1600" dirty="0" smtClean="0">
                <a:solidFill>
                  <a:srgbClr val="0000CC"/>
                </a:solidFill>
                <a:latin typeface="Segoe UI"/>
              </a:rPr>
              <a:t> of </a:t>
            </a:r>
            <a:r>
              <a:rPr lang="hu-HU" sz="1600" dirty="0" err="1" smtClean="0">
                <a:solidFill>
                  <a:srgbClr val="0000CC"/>
                </a:solidFill>
                <a:latin typeface="Segoe UI"/>
              </a:rPr>
              <a:t>independent</a:t>
            </a:r>
            <a:r>
              <a:rPr lang="hu-HU" sz="1600" dirty="0" smtClean="0">
                <a:solidFill>
                  <a:srgbClr val="0000CC"/>
                </a:solidFill>
                <a:latin typeface="Segoe UI"/>
              </a:rPr>
              <a:t> </a:t>
            </a:r>
            <a:r>
              <a:rPr lang="hu-HU" sz="1600" dirty="0" err="1" smtClean="0">
                <a:solidFill>
                  <a:srgbClr val="0000CC"/>
                </a:solidFill>
                <a:latin typeface="Segoe UI"/>
              </a:rPr>
              <a:t>Slovenia</a:t>
            </a:r>
            <a:r>
              <a:rPr lang="hu-HU" sz="1600" dirty="0" smtClean="0">
                <a:solidFill>
                  <a:srgbClr val="0000CC"/>
                </a:solidFill>
                <a:latin typeface="Segoe UI"/>
              </a:rPr>
              <a:t>, </a:t>
            </a:r>
            <a:r>
              <a:rPr lang="hu-HU" sz="1600" dirty="0" err="1">
                <a:solidFill>
                  <a:srgbClr val="0000CC"/>
                </a:solidFill>
                <a:latin typeface="Segoe UI"/>
              </a:rPr>
              <a:t>Lojze</a:t>
            </a:r>
            <a:r>
              <a:rPr lang="hu-HU" sz="1600" dirty="0">
                <a:solidFill>
                  <a:srgbClr val="0000CC"/>
                </a:solidFill>
                <a:latin typeface="Segoe UI"/>
              </a:rPr>
              <a:t> </a:t>
            </a:r>
            <a:r>
              <a:rPr lang="hu-HU" sz="1600" dirty="0" err="1">
                <a:solidFill>
                  <a:srgbClr val="0000CC"/>
                </a:solidFill>
                <a:latin typeface="Segoe UI"/>
              </a:rPr>
              <a:t>Peterle</a:t>
            </a:r>
            <a:r>
              <a:rPr lang="hu-HU" sz="1600" dirty="0">
                <a:solidFill>
                  <a:srgbClr val="0000CC"/>
                </a:solidFill>
                <a:latin typeface="Segoe UI"/>
              </a:rPr>
              <a:t>, </a:t>
            </a:r>
            <a:r>
              <a:rPr lang="hu-HU" sz="1600" dirty="0" err="1" smtClean="0">
                <a:solidFill>
                  <a:srgbClr val="0000CC"/>
                </a:solidFill>
                <a:latin typeface="Segoe UI"/>
              </a:rPr>
              <a:t>President</a:t>
            </a:r>
            <a:r>
              <a:rPr lang="hu-HU" sz="1600" dirty="0" smtClean="0">
                <a:solidFill>
                  <a:srgbClr val="0000CC"/>
                </a:solidFill>
                <a:latin typeface="Segoe UI"/>
              </a:rPr>
              <a:t> </a:t>
            </a:r>
            <a:r>
              <a:rPr lang="hu-HU" sz="1600" dirty="0" err="1" smtClean="0">
                <a:solidFill>
                  <a:srgbClr val="0000CC"/>
                </a:solidFill>
                <a:latin typeface="Segoe UI"/>
              </a:rPr>
              <a:t>of</a:t>
            </a:r>
            <a:r>
              <a:rPr lang="hu-HU" sz="1600" dirty="0" smtClean="0">
                <a:solidFill>
                  <a:srgbClr val="0000CC"/>
                </a:solidFill>
                <a:latin typeface="Segoe UI"/>
              </a:rPr>
              <a:t> </a:t>
            </a:r>
            <a:r>
              <a:rPr lang="hu-HU" sz="1600" dirty="0" err="1" smtClean="0">
                <a:solidFill>
                  <a:srgbClr val="0000CC"/>
                </a:solidFill>
                <a:latin typeface="Segoe UI"/>
              </a:rPr>
              <a:t>Slovenian</a:t>
            </a:r>
            <a:r>
              <a:rPr lang="hu-HU" sz="1600" dirty="0" smtClean="0">
                <a:solidFill>
                  <a:srgbClr val="0000CC"/>
                </a:solidFill>
                <a:latin typeface="Segoe UI"/>
              </a:rPr>
              <a:t> </a:t>
            </a:r>
            <a:r>
              <a:rPr lang="hu-HU" sz="1600" dirty="0" err="1" smtClean="0">
                <a:solidFill>
                  <a:srgbClr val="0000CC"/>
                </a:solidFill>
                <a:latin typeface="Segoe UI"/>
              </a:rPr>
              <a:t>Republic</a:t>
            </a:r>
            <a:r>
              <a:rPr lang="hu-HU" sz="1600" dirty="0" smtClean="0">
                <a:solidFill>
                  <a:srgbClr val="0000CC"/>
                </a:solidFill>
                <a:latin typeface="Segoe UI"/>
              </a:rPr>
              <a:t>, </a:t>
            </a:r>
            <a:r>
              <a:rPr lang="hu-HU" sz="1600" dirty="0" err="1">
                <a:solidFill>
                  <a:srgbClr val="0000CC"/>
                </a:solidFill>
                <a:latin typeface="Segoe UI"/>
              </a:rPr>
              <a:t>Borut</a:t>
            </a:r>
            <a:r>
              <a:rPr lang="hu-HU" sz="1600" dirty="0">
                <a:solidFill>
                  <a:srgbClr val="0000CC"/>
                </a:solidFill>
                <a:latin typeface="Segoe UI"/>
              </a:rPr>
              <a:t> </a:t>
            </a:r>
            <a:r>
              <a:rPr lang="hu-HU" sz="1600" dirty="0" err="1">
                <a:solidFill>
                  <a:srgbClr val="0000CC"/>
                </a:solidFill>
                <a:latin typeface="Segoe UI"/>
              </a:rPr>
              <a:t>Pahor</a:t>
            </a:r>
            <a:r>
              <a:rPr lang="hu-HU" sz="1600" dirty="0">
                <a:solidFill>
                  <a:srgbClr val="0000CC"/>
                </a:solidFill>
                <a:latin typeface="Segoe UI"/>
              </a:rPr>
              <a:t> </a:t>
            </a:r>
            <a:r>
              <a:rPr lang="hu-HU" sz="1600" dirty="0" smtClean="0">
                <a:solidFill>
                  <a:srgbClr val="0000CC"/>
                </a:solidFill>
                <a:latin typeface="Segoe UI"/>
              </a:rPr>
              <a:t> and </a:t>
            </a:r>
            <a:r>
              <a:rPr lang="hu-HU" sz="1600" dirty="0" err="1" smtClean="0">
                <a:solidFill>
                  <a:srgbClr val="0000CC"/>
                </a:solidFill>
                <a:latin typeface="Segoe UI"/>
              </a:rPr>
              <a:t>the</a:t>
            </a:r>
            <a:r>
              <a:rPr lang="hu-HU" sz="1600" dirty="0" smtClean="0">
                <a:solidFill>
                  <a:srgbClr val="0000CC"/>
                </a:solidFill>
                <a:latin typeface="Segoe UI"/>
              </a:rPr>
              <a:t> </a:t>
            </a:r>
            <a:r>
              <a:rPr lang="hu-HU" sz="1600" dirty="0" err="1" smtClean="0">
                <a:solidFill>
                  <a:srgbClr val="0000CC"/>
                </a:solidFill>
                <a:latin typeface="Segoe UI"/>
              </a:rPr>
              <a:t>President</a:t>
            </a:r>
            <a:r>
              <a:rPr lang="hu-HU" sz="1600" dirty="0" smtClean="0">
                <a:solidFill>
                  <a:srgbClr val="0000CC"/>
                </a:solidFill>
                <a:latin typeface="Segoe UI"/>
              </a:rPr>
              <a:t> of European </a:t>
            </a:r>
            <a:r>
              <a:rPr lang="hu-HU" sz="1600" dirty="0" err="1" smtClean="0">
                <a:solidFill>
                  <a:srgbClr val="0000CC"/>
                </a:solidFill>
                <a:latin typeface="Segoe UI"/>
              </a:rPr>
              <a:t>Academy</a:t>
            </a:r>
            <a:r>
              <a:rPr lang="hu-HU" sz="1600" dirty="0" smtClean="0">
                <a:solidFill>
                  <a:srgbClr val="0000CC"/>
                </a:solidFill>
                <a:latin typeface="Segoe UI"/>
              </a:rPr>
              <a:t> of </a:t>
            </a:r>
            <a:r>
              <a:rPr lang="hu-HU" sz="1600" dirty="0" err="1" smtClean="0">
                <a:solidFill>
                  <a:srgbClr val="0000CC"/>
                </a:solidFill>
                <a:latin typeface="Segoe UI"/>
              </a:rPr>
              <a:t>Arts</a:t>
            </a:r>
            <a:r>
              <a:rPr lang="hu-HU" sz="1600" dirty="0" smtClean="0">
                <a:solidFill>
                  <a:srgbClr val="0000CC"/>
                </a:solidFill>
                <a:latin typeface="Segoe UI"/>
              </a:rPr>
              <a:t> and </a:t>
            </a:r>
            <a:r>
              <a:rPr lang="hu-HU" sz="1600" dirty="0" err="1" smtClean="0">
                <a:solidFill>
                  <a:srgbClr val="0000CC"/>
                </a:solidFill>
                <a:latin typeface="Segoe UI"/>
              </a:rPr>
              <a:t>Sciencies</a:t>
            </a:r>
            <a:endParaRPr lang="hu-HU" sz="1600" dirty="0">
              <a:solidFill>
                <a:srgbClr val="0000CC"/>
              </a:solidFill>
            </a:endParaRPr>
          </a:p>
        </p:txBody>
      </p:sp>
    </p:spTree>
    <p:extLst>
      <p:ext uri="{BB962C8B-B14F-4D97-AF65-F5344CB8AC3E}">
        <p14:creationId xmlns:p14="http://schemas.microsoft.com/office/powerpoint/2010/main" val="3445620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3284984"/>
            <a:ext cx="9144000" cy="3508653"/>
          </a:xfrm>
          <a:prstGeom prst="rect">
            <a:avLst/>
          </a:prstGeom>
        </p:spPr>
        <p:txBody>
          <a:bodyPr wrap="square">
            <a:spAutoFit/>
          </a:bodyPr>
          <a:lstStyle/>
          <a:p>
            <a:r>
              <a:rPr lang="en-US" sz="2400" dirty="0">
                <a:solidFill>
                  <a:prstClr val="black"/>
                </a:solidFill>
                <a:latin typeface="Arial" panose="020B0604020202020204" pitchFamily="34" charset="0"/>
                <a:cs typeface="Arial" panose="020B0604020202020204" pitchFamily="34" charset="0"/>
              </a:rPr>
              <a:t/>
            </a:r>
            <a:br>
              <a:rPr lang="en-US" sz="2400" dirty="0">
                <a:solidFill>
                  <a:prstClr val="black"/>
                </a:solidFill>
                <a:latin typeface="Arial" panose="020B0604020202020204" pitchFamily="34" charset="0"/>
                <a:cs typeface="Arial" panose="020B0604020202020204" pitchFamily="34" charset="0"/>
              </a:rPr>
            </a:br>
            <a:r>
              <a:rPr lang="hu-HU" sz="2400" dirty="0" smtClean="0">
                <a:solidFill>
                  <a:srgbClr val="0000CC"/>
                </a:solidFill>
                <a:latin typeface="Arial" panose="020B0604020202020204" pitchFamily="34" charset="0"/>
                <a:cs typeface="Arial" panose="020B0604020202020204" pitchFamily="34" charset="0"/>
              </a:rPr>
              <a:t>„</a:t>
            </a:r>
            <a:r>
              <a:rPr lang="en-US" sz="2400" b="1" dirty="0" smtClean="0">
                <a:solidFill>
                  <a:srgbClr val="0000CC"/>
                </a:solidFill>
                <a:latin typeface="Arial" panose="020B0604020202020204" pitchFamily="34" charset="0"/>
                <a:cs typeface="Arial" panose="020B0604020202020204" pitchFamily="34" charset="0"/>
              </a:rPr>
              <a:t>My </a:t>
            </a:r>
            <a:r>
              <a:rPr lang="en-US" sz="2400" b="1" dirty="0">
                <a:solidFill>
                  <a:srgbClr val="0000CC"/>
                </a:solidFill>
                <a:latin typeface="Arial" panose="020B0604020202020204" pitchFamily="34" charset="0"/>
                <a:cs typeface="Arial" panose="020B0604020202020204" pitchFamily="34" charset="0"/>
              </a:rPr>
              <a:t>teachings </a:t>
            </a:r>
            <a:r>
              <a:rPr lang="en-US" sz="2400" b="1" dirty="0" smtClean="0">
                <a:solidFill>
                  <a:srgbClr val="0000CC"/>
                </a:solidFill>
                <a:latin typeface="Arial" panose="020B0604020202020204" pitchFamily="34" charset="0"/>
                <a:cs typeface="Arial" panose="020B0604020202020204" pitchFamily="34" charset="0"/>
              </a:rPr>
              <a:t>are</a:t>
            </a:r>
            <a:r>
              <a:rPr lang="hu-HU" sz="2400" b="1" dirty="0" smtClean="0">
                <a:solidFill>
                  <a:srgbClr val="0000CC"/>
                </a:solidFill>
                <a:latin typeface="Arial" panose="020B0604020202020204" pitchFamily="34" charset="0"/>
                <a:cs typeface="Arial" panose="020B0604020202020204" pitchFamily="34" charset="0"/>
              </a:rPr>
              <a:t>, </a:t>
            </a:r>
          </a:p>
          <a:p>
            <a:pPr>
              <a:spcBef>
                <a:spcPts val="1200"/>
              </a:spcBef>
              <a:spcAft>
                <a:spcPts val="1200"/>
              </a:spcAft>
            </a:pPr>
            <a:r>
              <a:rPr lang="en-US" sz="2400" b="1" dirty="0" smtClean="0">
                <a:solidFill>
                  <a:srgbClr val="0000CC"/>
                </a:solidFill>
                <a:latin typeface="Arial" panose="020B0604020202020204" pitchFamily="34" charset="0"/>
                <a:cs typeface="Arial" panose="020B0604020202020204" pitchFamily="34" charset="0"/>
              </a:rPr>
              <a:t>for </a:t>
            </a:r>
            <a:r>
              <a:rPr lang="en-US" sz="2400" b="1" dirty="0">
                <a:solidFill>
                  <a:srgbClr val="0000CC"/>
                </a:solidFill>
                <a:latin typeface="Arial" panose="020B0604020202020204" pitchFamily="34" charset="0"/>
                <a:cs typeface="Arial" panose="020B0604020202020204" pitchFamily="34" charset="0"/>
              </a:rPr>
              <a:t>the teachers of medical science to disseminate,</a:t>
            </a:r>
            <a:br>
              <a:rPr lang="en-US" sz="2400" b="1" dirty="0">
                <a:solidFill>
                  <a:srgbClr val="0000CC"/>
                </a:solidFill>
                <a:latin typeface="Arial" panose="020B0604020202020204" pitchFamily="34" charset="0"/>
                <a:cs typeface="Arial" panose="020B0604020202020204" pitchFamily="34" charset="0"/>
              </a:rPr>
            </a:br>
            <a:r>
              <a:rPr lang="en-US" sz="2400" b="1" dirty="0">
                <a:solidFill>
                  <a:srgbClr val="0000CC"/>
                </a:solidFill>
                <a:latin typeface="Arial" panose="020B0604020202020204" pitchFamily="34" charset="0"/>
                <a:cs typeface="Arial" panose="020B0604020202020204" pitchFamily="34" charset="0"/>
              </a:rPr>
              <a:t>for the practitioners and the nurses to follow,</a:t>
            </a:r>
            <a:br>
              <a:rPr lang="en-US" sz="2400" b="1" dirty="0">
                <a:solidFill>
                  <a:srgbClr val="0000CC"/>
                </a:solidFill>
                <a:latin typeface="Arial" panose="020B0604020202020204" pitchFamily="34" charset="0"/>
                <a:cs typeface="Arial" panose="020B0604020202020204" pitchFamily="34" charset="0"/>
              </a:rPr>
            </a:br>
            <a:r>
              <a:rPr lang="hu-HU" sz="2400" dirty="0" smtClean="0">
                <a:solidFill>
                  <a:srgbClr val="0000CC"/>
                </a:solidFill>
                <a:latin typeface="Arial" panose="020B0604020202020204" pitchFamily="34" charset="0"/>
                <a:cs typeface="Arial" panose="020B0604020202020204" pitchFamily="34" charset="0"/>
              </a:rPr>
              <a:t>f</a:t>
            </a:r>
            <a:r>
              <a:rPr lang="en-US" sz="2400" dirty="0" smtClean="0">
                <a:solidFill>
                  <a:srgbClr val="0000CC"/>
                </a:solidFill>
                <a:latin typeface="Arial" panose="020B0604020202020204" pitchFamily="34" charset="0"/>
                <a:cs typeface="Arial" panose="020B0604020202020204" pitchFamily="34" charset="0"/>
              </a:rPr>
              <a:t>rom </a:t>
            </a:r>
            <a:r>
              <a:rPr lang="en-US" sz="2400" dirty="0">
                <a:solidFill>
                  <a:srgbClr val="0000CC"/>
                </a:solidFill>
                <a:latin typeface="Arial" panose="020B0604020202020204" pitchFamily="34" charset="0"/>
                <a:cs typeface="Arial" panose="020B0604020202020204" pitchFamily="34" charset="0"/>
              </a:rPr>
              <a:t>the small </a:t>
            </a:r>
            <a:r>
              <a:rPr lang="hu-HU" sz="2400" dirty="0" err="1">
                <a:solidFill>
                  <a:srgbClr val="0000CC"/>
                </a:solidFill>
                <a:latin typeface="Arial" panose="020B0604020202020204" pitchFamily="34" charset="0"/>
                <a:cs typeface="Arial" panose="020B0604020202020204" pitchFamily="34" charset="0"/>
              </a:rPr>
              <a:t>v</a:t>
            </a:r>
            <a:r>
              <a:rPr lang="hu-HU" sz="2400" dirty="0" err="1" smtClean="0">
                <a:solidFill>
                  <a:srgbClr val="0000CC"/>
                </a:solidFill>
                <a:latin typeface="Arial" panose="020B0604020202020204" pitchFamily="34" charset="0"/>
                <a:cs typeface="Arial" panose="020B0604020202020204" pitchFamily="34" charset="0"/>
              </a:rPr>
              <a:t>illage</a:t>
            </a:r>
            <a:r>
              <a:rPr lang="en-US" sz="2400" dirty="0" smtClean="0">
                <a:solidFill>
                  <a:srgbClr val="0000CC"/>
                </a:solidFill>
                <a:latin typeface="Arial" panose="020B0604020202020204" pitchFamily="34" charset="0"/>
                <a:cs typeface="Arial" panose="020B0604020202020204" pitchFamily="34" charset="0"/>
              </a:rPr>
              <a:t> </a:t>
            </a:r>
            <a:r>
              <a:rPr lang="en-US" sz="2400" dirty="0">
                <a:solidFill>
                  <a:srgbClr val="0000CC"/>
                </a:solidFill>
                <a:latin typeface="Arial" panose="020B0604020202020204" pitchFamily="34" charset="0"/>
                <a:cs typeface="Arial" panose="020B0604020202020204" pitchFamily="34" charset="0"/>
              </a:rPr>
              <a:t>barber to the last country newborn,</a:t>
            </a:r>
            <a:br>
              <a:rPr lang="en-US" sz="2400" dirty="0">
                <a:solidFill>
                  <a:srgbClr val="0000CC"/>
                </a:solidFill>
                <a:latin typeface="Arial" panose="020B0604020202020204" pitchFamily="34" charset="0"/>
                <a:cs typeface="Arial" panose="020B0604020202020204" pitchFamily="34" charset="0"/>
              </a:rPr>
            </a:br>
            <a:r>
              <a:rPr lang="hu-HU" sz="2400" dirty="0" smtClean="0">
                <a:solidFill>
                  <a:srgbClr val="0000CC"/>
                </a:solidFill>
                <a:latin typeface="Arial" panose="020B0604020202020204" pitchFamily="34" charset="0"/>
                <a:cs typeface="Arial" panose="020B0604020202020204" pitchFamily="34" charset="0"/>
              </a:rPr>
              <a:t>t</a:t>
            </a:r>
            <a:r>
              <a:rPr lang="en-US" sz="2400" dirty="0" smtClean="0">
                <a:solidFill>
                  <a:srgbClr val="0000CC"/>
                </a:solidFill>
                <a:latin typeface="Arial" panose="020B0604020202020204" pitchFamily="34" charset="0"/>
                <a:cs typeface="Arial" panose="020B0604020202020204" pitchFamily="34" charset="0"/>
              </a:rPr>
              <a:t>o </a:t>
            </a:r>
            <a:r>
              <a:rPr lang="en-US" sz="2400" dirty="0">
                <a:solidFill>
                  <a:srgbClr val="0000CC"/>
                </a:solidFill>
                <a:latin typeface="Arial" panose="020B0604020202020204" pitchFamily="34" charset="0"/>
                <a:cs typeface="Arial" panose="020B0604020202020204" pitchFamily="34" charset="0"/>
              </a:rPr>
              <a:t>scare off the boogeyman of the maternity house,</a:t>
            </a:r>
            <a:br>
              <a:rPr lang="en-US" sz="2400" dirty="0">
                <a:solidFill>
                  <a:srgbClr val="0000CC"/>
                </a:solidFill>
                <a:latin typeface="Arial" panose="020B0604020202020204" pitchFamily="34" charset="0"/>
                <a:cs typeface="Arial" panose="020B0604020202020204" pitchFamily="34" charset="0"/>
              </a:rPr>
            </a:br>
            <a:r>
              <a:rPr lang="en-US" sz="2400" b="1" dirty="0">
                <a:solidFill>
                  <a:srgbClr val="0000CC"/>
                </a:solidFill>
                <a:latin typeface="Arial" panose="020B0604020202020204" pitchFamily="34" charset="0"/>
                <a:cs typeface="Arial" panose="020B0604020202020204" pitchFamily="34" charset="0"/>
              </a:rPr>
              <a:t>to rescue the wife for her husband, the mother for her child</a:t>
            </a:r>
            <a:r>
              <a:rPr lang="en-US" sz="2400" b="1" dirty="0" smtClean="0">
                <a:solidFill>
                  <a:srgbClr val="0000CC"/>
                </a:solidFill>
                <a:latin typeface="Arial" panose="020B0604020202020204" pitchFamily="34" charset="0"/>
                <a:cs typeface="Arial" panose="020B0604020202020204" pitchFamily="34" charset="0"/>
              </a:rPr>
              <a:t>.</a:t>
            </a:r>
            <a:r>
              <a:rPr lang="hu-HU" sz="2400" b="1" dirty="0" smtClean="0">
                <a:solidFill>
                  <a:srgbClr val="0000CC"/>
                </a:solidFill>
                <a:latin typeface="Arial" panose="020B0604020202020204" pitchFamily="34" charset="0"/>
                <a:cs typeface="Arial" panose="020B0604020202020204" pitchFamily="34" charset="0"/>
              </a:rPr>
              <a:t>”</a:t>
            </a:r>
            <a:r>
              <a:rPr lang="hu-HU" sz="2400" b="1" i="1" dirty="0" smtClean="0">
                <a:solidFill>
                  <a:srgbClr val="000066"/>
                </a:solidFill>
                <a:latin typeface="Arial" panose="020B0604020202020204" pitchFamily="34" charset="0"/>
                <a:cs typeface="Arial" panose="020B0604020202020204" pitchFamily="34" charset="0"/>
              </a:rPr>
              <a:t> </a:t>
            </a:r>
            <a:r>
              <a:rPr lang="hu-HU" sz="2400" dirty="0" smtClean="0">
                <a:solidFill>
                  <a:srgbClr val="000066"/>
                </a:solidFill>
                <a:latin typeface="Arial" panose="020B0604020202020204" pitchFamily="34" charset="0"/>
                <a:cs typeface="Arial" panose="020B0604020202020204" pitchFamily="34" charset="0"/>
              </a:rPr>
              <a:t>                                           </a:t>
            </a:r>
          </a:p>
          <a:p>
            <a:pPr>
              <a:spcBef>
                <a:spcPts val="1200"/>
              </a:spcBef>
              <a:spcAft>
                <a:spcPts val="1200"/>
              </a:spcAft>
            </a:pPr>
            <a:r>
              <a:rPr lang="hu-HU" sz="2400" dirty="0">
                <a:solidFill>
                  <a:srgbClr val="000066"/>
                </a:solidFill>
                <a:latin typeface="Arial" panose="020B0604020202020204" pitchFamily="34" charset="0"/>
                <a:cs typeface="Arial" panose="020B0604020202020204" pitchFamily="34" charset="0"/>
              </a:rPr>
              <a:t> </a:t>
            </a:r>
            <a:r>
              <a:rPr lang="hu-HU" sz="2400" dirty="0" smtClean="0">
                <a:solidFill>
                  <a:srgbClr val="000066"/>
                </a:solidFill>
                <a:latin typeface="Arial" panose="020B0604020202020204" pitchFamily="34" charset="0"/>
                <a:cs typeface="Arial" panose="020B0604020202020204" pitchFamily="34" charset="0"/>
              </a:rPr>
              <a:t>                                                              Semmelweis</a:t>
            </a:r>
            <a:r>
              <a:rPr lang="hu-HU" sz="2400" dirty="0">
                <a:solidFill>
                  <a:srgbClr val="000066"/>
                </a:solidFill>
                <a:latin typeface="Arial" panose="020B0604020202020204" pitchFamily="34" charset="0"/>
                <a:cs typeface="Arial" panose="020B0604020202020204" pitchFamily="34" charset="0"/>
              </a:rPr>
              <a:t>, </a:t>
            </a:r>
            <a:r>
              <a:rPr lang="hu-HU" sz="2400" dirty="0" smtClean="0">
                <a:solidFill>
                  <a:srgbClr val="000066"/>
                </a:solidFill>
                <a:latin typeface="Arial" panose="020B0604020202020204" pitchFamily="34" charset="0"/>
                <a:cs typeface="Arial" panose="020B0604020202020204" pitchFamily="34" charset="0"/>
              </a:rPr>
              <a:t>1861</a:t>
            </a:r>
            <a:endParaRPr lang="hu-HU" sz="2400" dirty="0">
              <a:solidFill>
                <a:srgbClr val="000066"/>
              </a:solidFill>
              <a:latin typeface="Arial" panose="020B0604020202020204" pitchFamily="34" charset="0"/>
              <a:cs typeface="Arial" panose="020B0604020202020204" pitchFamily="34" charset="0"/>
            </a:endParaRPr>
          </a:p>
        </p:txBody>
      </p:sp>
      <p:pic>
        <p:nvPicPr>
          <p:cNvPr id="5124" name="Picture 4" descr="https://upload.wikimedia.org/wikipedia/commons/c/c0/Ignaz_Semmelwe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548680"/>
            <a:ext cx="2592288" cy="310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39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églalap 1"/>
          <p:cNvSpPr>
            <a:spLocks noChangeArrowheads="1"/>
          </p:cNvSpPr>
          <p:nvPr/>
        </p:nvSpPr>
        <p:spPr bwMode="auto">
          <a:xfrm>
            <a:off x="609600" y="685800"/>
            <a:ext cx="8001000" cy="51704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hu-HU" altLang="hu-HU" sz="2800" b="1" smtClean="0">
              <a:solidFill>
                <a:srgbClr val="000000"/>
              </a:solidFill>
            </a:endParaRPr>
          </a:p>
          <a:p>
            <a:pPr algn="ctr" eaLnBrk="1" fontAlgn="base" hangingPunct="1">
              <a:spcBef>
                <a:spcPct val="0"/>
              </a:spcBef>
              <a:spcAft>
                <a:spcPct val="0"/>
              </a:spcAft>
            </a:pPr>
            <a:r>
              <a:rPr lang="en-GB" altLang="hu-HU" sz="2800" b="1" smtClean="0">
                <a:solidFill>
                  <a:srgbClr val="000000"/>
                </a:solidFill>
              </a:rPr>
              <a:t>A successful Norwegian stage-play </a:t>
            </a:r>
            <a:endParaRPr lang="hu-HU" altLang="hu-HU" sz="2800" b="1" smtClean="0">
              <a:solidFill>
                <a:srgbClr val="000000"/>
              </a:solidFill>
            </a:endParaRPr>
          </a:p>
          <a:p>
            <a:pPr algn="ctr" eaLnBrk="1" fontAlgn="base" hangingPunct="1">
              <a:spcBef>
                <a:spcPct val="0"/>
              </a:spcBef>
              <a:spcAft>
                <a:spcPct val="0"/>
              </a:spcAft>
            </a:pPr>
            <a:r>
              <a:rPr lang="en-GB" altLang="hu-HU" sz="2800" b="1" smtClean="0">
                <a:solidFill>
                  <a:srgbClr val="000000"/>
                </a:solidFill>
              </a:rPr>
              <a:t>to the memory of Ignaz Semmelweis: </a:t>
            </a:r>
            <a:endParaRPr lang="hu-HU" altLang="hu-HU" sz="2800" b="1" smtClean="0">
              <a:solidFill>
                <a:srgbClr val="000000"/>
              </a:solidFill>
            </a:endParaRPr>
          </a:p>
          <a:p>
            <a:pPr algn="ctr" eaLnBrk="1" fontAlgn="base" hangingPunct="1">
              <a:spcBef>
                <a:spcPct val="0"/>
              </a:spcBef>
              <a:spcAft>
                <a:spcPct val="0"/>
              </a:spcAft>
            </a:pPr>
            <a:r>
              <a:rPr lang="en-GB" altLang="hu-HU" sz="2800" b="1" smtClean="0">
                <a:solidFill>
                  <a:srgbClr val="000000"/>
                </a:solidFill>
              </a:rPr>
              <a:t>Jens Bjørneboe – Semmelweis </a:t>
            </a:r>
            <a:endParaRPr lang="hu-HU" altLang="hu-HU" sz="2800" b="1" smtClean="0">
              <a:solidFill>
                <a:srgbClr val="000000"/>
              </a:solidFill>
            </a:endParaRPr>
          </a:p>
          <a:p>
            <a:pPr algn="ctr" eaLnBrk="1" fontAlgn="base" hangingPunct="1">
              <a:spcBef>
                <a:spcPct val="0"/>
              </a:spcBef>
              <a:spcAft>
                <a:spcPct val="0"/>
              </a:spcAft>
            </a:pPr>
            <a:r>
              <a:rPr lang="en-GB" altLang="hu-HU" sz="2800" b="1" smtClean="0">
                <a:solidFill>
                  <a:srgbClr val="000000"/>
                </a:solidFill>
              </a:rPr>
              <a:t>(</a:t>
            </a:r>
            <a:r>
              <a:rPr lang="hu-HU" altLang="hu-HU" sz="2800" b="1" smtClean="0">
                <a:solidFill>
                  <a:srgbClr val="000000"/>
                </a:solidFill>
              </a:rPr>
              <a:t>story of my</a:t>
            </a:r>
            <a:r>
              <a:rPr lang="en-GB" altLang="hu-HU" sz="2800" b="1" smtClean="0">
                <a:solidFill>
                  <a:srgbClr val="000000"/>
                </a:solidFill>
              </a:rPr>
              <a:t> incidental „discovery”)</a:t>
            </a:r>
            <a:endParaRPr lang="en-US" altLang="hu-HU" sz="2800" smtClean="0">
              <a:solidFill>
                <a:srgbClr val="000000"/>
              </a:solidFill>
            </a:endParaRPr>
          </a:p>
          <a:p>
            <a:pPr algn="ctr" eaLnBrk="1" fontAlgn="base" hangingPunct="1">
              <a:spcBef>
                <a:spcPct val="0"/>
              </a:spcBef>
              <a:spcAft>
                <a:spcPct val="0"/>
              </a:spcAft>
            </a:pPr>
            <a:r>
              <a:rPr lang="en-GB" altLang="hu-HU" sz="2800" b="1" smtClean="0">
                <a:solidFill>
                  <a:srgbClr val="000000"/>
                </a:solidFill>
              </a:rPr>
              <a:t> </a:t>
            </a:r>
            <a:endParaRPr lang="en-US" altLang="hu-HU" sz="2800" smtClean="0">
              <a:solidFill>
                <a:srgbClr val="000000"/>
              </a:solidFill>
            </a:endParaRPr>
          </a:p>
          <a:p>
            <a:pPr algn="ctr" eaLnBrk="1" fontAlgn="base" hangingPunct="1">
              <a:spcBef>
                <a:spcPct val="0"/>
              </a:spcBef>
              <a:spcAft>
                <a:spcPct val="0"/>
              </a:spcAft>
            </a:pPr>
            <a:r>
              <a:rPr lang="en-GB" altLang="hu-HU" sz="2400" b="1" i="1" smtClean="0">
                <a:solidFill>
                  <a:srgbClr val="000000"/>
                </a:solidFill>
              </a:rPr>
              <a:t>Prof. emer. Dr. Emil Monos, </a:t>
            </a:r>
            <a:endParaRPr lang="hu-HU" altLang="hu-HU" sz="2400" b="1" i="1" smtClean="0">
              <a:solidFill>
                <a:srgbClr val="000000"/>
              </a:solidFill>
            </a:endParaRPr>
          </a:p>
          <a:p>
            <a:pPr algn="ctr" eaLnBrk="1" fontAlgn="base" hangingPunct="1">
              <a:spcBef>
                <a:spcPct val="0"/>
              </a:spcBef>
              <a:spcAft>
                <a:spcPct val="0"/>
              </a:spcAft>
            </a:pPr>
            <a:r>
              <a:rPr lang="hu-HU" altLang="hu-HU" sz="1600" smtClean="0">
                <a:solidFill>
                  <a:srgbClr val="000000"/>
                </a:solidFill>
              </a:rPr>
              <a:t>Institute of Clinical Experimental Research</a:t>
            </a:r>
          </a:p>
          <a:p>
            <a:pPr algn="ctr" eaLnBrk="1" fontAlgn="base" hangingPunct="1">
              <a:spcBef>
                <a:spcPct val="0"/>
              </a:spcBef>
              <a:spcAft>
                <a:spcPct val="0"/>
              </a:spcAft>
            </a:pPr>
            <a:r>
              <a:rPr lang="en-GB" altLang="hu-HU" sz="1600" smtClean="0">
                <a:solidFill>
                  <a:srgbClr val="000000"/>
                </a:solidFill>
              </a:rPr>
              <a:t>Semmelweis University, Budapest</a:t>
            </a:r>
            <a:endParaRPr lang="hu-HU" altLang="hu-HU" sz="1600" smtClean="0">
              <a:solidFill>
                <a:srgbClr val="000000"/>
              </a:solidFill>
            </a:endParaRPr>
          </a:p>
          <a:p>
            <a:pPr algn="ctr" eaLnBrk="1" fontAlgn="base" hangingPunct="1">
              <a:spcBef>
                <a:spcPct val="0"/>
              </a:spcBef>
              <a:spcAft>
                <a:spcPct val="0"/>
              </a:spcAft>
            </a:pPr>
            <a:endParaRPr lang="hu-HU" altLang="hu-HU" sz="1600" b="1" smtClean="0">
              <a:solidFill>
                <a:srgbClr val="000000"/>
              </a:solidFill>
            </a:endParaRPr>
          </a:p>
          <a:p>
            <a:pPr algn="ctr" eaLnBrk="1" fontAlgn="base" hangingPunct="1">
              <a:spcBef>
                <a:spcPct val="0"/>
              </a:spcBef>
              <a:spcAft>
                <a:spcPct val="0"/>
              </a:spcAft>
            </a:pPr>
            <a:endParaRPr lang="hu-HU" altLang="hu-HU" sz="1600" smtClean="0">
              <a:solidFill>
                <a:srgbClr val="000000"/>
              </a:solidFill>
            </a:endParaRPr>
          </a:p>
          <a:p>
            <a:pPr algn="ctr" eaLnBrk="1" fontAlgn="base" hangingPunct="1">
              <a:spcBef>
                <a:spcPct val="0"/>
              </a:spcBef>
              <a:spcAft>
                <a:spcPct val="0"/>
              </a:spcAft>
            </a:pPr>
            <a:endParaRPr lang="hu-HU" altLang="hu-HU" sz="2000" b="1" smtClean="0">
              <a:solidFill>
                <a:srgbClr val="000000"/>
              </a:solidFill>
            </a:endParaRPr>
          </a:p>
          <a:p>
            <a:pPr algn="ctr" eaLnBrk="1" fontAlgn="base" hangingPunct="1">
              <a:spcBef>
                <a:spcPct val="0"/>
              </a:spcBef>
              <a:spcAft>
                <a:spcPct val="0"/>
              </a:spcAft>
            </a:pPr>
            <a:endParaRPr lang="hu-HU" altLang="hu-HU" sz="2000" b="1" smtClean="0">
              <a:solidFill>
                <a:srgbClr val="000000"/>
              </a:solidFill>
            </a:endParaRPr>
          </a:p>
          <a:p>
            <a:pPr algn="ctr" eaLnBrk="1" fontAlgn="base" hangingPunct="1">
              <a:spcBef>
                <a:spcPct val="0"/>
              </a:spcBef>
              <a:spcAft>
                <a:spcPct val="0"/>
              </a:spcAft>
            </a:pPr>
            <a:endParaRPr lang="hu-HU" altLang="hu-HU" sz="2000" b="1" smtClean="0">
              <a:solidFill>
                <a:srgbClr val="000000"/>
              </a:solidFill>
            </a:endParaRPr>
          </a:p>
          <a:p>
            <a:pPr algn="r" eaLnBrk="1" fontAlgn="base" hangingPunct="1">
              <a:spcBef>
                <a:spcPct val="0"/>
              </a:spcBef>
              <a:spcAft>
                <a:spcPct val="0"/>
              </a:spcAft>
            </a:pPr>
            <a:r>
              <a:rPr lang="hu-HU" altLang="hu-HU" sz="1400" i="1" smtClean="0">
                <a:solidFill>
                  <a:srgbClr val="000000"/>
                </a:solidFill>
              </a:rPr>
              <a:t>March 19, 2018. 16:30-17:15</a:t>
            </a:r>
            <a:endParaRPr lang="en-US" altLang="hu-HU" sz="1400" i="1" smtClean="0">
              <a:solidFill>
                <a:srgbClr val="000000"/>
              </a:solidFill>
            </a:endParaRPr>
          </a:p>
        </p:txBody>
      </p:sp>
    </p:spTree>
    <p:extLst>
      <p:ext uri="{BB962C8B-B14F-4D97-AF65-F5344CB8AC3E}">
        <p14:creationId xmlns:p14="http://schemas.microsoft.com/office/powerpoint/2010/main" val="1680694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églalap 1"/>
          <p:cNvSpPr>
            <a:spLocks noChangeArrowheads="1"/>
          </p:cNvSpPr>
          <p:nvPr/>
        </p:nvSpPr>
        <p:spPr bwMode="auto">
          <a:xfrm>
            <a:off x="914400" y="474663"/>
            <a:ext cx="7315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hu-HU" sz="2000" i="1" dirty="0" smtClean="0">
                <a:solidFill>
                  <a:srgbClr val="000000"/>
                </a:solidFill>
              </a:rPr>
              <a:t>“It was an honourable task and great experience for me that, as Vice Rector for Education, I could represent the leadership of </a:t>
            </a:r>
            <a:r>
              <a:rPr lang="en-GB" altLang="hu-HU" sz="2000" i="1" dirty="0" err="1" smtClean="0">
                <a:solidFill>
                  <a:srgbClr val="000000"/>
                </a:solidFill>
              </a:rPr>
              <a:t>Semmelweis</a:t>
            </a:r>
            <a:r>
              <a:rPr lang="en-GB" altLang="hu-HU" sz="2000" i="1" dirty="0" smtClean="0">
                <a:solidFill>
                  <a:srgbClr val="000000"/>
                </a:solidFill>
              </a:rPr>
              <a:t> University at some conferences of CRE (Association of European Universities), the legal predecessor of EUA (European University Association). These significant international meetings, besides the carefully organized collective professional programmes, provided  excellent opportunities for personal meetings and conversations with leading personalities of various European universities. </a:t>
            </a:r>
            <a:r>
              <a:rPr lang="en-GB" altLang="hu-HU" sz="2000" b="1" i="1" dirty="0" smtClean="0">
                <a:solidFill>
                  <a:srgbClr val="000000"/>
                </a:solidFill>
              </a:rPr>
              <a:t>It was like this at the 52</a:t>
            </a:r>
            <a:r>
              <a:rPr lang="en-GB" altLang="hu-HU" sz="2000" b="1" i="1" baseline="30000" dirty="0" smtClean="0">
                <a:solidFill>
                  <a:srgbClr val="000000"/>
                </a:solidFill>
              </a:rPr>
              <a:t>nd</a:t>
            </a:r>
            <a:r>
              <a:rPr lang="en-GB" altLang="hu-HU" sz="2000" b="1" i="1" dirty="0" smtClean="0">
                <a:solidFill>
                  <a:srgbClr val="000000"/>
                </a:solidFill>
              </a:rPr>
              <a:t> CRE Conference (28-29 October 1999, Valencia, Spain), too. I happened to take a seat near to professor </a:t>
            </a:r>
            <a:r>
              <a:rPr lang="en-GB" altLang="hu-HU" sz="2000" b="1" i="1" dirty="0" err="1" smtClean="0">
                <a:solidFill>
                  <a:srgbClr val="000000"/>
                </a:solidFill>
              </a:rPr>
              <a:t>Tove</a:t>
            </a:r>
            <a:r>
              <a:rPr lang="en-GB" altLang="hu-HU" sz="2000" b="1" i="1" dirty="0" smtClean="0">
                <a:solidFill>
                  <a:srgbClr val="000000"/>
                </a:solidFill>
              </a:rPr>
              <a:t> Bull, chairwoman of the Norwegian Rectors’ Conference, Rector of </a:t>
            </a:r>
            <a:r>
              <a:rPr lang="en-GB" altLang="hu-HU" sz="2000" b="1" i="1" dirty="0" err="1" smtClean="0">
                <a:solidFill>
                  <a:srgbClr val="000000"/>
                </a:solidFill>
              </a:rPr>
              <a:t>Tromso</a:t>
            </a:r>
            <a:r>
              <a:rPr lang="en-GB" altLang="hu-HU" sz="2000" b="1" i="1" dirty="0" smtClean="0">
                <a:solidFill>
                  <a:srgbClr val="000000"/>
                </a:solidFill>
              </a:rPr>
              <a:t> University.</a:t>
            </a:r>
            <a:r>
              <a:rPr lang="en-GB" altLang="hu-HU" sz="2000" i="1" dirty="0" smtClean="0">
                <a:solidFill>
                  <a:srgbClr val="000000"/>
                </a:solidFill>
              </a:rPr>
              <a:t> She was also one of the 180 participants. During the break we started to talk.</a:t>
            </a:r>
            <a:endParaRPr lang="en-US" altLang="hu-HU" sz="2000" dirty="0" smtClean="0">
              <a:solidFill>
                <a:srgbClr val="000000"/>
              </a:solidFill>
            </a:endParaRPr>
          </a:p>
        </p:txBody>
      </p:sp>
    </p:spTree>
    <p:extLst>
      <p:ext uri="{BB962C8B-B14F-4D97-AF65-F5344CB8AC3E}">
        <p14:creationId xmlns:p14="http://schemas.microsoft.com/office/powerpoint/2010/main" val="3906162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églalap 1"/>
          <p:cNvSpPr>
            <a:spLocks noChangeArrowheads="1"/>
          </p:cNvSpPr>
          <p:nvPr/>
        </p:nvSpPr>
        <p:spPr bwMode="auto">
          <a:xfrm>
            <a:off x="838200" y="762000"/>
            <a:ext cx="74676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hu-HU" sz="2000" i="1" dirty="0" smtClean="0">
                <a:solidFill>
                  <a:srgbClr val="000000"/>
                </a:solidFill>
              </a:rPr>
              <a:t>To my great surprise and delight, though not working in the field of medicine or biology (she is professor of Scandinavian linguistics)</a:t>
            </a:r>
            <a:r>
              <a:rPr lang="hu-HU" altLang="hu-HU" sz="2000" i="1" dirty="0" smtClean="0">
                <a:solidFill>
                  <a:srgbClr val="000000"/>
                </a:solidFill>
              </a:rPr>
              <a:t>, Dr.</a:t>
            </a:r>
            <a:r>
              <a:rPr lang="en-GB" altLang="hu-HU" sz="2000" i="1" dirty="0" smtClean="0">
                <a:solidFill>
                  <a:srgbClr val="000000"/>
                </a:solidFill>
              </a:rPr>
              <a:t> </a:t>
            </a:r>
            <a:r>
              <a:rPr lang="en-GB" altLang="hu-HU" sz="2000" i="1" dirty="0" err="1" smtClean="0">
                <a:solidFill>
                  <a:srgbClr val="000000"/>
                </a:solidFill>
              </a:rPr>
              <a:t>Tove</a:t>
            </a:r>
            <a:r>
              <a:rPr lang="en-GB" altLang="hu-HU" sz="2000" i="1" dirty="0" smtClean="0">
                <a:solidFill>
                  <a:srgbClr val="000000"/>
                </a:solidFill>
              </a:rPr>
              <a:t> Bull had already heard of </a:t>
            </a:r>
            <a:r>
              <a:rPr lang="en-GB" altLang="hu-HU" sz="2000" i="1" dirty="0" err="1" smtClean="0">
                <a:solidFill>
                  <a:srgbClr val="000000"/>
                </a:solidFill>
              </a:rPr>
              <a:t>Semmelweis</a:t>
            </a:r>
            <a:r>
              <a:rPr lang="en-GB" altLang="hu-HU" sz="2000" i="1" dirty="0" smtClean="0">
                <a:solidFill>
                  <a:srgbClr val="000000"/>
                </a:solidFill>
              </a:rPr>
              <a:t> and she took a keen interest to my exposition. Even the day after the Conference, during an exciting group excursion to the Castle of </a:t>
            </a:r>
            <a:r>
              <a:rPr lang="en-GB" altLang="hu-HU" sz="2000" i="1" dirty="0" err="1" smtClean="0">
                <a:solidFill>
                  <a:srgbClr val="000000"/>
                </a:solidFill>
              </a:rPr>
              <a:t>Xativa</a:t>
            </a:r>
            <a:r>
              <a:rPr lang="en-GB" altLang="hu-HU" sz="2000" i="1" dirty="0" smtClean="0">
                <a:solidFill>
                  <a:srgbClr val="000000"/>
                </a:solidFill>
              </a:rPr>
              <a:t>, we returned to the </a:t>
            </a:r>
            <a:r>
              <a:rPr lang="en-GB" altLang="hu-HU" sz="2000" i="1" dirty="0" err="1" smtClean="0">
                <a:solidFill>
                  <a:srgbClr val="000000"/>
                </a:solidFill>
              </a:rPr>
              <a:t>Semmelweis</a:t>
            </a:r>
            <a:r>
              <a:rPr lang="en-GB" altLang="hu-HU" sz="2000" i="1" dirty="0" smtClean="0">
                <a:solidFill>
                  <a:srgbClr val="000000"/>
                </a:solidFill>
              </a:rPr>
              <a:t> topic again and again.</a:t>
            </a:r>
            <a:endParaRPr lang="en-US" altLang="hu-HU" sz="2000" dirty="0" smtClean="0">
              <a:solidFill>
                <a:srgbClr val="000000"/>
              </a:solidFill>
            </a:endParaRPr>
          </a:p>
          <a:p>
            <a:pPr eaLnBrk="1" fontAlgn="base" hangingPunct="1">
              <a:spcBef>
                <a:spcPct val="0"/>
              </a:spcBef>
              <a:spcAft>
                <a:spcPct val="0"/>
              </a:spcAft>
            </a:pPr>
            <a:r>
              <a:rPr lang="en-GB" altLang="hu-HU" sz="2000" i="1" dirty="0" smtClean="0">
                <a:solidFill>
                  <a:srgbClr val="000000"/>
                </a:solidFill>
              </a:rPr>
              <a:t> </a:t>
            </a:r>
            <a:endParaRPr lang="en-US" altLang="hu-HU" sz="2000" dirty="0" smtClean="0">
              <a:solidFill>
                <a:srgbClr val="000000"/>
              </a:solidFill>
            </a:endParaRPr>
          </a:p>
          <a:p>
            <a:pPr eaLnBrk="1" fontAlgn="base" hangingPunct="1">
              <a:spcBef>
                <a:spcPct val="0"/>
              </a:spcBef>
              <a:spcAft>
                <a:spcPct val="0"/>
              </a:spcAft>
            </a:pPr>
            <a:r>
              <a:rPr lang="en-GB" altLang="hu-HU" sz="2000" b="1" i="1" dirty="0" smtClean="0">
                <a:solidFill>
                  <a:srgbClr val="000000"/>
                </a:solidFill>
              </a:rPr>
              <a:t>A few months later I received a surprising parcel from Norway: a present from Rector </a:t>
            </a:r>
            <a:r>
              <a:rPr lang="en-GB" altLang="hu-HU" sz="2000" b="1" i="1" dirty="0" err="1" smtClean="0">
                <a:solidFill>
                  <a:srgbClr val="000000"/>
                </a:solidFill>
              </a:rPr>
              <a:t>Tove</a:t>
            </a:r>
            <a:r>
              <a:rPr lang="en-GB" altLang="hu-HU" sz="2000" b="1" i="1" dirty="0" smtClean="0">
                <a:solidFill>
                  <a:srgbClr val="000000"/>
                </a:solidFill>
              </a:rPr>
              <a:t> Bull. There was an English edition of Jens </a:t>
            </a:r>
            <a:r>
              <a:rPr lang="en-GB" altLang="hu-HU" sz="2000" b="1" i="1" dirty="0" err="1" smtClean="0">
                <a:solidFill>
                  <a:srgbClr val="000000"/>
                </a:solidFill>
              </a:rPr>
              <a:t>Bjørneboe’s</a:t>
            </a:r>
            <a:r>
              <a:rPr lang="en-GB" altLang="hu-HU" sz="2000" b="1" i="1" dirty="0" smtClean="0">
                <a:solidFill>
                  <a:srgbClr val="000000"/>
                </a:solidFill>
              </a:rPr>
              <a:t> drama written in Norwegian with the title „</a:t>
            </a:r>
            <a:r>
              <a:rPr lang="en-GB" altLang="hu-HU" sz="2000" b="1" i="1" dirty="0" err="1" smtClean="0">
                <a:solidFill>
                  <a:srgbClr val="000000"/>
                </a:solidFill>
              </a:rPr>
              <a:t>Semmelweis</a:t>
            </a:r>
            <a:r>
              <a:rPr lang="en-GB" altLang="hu-HU" sz="2000" b="1" i="1" dirty="0" smtClean="0">
                <a:solidFill>
                  <a:srgbClr val="000000"/>
                </a:solidFill>
              </a:rPr>
              <a:t>” in the parcel! It was translated by Joe Martin, a writer, translator of literary works and theatre-manager (Washington, D.C.).</a:t>
            </a:r>
            <a:r>
              <a:rPr lang="en-GB" altLang="hu-HU" sz="2000" i="1" dirty="0" smtClean="0">
                <a:solidFill>
                  <a:srgbClr val="000000"/>
                </a:solidFill>
              </a:rPr>
              <a:t> He wrote a thorough introductory essay, as well. On the coloured book cover there was a reproduction of the expressionistic painting titled “Dead mother” by the Austrian </a:t>
            </a:r>
            <a:r>
              <a:rPr lang="en-GB" altLang="hu-HU" sz="2000" i="1" dirty="0" err="1" smtClean="0">
                <a:solidFill>
                  <a:srgbClr val="000000"/>
                </a:solidFill>
              </a:rPr>
              <a:t>Egon</a:t>
            </a:r>
            <a:r>
              <a:rPr lang="en-GB" altLang="hu-HU" sz="2000" i="1" dirty="0" smtClean="0">
                <a:solidFill>
                  <a:srgbClr val="000000"/>
                </a:solidFill>
              </a:rPr>
              <a:t> Schiele </a:t>
            </a:r>
            <a:r>
              <a:rPr lang="hu-HU" altLang="hu-HU" sz="2000" i="1" dirty="0" smtClean="0">
                <a:solidFill>
                  <a:srgbClr val="000000"/>
                </a:solidFill>
              </a:rPr>
              <a:t>made </a:t>
            </a:r>
            <a:r>
              <a:rPr lang="hu-HU" altLang="hu-HU" sz="2000" i="1" dirty="0" err="1" smtClean="0">
                <a:solidFill>
                  <a:srgbClr val="000000"/>
                </a:solidFill>
              </a:rPr>
              <a:t>in</a:t>
            </a:r>
            <a:r>
              <a:rPr lang="hu-HU" altLang="hu-HU" sz="2000" i="1" dirty="0" smtClean="0">
                <a:solidFill>
                  <a:srgbClr val="000000"/>
                </a:solidFill>
              </a:rPr>
              <a:t> </a:t>
            </a:r>
            <a:r>
              <a:rPr lang="en-GB" altLang="hu-HU" sz="2000" i="1" dirty="0" smtClean="0">
                <a:solidFill>
                  <a:srgbClr val="000000"/>
                </a:solidFill>
              </a:rPr>
              <a:t>1910</a:t>
            </a:r>
            <a:r>
              <a:rPr lang="hu-HU" altLang="hu-HU" sz="2000" i="1" dirty="0" smtClean="0">
                <a:solidFill>
                  <a:srgbClr val="000000"/>
                </a:solidFill>
              </a:rPr>
              <a:t> </a:t>
            </a:r>
            <a:r>
              <a:rPr lang="en-GB" altLang="hu-HU" sz="2000" i="1" dirty="0" smtClean="0">
                <a:solidFill>
                  <a:srgbClr val="000000"/>
                </a:solidFill>
              </a:rPr>
              <a:t>(</a:t>
            </a:r>
            <a:r>
              <a:rPr lang="en-GB" altLang="hu-HU" sz="2000" i="1" u="sng" dirty="0" smtClean="0">
                <a:solidFill>
                  <a:srgbClr val="000000"/>
                </a:solidFill>
              </a:rPr>
              <a:t>Figure </a:t>
            </a:r>
            <a:r>
              <a:rPr lang="hu-HU" altLang="hu-HU" sz="2000" i="1" u="sng" dirty="0" smtClean="0">
                <a:solidFill>
                  <a:srgbClr val="000000"/>
                </a:solidFill>
              </a:rPr>
              <a:t>3</a:t>
            </a:r>
            <a:r>
              <a:rPr lang="en-GB" altLang="hu-HU" sz="2000" i="1" dirty="0" smtClean="0">
                <a:solidFill>
                  <a:srgbClr val="000000"/>
                </a:solidFill>
              </a:rPr>
              <a:t>). </a:t>
            </a:r>
            <a:endParaRPr lang="en-US" altLang="hu-HU" sz="2000" dirty="0" smtClean="0">
              <a:solidFill>
                <a:srgbClr val="000000"/>
              </a:solidFill>
            </a:endParaRPr>
          </a:p>
        </p:txBody>
      </p:sp>
    </p:spTree>
    <p:extLst>
      <p:ext uri="{BB962C8B-B14F-4D97-AF65-F5344CB8AC3E}">
        <p14:creationId xmlns:p14="http://schemas.microsoft.com/office/powerpoint/2010/main" val="3880561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076056" y="980728"/>
            <a:ext cx="3840801" cy="2785378"/>
          </a:xfrm>
          <a:prstGeom prst="rect">
            <a:avLst/>
          </a:prstGeom>
        </p:spPr>
        <p:txBody>
          <a:bodyPr wrap="square">
            <a:spAutoFit/>
          </a:bodyPr>
          <a:lstStyle/>
          <a:p>
            <a:pPr algn="ctr"/>
            <a:r>
              <a:rPr lang="hu-HU" b="1" dirty="0" smtClean="0">
                <a:solidFill>
                  <a:srgbClr val="000099"/>
                </a:solidFill>
              </a:rPr>
              <a:t>Semmelweis has arrrived  to </a:t>
            </a:r>
          </a:p>
          <a:p>
            <a:pPr algn="ctr"/>
            <a:r>
              <a:rPr lang="hu-HU" b="1" dirty="0" smtClean="0">
                <a:solidFill>
                  <a:srgbClr val="000099"/>
                </a:solidFill>
              </a:rPr>
              <a:t>the National Theater </a:t>
            </a:r>
          </a:p>
          <a:p>
            <a:pPr algn="ctr"/>
            <a:r>
              <a:rPr lang="hu-HU" b="1" dirty="0" smtClean="0">
                <a:solidFill>
                  <a:srgbClr val="000099"/>
                </a:solidFill>
              </a:rPr>
              <a:t>after 50 years</a:t>
            </a:r>
          </a:p>
          <a:p>
            <a:endParaRPr lang="hu-HU" b="1" dirty="0" smtClean="0">
              <a:solidFill>
                <a:srgbClr val="000099"/>
              </a:solidFill>
            </a:endParaRPr>
          </a:p>
          <a:p>
            <a:pPr algn="ctr"/>
            <a:endParaRPr lang="hu-HU" dirty="0">
              <a:solidFill>
                <a:srgbClr val="000099"/>
              </a:solidFill>
            </a:endParaRPr>
          </a:p>
          <a:p>
            <a:r>
              <a:rPr lang="hu-HU" dirty="0" smtClean="0">
                <a:solidFill>
                  <a:srgbClr val="000099"/>
                </a:solidFill>
              </a:rPr>
              <a:t>Performance of  „</a:t>
            </a:r>
            <a:r>
              <a:rPr lang="hu-HU" sz="1700" dirty="0" smtClean="0">
                <a:solidFill>
                  <a:srgbClr val="000099"/>
                </a:solidFill>
              </a:rPr>
              <a:t>Semmelweis</a:t>
            </a:r>
            <a:r>
              <a:rPr lang="hu-HU" sz="1700" dirty="0">
                <a:solidFill>
                  <a:srgbClr val="000099"/>
                </a:solidFill>
              </a:rPr>
              <a:t>„ </a:t>
            </a:r>
            <a:r>
              <a:rPr lang="hu-HU" sz="1700" dirty="0" err="1" smtClean="0">
                <a:solidFill>
                  <a:srgbClr val="000099"/>
                </a:solidFill>
              </a:rPr>
              <a:t>drama</a:t>
            </a:r>
            <a:r>
              <a:rPr lang="hu-HU" sz="1700" dirty="0" smtClean="0">
                <a:solidFill>
                  <a:srgbClr val="000099"/>
                </a:solidFill>
              </a:rPr>
              <a:t> (1968) </a:t>
            </a:r>
            <a:r>
              <a:rPr lang="hu-HU" sz="1700" dirty="0" err="1" smtClean="0">
                <a:solidFill>
                  <a:srgbClr val="000099"/>
                </a:solidFill>
              </a:rPr>
              <a:t>written</a:t>
            </a:r>
            <a:r>
              <a:rPr lang="hu-HU" sz="1700" dirty="0" smtClean="0">
                <a:solidFill>
                  <a:srgbClr val="000099"/>
                </a:solidFill>
              </a:rPr>
              <a:t> </a:t>
            </a:r>
            <a:r>
              <a:rPr lang="hu-HU" sz="1700" dirty="0" err="1" smtClean="0">
                <a:solidFill>
                  <a:srgbClr val="000099"/>
                </a:solidFill>
              </a:rPr>
              <a:t>by</a:t>
            </a:r>
            <a:r>
              <a:rPr lang="hu-HU" sz="1700" dirty="0" smtClean="0">
                <a:solidFill>
                  <a:srgbClr val="000099"/>
                </a:solidFill>
              </a:rPr>
              <a:t> </a:t>
            </a:r>
            <a:r>
              <a:rPr lang="hu-HU" sz="1700" dirty="0" err="1" smtClean="0">
                <a:solidFill>
                  <a:srgbClr val="000099"/>
                </a:solidFill>
              </a:rPr>
              <a:t>Jens</a:t>
            </a:r>
            <a:r>
              <a:rPr lang="hu-HU" sz="1700" dirty="0" smtClean="0">
                <a:solidFill>
                  <a:srgbClr val="000099"/>
                </a:solidFill>
              </a:rPr>
              <a:t> </a:t>
            </a:r>
            <a:r>
              <a:rPr lang="hu-HU" sz="1700" dirty="0" err="1">
                <a:solidFill>
                  <a:srgbClr val="000099"/>
                </a:solidFill>
              </a:rPr>
              <a:t>Bjørneboe</a:t>
            </a:r>
            <a:r>
              <a:rPr lang="hu-HU" sz="1700" dirty="0">
                <a:solidFill>
                  <a:srgbClr val="000099"/>
                </a:solidFill>
              </a:rPr>
              <a:t> (</a:t>
            </a:r>
            <a:r>
              <a:rPr lang="hu-HU" sz="1700" dirty="0" smtClean="0">
                <a:solidFill>
                  <a:srgbClr val="000099"/>
                </a:solidFill>
              </a:rPr>
              <a:t>1920-1976), </a:t>
            </a:r>
            <a:r>
              <a:rPr lang="hu-HU" sz="1700" dirty="0" err="1" smtClean="0">
                <a:solidFill>
                  <a:srgbClr val="000099"/>
                </a:solidFill>
              </a:rPr>
              <a:t>reknown</a:t>
            </a:r>
            <a:r>
              <a:rPr lang="hu-HU" sz="1700" dirty="0" smtClean="0">
                <a:solidFill>
                  <a:srgbClr val="000099"/>
                </a:solidFill>
              </a:rPr>
              <a:t> </a:t>
            </a:r>
            <a:r>
              <a:rPr lang="hu-HU" sz="1700" dirty="0" err="1" smtClean="0">
                <a:solidFill>
                  <a:srgbClr val="000099"/>
                </a:solidFill>
              </a:rPr>
              <a:t>Norwegian</a:t>
            </a:r>
            <a:r>
              <a:rPr lang="hu-HU" sz="1700" dirty="0" smtClean="0">
                <a:solidFill>
                  <a:srgbClr val="000099"/>
                </a:solidFill>
              </a:rPr>
              <a:t> </a:t>
            </a:r>
            <a:r>
              <a:rPr lang="hu-HU" sz="1700" dirty="0" err="1" smtClean="0">
                <a:solidFill>
                  <a:srgbClr val="000099"/>
                </a:solidFill>
              </a:rPr>
              <a:t>writer</a:t>
            </a:r>
            <a:r>
              <a:rPr lang="hu-HU" sz="1700" dirty="0" smtClean="0">
                <a:solidFill>
                  <a:srgbClr val="000099"/>
                </a:solidFill>
              </a:rPr>
              <a:t> </a:t>
            </a:r>
            <a:r>
              <a:rPr lang="hu-HU" sz="1700" dirty="0" err="1" smtClean="0">
                <a:solidFill>
                  <a:srgbClr val="000099"/>
                </a:solidFill>
              </a:rPr>
              <a:t>a</a:t>
            </a:r>
            <a:r>
              <a:rPr lang="hu-HU" sz="1600" dirty="0" err="1" smtClean="0">
                <a:solidFill>
                  <a:srgbClr val="000099"/>
                </a:solidFill>
              </a:rPr>
              <a:t>t</a:t>
            </a:r>
            <a:r>
              <a:rPr lang="hu-HU" sz="1600" dirty="0" smtClean="0">
                <a:solidFill>
                  <a:srgbClr val="000099"/>
                </a:solidFill>
              </a:rPr>
              <a:t> </a:t>
            </a:r>
            <a:r>
              <a:rPr lang="hu-HU" sz="1600" dirty="0">
                <a:solidFill>
                  <a:srgbClr val="000099"/>
                </a:solidFill>
              </a:rPr>
              <a:t>9 of </a:t>
            </a:r>
            <a:r>
              <a:rPr lang="hu-HU" sz="1600" dirty="0" err="1">
                <a:solidFill>
                  <a:srgbClr val="000099"/>
                </a:solidFill>
              </a:rPr>
              <a:t>October</a:t>
            </a:r>
            <a:r>
              <a:rPr lang="hu-HU" sz="1600" dirty="0">
                <a:solidFill>
                  <a:srgbClr val="000099"/>
                </a:solidFill>
              </a:rPr>
              <a:t>, </a:t>
            </a:r>
            <a:r>
              <a:rPr lang="hu-HU" sz="1600" dirty="0" smtClean="0">
                <a:solidFill>
                  <a:srgbClr val="000099"/>
                </a:solidFill>
              </a:rPr>
              <a:t>2016 </a:t>
            </a:r>
            <a:r>
              <a:rPr lang="hu-HU" sz="1600" dirty="0" err="1" smtClean="0">
                <a:solidFill>
                  <a:srgbClr val="000099"/>
                </a:solidFill>
              </a:rPr>
              <a:t>was</a:t>
            </a:r>
            <a:r>
              <a:rPr lang="hu-HU" sz="1600" dirty="0" smtClean="0">
                <a:solidFill>
                  <a:srgbClr val="000099"/>
                </a:solidFill>
              </a:rPr>
              <a:t> </a:t>
            </a:r>
            <a:r>
              <a:rPr lang="hu-HU" sz="1600" dirty="0" err="1" smtClean="0">
                <a:solidFill>
                  <a:srgbClr val="000099"/>
                </a:solidFill>
              </a:rPr>
              <a:t>the</a:t>
            </a:r>
            <a:r>
              <a:rPr lang="hu-HU" sz="1600" dirty="0" smtClean="0">
                <a:solidFill>
                  <a:srgbClr val="000099"/>
                </a:solidFill>
              </a:rPr>
              <a:t> </a:t>
            </a:r>
            <a:r>
              <a:rPr lang="hu-HU" sz="1600" dirty="0" err="1" smtClean="0">
                <a:solidFill>
                  <a:srgbClr val="000099"/>
                </a:solidFill>
              </a:rPr>
              <a:t>opener</a:t>
            </a:r>
            <a:r>
              <a:rPr lang="hu-HU" sz="1600" dirty="0" smtClean="0">
                <a:solidFill>
                  <a:srgbClr val="000099"/>
                </a:solidFill>
              </a:rPr>
              <a:t> of </a:t>
            </a:r>
            <a:r>
              <a:rPr lang="hu-HU" sz="1600" dirty="0" err="1" smtClean="0">
                <a:solidFill>
                  <a:srgbClr val="000099"/>
                </a:solidFill>
              </a:rPr>
              <a:t>the</a:t>
            </a:r>
            <a:r>
              <a:rPr lang="hu-HU" sz="1600" dirty="0" smtClean="0">
                <a:solidFill>
                  <a:srgbClr val="000099"/>
                </a:solidFill>
              </a:rPr>
              <a:t> </a:t>
            </a:r>
            <a:r>
              <a:rPr lang="hu-HU" sz="1600" dirty="0" err="1" smtClean="0">
                <a:solidFill>
                  <a:srgbClr val="000099"/>
                </a:solidFill>
              </a:rPr>
              <a:t>Memorial</a:t>
            </a:r>
            <a:r>
              <a:rPr lang="hu-HU" sz="1600" dirty="0" smtClean="0">
                <a:solidFill>
                  <a:srgbClr val="000099"/>
                </a:solidFill>
              </a:rPr>
              <a:t> Year</a:t>
            </a:r>
            <a:endParaRPr lang="hu-HU" sz="1700" dirty="0" smtClean="0">
              <a:solidFill>
                <a:srgbClr val="000099"/>
              </a:solidFill>
            </a:endParaRPr>
          </a:p>
        </p:txBody>
      </p:sp>
      <p:pic>
        <p:nvPicPr>
          <p:cNvPr id="3" name="Kép 2" descr="Semmelweis köny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18741"/>
            <a:ext cx="4680520" cy="6034595"/>
          </a:xfrm>
          <a:prstGeom prst="rect">
            <a:avLst/>
          </a:prstGeom>
          <a:noFill/>
          <a:ln>
            <a:noFill/>
          </a:ln>
        </p:spPr>
      </p:pic>
      <p:sp>
        <p:nvSpPr>
          <p:cNvPr id="4" name="Szövegdoboz 3"/>
          <p:cNvSpPr txBox="1"/>
          <p:nvPr/>
        </p:nvSpPr>
        <p:spPr>
          <a:xfrm>
            <a:off x="5580112" y="4581128"/>
            <a:ext cx="2804999" cy="646331"/>
          </a:xfrm>
          <a:prstGeom prst="rect">
            <a:avLst/>
          </a:prstGeom>
          <a:noFill/>
        </p:spPr>
        <p:txBody>
          <a:bodyPr wrap="none" rtlCol="0">
            <a:spAutoFit/>
          </a:bodyPr>
          <a:lstStyle/>
          <a:p>
            <a:pPr algn="ctr"/>
            <a:r>
              <a:rPr lang="hu-HU" dirty="0" smtClean="0">
                <a:solidFill>
                  <a:srgbClr val="0000CC"/>
                </a:solidFill>
              </a:rPr>
              <a:t>Prof. </a:t>
            </a:r>
            <a:r>
              <a:rPr lang="hu-HU" dirty="0" err="1" smtClean="0">
                <a:solidFill>
                  <a:srgbClr val="0000CC"/>
                </a:solidFill>
              </a:rPr>
              <a:t>Monos</a:t>
            </a:r>
            <a:r>
              <a:rPr lang="hu-HU" dirty="0" smtClean="0">
                <a:solidFill>
                  <a:srgbClr val="0000CC"/>
                </a:solidFill>
              </a:rPr>
              <a:t>’ story </a:t>
            </a:r>
            <a:r>
              <a:rPr lang="hu-HU" dirty="0" err="1" smtClean="0">
                <a:solidFill>
                  <a:srgbClr val="0000CC"/>
                </a:solidFill>
              </a:rPr>
              <a:t>on</a:t>
            </a:r>
            <a:r>
              <a:rPr lang="hu-HU" dirty="0" smtClean="0">
                <a:solidFill>
                  <a:srgbClr val="0000CC"/>
                </a:solidFill>
              </a:rPr>
              <a:t> </a:t>
            </a:r>
            <a:r>
              <a:rPr lang="hu-HU" dirty="0" err="1" smtClean="0">
                <a:solidFill>
                  <a:srgbClr val="0000CC"/>
                </a:solidFill>
              </a:rPr>
              <a:t>the</a:t>
            </a:r>
            <a:r>
              <a:rPr lang="hu-HU" dirty="0" smtClean="0">
                <a:solidFill>
                  <a:srgbClr val="0000CC"/>
                </a:solidFill>
              </a:rPr>
              <a:t> </a:t>
            </a:r>
          </a:p>
          <a:p>
            <a:pPr algn="ctr"/>
            <a:r>
              <a:rPr lang="hu-HU" dirty="0" smtClean="0">
                <a:solidFill>
                  <a:srgbClr val="0000CC"/>
                </a:solidFill>
              </a:rPr>
              <a:t>Semmelweis </a:t>
            </a:r>
            <a:r>
              <a:rPr lang="hu-HU" dirty="0" err="1">
                <a:solidFill>
                  <a:srgbClr val="0000CC"/>
                </a:solidFill>
              </a:rPr>
              <a:t>d</a:t>
            </a:r>
            <a:r>
              <a:rPr lang="hu-HU" dirty="0" err="1" smtClean="0">
                <a:solidFill>
                  <a:srgbClr val="0000CC"/>
                </a:solidFill>
              </a:rPr>
              <a:t>rama</a:t>
            </a:r>
            <a:endParaRPr lang="hu-HU" dirty="0">
              <a:solidFill>
                <a:srgbClr val="0000CC"/>
              </a:solidFill>
            </a:endParaRPr>
          </a:p>
        </p:txBody>
      </p:sp>
    </p:spTree>
    <p:extLst>
      <p:ext uri="{BB962C8B-B14F-4D97-AF65-F5344CB8AC3E}">
        <p14:creationId xmlns:p14="http://schemas.microsoft.com/office/powerpoint/2010/main" val="1558074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onos Fi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50" y="838200"/>
            <a:ext cx="30924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zövegdoboz 1"/>
          <p:cNvSpPr txBox="1">
            <a:spLocks noChangeArrowheads="1"/>
          </p:cNvSpPr>
          <p:nvPr/>
        </p:nvSpPr>
        <p:spPr bwMode="auto">
          <a:xfrm>
            <a:off x="4419600" y="968375"/>
            <a:ext cx="3810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hu-HU" sz="2000" u="sng" smtClean="0">
                <a:solidFill>
                  <a:srgbClr val="000000"/>
                </a:solidFill>
              </a:rPr>
              <a:t>Figure </a:t>
            </a:r>
            <a:r>
              <a:rPr lang="hu-HU" altLang="hu-HU" sz="2000" u="sng" smtClean="0">
                <a:solidFill>
                  <a:srgbClr val="000000"/>
                </a:solidFill>
              </a:rPr>
              <a:t>4</a:t>
            </a:r>
            <a:r>
              <a:rPr lang="en-GB" altLang="hu-HU" sz="2000" u="sng" smtClean="0">
                <a:solidFill>
                  <a:srgbClr val="000000"/>
                </a:solidFill>
              </a:rPr>
              <a:t>.</a:t>
            </a:r>
            <a:r>
              <a:rPr lang="en-GB" altLang="hu-HU" sz="2000" smtClean="0">
                <a:solidFill>
                  <a:srgbClr val="000000"/>
                </a:solidFill>
              </a:rPr>
              <a:t> One of the Norwegian editions of Bjørneboe’s drama „Semmelweis” with the author’s portrait on the cover page.</a:t>
            </a:r>
            <a:endParaRPr lang="hu-HU" altLang="hu-HU" sz="2000" smtClean="0">
              <a:solidFill>
                <a:srgbClr val="000000"/>
              </a:solidFill>
            </a:endParaRPr>
          </a:p>
        </p:txBody>
      </p:sp>
    </p:spTree>
    <p:extLst>
      <p:ext uri="{BB962C8B-B14F-4D97-AF65-F5344CB8AC3E}">
        <p14:creationId xmlns:p14="http://schemas.microsoft.com/office/powerpoint/2010/main" val="3941497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251520" y="836712"/>
            <a:ext cx="8640960" cy="3551742"/>
          </a:xfrm>
          <a:prstGeom prst="rect">
            <a:avLst/>
          </a:prstGeom>
          <a:gradFill rotWithShape="1">
            <a:gsLst>
              <a:gs pos="0">
                <a:srgbClr val="1B1660"/>
              </a:gs>
              <a:gs pos="100000">
                <a:srgbClr val="3B30D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ts val="50"/>
              </a:spcBef>
              <a:buFontTx/>
              <a:buNone/>
            </a:pPr>
            <a:r>
              <a:rPr lang="hu-HU" sz="2800" b="1" dirty="0" err="1" smtClean="0">
                <a:solidFill>
                  <a:srgbClr val="00FF00"/>
                </a:solidFill>
              </a:rPr>
              <a:t>Ignac</a:t>
            </a:r>
            <a:r>
              <a:rPr lang="hu-HU" sz="2800" b="1" dirty="0" smtClean="0">
                <a:solidFill>
                  <a:srgbClr val="00FF00"/>
                </a:solidFill>
              </a:rPr>
              <a:t> </a:t>
            </a:r>
            <a:r>
              <a:rPr lang="en-US" sz="2800" b="1" dirty="0" err="1" smtClean="0">
                <a:solidFill>
                  <a:srgbClr val="00FF00"/>
                </a:solidFill>
              </a:rPr>
              <a:t>Semmelweis</a:t>
            </a:r>
            <a:endParaRPr lang="en-US" sz="2800" dirty="0" smtClean="0">
              <a:solidFill>
                <a:srgbClr val="00FF00"/>
              </a:solidFill>
            </a:endParaRPr>
          </a:p>
          <a:p>
            <a:pPr algn="ctr">
              <a:buFontTx/>
              <a:buNone/>
            </a:pPr>
            <a:r>
              <a:rPr lang="en-US" sz="2400" dirty="0" smtClean="0">
                <a:solidFill>
                  <a:srgbClr val="00FF00"/>
                </a:solidFill>
              </a:rPr>
              <a:t>Doctor of Medical Sciences and Surgery, Master of Obstetrics at the Pest Royal Hungarian University of Sciences, </a:t>
            </a:r>
          </a:p>
          <a:p>
            <a:pPr algn="ctr">
              <a:buFontTx/>
              <a:buNone/>
            </a:pPr>
            <a:r>
              <a:rPr lang="en-US" sz="2400" dirty="0" smtClean="0">
                <a:solidFill>
                  <a:srgbClr val="00FF00"/>
                </a:solidFill>
              </a:rPr>
              <a:t>Professor of Practical Obstetrics</a:t>
            </a:r>
          </a:p>
          <a:p>
            <a:pPr algn="ctr"/>
            <a:endParaRPr lang="en-US" sz="2400" dirty="0" smtClean="0">
              <a:solidFill>
                <a:srgbClr val="00FF00"/>
              </a:solidFill>
            </a:endParaRPr>
          </a:p>
          <a:p>
            <a:pPr algn="ctr">
              <a:buFontTx/>
              <a:buNone/>
            </a:pPr>
            <a:r>
              <a:rPr lang="en-US" sz="2400" b="1" dirty="0" smtClean="0">
                <a:solidFill>
                  <a:srgbClr val="00FF00"/>
                </a:solidFill>
              </a:rPr>
              <a:t>„Sa</a:t>
            </a:r>
            <a:r>
              <a:rPr lang="hu-HU" sz="2400" b="1" dirty="0" err="1" smtClean="0">
                <a:solidFill>
                  <a:srgbClr val="00FF00"/>
                </a:solidFill>
              </a:rPr>
              <a:t>vio</a:t>
            </a:r>
            <a:r>
              <a:rPr lang="en-US" sz="2400" b="1" dirty="0" smtClean="0">
                <a:solidFill>
                  <a:srgbClr val="00FF00"/>
                </a:solidFill>
              </a:rPr>
              <a:t>r of mothers and newborns</a:t>
            </a:r>
            <a:r>
              <a:rPr lang="hu-HU" sz="2400" b="1" dirty="0" smtClean="0">
                <a:solidFill>
                  <a:srgbClr val="00FF00"/>
                </a:solidFill>
              </a:rPr>
              <a:t>,</a:t>
            </a:r>
            <a:r>
              <a:rPr lang="en-US" sz="2400" b="1" dirty="0" smtClean="0">
                <a:solidFill>
                  <a:srgbClr val="00FF00"/>
                </a:solidFill>
              </a:rPr>
              <a:t> </a:t>
            </a:r>
            <a:endParaRPr lang="hu-HU" sz="2400" b="1" dirty="0" smtClean="0">
              <a:solidFill>
                <a:srgbClr val="00FF00"/>
              </a:solidFill>
            </a:endParaRPr>
          </a:p>
          <a:p>
            <a:pPr algn="ctr">
              <a:buFontTx/>
              <a:buNone/>
            </a:pPr>
            <a:r>
              <a:rPr lang="en-US" sz="2400" b="1" dirty="0" smtClean="0">
                <a:solidFill>
                  <a:srgbClr val="00FF00"/>
                </a:solidFill>
              </a:rPr>
              <a:t>who overcame the disease </a:t>
            </a:r>
            <a:endParaRPr lang="hu-HU" sz="2400" b="1" dirty="0" smtClean="0">
              <a:solidFill>
                <a:srgbClr val="00FF00"/>
              </a:solidFill>
            </a:endParaRPr>
          </a:p>
          <a:p>
            <a:pPr algn="ctr">
              <a:buFontTx/>
              <a:buNone/>
            </a:pPr>
            <a:r>
              <a:rPr lang="en-US" sz="2400" b="1" dirty="0" smtClean="0">
                <a:solidFill>
                  <a:srgbClr val="00FF00"/>
                </a:solidFill>
              </a:rPr>
              <a:t>but </a:t>
            </a:r>
            <a:r>
              <a:rPr lang="hu-HU" sz="2400" b="1" dirty="0" err="1" smtClean="0">
                <a:solidFill>
                  <a:srgbClr val="00FF00"/>
                </a:solidFill>
              </a:rPr>
              <a:t>could</a:t>
            </a:r>
            <a:r>
              <a:rPr lang="en-US" sz="2400" b="1" dirty="0" smtClean="0">
                <a:solidFill>
                  <a:srgbClr val="00FF00"/>
                </a:solidFill>
              </a:rPr>
              <a:t> not convince the people”</a:t>
            </a:r>
            <a:r>
              <a:rPr lang="hu-HU" sz="2400" b="1" dirty="0" smtClean="0">
                <a:solidFill>
                  <a:srgbClr val="00FF00"/>
                </a:solidFill>
              </a:rPr>
              <a:t>!</a:t>
            </a:r>
            <a:endParaRPr lang="hu-HU" altLang="hu-HU" sz="2000" dirty="0">
              <a:solidFill>
                <a:srgbClr val="00FF00"/>
              </a:solidFill>
            </a:endParaRPr>
          </a:p>
        </p:txBody>
      </p:sp>
      <p:pic>
        <p:nvPicPr>
          <p:cNvPr id="3" name="Picture 2" descr="C:\Users\Lipták Judit\Documents\Rosivall\KORTAN SERVER MASOLAT MAJUS 15\konyv\Semmelweis-Papp\szuleszeti keszl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403670"/>
            <a:ext cx="3034672" cy="1641480"/>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1983704" y="5939988"/>
            <a:ext cx="5252592" cy="369332"/>
          </a:xfrm>
          <a:prstGeom prst="rect">
            <a:avLst/>
          </a:prstGeom>
          <a:noFill/>
        </p:spPr>
        <p:txBody>
          <a:bodyPr wrap="none" rtlCol="0">
            <a:spAutoFit/>
          </a:bodyPr>
          <a:lstStyle/>
          <a:p>
            <a:r>
              <a:rPr lang="hu-HU" dirty="0" err="1" smtClean="0">
                <a:solidFill>
                  <a:srgbClr val="F79646">
                    <a:lumMod val="50000"/>
                  </a:srgbClr>
                </a:solidFill>
              </a:rPr>
              <a:t>Obstetrician</a:t>
            </a:r>
            <a:r>
              <a:rPr lang="hu-HU" dirty="0" smtClean="0">
                <a:solidFill>
                  <a:srgbClr val="F79646">
                    <a:lumMod val="50000"/>
                  </a:srgbClr>
                </a:solidFill>
              </a:rPr>
              <a:t> </a:t>
            </a:r>
            <a:r>
              <a:rPr lang="hu-HU" dirty="0" err="1" smtClean="0">
                <a:solidFill>
                  <a:srgbClr val="F79646">
                    <a:lumMod val="50000"/>
                  </a:srgbClr>
                </a:solidFill>
              </a:rPr>
              <a:t>surgical</a:t>
            </a:r>
            <a:r>
              <a:rPr lang="hu-HU" dirty="0" smtClean="0">
                <a:solidFill>
                  <a:srgbClr val="F79646">
                    <a:lumMod val="50000"/>
                  </a:srgbClr>
                </a:solidFill>
              </a:rPr>
              <a:t> </a:t>
            </a:r>
            <a:r>
              <a:rPr lang="hu-HU" dirty="0" err="1" smtClean="0">
                <a:solidFill>
                  <a:srgbClr val="F79646">
                    <a:lumMod val="50000"/>
                  </a:srgbClr>
                </a:solidFill>
              </a:rPr>
              <a:t>set</a:t>
            </a:r>
            <a:r>
              <a:rPr lang="hu-HU" dirty="0" smtClean="0">
                <a:solidFill>
                  <a:srgbClr val="F79646">
                    <a:lumMod val="50000"/>
                  </a:srgbClr>
                </a:solidFill>
              </a:rPr>
              <a:t> </a:t>
            </a:r>
            <a:r>
              <a:rPr lang="hu-HU" dirty="0" err="1" smtClean="0">
                <a:solidFill>
                  <a:srgbClr val="F79646">
                    <a:lumMod val="50000"/>
                  </a:srgbClr>
                </a:solidFill>
              </a:rPr>
              <a:t>from</a:t>
            </a:r>
            <a:r>
              <a:rPr lang="hu-HU" dirty="0" smtClean="0">
                <a:solidFill>
                  <a:srgbClr val="F79646">
                    <a:lumMod val="50000"/>
                  </a:srgbClr>
                </a:solidFill>
              </a:rPr>
              <a:t> </a:t>
            </a:r>
            <a:r>
              <a:rPr lang="hu-HU" dirty="0" err="1" smtClean="0">
                <a:solidFill>
                  <a:srgbClr val="F79646">
                    <a:lumMod val="50000"/>
                  </a:srgbClr>
                </a:solidFill>
              </a:rPr>
              <a:t>the</a:t>
            </a:r>
            <a:r>
              <a:rPr lang="hu-HU" dirty="0" smtClean="0">
                <a:solidFill>
                  <a:srgbClr val="F79646">
                    <a:lumMod val="50000"/>
                  </a:srgbClr>
                </a:solidFill>
              </a:rPr>
              <a:t> </a:t>
            </a:r>
            <a:r>
              <a:rPr lang="hu-HU" dirty="0" err="1" smtClean="0">
                <a:solidFill>
                  <a:srgbClr val="F79646">
                    <a:lumMod val="50000"/>
                  </a:srgbClr>
                </a:solidFill>
              </a:rPr>
              <a:t>time</a:t>
            </a:r>
            <a:r>
              <a:rPr lang="hu-HU" dirty="0" smtClean="0">
                <a:solidFill>
                  <a:srgbClr val="F79646">
                    <a:lumMod val="50000"/>
                  </a:srgbClr>
                </a:solidFill>
              </a:rPr>
              <a:t> of Semmelweis</a:t>
            </a:r>
            <a:endParaRPr lang="hu-HU" dirty="0">
              <a:solidFill>
                <a:srgbClr val="F79646">
                  <a:lumMod val="50000"/>
                </a:srgbClr>
              </a:solidFill>
            </a:endParaRPr>
          </a:p>
        </p:txBody>
      </p:sp>
    </p:spTree>
    <p:extLst>
      <p:ext uri="{BB962C8B-B14F-4D97-AF65-F5344CB8AC3E}">
        <p14:creationId xmlns:p14="http://schemas.microsoft.com/office/powerpoint/2010/main" val="206444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églalap 1"/>
          <p:cNvSpPr>
            <a:spLocks noChangeArrowheads="1"/>
          </p:cNvSpPr>
          <p:nvPr/>
        </p:nvSpPr>
        <p:spPr bwMode="auto">
          <a:xfrm>
            <a:off x="838200" y="914400"/>
            <a:ext cx="7696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hu-HU" sz="2000" dirty="0" err="1" smtClean="0">
                <a:solidFill>
                  <a:srgbClr val="000000"/>
                </a:solidFill>
              </a:rPr>
              <a:t>Bjørneboe</a:t>
            </a:r>
            <a:r>
              <a:rPr lang="en-GB" altLang="hu-HU" sz="2000" dirty="0" smtClean="0">
                <a:solidFill>
                  <a:srgbClr val="000000"/>
                </a:solidFill>
              </a:rPr>
              <a:t> (1920</a:t>
            </a:r>
            <a:r>
              <a:rPr lang="hu-HU" altLang="hu-HU" sz="2000" dirty="0" smtClean="0">
                <a:solidFill>
                  <a:srgbClr val="000000"/>
                </a:solidFill>
              </a:rPr>
              <a:t>, </a:t>
            </a:r>
            <a:r>
              <a:rPr lang="hu-HU" altLang="hu-HU" sz="2000" dirty="0" err="1" smtClean="0">
                <a:solidFill>
                  <a:srgbClr val="000000"/>
                </a:solidFill>
              </a:rPr>
              <a:t>Kristiansand</a:t>
            </a:r>
            <a:r>
              <a:rPr lang="hu-HU" altLang="hu-HU" sz="2000" dirty="0" smtClean="0">
                <a:solidFill>
                  <a:srgbClr val="000000"/>
                </a:solidFill>
              </a:rPr>
              <a:t>, </a:t>
            </a:r>
            <a:r>
              <a:rPr lang="hu-HU" altLang="hu-HU" sz="2000" dirty="0" err="1" smtClean="0">
                <a:solidFill>
                  <a:srgbClr val="000000"/>
                </a:solidFill>
              </a:rPr>
              <a:t>Norway</a:t>
            </a:r>
            <a:r>
              <a:rPr lang="hu-HU" altLang="hu-HU" sz="2000" dirty="0" smtClean="0">
                <a:solidFill>
                  <a:srgbClr val="000000"/>
                </a:solidFill>
              </a:rPr>
              <a:t> </a:t>
            </a:r>
            <a:r>
              <a:rPr lang="en-GB" altLang="hu-HU" sz="2000" dirty="0" smtClean="0">
                <a:solidFill>
                  <a:srgbClr val="000000"/>
                </a:solidFill>
              </a:rPr>
              <a:t>-1976</a:t>
            </a:r>
            <a:r>
              <a:rPr lang="hu-HU" altLang="hu-HU" sz="2000" dirty="0" smtClean="0">
                <a:solidFill>
                  <a:srgbClr val="000000"/>
                </a:solidFill>
              </a:rPr>
              <a:t>, </a:t>
            </a:r>
            <a:r>
              <a:rPr lang="hu-HU" altLang="hu-HU" sz="2000" dirty="0" err="1" smtClean="0">
                <a:solidFill>
                  <a:srgbClr val="000000"/>
                </a:solidFill>
              </a:rPr>
              <a:t>Veierland</a:t>
            </a:r>
            <a:r>
              <a:rPr lang="hu-HU" altLang="hu-HU" sz="2000" dirty="0" smtClean="0">
                <a:solidFill>
                  <a:srgbClr val="000000"/>
                </a:solidFill>
              </a:rPr>
              <a:t>, N</a:t>
            </a:r>
            <a:r>
              <a:rPr lang="en-GB" altLang="hu-HU" sz="2000" dirty="0" smtClean="0">
                <a:solidFill>
                  <a:srgbClr val="000000"/>
                </a:solidFill>
              </a:rPr>
              <a:t>ø</a:t>
            </a:r>
            <a:r>
              <a:rPr lang="hu-HU" altLang="hu-HU" sz="2000" dirty="0" err="1" smtClean="0">
                <a:solidFill>
                  <a:srgbClr val="000000"/>
                </a:solidFill>
              </a:rPr>
              <a:t>tter</a:t>
            </a:r>
            <a:r>
              <a:rPr lang="en-GB" altLang="hu-HU" sz="2000" dirty="0" smtClean="0">
                <a:solidFill>
                  <a:srgbClr val="000000"/>
                </a:solidFill>
              </a:rPr>
              <a:t>ø</a:t>
            </a:r>
            <a:r>
              <a:rPr lang="hu-HU" altLang="hu-HU" sz="2000" dirty="0" smtClean="0">
                <a:solidFill>
                  <a:srgbClr val="000000"/>
                </a:solidFill>
              </a:rPr>
              <a:t>y, </a:t>
            </a:r>
            <a:r>
              <a:rPr lang="hu-HU" altLang="hu-HU" sz="2000" dirty="0" err="1" smtClean="0">
                <a:solidFill>
                  <a:srgbClr val="000000"/>
                </a:solidFill>
              </a:rPr>
              <a:t>Norway</a:t>
            </a:r>
            <a:r>
              <a:rPr lang="en-GB" altLang="hu-HU" sz="2000" dirty="0" smtClean="0">
                <a:solidFill>
                  <a:srgbClr val="000000"/>
                </a:solidFill>
              </a:rPr>
              <a:t>) is regarded as one of the most controversial Norwegian writers of his time. History of literature considers him a writer of novels, a poet, a dramatist, a journalist and an essayist. His father was a ship-owner and a consul. The young Jens sharply reacted to the provincialism of his hometown, he was expelled from a number of schools. When he was 16 he became a sailor and returned home only 3 years later for his father’s funeral. He spent the years of German occupation in Sweden. </a:t>
            </a:r>
            <a:r>
              <a:rPr lang="en-GB" altLang="hu-HU" sz="2000" b="1" dirty="0" err="1" smtClean="0">
                <a:solidFill>
                  <a:srgbClr val="000000"/>
                </a:solidFill>
              </a:rPr>
              <a:t>Bjørneboe</a:t>
            </a:r>
            <a:r>
              <a:rPr lang="en-GB" altLang="hu-HU" sz="2000" b="1" dirty="0" smtClean="0">
                <a:solidFill>
                  <a:srgbClr val="000000"/>
                </a:solidFill>
              </a:rPr>
              <a:t> started to write in the 1950-ies. He turned to playwriting in the 1960-ies which he considered a suitable literary form to put on the stage his literary sieges against a hierarchic society in the form of an aggressive extroverted theatre. His works created several scandals and provoked court cases</a:t>
            </a:r>
            <a:r>
              <a:rPr lang="en-GB" altLang="hu-HU" sz="2000" dirty="0" smtClean="0">
                <a:solidFill>
                  <a:srgbClr val="000000"/>
                </a:solidFill>
              </a:rPr>
              <a:t>. </a:t>
            </a:r>
            <a:endParaRPr lang="en-US" altLang="hu-HU" sz="2000" dirty="0" smtClean="0">
              <a:solidFill>
                <a:srgbClr val="000000"/>
              </a:solidFill>
            </a:endParaRPr>
          </a:p>
        </p:txBody>
      </p:sp>
    </p:spTree>
    <p:extLst>
      <p:ext uri="{BB962C8B-B14F-4D97-AF65-F5344CB8AC3E}">
        <p14:creationId xmlns:p14="http://schemas.microsoft.com/office/powerpoint/2010/main" val="2549882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églalap 1"/>
          <p:cNvSpPr>
            <a:spLocks noChangeArrowheads="1"/>
          </p:cNvSpPr>
          <p:nvPr/>
        </p:nvSpPr>
        <p:spPr bwMode="auto">
          <a:xfrm>
            <a:off x="762000" y="609600"/>
            <a:ext cx="7620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hu-HU" sz="2000" dirty="0" smtClean="0">
                <a:solidFill>
                  <a:srgbClr val="000000"/>
                </a:solidFill>
              </a:rPr>
              <a:t>Like most of his heroes he described himself as a person unable to adjust to his surroundings and insisting on his own deviances. His famous novel trilogy </a:t>
            </a:r>
            <a:r>
              <a:rPr lang="hu-HU" altLang="hu-HU" sz="2000" dirty="0" smtClean="0">
                <a:solidFill>
                  <a:srgbClr val="000000"/>
                </a:solidFill>
              </a:rPr>
              <a:t>(„</a:t>
            </a:r>
            <a:r>
              <a:rPr lang="hu-HU" altLang="hu-HU" sz="2000" dirty="0" err="1" smtClean="0">
                <a:solidFill>
                  <a:srgbClr val="000000"/>
                </a:solidFill>
              </a:rPr>
              <a:t>Frihetens</a:t>
            </a:r>
            <a:r>
              <a:rPr lang="hu-HU" altLang="hu-HU" sz="2000" dirty="0" smtClean="0">
                <a:solidFill>
                  <a:srgbClr val="000000"/>
                </a:solidFill>
              </a:rPr>
              <a:t> </a:t>
            </a:r>
            <a:r>
              <a:rPr lang="hu-HU" altLang="hu-HU" sz="2000" dirty="0" err="1" smtClean="0">
                <a:solidFill>
                  <a:srgbClr val="000000"/>
                </a:solidFill>
              </a:rPr>
              <a:t>oyeblikk</a:t>
            </a:r>
            <a:r>
              <a:rPr lang="hu-HU" altLang="hu-HU" sz="2000" dirty="0" smtClean="0">
                <a:solidFill>
                  <a:srgbClr val="000000"/>
                </a:solidFill>
              </a:rPr>
              <a:t>” – </a:t>
            </a:r>
            <a:r>
              <a:rPr lang="hu-HU" altLang="hu-HU" sz="2000" dirty="0" err="1" smtClean="0">
                <a:solidFill>
                  <a:srgbClr val="000000"/>
                </a:solidFill>
              </a:rPr>
              <a:t>Moment</a:t>
            </a:r>
            <a:r>
              <a:rPr lang="hu-HU" altLang="hu-HU" sz="2000" dirty="0" smtClean="0">
                <a:solidFill>
                  <a:srgbClr val="000000"/>
                </a:solidFill>
              </a:rPr>
              <a:t> of  </a:t>
            </a:r>
            <a:r>
              <a:rPr lang="hu-HU" altLang="hu-HU" sz="2000" dirty="0" err="1" smtClean="0">
                <a:solidFill>
                  <a:srgbClr val="000000"/>
                </a:solidFill>
              </a:rPr>
              <a:t>Freedom</a:t>
            </a:r>
            <a:r>
              <a:rPr lang="hu-HU" altLang="hu-HU" sz="2000" dirty="0" smtClean="0">
                <a:solidFill>
                  <a:srgbClr val="000000"/>
                </a:solidFill>
              </a:rPr>
              <a:t>, „</a:t>
            </a:r>
            <a:r>
              <a:rPr lang="hu-HU" altLang="hu-HU" sz="2000" dirty="0" err="1" smtClean="0">
                <a:solidFill>
                  <a:srgbClr val="000000"/>
                </a:solidFill>
              </a:rPr>
              <a:t>Kruttarnet</a:t>
            </a:r>
            <a:r>
              <a:rPr lang="hu-HU" altLang="hu-HU" sz="2000" dirty="0" smtClean="0">
                <a:solidFill>
                  <a:srgbClr val="000000"/>
                </a:solidFill>
              </a:rPr>
              <a:t>” – </a:t>
            </a:r>
            <a:r>
              <a:rPr lang="hu-HU" altLang="hu-HU" sz="2000" dirty="0" err="1" smtClean="0">
                <a:solidFill>
                  <a:srgbClr val="000000"/>
                </a:solidFill>
              </a:rPr>
              <a:t>Powder</a:t>
            </a:r>
            <a:r>
              <a:rPr lang="hu-HU" altLang="hu-HU" sz="2000" dirty="0" smtClean="0">
                <a:solidFill>
                  <a:srgbClr val="000000"/>
                </a:solidFill>
              </a:rPr>
              <a:t> </a:t>
            </a:r>
            <a:r>
              <a:rPr lang="hu-HU" altLang="hu-HU" sz="2000" dirty="0" err="1" smtClean="0">
                <a:solidFill>
                  <a:srgbClr val="000000"/>
                </a:solidFill>
              </a:rPr>
              <a:t>magazine</a:t>
            </a:r>
            <a:r>
              <a:rPr lang="hu-HU" altLang="hu-HU" sz="2000" dirty="0" smtClean="0">
                <a:solidFill>
                  <a:srgbClr val="000000"/>
                </a:solidFill>
              </a:rPr>
              <a:t>, „</a:t>
            </a:r>
            <a:r>
              <a:rPr lang="hu-HU" altLang="hu-HU" sz="2000" dirty="0" err="1" smtClean="0">
                <a:solidFill>
                  <a:srgbClr val="000000"/>
                </a:solidFill>
              </a:rPr>
              <a:t>Sillheten</a:t>
            </a:r>
            <a:r>
              <a:rPr lang="hu-HU" altLang="hu-HU" sz="2000" dirty="0" smtClean="0">
                <a:solidFill>
                  <a:srgbClr val="000000"/>
                </a:solidFill>
              </a:rPr>
              <a:t>” – </a:t>
            </a:r>
            <a:r>
              <a:rPr lang="hu-HU" altLang="hu-HU" sz="2000" dirty="0" err="1" smtClean="0">
                <a:solidFill>
                  <a:srgbClr val="000000"/>
                </a:solidFill>
              </a:rPr>
              <a:t>Silence</a:t>
            </a:r>
            <a:r>
              <a:rPr lang="hu-HU" altLang="hu-HU" sz="2000" dirty="0" smtClean="0">
                <a:solidFill>
                  <a:srgbClr val="000000"/>
                </a:solidFill>
              </a:rPr>
              <a:t>)</a:t>
            </a:r>
            <a:r>
              <a:rPr lang="en-GB" altLang="hu-HU" sz="2000" dirty="0" smtClean="0">
                <a:solidFill>
                  <a:srgbClr val="000000"/>
                </a:solidFill>
              </a:rPr>
              <a:t> was written between 1966 and 1973 and collected as “The history of bestiality”. According to his idea he wanted to cry out to the world through his novels and dramas the uncompromising demand for justice of authoritative individuals against the horrors of history. This is confirmed by his dramas like “</a:t>
            </a:r>
            <a:r>
              <a:rPr lang="en-GB" altLang="hu-HU" sz="2000" dirty="0" err="1" smtClean="0">
                <a:solidFill>
                  <a:srgbClr val="000000"/>
                </a:solidFill>
              </a:rPr>
              <a:t>Semmelweis</a:t>
            </a:r>
            <a:r>
              <a:rPr lang="en-GB" altLang="hu-HU" sz="2000" dirty="0" smtClean="0">
                <a:solidFill>
                  <a:srgbClr val="000000"/>
                </a:solidFill>
              </a:rPr>
              <a:t>”, “Congratulation” or “Amputation”. </a:t>
            </a:r>
            <a:r>
              <a:rPr lang="en-GB" altLang="hu-HU" sz="2000" b="1" dirty="0" smtClean="0">
                <a:solidFill>
                  <a:srgbClr val="000000"/>
                </a:solidFill>
              </a:rPr>
              <a:t>He is considered the most innovative playwright of Norway. He is the dramatist of standoffishness and alienation whose art was perhaps most influenced by</a:t>
            </a:r>
            <a:r>
              <a:rPr lang="hu-HU" altLang="hu-HU" sz="2000" b="1" dirty="0" smtClean="0">
                <a:solidFill>
                  <a:srgbClr val="000000"/>
                </a:solidFill>
              </a:rPr>
              <a:t> </a:t>
            </a:r>
            <a:r>
              <a:rPr lang="hu-HU" altLang="hu-HU" sz="2000" b="1" dirty="0" err="1" smtClean="0">
                <a:solidFill>
                  <a:srgbClr val="000000"/>
                </a:solidFill>
              </a:rPr>
              <a:t>the</a:t>
            </a:r>
            <a:r>
              <a:rPr lang="hu-HU" altLang="hu-HU" sz="2000" b="1" dirty="0" smtClean="0">
                <a:solidFill>
                  <a:srgbClr val="000000"/>
                </a:solidFill>
              </a:rPr>
              <a:t> </a:t>
            </a:r>
            <a:r>
              <a:rPr lang="hu-HU" altLang="hu-HU" sz="2000" b="1" dirty="0" err="1" smtClean="0">
                <a:solidFill>
                  <a:srgbClr val="000000"/>
                </a:solidFill>
              </a:rPr>
              <a:t>dramatist</a:t>
            </a:r>
            <a:r>
              <a:rPr lang="hu-HU" altLang="hu-HU" sz="2000" b="1" dirty="0" smtClean="0">
                <a:solidFill>
                  <a:srgbClr val="000000"/>
                </a:solidFill>
              </a:rPr>
              <a:t> </a:t>
            </a:r>
            <a:r>
              <a:rPr lang="en-GB" altLang="hu-HU" sz="2000" b="1" dirty="0" err="1" smtClean="0">
                <a:solidFill>
                  <a:srgbClr val="000000"/>
                </a:solidFill>
              </a:rPr>
              <a:t>Bertold</a:t>
            </a:r>
            <a:r>
              <a:rPr lang="en-GB" altLang="hu-HU" sz="2000" b="1" dirty="0" smtClean="0">
                <a:solidFill>
                  <a:srgbClr val="000000"/>
                </a:solidFill>
              </a:rPr>
              <a:t> Brecht (1898-1956).</a:t>
            </a:r>
            <a:endParaRPr lang="en-US" altLang="hu-HU" sz="2000" b="1" dirty="0" smtClean="0">
              <a:solidFill>
                <a:srgbClr val="000000"/>
              </a:solidFill>
            </a:endParaRPr>
          </a:p>
          <a:p>
            <a:pPr eaLnBrk="1" fontAlgn="base" hangingPunct="1">
              <a:spcBef>
                <a:spcPct val="0"/>
              </a:spcBef>
              <a:spcAft>
                <a:spcPct val="0"/>
              </a:spcAft>
            </a:pPr>
            <a:r>
              <a:rPr lang="en-GB" altLang="hu-HU" sz="2000" dirty="0" smtClean="0">
                <a:solidFill>
                  <a:srgbClr val="000000"/>
                </a:solidFill>
              </a:rPr>
              <a:t> </a:t>
            </a:r>
            <a:endParaRPr lang="en-US" altLang="hu-HU" sz="2000" dirty="0" smtClean="0">
              <a:solidFill>
                <a:srgbClr val="000000"/>
              </a:solidFill>
            </a:endParaRPr>
          </a:p>
          <a:p>
            <a:pPr eaLnBrk="1" fontAlgn="base" hangingPunct="1">
              <a:spcBef>
                <a:spcPct val="0"/>
              </a:spcBef>
              <a:spcAft>
                <a:spcPct val="0"/>
              </a:spcAft>
            </a:pPr>
            <a:r>
              <a:rPr lang="en-GB" altLang="hu-HU" sz="2000" dirty="0" err="1" smtClean="0">
                <a:solidFill>
                  <a:srgbClr val="000000"/>
                </a:solidFill>
              </a:rPr>
              <a:t>Bjørneboe</a:t>
            </a:r>
            <a:r>
              <a:rPr lang="en-GB" altLang="hu-HU" sz="2000" dirty="0" smtClean="0">
                <a:solidFill>
                  <a:srgbClr val="000000"/>
                </a:solidFill>
              </a:rPr>
              <a:t> wrote his drama „</a:t>
            </a:r>
            <a:r>
              <a:rPr lang="en-GB" altLang="hu-HU" sz="2000" dirty="0" err="1" smtClean="0">
                <a:solidFill>
                  <a:srgbClr val="000000"/>
                </a:solidFill>
              </a:rPr>
              <a:t>Semmelweis</a:t>
            </a:r>
            <a:r>
              <a:rPr lang="en-GB" altLang="hu-HU" sz="2000" dirty="0" smtClean="0">
                <a:solidFill>
                  <a:srgbClr val="000000"/>
                </a:solidFill>
              </a:rPr>
              <a:t>” in 1968-69. Very few people know – even today - that the world première was held in Finland, in the Swedish Abo </a:t>
            </a:r>
            <a:r>
              <a:rPr lang="en-GB" altLang="hu-HU" sz="2000" dirty="0" err="1" smtClean="0">
                <a:solidFill>
                  <a:srgbClr val="000000"/>
                </a:solidFill>
              </a:rPr>
              <a:t>Svenska</a:t>
            </a:r>
            <a:r>
              <a:rPr lang="en-GB" altLang="hu-HU" sz="2000" dirty="0" smtClean="0">
                <a:solidFill>
                  <a:srgbClr val="000000"/>
                </a:solidFill>
              </a:rPr>
              <a:t> Theatre of Turku in September 1969 (</a:t>
            </a:r>
            <a:r>
              <a:rPr lang="en-GB" altLang="hu-HU" sz="2000" u="sng" dirty="0" smtClean="0">
                <a:solidFill>
                  <a:srgbClr val="000000"/>
                </a:solidFill>
              </a:rPr>
              <a:t>Figure </a:t>
            </a:r>
            <a:r>
              <a:rPr lang="hu-HU" altLang="hu-HU" sz="2000" u="sng" dirty="0" smtClean="0">
                <a:solidFill>
                  <a:srgbClr val="000000"/>
                </a:solidFill>
              </a:rPr>
              <a:t>5.</a:t>
            </a:r>
            <a:r>
              <a:rPr lang="en-GB" altLang="hu-HU" sz="2000" dirty="0" smtClean="0">
                <a:solidFill>
                  <a:srgbClr val="000000"/>
                </a:solidFill>
              </a:rPr>
              <a:t>). </a:t>
            </a:r>
            <a:endParaRPr lang="en-US" altLang="hu-HU" sz="2000" dirty="0" smtClean="0">
              <a:solidFill>
                <a:srgbClr val="000000"/>
              </a:solidFill>
            </a:endParaRPr>
          </a:p>
        </p:txBody>
      </p:sp>
    </p:spTree>
    <p:extLst>
      <p:ext uri="{BB962C8B-B14F-4D97-AF65-F5344CB8AC3E}">
        <p14:creationId xmlns:p14="http://schemas.microsoft.com/office/powerpoint/2010/main" val="1219928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ST_175_vuot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895350"/>
            <a:ext cx="48291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zövegdoboz 1"/>
          <p:cNvSpPr txBox="1">
            <a:spLocks noChangeArrowheads="1"/>
          </p:cNvSpPr>
          <p:nvPr/>
        </p:nvSpPr>
        <p:spPr bwMode="auto">
          <a:xfrm>
            <a:off x="5867400" y="838200"/>
            <a:ext cx="327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hu-HU" sz="2000" u="sng" smtClean="0">
                <a:solidFill>
                  <a:srgbClr val="000000"/>
                </a:solidFill>
              </a:rPr>
              <a:t>Figure </a:t>
            </a:r>
            <a:r>
              <a:rPr lang="hu-HU" altLang="hu-HU" sz="2000" u="sng" smtClean="0">
                <a:solidFill>
                  <a:srgbClr val="000000"/>
                </a:solidFill>
              </a:rPr>
              <a:t>5</a:t>
            </a:r>
            <a:r>
              <a:rPr lang="en-GB" altLang="hu-HU" sz="2000" u="sng" smtClean="0">
                <a:solidFill>
                  <a:srgbClr val="000000"/>
                </a:solidFill>
              </a:rPr>
              <a:t>.</a:t>
            </a:r>
            <a:r>
              <a:rPr lang="en-GB" altLang="hu-HU" sz="2000" smtClean="0">
                <a:solidFill>
                  <a:srgbClr val="000000"/>
                </a:solidFill>
              </a:rPr>
              <a:t> The facade of Abo Svenska Theatre in Turku.</a:t>
            </a:r>
            <a:endParaRPr lang="en-US" altLang="hu-HU" sz="2000" smtClean="0">
              <a:solidFill>
                <a:srgbClr val="000000"/>
              </a:solidFill>
            </a:endParaRPr>
          </a:p>
        </p:txBody>
      </p:sp>
      <p:sp>
        <p:nvSpPr>
          <p:cNvPr id="15364" name="Szövegdoboz 3"/>
          <p:cNvSpPr txBox="1">
            <a:spLocks noChangeArrowheads="1"/>
          </p:cNvSpPr>
          <p:nvPr/>
        </p:nvSpPr>
        <p:spPr bwMode="auto">
          <a:xfrm>
            <a:off x="895350" y="5029200"/>
            <a:ext cx="7715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hu-HU" sz="2000" smtClean="0">
                <a:solidFill>
                  <a:srgbClr val="000000"/>
                </a:solidFill>
              </a:rPr>
              <a:t>Lars Svedberg the newly appointed manager of the theatre played the role of Semmelweis (</a:t>
            </a:r>
            <a:r>
              <a:rPr lang="en-GB" altLang="hu-HU" sz="2000" u="sng" smtClean="0">
                <a:solidFill>
                  <a:srgbClr val="000000"/>
                </a:solidFill>
              </a:rPr>
              <a:t>Figure </a:t>
            </a:r>
            <a:r>
              <a:rPr lang="hu-HU" altLang="hu-HU" sz="2000" u="sng" smtClean="0">
                <a:solidFill>
                  <a:srgbClr val="000000"/>
                </a:solidFill>
              </a:rPr>
              <a:t>6.</a:t>
            </a:r>
            <a:r>
              <a:rPr lang="en-GB" altLang="hu-HU" sz="2000" smtClean="0">
                <a:solidFill>
                  <a:srgbClr val="000000"/>
                </a:solidFill>
              </a:rPr>
              <a:t>). </a:t>
            </a:r>
            <a:endParaRPr lang="en-US" altLang="hu-HU" sz="2000" smtClean="0">
              <a:solidFill>
                <a:srgbClr val="000000"/>
              </a:solidFill>
            </a:endParaRPr>
          </a:p>
        </p:txBody>
      </p:sp>
    </p:spTree>
    <p:extLst>
      <p:ext uri="{BB962C8B-B14F-4D97-AF65-F5344CB8AC3E}">
        <p14:creationId xmlns:p14="http://schemas.microsoft.com/office/powerpoint/2010/main" val="874603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onos 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685800"/>
            <a:ext cx="238125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Monos Fig 3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85800"/>
            <a:ext cx="5202238"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Szövegdoboz 4"/>
          <p:cNvSpPr txBox="1">
            <a:spLocks noChangeArrowheads="1"/>
          </p:cNvSpPr>
          <p:nvPr/>
        </p:nvSpPr>
        <p:spPr bwMode="auto">
          <a:xfrm>
            <a:off x="895350" y="4648200"/>
            <a:ext cx="7486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hu-HU" sz="2000" u="sng" smtClean="0">
                <a:solidFill>
                  <a:srgbClr val="000000"/>
                </a:solidFill>
              </a:rPr>
              <a:t>Figure </a:t>
            </a:r>
            <a:r>
              <a:rPr lang="hu-HU" altLang="hu-HU" sz="2000" u="sng" smtClean="0">
                <a:solidFill>
                  <a:srgbClr val="000000"/>
                </a:solidFill>
              </a:rPr>
              <a:t>6</a:t>
            </a:r>
            <a:r>
              <a:rPr lang="en-GB" altLang="hu-HU" sz="2000" u="sng" smtClean="0">
                <a:solidFill>
                  <a:srgbClr val="000000"/>
                </a:solidFill>
              </a:rPr>
              <a:t>.</a:t>
            </a:r>
            <a:r>
              <a:rPr lang="en-GB" altLang="hu-HU" sz="2000" smtClean="0">
                <a:solidFill>
                  <a:srgbClr val="000000"/>
                </a:solidFill>
              </a:rPr>
              <a:t> Cast of the play „Semmelweis” on the programme at the Finland première (September 1969) and Lars Svedberg playing the leading role at this première of “Semmelweis”.</a:t>
            </a:r>
            <a:endParaRPr lang="en-US" altLang="hu-HU" sz="2000" smtClean="0">
              <a:solidFill>
                <a:srgbClr val="000000"/>
              </a:solidFill>
            </a:endParaRPr>
          </a:p>
        </p:txBody>
      </p:sp>
    </p:spTree>
    <p:extLst>
      <p:ext uri="{BB962C8B-B14F-4D97-AF65-F5344CB8AC3E}">
        <p14:creationId xmlns:p14="http://schemas.microsoft.com/office/powerpoint/2010/main" val="3072381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églalap 1"/>
          <p:cNvSpPr>
            <a:spLocks noChangeArrowheads="1"/>
          </p:cNvSpPr>
          <p:nvPr/>
        </p:nvSpPr>
        <p:spPr bwMode="auto">
          <a:xfrm>
            <a:off x="838200" y="838200"/>
            <a:ext cx="7467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hu-HU" sz="2000" dirty="0" smtClean="0">
                <a:solidFill>
                  <a:srgbClr val="000000"/>
                </a:solidFill>
              </a:rPr>
              <a:t>At the same time this was also the theatre-manager’s début. Soon after this, in the same year, on 19</a:t>
            </a:r>
            <a:r>
              <a:rPr lang="en-GB" altLang="hu-HU" sz="2000" baseline="30000" dirty="0" smtClean="0">
                <a:solidFill>
                  <a:srgbClr val="000000"/>
                </a:solidFill>
              </a:rPr>
              <a:t>th</a:t>
            </a:r>
            <a:r>
              <a:rPr lang="en-GB" altLang="hu-HU" sz="2000" dirty="0" smtClean="0">
                <a:solidFill>
                  <a:srgbClr val="000000"/>
                </a:solidFill>
              </a:rPr>
              <a:t> November the drama was also performed in Norway, in the National Theatre of Oslo (generally, this is regarded as the world premiere). In a short time the play completed a full tour round the Baltic Sea: </a:t>
            </a:r>
            <a:r>
              <a:rPr lang="en-GB" altLang="hu-HU" sz="2000" b="1" dirty="0" smtClean="0">
                <a:solidFill>
                  <a:srgbClr val="000000"/>
                </a:solidFill>
              </a:rPr>
              <a:t>it was performed in Sweden and Denmark, too.</a:t>
            </a:r>
            <a:r>
              <a:rPr lang="en-GB" altLang="hu-HU" sz="2000" dirty="0" smtClean="0">
                <a:solidFill>
                  <a:srgbClr val="000000"/>
                </a:solidFill>
              </a:rPr>
              <a:t> Critiques, especially in Norway and Denmark, were very enthusiastic, also about the leading role of Joachim </a:t>
            </a:r>
            <a:r>
              <a:rPr lang="en-GB" altLang="hu-HU" sz="2000" dirty="0" err="1" smtClean="0">
                <a:solidFill>
                  <a:srgbClr val="000000"/>
                </a:solidFill>
              </a:rPr>
              <a:t>Calmeyer</a:t>
            </a:r>
            <a:r>
              <a:rPr lang="en-GB" altLang="hu-HU" sz="2000" dirty="0" smtClean="0">
                <a:solidFill>
                  <a:srgbClr val="000000"/>
                </a:solidFill>
              </a:rPr>
              <a:t>. </a:t>
            </a:r>
            <a:r>
              <a:rPr lang="en-GB" altLang="hu-HU" sz="2000" b="1" dirty="0" smtClean="0">
                <a:solidFill>
                  <a:srgbClr val="000000"/>
                </a:solidFill>
              </a:rPr>
              <a:t>This role was ranked immediately behind that of Peer </a:t>
            </a:r>
            <a:r>
              <a:rPr lang="en-GB" altLang="hu-HU" sz="2000" b="1" dirty="0" err="1" smtClean="0">
                <a:solidFill>
                  <a:srgbClr val="000000"/>
                </a:solidFill>
              </a:rPr>
              <a:t>Gynt</a:t>
            </a:r>
            <a:r>
              <a:rPr lang="en-GB" altLang="hu-HU" sz="2000" b="1" dirty="0" smtClean="0">
                <a:solidFill>
                  <a:srgbClr val="000000"/>
                </a:solidFill>
              </a:rPr>
              <a:t> (the most famous drama of Henrik Ibsen).</a:t>
            </a:r>
            <a:endParaRPr lang="en-US" altLang="hu-HU" sz="2000" b="1" dirty="0" smtClean="0">
              <a:solidFill>
                <a:srgbClr val="000000"/>
              </a:solidFill>
            </a:endParaRPr>
          </a:p>
          <a:p>
            <a:pPr eaLnBrk="1" fontAlgn="base" hangingPunct="1">
              <a:spcBef>
                <a:spcPct val="0"/>
              </a:spcBef>
              <a:spcAft>
                <a:spcPct val="0"/>
              </a:spcAft>
            </a:pPr>
            <a:r>
              <a:rPr lang="en-GB" altLang="hu-HU" sz="2000" dirty="0" smtClean="0">
                <a:solidFill>
                  <a:srgbClr val="000000"/>
                </a:solidFill>
              </a:rPr>
              <a:t> </a:t>
            </a:r>
            <a:endParaRPr lang="en-US" altLang="hu-HU" sz="2000" dirty="0" smtClean="0">
              <a:solidFill>
                <a:srgbClr val="000000"/>
              </a:solidFill>
            </a:endParaRPr>
          </a:p>
          <a:p>
            <a:pPr eaLnBrk="1" fontAlgn="base" hangingPunct="1">
              <a:spcBef>
                <a:spcPct val="0"/>
              </a:spcBef>
              <a:spcAft>
                <a:spcPct val="0"/>
              </a:spcAft>
            </a:pPr>
            <a:r>
              <a:rPr lang="en-GB" altLang="hu-HU" sz="2000" dirty="0" smtClean="0">
                <a:solidFill>
                  <a:srgbClr val="000000"/>
                </a:solidFill>
              </a:rPr>
              <a:t>Following the Baltic countries Jens </a:t>
            </a:r>
            <a:r>
              <a:rPr lang="en-GB" altLang="hu-HU" sz="2000" dirty="0" err="1" smtClean="0">
                <a:solidFill>
                  <a:srgbClr val="000000"/>
                </a:solidFill>
              </a:rPr>
              <a:t>Bjørneboe’s</a:t>
            </a:r>
            <a:r>
              <a:rPr lang="en-GB" altLang="hu-HU" sz="2000" dirty="0" smtClean="0">
                <a:solidFill>
                  <a:srgbClr val="000000"/>
                </a:solidFill>
              </a:rPr>
              <a:t> „</a:t>
            </a:r>
            <a:r>
              <a:rPr lang="en-GB" altLang="hu-HU" sz="2000" dirty="0" err="1" smtClean="0">
                <a:solidFill>
                  <a:srgbClr val="000000"/>
                </a:solidFill>
              </a:rPr>
              <a:t>Semmelweis</a:t>
            </a:r>
            <a:r>
              <a:rPr lang="en-GB" altLang="hu-HU" sz="2000" dirty="0" smtClean="0">
                <a:solidFill>
                  <a:srgbClr val="000000"/>
                </a:solidFill>
              </a:rPr>
              <a:t>” was also performed in several theatres in the USA: in 1977 in </a:t>
            </a:r>
            <a:r>
              <a:rPr lang="en-GB" altLang="hu-HU" sz="2000" b="1" dirty="0" smtClean="0">
                <a:solidFill>
                  <a:srgbClr val="000000"/>
                </a:solidFill>
              </a:rPr>
              <a:t>Buffalo (NY)</a:t>
            </a:r>
            <a:r>
              <a:rPr lang="en-GB" altLang="hu-HU" sz="2000" dirty="0" smtClean="0">
                <a:solidFill>
                  <a:srgbClr val="000000"/>
                </a:solidFill>
              </a:rPr>
              <a:t> in the „Studio Arena Theatre” (with L.J. </a:t>
            </a:r>
            <a:r>
              <a:rPr lang="en-GB" altLang="hu-HU" sz="2000" dirty="0" err="1" smtClean="0">
                <a:solidFill>
                  <a:srgbClr val="000000"/>
                </a:solidFill>
              </a:rPr>
              <a:t>Stadlen</a:t>
            </a:r>
            <a:r>
              <a:rPr lang="en-GB" altLang="hu-HU" sz="2000" dirty="0" smtClean="0">
                <a:solidFill>
                  <a:srgbClr val="000000"/>
                </a:solidFill>
              </a:rPr>
              <a:t>, K. Bates, and K. Hunter in the main roles), in 1978 in </a:t>
            </a:r>
            <a:r>
              <a:rPr lang="en-GB" altLang="hu-HU" sz="2000" b="1" dirty="0" smtClean="0">
                <a:solidFill>
                  <a:srgbClr val="000000"/>
                </a:solidFill>
              </a:rPr>
              <a:t>Kennedy Centre, Washington</a:t>
            </a:r>
            <a:r>
              <a:rPr lang="en-GB" altLang="hu-HU" sz="2000" dirty="0" smtClean="0">
                <a:solidFill>
                  <a:srgbClr val="000000"/>
                </a:solidFill>
              </a:rPr>
              <a:t>, D.C (with C. Blakeley in the leading role), and in 1981 in Hartman Theatre of Stamford (</a:t>
            </a:r>
            <a:r>
              <a:rPr lang="en-GB" altLang="hu-HU" sz="2000" b="1" dirty="0" smtClean="0">
                <a:solidFill>
                  <a:srgbClr val="000000"/>
                </a:solidFill>
              </a:rPr>
              <a:t>Connecticut</a:t>
            </a:r>
            <a:r>
              <a:rPr lang="en-GB" altLang="hu-HU" sz="2000" dirty="0" smtClean="0">
                <a:solidFill>
                  <a:srgbClr val="000000"/>
                </a:solidFill>
              </a:rPr>
              <a:t>). </a:t>
            </a:r>
            <a:endParaRPr lang="en-US" altLang="hu-HU" sz="2000" dirty="0" smtClean="0">
              <a:solidFill>
                <a:srgbClr val="000000"/>
              </a:solidFill>
            </a:endParaRPr>
          </a:p>
        </p:txBody>
      </p:sp>
    </p:spTree>
    <p:extLst>
      <p:ext uri="{BB962C8B-B14F-4D97-AF65-F5344CB8AC3E}">
        <p14:creationId xmlns:p14="http://schemas.microsoft.com/office/powerpoint/2010/main" val="1869825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259632" y="4377878"/>
            <a:ext cx="6984776" cy="923330"/>
          </a:xfrm>
          <a:prstGeom prst="rect">
            <a:avLst/>
          </a:prstGeom>
        </p:spPr>
        <p:txBody>
          <a:bodyPr wrap="square">
            <a:spAutoFit/>
          </a:bodyPr>
          <a:lstStyle/>
          <a:p>
            <a:r>
              <a:rPr lang="en-US" dirty="0">
                <a:solidFill>
                  <a:prstClr val="black"/>
                </a:solidFill>
              </a:rPr>
              <a:t>Awards include the Charles Ives Fellowship from the American Academy of Arts and Letters, ASCAP’s Rudolf </a:t>
            </a:r>
            <a:r>
              <a:rPr lang="en-US" dirty="0" err="1">
                <a:solidFill>
                  <a:prstClr val="black"/>
                </a:solidFill>
              </a:rPr>
              <a:t>Nissim</a:t>
            </a:r>
            <a:r>
              <a:rPr lang="en-US" dirty="0">
                <a:solidFill>
                  <a:prstClr val="black"/>
                </a:solidFill>
              </a:rPr>
              <a:t> Prize for his orchestral work UNSTUCK, and the Aaron Copland Award from Copland House.</a:t>
            </a:r>
            <a:endParaRPr lang="hu-HU" dirty="0">
              <a:solidFill>
                <a:prstClr val="black"/>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1773" y="404664"/>
            <a:ext cx="4128459"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zövegdoboz 4"/>
          <p:cNvSpPr txBox="1"/>
          <p:nvPr/>
        </p:nvSpPr>
        <p:spPr>
          <a:xfrm>
            <a:off x="3203848" y="3573016"/>
            <a:ext cx="3808671" cy="369332"/>
          </a:xfrm>
          <a:prstGeom prst="rect">
            <a:avLst/>
          </a:prstGeom>
          <a:noFill/>
        </p:spPr>
        <p:txBody>
          <a:bodyPr wrap="none" rtlCol="0">
            <a:spAutoFit/>
          </a:bodyPr>
          <a:lstStyle/>
          <a:p>
            <a:r>
              <a:rPr lang="hu-HU" b="1" dirty="0" smtClean="0">
                <a:solidFill>
                  <a:prstClr val="black"/>
                </a:solidFill>
              </a:rPr>
              <a:t>Ray Lustig </a:t>
            </a:r>
            <a:r>
              <a:rPr lang="hu-HU" dirty="0" smtClean="0">
                <a:solidFill>
                  <a:prstClr val="black"/>
                </a:solidFill>
              </a:rPr>
              <a:t>, music composer, New York</a:t>
            </a:r>
            <a:endParaRPr lang="hu-HU" dirty="0">
              <a:solidFill>
                <a:prstClr val="black"/>
              </a:solidFill>
            </a:endParaRPr>
          </a:p>
        </p:txBody>
      </p:sp>
      <p:sp>
        <p:nvSpPr>
          <p:cNvPr id="6" name="Téglalap 5"/>
          <p:cNvSpPr/>
          <p:nvPr/>
        </p:nvSpPr>
        <p:spPr>
          <a:xfrm>
            <a:off x="971600" y="5241974"/>
            <a:ext cx="7488832" cy="923330"/>
          </a:xfrm>
          <a:prstGeom prst="rect">
            <a:avLst/>
          </a:prstGeom>
        </p:spPr>
        <p:txBody>
          <a:bodyPr wrap="square">
            <a:spAutoFit/>
          </a:bodyPr>
          <a:lstStyle/>
          <a:p>
            <a:r>
              <a:rPr lang="hu-HU" dirty="0">
                <a:solidFill>
                  <a:prstClr val="black"/>
                </a:solidFill>
              </a:rPr>
              <a:t> </a:t>
            </a:r>
          </a:p>
          <a:p>
            <a:r>
              <a:rPr lang="hu-HU" dirty="0">
                <a:solidFill>
                  <a:prstClr val="black"/>
                </a:solidFill>
                <a:hlinkClick r:id="rId3"/>
              </a:rPr>
              <a:t>https://soundcloud.com/ray-lustig/semmelweis-live-at-the-nac-medley-of-clips?in=ray-lustig/sets/sample-demos-from-semmelweis</a:t>
            </a:r>
            <a:endParaRPr lang="hu-HU" dirty="0">
              <a:solidFill>
                <a:prstClr val="black"/>
              </a:solidFill>
            </a:endParaRPr>
          </a:p>
        </p:txBody>
      </p:sp>
      <p:sp>
        <p:nvSpPr>
          <p:cNvPr id="7" name="Szövegdoboz 6"/>
          <p:cNvSpPr txBox="1"/>
          <p:nvPr/>
        </p:nvSpPr>
        <p:spPr>
          <a:xfrm>
            <a:off x="2267744" y="3942348"/>
            <a:ext cx="5004960" cy="369332"/>
          </a:xfrm>
          <a:prstGeom prst="rect">
            <a:avLst/>
          </a:prstGeom>
          <a:noFill/>
        </p:spPr>
        <p:txBody>
          <a:bodyPr wrap="none" rtlCol="0">
            <a:spAutoFit/>
          </a:bodyPr>
          <a:lstStyle/>
          <a:p>
            <a:r>
              <a:rPr lang="hu-HU" b="1" dirty="0" smtClean="0">
                <a:solidFill>
                  <a:srgbClr val="000099"/>
                </a:solidFill>
              </a:rPr>
              <a:t>Semmelweis opera, </a:t>
            </a:r>
            <a:r>
              <a:rPr lang="hu-HU" dirty="0" smtClean="0">
                <a:solidFill>
                  <a:srgbClr val="000099"/>
                </a:solidFill>
              </a:rPr>
              <a:t>2017, </a:t>
            </a:r>
            <a:r>
              <a:rPr lang="hu-HU" dirty="0">
                <a:solidFill>
                  <a:srgbClr val="000099"/>
                </a:solidFill>
              </a:rPr>
              <a:t>S</a:t>
            </a:r>
            <a:r>
              <a:rPr lang="hu-HU" dirty="0" smtClean="0">
                <a:solidFill>
                  <a:srgbClr val="000099"/>
                </a:solidFill>
              </a:rPr>
              <a:t>eptember 11. New Yor</a:t>
            </a:r>
            <a:r>
              <a:rPr lang="hu-HU" b="1" dirty="0" smtClean="0">
                <a:solidFill>
                  <a:srgbClr val="000099"/>
                </a:solidFill>
              </a:rPr>
              <a:t>k</a:t>
            </a:r>
            <a:endParaRPr lang="hu-HU" b="1" dirty="0">
              <a:solidFill>
                <a:srgbClr val="000099"/>
              </a:solidFill>
            </a:endParaRPr>
          </a:p>
        </p:txBody>
      </p:sp>
    </p:spTree>
    <p:extLst>
      <p:ext uri="{BB962C8B-B14F-4D97-AF65-F5344CB8AC3E}">
        <p14:creationId xmlns:p14="http://schemas.microsoft.com/office/powerpoint/2010/main" val="987185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496" y="188640"/>
            <a:ext cx="8820472" cy="6370975"/>
          </a:xfrm>
          <a:prstGeom prst="rect">
            <a:avLst/>
          </a:prstGeom>
          <a:noFill/>
        </p:spPr>
        <p:txBody>
          <a:bodyPr wrap="square" rtlCol="0">
            <a:spAutoFit/>
          </a:bodyPr>
          <a:lstStyle/>
          <a:p>
            <a:pPr algn="ctr"/>
            <a:r>
              <a:rPr lang="hu-HU" sz="2400" b="1" dirty="0" smtClean="0">
                <a:solidFill>
                  <a:srgbClr val="002060"/>
                </a:solidFill>
                <a:latin typeface="Arial" panose="020B0604020202020204" pitchFamily="34" charset="0"/>
                <a:cs typeface="Arial" panose="020B0604020202020204" pitchFamily="34" charset="0"/>
              </a:rPr>
              <a:t>   </a:t>
            </a:r>
            <a:r>
              <a:rPr lang="hu-HU" sz="2400" b="1" dirty="0" err="1" smtClean="0">
                <a:solidFill>
                  <a:srgbClr val="002060"/>
                </a:solidFill>
                <a:latin typeface="Arial" panose="020B0604020202020204" pitchFamily="34" charset="0"/>
                <a:cs typeface="Arial" panose="020B0604020202020204" pitchFamily="34" charset="0"/>
              </a:rPr>
              <a:t>What</a:t>
            </a:r>
            <a:r>
              <a:rPr lang="hu-HU" sz="2400" b="1" dirty="0" smtClean="0">
                <a:solidFill>
                  <a:srgbClr val="002060"/>
                </a:solidFill>
                <a:latin typeface="Arial" panose="020B0604020202020204" pitchFamily="34" charset="0"/>
                <a:cs typeface="Arial" panose="020B0604020202020204" pitchFamily="34" charset="0"/>
              </a:rPr>
              <a:t> a </a:t>
            </a:r>
            <a:r>
              <a:rPr lang="hu-HU" sz="2400" b="1" dirty="0" err="1" smtClean="0">
                <a:solidFill>
                  <a:srgbClr val="002060"/>
                </a:solidFill>
                <a:latin typeface="Arial" panose="020B0604020202020204" pitchFamily="34" charset="0"/>
                <a:cs typeface="Arial" panose="020B0604020202020204" pitchFamily="34" charset="0"/>
              </a:rPr>
              <a:t>simple</a:t>
            </a:r>
            <a:r>
              <a:rPr lang="hu-HU" sz="2400" b="1" dirty="0" smtClean="0">
                <a:solidFill>
                  <a:srgbClr val="002060"/>
                </a:solidFill>
                <a:latin typeface="Arial" panose="020B0604020202020204" pitchFamily="34" charset="0"/>
                <a:cs typeface="Arial" panose="020B0604020202020204" pitchFamily="34" charset="0"/>
              </a:rPr>
              <a:t> and </a:t>
            </a:r>
            <a:r>
              <a:rPr lang="hu-HU" sz="2400" b="1" dirty="0" err="1" smtClean="0">
                <a:solidFill>
                  <a:srgbClr val="002060"/>
                </a:solidFill>
                <a:latin typeface="Arial" panose="020B0604020202020204" pitchFamily="34" charset="0"/>
                <a:cs typeface="Arial" panose="020B0604020202020204" pitchFamily="34" charset="0"/>
              </a:rPr>
              <a:t>successful</a:t>
            </a:r>
            <a:r>
              <a:rPr lang="hu-HU" sz="2400" b="1" dirty="0" smtClean="0">
                <a:solidFill>
                  <a:srgbClr val="002060"/>
                </a:solidFill>
                <a:latin typeface="Arial" panose="020B0604020202020204" pitchFamily="34" charset="0"/>
                <a:cs typeface="Arial" panose="020B0604020202020204" pitchFamily="34" charset="0"/>
              </a:rPr>
              <a:t> life</a:t>
            </a:r>
          </a:p>
          <a:p>
            <a:pPr algn="ctr"/>
            <a:r>
              <a:rPr lang="hu-HU"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Curriculu</a:t>
            </a:r>
            <a:r>
              <a:rPr lang="hu-HU" sz="2400" b="1" dirty="0" smtClean="0">
                <a:solidFill>
                  <a:srgbClr val="002060"/>
                </a:solidFill>
                <a:latin typeface="Arial" panose="020B0604020202020204" pitchFamily="34" charset="0"/>
                <a:cs typeface="Arial" panose="020B0604020202020204" pitchFamily="34" charset="0"/>
              </a:rPr>
              <a:t>m</a:t>
            </a:r>
            <a:r>
              <a:rPr lang="en-US" sz="2400" b="1" dirty="0" smtClean="0">
                <a:solidFill>
                  <a:srgbClr val="002060"/>
                </a:solidFill>
                <a:latin typeface="Arial" panose="020B0604020202020204" pitchFamily="34" charset="0"/>
                <a:cs typeface="Arial" panose="020B0604020202020204" pitchFamily="34" charset="0"/>
              </a:rPr>
              <a:t> vitae</a:t>
            </a:r>
            <a:endParaRPr lang="hu-HU" sz="2400" b="1" dirty="0" smtClean="0">
              <a:solidFill>
                <a:srgbClr val="002060"/>
              </a:solidFill>
              <a:latin typeface="Arial" panose="020B0604020202020204" pitchFamily="34" charset="0"/>
              <a:cs typeface="Arial" panose="020B0604020202020204" pitchFamily="34" charset="0"/>
            </a:endParaRPr>
          </a:p>
          <a:p>
            <a:pPr algn="ctr"/>
            <a:endParaRPr lang="en-US" sz="2000" dirty="0" smtClean="0">
              <a:solidFill>
                <a:srgbClr val="002060"/>
              </a:solidFill>
              <a:latin typeface="Arial" panose="020B0604020202020204" pitchFamily="34" charset="0"/>
              <a:cs typeface="Arial" panose="020B0604020202020204" pitchFamily="34" charset="0"/>
            </a:endParaRPr>
          </a:p>
          <a:p>
            <a:r>
              <a:rPr lang="en-US" sz="2000" dirty="0" smtClean="0">
                <a:solidFill>
                  <a:srgbClr val="002060"/>
                </a:solidFill>
                <a:latin typeface="Arial" panose="020B0604020202020204" pitchFamily="34" charset="0"/>
                <a:cs typeface="Arial" panose="020B0604020202020204" pitchFamily="34" charset="0"/>
              </a:rPr>
              <a:t>Birth: </a:t>
            </a:r>
            <a:r>
              <a:rPr lang="hu-HU" sz="2000" dirty="0" smtClean="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July </a:t>
            </a:r>
            <a:r>
              <a:rPr lang="hu-HU" sz="2000" dirty="0" smtClean="0">
                <a:solidFill>
                  <a:srgbClr val="002060"/>
                </a:solidFill>
                <a:latin typeface="Arial" panose="020B0604020202020204" pitchFamily="34" charset="0"/>
                <a:cs typeface="Arial" panose="020B0604020202020204" pitchFamily="34" charset="0"/>
              </a:rPr>
              <a:t>1</a:t>
            </a:r>
            <a:r>
              <a:rPr lang="en-US" sz="2000" dirty="0" err="1" smtClean="0">
                <a:solidFill>
                  <a:srgbClr val="002060"/>
                </a:solidFill>
                <a:latin typeface="Arial" panose="020B0604020202020204" pitchFamily="34" charset="0"/>
                <a:cs typeface="Arial" panose="020B0604020202020204" pitchFamily="34" charset="0"/>
              </a:rPr>
              <a:t>st</a:t>
            </a:r>
            <a:r>
              <a:rPr lang="en-US" sz="2000" dirty="0" smtClean="0">
                <a:solidFill>
                  <a:srgbClr val="002060"/>
                </a:solidFill>
                <a:latin typeface="Arial" panose="020B0604020202020204" pitchFamily="34" charset="0"/>
                <a:cs typeface="Arial" panose="020B0604020202020204" pitchFamily="34" charset="0"/>
              </a:rPr>
              <a:t> </a:t>
            </a:r>
            <a:r>
              <a:rPr lang="hu-HU" sz="2000" dirty="0" smtClean="0">
                <a:solidFill>
                  <a:srgbClr val="002060"/>
                </a:solidFill>
                <a:latin typeface="Arial" panose="020B0604020202020204" pitchFamily="34" charset="0"/>
                <a:cs typeface="Arial" panose="020B0604020202020204" pitchFamily="34" charset="0"/>
              </a:rPr>
              <a:t>,</a:t>
            </a:r>
            <a:r>
              <a:rPr lang="en-US" sz="2000" dirty="0" smtClean="0">
                <a:solidFill>
                  <a:srgbClr val="002060"/>
                </a:solidFill>
                <a:latin typeface="Arial" panose="020B0604020202020204" pitchFamily="34" charset="0"/>
                <a:cs typeface="Arial" panose="020B0604020202020204" pitchFamily="34" charset="0"/>
              </a:rPr>
              <a:t>1818 </a:t>
            </a:r>
            <a:r>
              <a:rPr lang="hu-HU" sz="2000" dirty="0" err="1" smtClean="0">
                <a:solidFill>
                  <a:srgbClr val="002060"/>
                </a:solidFill>
                <a:latin typeface="Arial" panose="020B0604020202020204" pitchFamily="34" charset="0"/>
                <a:cs typeface="Arial" panose="020B0604020202020204" pitchFamily="34" charset="0"/>
              </a:rPr>
              <a:t>in</a:t>
            </a:r>
            <a:r>
              <a:rPr lang="hu-HU" sz="2000" dirty="0" smtClean="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Buda</a:t>
            </a:r>
            <a:r>
              <a:rPr lang="hu-HU" sz="2000" dirty="0" smtClean="0">
                <a:solidFill>
                  <a:srgbClr val="002060"/>
                </a:solidFill>
                <a:latin typeface="Arial" panose="020B0604020202020204" pitchFamily="34" charset="0"/>
                <a:cs typeface="Arial" panose="020B0604020202020204" pitchFamily="34" charset="0"/>
              </a:rPr>
              <a:t> </a:t>
            </a:r>
            <a:r>
              <a:rPr lang="hu-HU" sz="2000" dirty="0" err="1" smtClean="0">
                <a:solidFill>
                  <a:srgbClr val="002060"/>
                </a:solidFill>
                <a:latin typeface="Arial" panose="020B0604020202020204" pitchFamily="34" charset="0"/>
                <a:cs typeface="Arial" panose="020B0604020202020204" pitchFamily="34" charset="0"/>
              </a:rPr>
              <a:t>to</a:t>
            </a:r>
            <a:r>
              <a:rPr lang="hu-HU" sz="2000" dirty="0" smtClean="0">
                <a:solidFill>
                  <a:srgbClr val="002060"/>
                </a:solidFill>
                <a:latin typeface="Arial" panose="020B0604020202020204" pitchFamily="34" charset="0"/>
                <a:cs typeface="Arial" panose="020B0604020202020204" pitchFamily="34" charset="0"/>
              </a:rPr>
              <a:t> a</a:t>
            </a:r>
            <a:r>
              <a:rPr lang="en-US" sz="2000" dirty="0" smtClean="0">
                <a:solidFill>
                  <a:srgbClr val="002060"/>
                </a:solidFill>
                <a:latin typeface="Arial" panose="020B0604020202020204" pitchFamily="34" charset="0"/>
                <a:cs typeface="Arial" panose="020B0604020202020204" pitchFamily="34" charset="0"/>
              </a:rPr>
              <a:t> German </a:t>
            </a:r>
            <a:r>
              <a:rPr lang="en-US" sz="2000" dirty="0" err="1" smtClean="0">
                <a:solidFill>
                  <a:srgbClr val="002060"/>
                </a:solidFill>
                <a:latin typeface="Arial" panose="020B0604020202020204" pitchFamily="34" charset="0"/>
                <a:cs typeface="Arial" panose="020B0604020202020204" pitchFamily="34" charset="0"/>
              </a:rPr>
              <a:t>spe</a:t>
            </a:r>
            <a:r>
              <a:rPr lang="hu-HU" sz="2000" dirty="0">
                <a:solidFill>
                  <a:srgbClr val="002060"/>
                </a:solidFill>
                <a:latin typeface="Arial" panose="020B0604020202020204" pitchFamily="34" charset="0"/>
                <a:cs typeface="Arial" panose="020B0604020202020204" pitchFamily="34" charset="0"/>
              </a:rPr>
              <a:t>a</a:t>
            </a:r>
            <a:r>
              <a:rPr lang="en-US" sz="2000" dirty="0" smtClean="0">
                <a:solidFill>
                  <a:srgbClr val="002060"/>
                </a:solidFill>
                <a:latin typeface="Arial" panose="020B0604020202020204" pitchFamily="34" charset="0"/>
                <a:cs typeface="Arial" panose="020B0604020202020204" pitchFamily="34" charset="0"/>
              </a:rPr>
              <a:t>king family, fifth child</a:t>
            </a:r>
            <a:r>
              <a:rPr lang="hu-HU" sz="2000" dirty="0" smtClean="0">
                <a:solidFill>
                  <a:srgbClr val="002060"/>
                </a:solidFill>
                <a:latin typeface="Arial" panose="020B0604020202020204" pitchFamily="34" charset="0"/>
                <a:cs typeface="Arial" panose="020B0604020202020204" pitchFamily="34" charset="0"/>
              </a:rPr>
              <a:t> of 10.</a:t>
            </a:r>
            <a:endParaRPr lang="en-US" sz="2000" dirty="0" smtClean="0">
              <a:solidFill>
                <a:srgbClr val="002060"/>
              </a:solidFill>
              <a:latin typeface="Arial" panose="020B0604020202020204" pitchFamily="34" charset="0"/>
              <a:cs typeface="Arial" panose="020B0604020202020204" pitchFamily="34" charset="0"/>
            </a:endParaRPr>
          </a:p>
          <a:p>
            <a:r>
              <a:rPr lang="en-US" sz="2000" dirty="0" smtClean="0">
                <a:solidFill>
                  <a:srgbClr val="002060"/>
                </a:solidFill>
                <a:latin typeface="Arial" panose="020B0604020202020204" pitchFamily="34" charset="0"/>
                <a:cs typeface="Arial" panose="020B0604020202020204" pitchFamily="34" charset="0"/>
              </a:rPr>
              <a:t>Name: </a:t>
            </a:r>
            <a:r>
              <a:rPr lang="hu-HU" sz="2000" dirty="0" smtClean="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family name</a:t>
            </a:r>
            <a:r>
              <a:rPr lang="hu-HU" sz="2000" dirty="0" smtClean="0">
                <a:solidFill>
                  <a:srgbClr val="002060"/>
                </a:solidFill>
                <a:latin typeface="Arial" panose="020B0604020202020204" pitchFamily="34" charset="0"/>
                <a:cs typeface="Arial" panose="020B0604020202020204" pitchFamily="34" charset="0"/>
              </a:rPr>
              <a:t>s</a:t>
            </a:r>
            <a:r>
              <a:rPr lang="en-US" sz="2000" dirty="0" smtClean="0">
                <a:solidFill>
                  <a:srgbClr val="002060"/>
                </a:solidFill>
                <a:latin typeface="Arial" panose="020B0604020202020204" pitchFamily="34" charset="0"/>
                <a:cs typeface="Arial" panose="020B0604020202020204" pitchFamily="34" charset="0"/>
              </a:rPr>
              <a:t> registered </a:t>
            </a:r>
            <a:r>
              <a:rPr lang="hu-HU" sz="2000" dirty="0" err="1" smtClean="0">
                <a:solidFill>
                  <a:srgbClr val="002060"/>
                </a:solidFill>
                <a:latin typeface="Arial" panose="020B0604020202020204" pitchFamily="34" charset="0"/>
                <a:cs typeface="Arial" panose="020B0604020202020204" pitchFamily="34" charset="0"/>
              </a:rPr>
              <a:t>in</a:t>
            </a:r>
            <a:r>
              <a:rPr lang="hu-HU" sz="2000" dirty="0" smtClean="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7 different forms, there are </a:t>
            </a:r>
            <a:r>
              <a:rPr lang="hu-HU" sz="2000" dirty="0" smtClean="0">
                <a:solidFill>
                  <a:srgbClr val="002060"/>
                </a:solidFill>
                <a:latin typeface="Arial" panose="020B0604020202020204" pitchFamily="34" charset="0"/>
                <a:cs typeface="Arial" panose="020B0604020202020204" pitchFamily="34" charset="0"/>
              </a:rPr>
              <a:t>no </a:t>
            </a:r>
            <a:r>
              <a:rPr lang="en-US" sz="2000" dirty="0" smtClean="0">
                <a:solidFill>
                  <a:srgbClr val="002060"/>
                </a:solidFill>
                <a:latin typeface="Arial" panose="020B0604020202020204" pitchFamily="34" charset="0"/>
                <a:cs typeface="Arial" panose="020B0604020202020204" pitchFamily="34" charset="0"/>
              </a:rPr>
              <a:t>„w”, </a:t>
            </a:r>
            <a:endParaRPr lang="hu-HU" sz="2000" dirty="0" smtClean="0">
              <a:solidFill>
                <a:srgbClr val="002060"/>
              </a:solidFill>
              <a:latin typeface="Arial" panose="020B0604020202020204" pitchFamily="34" charset="0"/>
              <a:cs typeface="Arial" panose="020B0604020202020204" pitchFamily="34" charset="0"/>
            </a:endParaRPr>
          </a:p>
          <a:p>
            <a:r>
              <a:rPr lang="hu-HU" sz="2000" dirty="0">
                <a:solidFill>
                  <a:srgbClr val="002060"/>
                </a:solidFill>
                <a:latin typeface="Arial" panose="020B0604020202020204" pitchFamily="34" charset="0"/>
                <a:cs typeface="Arial" panose="020B0604020202020204" pitchFamily="34" charset="0"/>
              </a:rPr>
              <a:t> </a:t>
            </a:r>
            <a:r>
              <a:rPr lang="hu-HU" sz="2000" dirty="0" smtClean="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„mm” </a:t>
            </a:r>
            <a:r>
              <a:rPr lang="hu-HU" sz="2000" dirty="0" smtClean="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among them</a:t>
            </a:r>
            <a:r>
              <a:rPr lang="hu-HU" sz="2000" dirty="0" smtClean="0">
                <a:solidFill>
                  <a:srgbClr val="002060"/>
                </a:solidFill>
                <a:latin typeface="Arial" panose="020B0604020202020204" pitchFamily="34" charset="0"/>
                <a:cs typeface="Arial" panose="020B0604020202020204" pitchFamily="34" charset="0"/>
              </a:rPr>
              <a:t>.</a:t>
            </a:r>
            <a:endParaRPr lang="en-US" sz="2000" dirty="0" smtClean="0">
              <a:solidFill>
                <a:srgbClr val="002060"/>
              </a:solidFill>
              <a:latin typeface="Arial" panose="020B0604020202020204" pitchFamily="34" charset="0"/>
              <a:cs typeface="Arial" panose="020B0604020202020204" pitchFamily="34" charset="0"/>
            </a:endParaRPr>
          </a:p>
          <a:p>
            <a:endParaRPr lang="en-US" sz="2000" dirty="0" smtClean="0">
              <a:solidFill>
                <a:srgbClr val="002060"/>
              </a:solidFill>
              <a:latin typeface="Arial" panose="020B0604020202020204" pitchFamily="34" charset="0"/>
              <a:cs typeface="Arial" panose="020B0604020202020204" pitchFamily="34" charset="0"/>
            </a:endParaRPr>
          </a:p>
          <a:p>
            <a:r>
              <a:rPr lang="en-US" sz="2000" dirty="0" smtClean="0">
                <a:solidFill>
                  <a:srgbClr val="002060"/>
                </a:solidFill>
                <a:latin typeface="Arial" panose="020B0604020202020204" pitchFamily="34" charset="0"/>
                <a:cs typeface="Arial" panose="020B0604020202020204" pitchFamily="34" charset="0"/>
              </a:rPr>
              <a:t>Studies: High School, </a:t>
            </a:r>
            <a:r>
              <a:rPr lang="hu-HU" sz="2000" dirty="0" smtClean="0">
                <a:solidFill>
                  <a:srgbClr val="002060"/>
                </a:solidFill>
                <a:latin typeface="Arial" panose="020B0604020202020204" pitchFamily="34" charset="0"/>
                <a:cs typeface="Arial" panose="020B0604020202020204" pitchFamily="34" charset="0"/>
              </a:rPr>
              <a:t>i</a:t>
            </a:r>
            <a:r>
              <a:rPr lang="en-US" sz="2000" dirty="0" smtClean="0">
                <a:solidFill>
                  <a:srgbClr val="002060"/>
                </a:solidFill>
                <a:latin typeface="Arial" panose="020B0604020202020204" pitchFamily="34" charset="0"/>
                <a:cs typeface="Arial" panose="020B0604020202020204" pitchFamily="34" charset="0"/>
              </a:rPr>
              <a:t>n Castle of Buda, eminent even in Hungarian </a:t>
            </a:r>
          </a:p>
          <a:p>
            <a:r>
              <a:rPr lang="en-US" sz="2000" dirty="0" smtClean="0">
                <a:solidFill>
                  <a:srgbClr val="002060"/>
                </a:solidFill>
                <a:latin typeface="Arial" panose="020B0604020202020204" pitchFamily="34" charset="0"/>
                <a:cs typeface="Arial" panose="020B0604020202020204" pitchFamily="34" charset="0"/>
              </a:rPr>
              <a:t>              University (Vienna):     1837 law student</a:t>
            </a:r>
          </a:p>
          <a:p>
            <a:r>
              <a:rPr lang="en-US" sz="2000" dirty="0" smtClean="0">
                <a:solidFill>
                  <a:srgbClr val="002060"/>
                </a:solidFill>
                <a:latin typeface="Arial" panose="020B0604020202020204" pitchFamily="34" charset="0"/>
                <a:cs typeface="Arial" panose="020B0604020202020204" pitchFamily="34" charset="0"/>
              </a:rPr>
              <a:t>                                                   1838 medical student</a:t>
            </a:r>
          </a:p>
          <a:p>
            <a:r>
              <a:rPr lang="en-US"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00CC"/>
                </a:solidFill>
                <a:latin typeface="Arial" panose="020B0604020202020204" pitchFamily="34" charset="0"/>
                <a:cs typeface="Arial" panose="020B0604020202020204" pitchFamily="34" charset="0"/>
              </a:rPr>
              <a:t>1844 MD</a:t>
            </a:r>
            <a:r>
              <a:rPr lang="en-US" sz="2000" dirty="0" smtClean="0">
                <a:solidFill>
                  <a:srgbClr val="0000CC"/>
                </a:solidFill>
                <a:latin typeface="Arial" panose="020B0604020202020204" pitchFamily="34" charset="0"/>
                <a:cs typeface="Arial" panose="020B0604020202020204" pitchFamily="34" charset="0"/>
              </a:rPr>
              <a:t>.</a:t>
            </a:r>
          </a:p>
          <a:p>
            <a:r>
              <a:rPr lang="en-US" sz="2000" dirty="0" smtClean="0">
                <a:solidFill>
                  <a:srgbClr val="002060"/>
                </a:solidFill>
                <a:latin typeface="Arial" panose="020B0604020202020204" pitchFamily="34" charset="0"/>
                <a:cs typeface="Arial" panose="020B0604020202020204" pitchFamily="34" charset="0"/>
              </a:rPr>
              <a:t>                                                   1844 obstetrician</a:t>
            </a:r>
          </a:p>
          <a:p>
            <a:r>
              <a:rPr lang="en-US" sz="2000" dirty="0" smtClean="0">
                <a:solidFill>
                  <a:srgbClr val="002060"/>
                </a:solidFill>
                <a:latin typeface="Arial" panose="020B0604020202020204" pitchFamily="34" charset="0"/>
                <a:cs typeface="Arial" panose="020B0604020202020204" pitchFamily="34" charset="0"/>
              </a:rPr>
              <a:t>                                                   1845 </a:t>
            </a:r>
            <a:r>
              <a:rPr lang="en-US" sz="2000" dirty="0" err="1" smtClean="0">
                <a:solidFill>
                  <a:srgbClr val="002060"/>
                </a:solidFill>
                <a:latin typeface="Arial" panose="020B0604020202020204" pitchFamily="34" charset="0"/>
                <a:cs typeface="Arial" panose="020B0604020202020204" pitchFamily="34" charset="0"/>
              </a:rPr>
              <a:t>surg</a:t>
            </a:r>
            <a:r>
              <a:rPr lang="hu-HU" sz="2000" dirty="0" smtClean="0">
                <a:solidFill>
                  <a:srgbClr val="002060"/>
                </a:solidFill>
                <a:latin typeface="Arial" panose="020B0604020202020204" pitchFamily="34" charset="0"/>
                <a:cs typeface="Arial" panose="020B0604020202020204" pitchFamily="34" charset="0"/>
              </a:rPr>
              <a:t>eon</a:t>
            </a:r>
            <a:endParaRPr lang="en-US" sz="2000" dirty="0" smtClean="0">
              <a:solidFill>
                <a:srgbClr val="002060"/>
              </a:solidFill>
              <a:latin typeface="Arial" panose="020B0604020202020204" pitchFamily="34" charset="0"/>
              <a:cs typeface="Arial" panose="020B0604020202020204" pitchFamily="34" charset="0"/>
            </a:endParaRPr>
          </a:p>
          <a:p>
            <a:endParaRPr lang="en-US" sz="2000" dirty="0" smtClean="0">
              <a:solidFill>
                <a:srgbClr val="002060"/>
              </a:solidFill>
              <a:latin typeface="Arial" panose="020B0604020202020204" pitchFamily="34" charset="0"/>
              <a:cs typeface="Arial" panose="020B0604020202020204" pitchFamily="34" charset="0"/>
            </a:endParaRPr>
          </a:p>
          <a:p>
            <a:r>
              <a:rPr lang="en-US" sz="2000" dirty="0" smtClean="0">
                <a:solidFill>
                  <a:srgbClr val="002060"/>
                </a:solidFill>
                <a:latin typeface="Arial" panose="020B0604020202020204" pitchFamily="34" charset="0"/>
                <a:cs typeface="Arial" panose="020B0604020202020204" pitchFamily="34" charset="0"/>
              </a:rPr>
              <a:t>Work:  </a:t>
            </a:r>
            <a:r>
              <a:rPr lang="hu-HU" sz="2000" dirty="0" smtClean="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Obstetrics Department, Vienna University 1844-1850</a:t>
            </a:r>
          </a:p>
          <a:p>
            <a:r>
              <a:rPr lang="en-US"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00CC"/>
                </a:solidFill>
                <a:latin typeface="Arial" panose="020B0604020202020204" pitchFamily="34" charset="0"/>
                <a:cs typeface="Arial" panose="020B0604020202020204" pitchFamily="34" charset="0"/>
              </a:rPr>
              <a:t>Discovery 1847 </a:t>
            </a:r>
            <a:r>
              <a:rPr lang="en-US" sz="2000" dirty="0" smtClean="0">
                <a:solidFill>
                  <a:srgbClr val="0000CC"/>
                </a:solidFill>
                <a:latin typeface="Arial" panose="020B0604020202020204" pitchFamily="34" charset="0"/>
                <a:cs typeface="Arial" panose="020B0604020202020204" pitchFamily="34" charset="0"/>
              </a:rPr>
              <a:t>(29 years old)</a:t>
            </a:r>
          </a:p>
          <a:p>
            <a:r>
              <a:rPr lang="en-US" sz="2000" dirty="0" smtClean="0">
                <a:solidFill>
                  <a:srgbClr val="002060"/>
                </a:solidFill>
                <a:latin typeface="Arial" panose="020B0604020202020204" pitchFamily="34" charset="0"/>
                <a:cs typeface="Arial" panose="020B0604020202020204" pitchFamily="34" charset="0"/>
              </a:rPr>
              <a:t>               Head of </a:t>
            </a:r>
            <a:r>
              <a:rPr lang="en-US" sz="2000" dirty="0" err="1" smtClean="0">
                <a:solidFill>
                  <a:srgbClr val="002060"/>
                </a:solidFill>
                <a:latin typeface="Arial" panose="020B0604020202020204" pitchFamily="34" charset="0"/>
                <a:cs typeface="Arial" panose="020B0604020202020204" pitchFamily="34" charset="0"/>
              </a:rPr>
              <a:t>Obste</a:t>
            </a:r>
            <a:r>
              <a:rPr lang="hu-HU" sz="2000" dirty="0" smtClean="0">
                <a:solidFill>
                  <a:srgbClr val="002060"/>
                </a:solidFill>
                <a:latin typeface="Arial" panose="020B0604020202020204" pitchFamily="34" charset="0"/>
                <a:cs typeface="Arial" panose="020B0604020202020204" pitchFamily="34" charset="0"/>
              </a:rPr>
              <a:t>t</a:t>
            </a:r>
            <a:r>
              <a:rPr lang="en-US" sz="2000" dirty="0" err="1" smtClean="0">
                <a:solidFill>
                  <a:srgbClr val="002060"/>
                </a:solidFill>
                <a:latin typeface="Arial" panose="020B0604020202020204" pitchFamily="34" charset="0"/>
                <a:cs typeface="Arial" panose="020B0604020202020204" pitchFamily="34" charset="0"/>
              </a:rPr>
              <a:t>rics</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Rókus</a:t>
            </a:r>
            <a:r>
              <a:rPr lang="en-US" sz="2000" dirty="0" smtClean="0">
                <a:solidFill>
                  <a:srgbClr val="002060"/>
                </a:solidFill>
                <a:latin typeface="Arial" panose="020B0604020202020204" pitchFamily="34" charset="0"/>
                <a:cs typeface="Arial" panose="020B0604020202020204" pitchFamily="34" charset="0"/>
              </a:rPr>
              <a:t> Hospital, Pest  1851-1855</a:t>
            </a:r>
          </a:p>
          <a:p>
            <a:r>
              <a:rPr lang="en-US" sz="2000" dirty="0" smtClean="0">
                <a:solidFill>
                  <a:srgbClr val="002060"/>
                </a:solidFill>
                <a:latin typeface="Arial" panose="020B0604020202020204" pitchFamily="34" charset="0"/>
                <a:cs typeface="Arial" panose="020B0604020202020204" pitchFamily="34" charset="0"/>
              </a:rPr>
              <a:t>               Professor of </a:t>
            </a:r>
            <a:r>
              <a:rPr lang="en-US" sz="2000" dirty="0" err="1" smtClean="0">
                <a:solidFill>
                  <a:srgbClr val="002060"/>
                </a:solidFill>
                <a:latin typeface="Arial" panose="020B0604020202020204" pitchFamily="34" charset="0"/>
                <a:cs typeface="Arial" panose="020B0604020202020204" pitchFamily="34" charset="0"/>
              </a:rPr>
              <a:t>Obste</a:t>
            </a:r>
            <a:r>
              <a:rPr lang="hu-HU" sz="2000" dirty="0" smtClean="0">
                <a:solidFill>
                  <a:srgbClr val="002060"/>
                </a:solidFill>
                <a:latin typeface="Arial" panose="020B0604020202020204" pitchFamily="34" charset="0"/>
                <a:cs typeface="Arial" panose="020B0604020202020204" pitchFamily="34" charset="0"/>
              </a:rPr>
              <a:t>t</a:t>
            </a:r>
            <a:r>
              <a:rPr lang="en-US" sz="2000" dirty="0" err="1" smtClean="0">
                <a:solidFill>
                  <a:srgbClr val="002060"/>
                </a:solidFill>
                <a:latin typeface="Arial" panose="020B0604020202020204" pitchFamily="34" charset="0"/>
                <a:cs typeface="Arial" panose="020B0604020202020204" pitchFamily="34" charset="0"/>
              </a:rPr>
              <a:t>rics</a:t>
            </a:r>
            <a:r>
              <a:rPr lang="en-US" sz="2000" dirty="0" smtClean="0">
                <a:solidFill>
                  <a:srgbClr val="002060"/>
                </a:solidFill>
                <a:latin typeface="Arial" panose="020B0604020202020204" pitchFamily="34" charset="0"/>
                <a:cs typeface="Arial" panose="020B0604020202020204" pitchFamily="34" charset="0"/>
              </a:rPr>
              <a:t> University of Pest  1855-</a:t>
            </a:r>
            <a:r>
              <a:rPr lang="hu-HU" sz="2000" dirty="0" smtClean="0">
                <a:solidFill>
                  <a:srgbClr val="002060"/>
                </a:solidFill>
                <a:latin typeface="Arial" panose="020B0604020202020204" pitchFamily="34" charset="0"/>
                <a:cs typeface="Arial" panose="020B0604020202020204" pitchFamily="34" charset="0"/>
              </a:rPr>
              <a:t>1865</a:t>
            </a:r>
            <a:endParaRPr lang="en-US" sz="2000" dirty="0" smtClean="0">
              <a:solidFill>
                <a:srgbClr val="002060"/>
              </a:solidFill>
              <a:latin typeface="Arial" panose="020B0604020202020204" pitchFamily="34" charset="0"/>
              <a:cs typeface="Arial" panose="020B0604020202020204" pitchFamily="34" charset="0"/>
            </a:endParaRPr>
          </a:p>
          <a:p>
            <a:endParaRPr lang="en-US" sz="2000" dirty="0" smtClean="0">
              <a:solidFill>
                <a:srgbClr val="002060"/>
              </a:solidFill>
              <a:latin typeface="Arial" panose="020B0604020202020204" pitchFamily="34" charset="0"/>
              <a:cs typeface="Arial" panose="020B0604020202020204" pitchFamily="34" charset="0"/>
            </a:endParaRPr>
          </a:p>
          <a:p>
            <a:r>
              <a:rPr lang="en-US" sz="2000" dirty="0" smtClean="0">
                <a:solidFill>
                  <a:srgbClr val="002060"/>
                </a:solidFill>
                <a:latin typeface="Arial" panose="020B0604020202020204" pitchFamily="34" charset="0"/>
                <a:cs typeface="Arial" panose="020B0604020202020204" pitchFamily="34" charset="0"/>
              </a:rPr>
              <a:t>Death: </a:t>
            </a:r>
            <a:r>
              <a:rPr lang="hu-HU" sz="2000" dirty="0" smtClean="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1865</a:t>
            </a:r>
            <a:r>
              <a:rPr lang="hu-HU" sz="2000" dirty="0" smtClean="0">
                <a:solidFill>
                  <a:srgbClr val="002060"/>
                </a:solidFill>
                <a:latin typeface="Arial" panose="020B0604020202020204" pitchFamily="34" charset="0"/>
                <a:cs typeface="Arial" panose="020B0604020202020204" pitchFamily="34" charset="0"/>
              </a:rPr>
              <a:t>,</a:t>
            </a:r>
            <a:r>
              <a:rPr lang="en-US" sz="2000" dirty="0" smtClean="0">
                <a:solidFill>
                  <a:srgbClr val="002060"/>
                </a:solidFill>
                <a:latin typeface="Arial" panose="020B0604020202020204" pitchFamily="34" charset="0"/>
                <a:cs typeface="Arial" panose="020B0604020202020204" pitchFamily="34" charset="0"/>
              </a:rPr>
              <a:t> Vienna</a:t>
            </a:r>
            <a:endParaRPr lang="en-US"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593289"/>
            <a:ext cx="10064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863969"/>
            <a:ext cx="2237946"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5"/>
          <p:cNvSpPr txBox="1"/>
          <p:nvPr/>
        </p:nvSpPr>
        <p:spPr>
          <a:xfrm>
            <a:off x="7232098" y="4016097"/>
            <a:ext cx="889987" cy="276999"/>
          </a:xfrm>
          <a:prstGeom prst="rect">
            <a:avLst/>
          </a:prstGeom>
          <a:noFill/>
        </p:spPr>
        <p:txBody>
          <a:bodyPr wrap="none" rtlCol="0">
            <a:spAutoFit/>
          </a:bodyPr>
          <a:lstStyle/>
          <a:p>
            <a:r>
              <a:rPr lang="hu-HU" sz="1200" dirty="0" smtClean="0">
                <a:solidFill>
                  <a:srgbClr val="000066"/>
                </a:solidFill>
              </a:rPr>
              <a:t>Buda, 1818</a:t>
            </a:r>
            <a:endParaRPr lang="hu-HU" sz="1200" dirty="0">
              <a:solidFill>
                <a:srgbClr val="000066"/>
              </a:solidFill>
            </a:endParaRPr>
          </a:p>
        </p:txBody>
      </p:sp>
    </p:spTree>
    <p:extLst>
      <p:ext uri="{BB962C8B-B14F-4D97-AF65-F5344CB8AC3E}">
        <p14:creationId xmlns:p14="http://schemas.microsoft.com/office/powerpoint/2010/main" val="33188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043608" y="1877923"/>
            <a:ext cx="7015435" cy="1200329"/>
          </a:xfrm>
          <a:prstGeom prst="rect">
            <a:avLst/>
          </a:prstGeom>
          <a:noFill/>
        </p:spPr>
        <p:txBody>
          <a:bodyPr wrap="square" rtlCol="0">
            <a:spAutoFit/>
          </a:bodyPr>
          <a:lstStyle/>
          <a:p>
            <a:r>
              <a:rPr lang="en-US" sz="2400" b="1" dirty="0" smtClean="0">
                <a:solidFill>
                  <a:srgbClr val="FF33CC"/>
                </a:solidFill>
                <a:latin typeface="Arial" panose="020B0604020202020204" pitchFamily="34" charset="0"/>
                <a:cs typeface="Arial" panose="020B0604020202020204" pitchFamily="34" charset="0"/>
              </a:rPr>
              <a:t>Animal experimental model of puerperal fever</a:t>
            </a:r>
            <a:endParaRPr lang="hu-HU" sz="2400" b="1" dirty="0" smtClean="0">
              <a:solidFill>
                <a:srgbClr val="FF33CC"/>
              </a:solidFill>
              <a:latin typeface="Arial" panose="020B0604020202020204" pitchFamily="34" charset="0"/>
              <a:cs typeface="Arial" panose="020B0604020202020204" pitchFamily="34" charset="0"/>
            </a:endParaRPr>
          </a:p>
          <a:p>
            <a:endParaRPr lang="en-US" sz="2400" b="1" dirty="0" smtClean="0">
              <a:solidFill>
                <a:srgbClr val="002060"/>
              </a:solidFill>
              <a:latin typeface="Arial" panose="020B0604020202020204" pitchFamily="34" charset="0"/>
              <a:cs typeface="Arial" panose="020B0604020202020204" pitchFamily="34" charset="0"/>
            </a:endParaRPr>
          </a:p>
          <a:p>
            <a:r>
              <a:rPr lang="en-US" sz="2400" b="1" dirty="0" smtClean="0">
                <a:solidFill>
                  <a:srgbClr val="FF33CC"/>
                </a:solidFill>
                <a:latin typeface="Arial" panose="020B0604020202020204" pitchFamily="34" charset="0"/>
                <a:cs typeface="Arial" panose="020B0604020202020204" pitchFamily="34" charset="0"/>
              </a:rPr>
              <a:t>         </a:t>
            </a:r>
            <a:r>
              <a:rPr lang="hu-HU" sz="2400" b="1" dirty="0" smtClean="0">
                <a:solidFill>
                  <a:srgbClr val="FF33CC"/>
                </a:solidFill>
                <a:latin typeface="Arial" panose="020B0604020202020204" pitchFamily="34" charset="0"/>
                <a:cs typeface="Arial" panose="020B0604020202020204" pitchFamily="34" charset="0"/>
              </a:rPr>
              <a:t> </a:t>
            </a:r>
            <a:r>
              <a:rPr lang="en-US" sz="2400" b="1" dirty="0" smtClean="0">
                <a:solidFill>
                  <a:srgbClr val="FF33CC"/>
                </a:solidFill>
                <a:latin typeface="Arial" panose="020B0604020202020204" pitchFamily="34" charset="0"/>
                <a:cs typeface="Arial" panose="020B0604020202020204" pitchFamily="34" charset="0"/>
              </a:rPr>
              <a:t>Pioneer</a:t>
            </a:r>
            <a:r>
              <a:rPr lang="en-US" sz="2400" dirty="0" smtClean="0">
                <a:solidFill>
                  <a:srgbClr val="FF33CC"/>
                </a:solidFill>
                <a:latin typeface="Arial" panose="020B0604020202020204" pitchFamily="34" charset="0"/>
                <a:cs typeface="Arial" panose="020B0604020202020204" pitchFamily="34" charset="0"/>
              </a:rPr>
              <a:t> </a:t>
            </a:r>
            <a:r>
              <a:rPr lang="en-US" sz="2400" b="1" dirty="0" smtClean="0">
                <a:solidFill>
                  <a:srgbClr val="FF33CC"/>
                </a:solidFill>
                <a:latin typeface="Arial" panose="020B0604020202020204" pitchFamily="34" charset="0"/>
                <a:cs typeface="Arial" panose="020B0604020202020204" pitchFamily="34" charset="0"/>
              </a:rPr>
              <a:t>of Clinical Pathophysiology</a:t>
            </a:r>
            <a:endParaRPr lang="en-US" sz="2400" b="1" dirty="0">
              <a:solidFill>
                <a:srgbClr val="FF33CC"/>
              </a:solidFill>
              <a:latin typeface="Arial" panose="020B0604020202020204" pitchFamily="34" charset="0"/>
              <a:cs typeface="Arial" panose="020B0604020202020204" pitchFamily="34" charset="0"/>
            </a:endParaRPr>
          </a:p>
        </p:txBody>
      </p:sp>
      <p:sp>
        <p:nvSpPr>
          <p:cNvPr id="4" name="Téglalap 3"/>
          <p:cNvSpPr/>
          <p:nvPr/>
        </p:nvSpPr>
        <p:spPr>
          <a:xfrm>
            <a:off x="1763688" y="961564"/>
            <a:ext cx="5256584" cy="461665"/>
          </a:xfrm>
          <a:prstGeom prst="rect">
            <a:avLst/>
          </a:prstGeom>
        </p:spPr>
        <p:txBody>
          <a:bodyPr wrap="square">
            <a:spAutoFit/>
          </a:bodyPr>
          <a:lstStyle/>
          <a:p>
            <a:r>
              <a:rPr lang="en-US" sz="2400" b="1" dirty="0">
                <a:solidFill>
                  <a:srgbClr val="0000CC"/>
                </a:solidFill>
                <a:latin typeface="Arial" panose="020B0604020202020204" pitchFamily="34" charset="0"/>
                <a:cs typeface="Arial" panose="020B0604020202020204" pitchFamily="34" charset="0"/>
              </a:rPr>
              <a:t>Pioneer</a:t>
            </a:r>
            <a:r>
              <a:rPr lang="hu-HU" sz="2400" b="1" dirty="0">
                <a:solidFill>
                  <a:srgbClr val="0000CC"/>
                </a:solidFill>
                <a:latin typeface="Arial" panose="020B0604020202020204" pitchFamily="34" charset="0"/>
                <a:cs typeface="Arial" panose="020B0604020202020204" pitchFamily="34" charset="0"/>
              </a:rPr>
              <a:t> of </a:t>
            </a:r>
            <a:r>
              <a:rPr lang="hu-HU" sz="2400" b="1" dirty="0" err="1">
                <a:solidFill>
                  <a:srgbClr val="0000CC"/>
                </a:solidFill>
                <a:latin typeface="Arial" panose="020B0604020202020204" pitchFamily="34" charset="0"/>
                <a:cs typeface="Arial" panose="020B0604020202020204" pitchFamily="34" charset="0"/>
              </a:rPr>
              <a:t>Epidemiology</a:t>
            </a:r>
            <a:r>
              <a:rPr lang="hu-HU" sz="2400" b="1" dirty="0">
                <a:solidFill>
                  <a:srgbClr val="0000CC"/>
                </a:solidFill>
                <a:latin typeface="Arial" panose="020B0604020202020204" pitchFamily="34" charset="0"/>
                <a:cs typeface="Arial" panose="020B0604020202020204" pitchFamily="34" charset="0"/>
              </a:rPr>
              <a:t> Research</a:t>
            </a:r>
            <a:endParaRPr lang="hu-HU" sz="2400" dirty="0">
              <a:solidFill>
                <a:prstClr val="black"/>
              </a:solidFill>
            </a:endParaRPr>
          </a:p>
        </p:txBody>
      </p:sp>
      <p:sp>
        <p:nvSpPr>
          <p:cNvPr id="5" name="Téglalap 4"/>
          <p:cNvSpPr/>
          <p:nvPr/>
        </p:nvSpPr>
        <p:spPr>
          <a:xfrm>
            <a:off x="1043608" y="3573016"/>
            <a:ext cx="7015435" cy="1200329"/>
          </a:xfrm>
          <a:prstGeom prst="rect">
            <a:avLst/>
          </a:prstGeom>
        </p:spPr>
        <p:txBody>
          <a:bodyPr wrap="square">
            <a:spAutoFit/>
          </a:bodyPr>
          <a:lstStyle/>
          <a:p>
            <a:pPr algn="ctr"/>
            <a:r>
              <a:rPr lang="en-US" sz="2400" b="1" dirty="0" err="1" smtClean="0">
                <a:solidFill>
                  <a:srgbClr val="0000CC"/>
                </a:solidFill>
                <a:latin typeface="Arial" panose="020B0604020202020204" pitchFamily="34" charset="0"/>
                <a:cs typeface="Arial" panose="020B0604020202020204" pitchFamily="34" charset="0"/>
              </a:rPr>
              <a:t>Semmelweis</a:t>
            </a:r>
            <a:r>
              <a:rPr lang="en-US" sz="2400" b="1" dirty="0" smtClean="0">
                <a:solidFill>
                  <a:srgbClr val="0000CC"/>
                </a:solidFill>
                <a:latin typeface="Arial" panose="020B0604020202020204" pitchFamily="34" charset="0"/>
                <a:cs typeface="Arial" panose="020B0604020202020204" pitchFamily="34" charset="0"/>
              </a:rPr>
              <a:t> </a:t>
            </a:r>
            <a:r>
              <a:rPr lang="en-US" sz="2400" b="1" dirty="0">
                <a:solidFill>
                  <a:srgbClr val="0000CC"/>
                </a:solidFill>
                <a:latin typeface="Arial" panose="020B0604020202020204" pitchFamily="34" charset="0"/>
                <a:cs typeface="Arial" panose="020B0604020202020204" pitchFamily="34" charset="0"/>
              </a:rPr>
              <a:t>managed to beat the </a:t>
            </a:r>
            <a:r>
              <a:rPr lang="en-US" sz="2400" b="1" dirty="0" smtClean="0">
                <a:solidFill>
                  <a:srgbClr val="0000CC"/>
                </a:solidFill>
                <a:latin typeface="Arial" panose="020B0604020202020204" pitchFamily="34" charset="0"/>
                <a:cs typeface="Arial" panose="020B0604020202020204" pitchFamily="34" charset="0"/>
              </a:rPr>
              <a:t>disease,</a:t>
            </a:r>
            <a:endParaRPr lang="hu-HU" sz="2400" b="1" dirty="0" smtClean="0">
              <a:solidFill>
                <a:srgbClr val="0000CC"/>
              </a:solidFill>
              <a:latin typeface="Arial" panose="020B0604020202020204" pitchFamily="34" charset="0"/>
              <a:cs typeface="Arial" panose="020B0604020202020204" pitchFamily="34" charset="0"/>
            </a:endParaRPr>
          </a:p>
          <a:p>
            <a:pPr algn="ctr"/>
            <a:r>
              <a:rPr lang="en-US" sz="2400" b="1" dirty="0" smtClean="0">
                <a:solidFill>
                  <a:srgbClr val="0000CC"/>
                </a:solidFill>
                <a:latin typeface="Arial" panose="020B0604020202020204" pitchFamily="34" charset="0"/>
                <a:cs typeface="Arial" panose="020B0604020202020204" pitchFamily="34" charset="0"/>
              </a:rPr>
              <a:t>but </a:t>
            </a:r>
            <a:r>
              <a:rPr lang="en-US" sz="2400" b="1" dirty="0">
                <a:solidFill>
                  <a:srgbClr val="0000CC"/>
                </a:solidFill>
                <a:latin typeface="Arial" panose="020B0604020202020204" pitchFamily="34" charset="0"/>
                <a:cs typeface="Arial" panose="020B0604020202020204" pitchFamily="34" charset="0"/>
              </a:rPr>
              <a:t>did not succeed </a:t>
            </a:r>
            <a:endParaRPr lang="hu-HU" sz="2400" b="1" dirty="0" smtClean="0">
              <a:solidFill>
                <a:srgbClr val="0000CC"/>
              </a:solidFill>
              <a:latin typeface="Arial" panose="020B0604020202020204" pitchFamily="34" charset="0"/>
              <a:cs typeface="Arial" panose="020B0604020202020204" pitchFamily="34" charset="0"/>
            </a:endParaRPr>
          </a:p>
          <a:p>
            <a:pPr algn="ctr"/>
            <a:r>
              <a:rPr lang="en-US" sz="2400" b="1" dirty="0" smtClean="0">
                <a:solidFill>
                  <a:srgbClr val="0000CC"/>
                </a:solidFill>
                <a:latin typeface="Arial" panose="020B0604020202020204" pitchFamily="34" charset="0"/>
                <a:cs typeface="Arial" panose="020B0604020202020204" pitchFamily="34" charset="0"/>
              </a:rPr>
              <a:t>in </a:t>
            </a:r>
            <a:r>
              <a:rPr lang="en-US" sz="2400" b="1" dirty="0">
                <a:solidFill>
                  <a:srgbClr val="0000CC"/>
                </a:solidFill>
                <a:latin typeface="Arial" panose="020B0604020202020204" pitchFamily="34" charset="0"/>
                <a:cs typeface="Arial" panose="020B0604020202020204" pitchFamily="34" charset="0"/>
              </a:rPr>
              <a:t>convincing the age!</a:t>
            </a:r>
            <a:endParaRPr lang="hu-HU" sz="2400" dirty="0">
              <a:solidFill>
                <a:prstClr val="black"/>
              </a:solidFill>
            </a:endParaRPr>
          </a:p>
        </p:txBody>
      </p:sp>
      <p:sp>
        <p:nvSpPr>
          <p:cNvPr id="7" name="Szövegdoboz 6"/>
          <p:cNvSpPr txBox="1"/>
          <p:nvPr/>
        </p:nvSpPr>
        <p:spPr>
          <a:xfrm>
            <a:off x="3131840" y="5589240"/>
            <a:ext cx="3042821" cy="461665"/>
          </a:xfrm>
          <a:prstGeom prst="rect">
            <a:avLst/>
          </a:prstGeom>
          <a:noFill/>
        </p:spPr>
        <p:txBody>
          <a:bodyPr wrap="none" rtlCol="0">
            <a:spAutoFit/>
          </a:bodyPr>
          <a:lstStyle/>
          <a:p>
            <a:r>
              <a:rPr lang="hu-HU" sz="2400" b="1" dirty="0" smtClean="0">
                <a:solidFill>
                  <a:srgbClr val="FF33CC"/>
                </a:solidFill>
                <a:latin typeface="Arial" panose="020B0604020202020204" pitchFamily="34" charset="0"/>
                <a:cs typeface="Arial" panose="020B0604020202020204" pitchFamily="34" charset="0"/>
              </a:rPr>
              <a:t>Semmelweis Reflex</a:t>
            </a:r>
            <a:endParaRPr lang="hu-HU" sz="2400" b="1" dirty="0">
              <a:solidFill>
                <a:srgbClr val="FF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216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611560" y="3453382"/>
            <a:ext cx="8136904" cy="3046988"/>
          </a:xfrm>
          <a:prstGeom prst="rect">
            <a:avLst/>
          </a:prstGeom>
        </p:spPr>
        <p:txBody>
          <a:bodyPr wrap="square">
            <a:spAutoFit/>
          </a:bodyPr>
          <a:lstStyle/>
          <a:p>
            <a:endParaRPr lang="hu-HU" sz="2400" i="1" dirty="0">
              <a:solidFill>
                <a:srgbClr val="F79646">
                  <a:lumMod val="50000"/>
                </a:srgbClr>
              </a:solidFill>
              <a:latin typeface="Arial" panose="020B0604020202020204" pitchFamily="34" charset="0"/>
              <a:cs typeface="Arial" panose="020B0604020202020204" pitchFamily="34" charset="0"/>
            </a:endParaRPr>
          </a:p>
          <a:p>
            <a:r>
              <a:rPr lang="hu-HU" sz="2400" dirty="0" err="1" smtClean="0">
                <a:solidFill>
                  <a:srgbClr val="002060"/>
                </a:solidFill>
                <a:latin typeface="Arial" panose="020B0604020202020204" pitchFamily="34" charset="0"/>
                <a:cs typeface="Arial" panose="020B0604020202020204" pitchFamily="34" charset="0"/>
              </a:rPr>
              <a:t>Also</a:t>
            </a:r>
            <a:r>
              <a:rPr lang="hu-HU" sz="2400" dirty="0" smtClean="0">
                <a:solidFill>
                  <a:srgbClr val="002060"/>
                </a:solidFill>
                <a:latin typeface="Arial" panose="020B0604020202020204" pitchFamily="34" charset="0"/>
                <a:cs typeface="Arial" panose="020B0604020202020204" pitchFamily="34" charset="0"/>
              </a:rPr>
              <a:t> </a:t>
            </a:r>
            <a:r>
              <a:rPr lang="hu-HU" sz="2400" dirty="0" err="1">
                <a:solidFill>
                  <a:srgbClr val="002060"/>
                </a:solidFill>
                <a:latin typeface="Arial" panose="020B0604020202020204" pitchFamily="34" charset="0"/>
                <a:cs typeface="Arial" panose="020B0604020202020204" pitchFamily="34" charset="0"/>
              </a:rPr>
              <a:t>published</a:t>
            </a:r>
            <a:r>
              <a:rPr lang="hu-HU" sz="2400" dirty="0">
                <a:solidFill>
                  <a:srgbClr val="002060"/>
                </a:solidFill>
                <a:latin typeface="Arial" panose="020B0604020202020204" pitchFamily="34" charset="0"/>
                <a:cs typeface="Arial" panose="020B0604020202020204" pitchFamily="34" charset="0"/>
              </a:rPr>
              <a:t> </a:t>
            </a:r>
            <a:r>
              <a:rPr lang="hu-HU" sz="2400" dirty="0" err="1">
                <a:solidFill>
                  <a:srgbClr val="002060"/>
                </a:solidFill>
                <a:latin typeface="Arial" panose="020B0604020202020204" pitchFamily="34" charset="0"/>
                <a:cs typeface="Arial" panose="020B0604020202020204" pitchFamily="34" charset="0"/>
              </a:rPr>
              <a:t>in</a:t>
            </a:r>
            <a:r>
              <a:rPr lang="hu-HU" sz="2400" dirty="0">
                <a:solidFill>
                  <a:srgbClr val="002060"/>
                </a:solidFill>
                <a:latin typeface="Arial" panose="020B0604020202020204" pitchFamily="34" charset="0"/>
                <a:cs typeface="Arial" panose="020B0604020202020204" pitchFamily="34" charset="0"/>
              </a:rPr>
              <a:t> English </a:t>
            </a:r>
            <a:r>
              <a:rPr lang="hu-HU" sz="2400" dirty="0" err="1">
                <a:solidFill>
                  <a:srgbClr val="002060"/>
                </a:solidFill>
                <a:latin typeface="Arial" panose="020B0604020202020204" pitchFamily="34" charset="0"/>
                <a:cs typeface="Arial" panose="020B0604020202020204" pitchFamily="34" charset="0"/>
              </a:rPr>
              <a:t>in</a:t>
            </a:r>
            <a:r>
              <a:rPr lang="hu-HU" sz="2400" dirty="0">
                <a:solidFill>
                  <a:srgbClr val="002060"/>
                </a:solidFill>
                <a:latin typeface="Arial" panose="020B0604020202020204" pitchFamily="34" charset="0"/>
                <a:cs typeface="Arial" panose="020B0604020202020204" pitchFamily="34" charset="0"/>
              </a:rPr>
              <a:t> </a:t>
            </a:r>
            <a:r>
              <a:rPr lang="hu-HU" sz="2400" dirty="0" err="1">
                <a:solidFill>
                  <a:srgbClr val="002060"/>
                </a:solidFill>
                <a:latin typeface="Arial" panose="020B0604020202020204" pitchFamily="34" charset="0"/>
                <a:cs typeface="Arial" panose="020B0604020202020204" pitchFamily="34" charset="0"/>
              </a:rPr>
              <a:t>the</a:t>
            </a:r>
            <a:r>
              <a:rPr lang="hu-HU" sz="2400" dirty="0">
                <a:solidFill>
                  <a:srgbClr val="002060"/>
                </a:solidFill>
                <a:latin typeface="Arial" panose="020B0604020202020204" pitchFamily="34" charset="0"/>
                <a:cs typeface="Arial" panose="020B0604020202020204" pitchFamily="34" charset="0"/>
              </a:rPr>
              <a:t> United </a:t>
            </a:r>
            <a:r>
              <a:rPr lang="hu-HU" sz="2400" dirty="0" err="1">
                <a:solidFill>
                  <a:srgbClr val="002060"/>
                </a:solidFill>
                <a:latin typeface="Arial" panose="020B0604020202020204" pitchFamily="34" charset="0"/>
                <a:cs typeface="Arial" panose="020B0604020202020204" pitchFamily="34" charset="0"/>
              </a:rPr>
              <a:t>States</a:t>
            </a:r>
            <a:r>
              <a:rPr lang="hu-HU" sz="2400" dirty="0">
                <a:solidFill>
                  <a:srgbClr val="002060"/>
                </a:solidFill>
                <a:latin typeface="Arial" panose="020B0604020202020204" pitchFamily="34" charset="0"/>
                <a:cs typeface="Arial" panose="020B0604020202020204" pitchFamily="34" charset="0"/>
              </a:rPr>
              <a:t> </a:t>
            </a:r>
            <a:r>
              <a:rPr lang="hu-HU" sz="2400" dirty="0" err="1">
                <a:solidFill>
                  <a:srgbClr val="002060"/>
                </a:solidFill>
                <a:latin typeface="Arial" panose="020B0604020202020204" pitchFamily="34" charset="0"/>
                <a:cs typeface="Arial" panose="020B0604020202020204" pitchFamily="34" charset="0"/>
              </a:rPr>
              <a:t>in</a:t>
            </a:r>
            <a:r>
              <a:rPr lang="hu-HU" sz="2400" dirty="0">
                <a:solidFill>
                  <a:srgbClr val="002060"/>
                </a:solidFill>
                <a:latin typeface="Arial" panose="020B0604020202020204" pitchFamily="34" charset="0"/>
                <a:cs typeface="Arial" panose="020B0604020202020204" pitchFamily="34" charset="0"/>
              </a:rPr>
              <a:t> 1941. The </a:t>
            </a:r>
            <a:r>
              <a:rPr lang="hu-HU" sz="2400" dirty="0" smtClean="0">
                <a:solidFill>
                  <a:srgbClr val="002060"/>
                </a:solidFill>
                <a:latin typeface="Arial" panose="020B0604020202020204" pitchFamily="34" charset="0"/>
                <a:cs typeface="Arial" panose="020B0604020202020204" pitchFamily="34" charset="0"/>
              </a:rPr>
              <a:t>renown </a:t>
            </a:r>
            <a:r>
              <a:rPr lang="hu-HU" sz="2400" dirty="0">
                <a:solidFill>
                  <a:srgbClr val="002060"/>
                </a:solidFill>
                <a:latin typeface="Arial" panose="020B0604020202020204" pitchFamily="34" charset="0"/>
                <a:cs typeface="Arial" panose="020B0604020202020204" pitchFamily="34" charset="0"/>
              </a:rPr>
              <a:t>historiographer </a:t>
            </a:r>
            <a:r>
              <a:rPr lang="hu-HU" sz="2400" b="1" dirty="0">
                <a:solidFill>
                  <a:srgbClr val="002060"/>
                </a:solidFill>
                <a:latin typeface="Arial" panose="020B0604020202020204" pitchFamily="34" charset="0"/>
                <a:cs typeface="Arial" panose="020B0604020202020204" pitchFamily="34" charset="0"/>
              </a:rPr>
              <a:t>Sticker</a:t>
            </a:r>
            <a:r>
              <a:rPr lang="hu-HU" sz="2400" dirty="0">
                <a:solidFill>
                  <a:srgbClr val="002060"/>
                </a:solidFill>
                <a:latin typeface="Arial" panose="020B0604020202020204" pitchFamily="34" charset="0"/>
                <a:cs typeface="Arial" panose="020B0604020202020204" pitchFamily="34" charset="0"/>
              </a:rPr>
              <a:t> wrote the following when reviewing the book: „the truth of its content and the clarity of its presentation put it among the best publications in medical literature</a:t>
            </a:r>
            <a:r>
              <a:rPr lang="hu-HU" sz="2400" b="1" dirty="0">
                <a:solidFill>
                  <a:srgbClr val="002060"/>
                </a:solidFill>
                <a:latin typeface="Arial" panose="020B0604020202020204" pitchFamily="34" charset="0"/>
                <a:cs typeface="Arial" panose="020B0604020202020204" pitchFamily="34" charset="0"/>
              </a:rPr>
              <a:t>, </a:t>
            </a:r>
            <a:r>
              <a:rPr lang="hu-HU" sz="2400" b="1" dirty="0">
                <a:solidFill>
                  <a:srgbClr val="0000CC"/>
                </a:solidFill>
                <a:latin typeface="Arial" panose="020B0604020202020204" pitchFamily="34" charset="0"/>
                <a:cs typeface="Arial" panose="020B0604020202020204" pitchFamily="34" charset="0"/>
              </a:rPr>
              <a:t>it should be considered in line with Robert Koch’s book „Study of the Aetiology of Wound Infections” and Pasteur’s articles on fowl cholera</a:t>
            </a:r>
            <a:r>
              <a:rPr lang="hu-HU" sz="2400" b="1" dirty="0" smtClean="0">
                <a:solidFill>
                  <a:srgbClr val="0000CC"/>
                </a:solidFill>
                <a:latin typeface="Arial" panose="020B0604020202020204" pitchFamily="34" charset="0"/>
                <a:cs typeface="Arial" panose="020B0604020202020204" pitchFamily="34" charset="0"/>
              </a:rPr>
              <a:t>.</a:t>
            </a:r>
            <a:endParaRPr lang="hu-HU" i="1" dirty="0">
              <a:solidFill>
                <a:srgbClr val="F79646">
                  <a:lumMod val="50000"/>
                </a:srgbClr>
              </a:solidFill>
              <a:latin typeface="Arial" panose="020B0604020202020204" pitchFamily="34" charset="0"/>
              <a:cs typeface="Arial" panose="020B0604020202020204" pitchFamily="34" charset="0"/>
            </a:endParaRPr>
          </a:p>
        </p:txBody>
      </p:sp>
      <p:sp>
        <p:nvSpPr>
          <p:cNvPr id="2" name="Téglalap 1"/>
          <p:cNvSpPr/>
          <p:nvPr/>
        </p:nvSpPr>
        <p:spPr>
          <a:xfrm>
            <a:off x="4237993" y="710694"/>
            <a:ext cx="3574367" cy="2862322"/>
          </a:xfrm>
          <a:prstGeom prst="rect">
            <a:avLst/>
          </a:prstGeom>
        </p:spPr>
        <p:txBody>
          <a:bodyPr wrap="square">
            <a:spAutoFit/>
          </a:bodyPr>
          <a:lstStyle/>
          <a:p>
            <a:r>
              <a:rPr lang="hu-HU" dirty="0">
                <a:solidFill>
                  <a:srgbClr val="002060"/>
                </a:solidFill>
                <a:latin typeface="Arial" panose="020B0604020202020204" pitchFamily="34" charset="0"/>
                <a:cs typeface="Arial" panose="020B0604020202020204" pitchFamily="34" charset="0"/>
              </a:rPr>
              <a:t>Die </a:t>
            </a:r>
            <a:r>
              <a:rPr lang="hu-HU" dirty="0" err="1">
                <a:solidFill>
                  <a:srgbClr val="002060"/>
                </a:solidFill>
                <a:latin typeface="Arial" panose="020B0604020202020204" pitchFamily="34" charset="0"/>
                <a:cs typeface="Arial" panose="020B0604020202020204" pitchFamily="34" charset="0"/>
              </a:rPr>
              <a:t>Ätiologie</a:t>
            </a:r>
            <a:r>
              <a:rPr lang="hu-HU" dirty="0">
                <a:solidFill>
                  <a:srgbClr val="002060"/>
                </a:solidFill>
                <a:latin typeface="Arial" panose="020B0604020202020204" pitchFamily="34" charset="0"/>
                <a:cs typeface="Arial" panose="020B0604020202020204" pitchFamily="34" charset="0"/>
              </a:rPr>
              <a:t>, der </a:t>
            </a:r>
            <a:r>
              <a:rPr lang="hu-HU" dirty="0" err="1">
                <a:solidFill>
                  <a:srgbClr val="002060"/>
                </a:solidFill>
                <a:latin typeface="Arial" panose="020B0604020202020204" pitchFamily="34" charset="0"/>
                <a:cs typeface="Arial" panose="020B0604020202020204" pitchFamily="34" charset="0"/>
              </a:rPr>
              <a:t>Begriff</a:t>
            </a:r>
            <a:r>
              <a:rPr lang="hu-HU" dirty="0">
                <a:solidFill>
                  <a:srgbClr val="002060"/>
                </a:solidFill>
                <a:latin typeface="Arial" panose="020B0604020202020204" pitchFamily="34" charset="0"/>
                <a:cs typeface="Arial" panose="020B0604020202020204" pitchFamily="34" charset="0"/>
              </a:rPr>
              <a:t> und die </a:t>
            </a:r>
            <a:r>
              <a:rPr lang="hu-HU" dirty="0" err="1">
                <a:solidFill>
                  <a:srgbClr val="002060"/>
                </a:solidFill>
                <a:latin typeface="Arial" panose="020B0604020202020204" pitchFamily="34" charset="0"/>
                <a:cs typeface="Arial" panose="020B0604020202020204" pitchFamily="34" charset="0"/>
              </a:rPr>
              <a:t>Prophylaxis</a:t>
            </a:r>
            <a:r>
              <a:rPr lang="hu-HU" dirty="0">
                <a:solidFill>
                  <a:srgbClr val="002060"/>
                </a:solidFill>
                <a:latin typeface="Arial" panose="020B0604020202020204" pitchFamily="34" charset="0"/>
                <a:cs typeface="Arial" panose="020B0604020202020204" pitchFamily="34" charset="0"/>
              </a:rPr>
              <a:t> des </a:t>
            </a:r>
            <a:r>
              <a:rPr lang="hu-HU" dirty="0" err="1">
                <a:solidFill>
                  <a:srgbClr val="002060"/>
                </a:solidFill>
                <a:latin typeface="Arial" panose="020B0604020202020204" pitchFamily="34" charset="0"/>
                <a:cs typeface="Arial" panose="020B0604020202020204" pitchFamily="34" charset="0"/>
              </a:rPr>
              <a:t>Kindbettfiebers</a:t>
            </a:r>
            <a:r>
              <a:rPr lang="hu-HU" dirty="0">
                <a:solidFill>
                  <a:srgbClr val="002060"/>
                </a:solidFill>
                <a:latin typeface="Arial" panose="020B0604020202020204" pitchFamily="34" charset="0"/>
                <a:cs typeface="Arial" panose="020B0604020202020204" pitchFamily="34" charset="0"/>
              </a:rPr>
              <a:t> von </a:t>
            </a:r>
            <a:r>
              <a:rPr lang="hu-HU" dirty="0" err="1">
                <a:solidFill>
                  <a:srgbClr val="002060"/>
                </a:solidFill>
                <a:latin typeface="Arial" panose="020B0604020202020204" pitchFamily="34" charset="0"/>
                <a:cs typeface="Arial" panose="020B0604020202020204" pitchFamily="34" charset="0"/>
              </a:rPr>
              <a:t>Ignaz</a:t>
            </a:r>
            <a:r>
              <a:rPr lang="hu-HU" dirty="0">
                <a:solidFill>
                  <a:srgbClr val="002060"/>
                </a:solidFill>
                <a:latin typeface="Arial" panose="020B0604020202020204" pitchFamily="34" charset="0"/>
                <a:cs typeface="Arial" panose="020B0604020202020204" pitchFamily="34" charset="0"/>
              </a:rPr>
              <a:t> Philipp Semmelweis. </a:t>
            </a:r>
            <a:r>
              <a:rPr lang="hu-HU" dirty="0" err="1">
                <a:solidFill>
                  <a:srgbClr val="002060"/>
                </a:solidFill>
                <a:latin typeface="Arial" panose="020B0604020202020204" pitchFamily="34" charset="0"/>
                <a:cs typeface="Arial" panose="020B0604020202020204" pitchFamily="34" charset="0"/>
              </a:rPr>
              <a:t>Pesth-Wien-Leipzig</a:t>
            </a:r>
            <a:r>
              <a:rPr lang="hu-HU" dirty="0">
                <a:solidFill>
                  <a:srgbClr val="002060"/>
                </a:solidFill>
                <a:latin typeface="Arial" panose="020B0604020202020204" pitchFamily="34" charset="0"/>
                <a:cs typeface="Arial" panose="020B0604020202020204" pitchFamily="34" charset="0"/>
              </a:rPr>
              <a:t>, C.A. </a:t>
            </a:r>
            <a:r>
              <a:rPr lang="hu-HU" dirty="0" err="1">
                <a:solidFill>
                  <a:srgbClr val="002060"/>
                </a:solidFill>
                <a:latin typeface="Arial" panose="020B0604020202020204" pitchFamily="34" charset="0"/>
                <a:cs typeface="Arial" panose="020B0604020202020204" pitchFamily="34" charset="0"/>
              </a:rPr>
              <a:t>Hartleben</a:t>
            </a:r>
            <a:r>
              <a:rPr lang="hu-HU" dirty="0">
                <a:solidFill>
                  <a:srgbClr val="002060"/>
                </a:solidFill>
                <a:latin typeface="Arial" panose="020B0604020202020204" pitchFamily="34" charset="0"/>
                <a:cs typeface="Arial" panose="020B0604020202020204" pitchFamily="34" charset="0"/>
              </a:rPr>
              <a:t> </a:t>
            </a:r>
            <a:r>
              <a:rPr lang="hu-HU" dirty="0" err="1">
                <a:solidFill>
                  <a:srgbClr val="002060"/>
                </a:solidFill>
                <a:latin typeface="Arial" panose="020B0604020202020204" pitchFamily="34" charset="0"/>
                <a:cs typeface="Arial" panose="020B0604020202020204" pitchFamily="34" charset="0"/>
              </a:rPr>
              <a:t>Verlag</a:t>
            </a:r>
            <a:r>
              <a:rPr lang="hu-HU" dirty="0">
                <a:solidFill>
                  <a:srgbClr val="002060"/>
                </a:solidFill>
                <a:latin typeface="Arial" panose="020B0604020202020204" pitchFamily="34" charset="0"/>
                <a:cs typeface="Arial" panose="020B0604020202020204" pitchFamily="34" charset="0"/>
              </a:rPr>
              <a:t>, 1861 (</a:t>
            </a:r>
            <a:r>
              <a:rPr lang="hu-HU" b="1" dirty="0" err="1">
                <a:solidFill>
                  <a:srgbClr val="002060"/>
                </a:solidFill>
                <a:latin typeface="Arial" panose="020B0604020202020204" pitchFamily="34" charset="0"/>
                <a:cs typeface="Arial" panose="020B0604020202020204" pitchFamily="34" charset="0"/>
              </a:rPr>
              <a:t>Ignaz</a:t>
            </a:r>
            <a:r>
              <a:rPr lang="hu-HU" b="1" dirty="0">
                <a:solidFill>
                  <a:srgbClr val="002060"/>
                </a:solidFill>
                <a:latin typeface="Arial" panose="020B0604020202020204" pitchFamily="34" charset="0"/>
                <a:cs typeface="Arial" panose="020B0604020202020204" pitchFamily="34" charset="0"/>
              </a:rPr>
              <a:t> </a:t>
            </a:r>
            <a:r>
              <a:rPr lang="hu-HU" b="1" dirty="0" smtClean="0">
                <a:solidFill>
                  <a:srgbClr val="002060"/>
                </a:solidFill>
                <a:latin typeface="Arial" panose="020B0604020202020204" pitchFamily="34" charset="0"/>
                <a:cs typeface="Arial" panose="020B0604020202020204" pitchFamily="34" charset="0"/>
              </a:rPr>
              <a:t>Philip Semmelweis</a:t>
            </a:r>
            <a:r>
              <a:rPr lang="hu-HU" b="1" dirty="0">
                <a:solidFill>
                  <a:srgbClr val="002060"/>
                </a:solidFill>
                <a:latin typeface="Arial" panose="020B0604020202020204" pitchFamily="34" charset="0"/>
                <a:cs typeface="Arial" panose="020B0604020202020204" pitchFamily="34" charset="0"/>
              </a:rPr>
              <a:t>, The </a:t>
            </a:r>
            <a:r>
              <a:rPr lang="hu-HU" b="1" dirty="0" err="1">
                <a:solidFill>
                  <a:srgbClr val="002060"/>
                </a:solidFill>
                <a:latin typeface="Arial" panose="020B0604020202020204" pitchFamily="34" charset="0"/>
                <a:cs typeface="Arial" panose="020B0604020202020204" pitchFamily="34" charset="0"/>
              </a:rPr>
              <a:t>Concept</a:t>
            </a:r>
            <a:r>
              <a:rPr lang="hu-HU" b="1" dirty="0">
                <a:solidFill>
                  <a:srgbClr val="002060"/>
                </a:solidFill>
                <a:latin typeface="Arial" panose="020B0604020202020204" pitchFamily="34" charset="0"/>
                <a:cs typeface="Arial" panose="020B0604020202020204" pitchFamily="34" charset="0"/>
              </a:rPr>
              <a:t>, </a:t>
            </a:r>
            <a:r>
              <a:rPr lang="hu-HU" b="1" dirty="0" err="1">
                <a:solidFill>
                  <a:srgbClr val="002060"/>
                </a:solidFill>
                <a:latin typeface="Arial" panose="020B0604020202020204" pitchFamily="34" charset="0"/>
                <a:cs typeface="Arial" panose="020B0604020202020204" pitchFamily="34" charset="0"/>
              </a:rPr>
              <a:t>Aetiology</a:t>
            </a:r>
            <a:r>
              <a:rPr lang="hu-HU" b="1" dirty="0">
                <a:solidFill>
                  <a:srgbClr val="002060"/>
                </a:solidFill>
                <a:latin typeface="Arial" panose="020B0604020202020204" pitchFamily="34" charset="0"/>
                <a:cs typeface="Arial" panose="020B0604020202020204" pitchFamily="34" charset="0"/>
              </a:rPr>
              <a:t> and </a:t>
            </a:r>
            <a:r>
              <a:rPr lang="hu-HU" b="1" dirty="0" err="1">
                <a:solidFill>
                  <a:srgbClr val="002060"/>
                </a:solidFill>
                <a:latin typeface="Arial" panose="020B0604020202020204" pitchFamily="34" charset="0"/>
                <a:cs typeface="Arial" panose="020B0604020202020204" pitchFamily="34" charset="0"/>
              </a:rPr>
              <a:t>Prevention</a:t>
            </a:r>
            <a:r>
              <a:rPr lang="hu-HU" b="1" dirty="0">
                <a:solidFill>
                  <a:srgbClr val="002060"/>
                </a:solidFill>
                <a:latin typeface="Arial" panose="020B0604020202020204" pitchFamily="34" charset="0"/>
                <a:cs typeface="Arial" panose="020B0604020202020204" pitchFamily="34" charset="0"/>
              </a:rPr>
              <a:t> of </a:t>
            </a:r>
            <a:r>
              <a:rPr lang="hu-HU" b="1" dirty="0" err="1">
                <a:solidFill>
                  <a:srgbClr val="002060"/>
                </a:solidFill>
                <a:latin typeface="Arial" panose="020B0604020202020204" pitchFamily="34" charset="0"/>
                <a:cs typeface="Arial" panose="020B0604020202020204" pitchFamily="34" charset="0"/>
              </a:rPr>
              <a:t>Puerperal</a:t>
            </a:r>
            <a:r>
              <a:rPr lang="hu-HU" b="1" dirty="0">
                <a:solidFill>
                  <a:srgbClr val="002060"/>
                </a:solidFill>
                <a:latin typeface="Arial" panose="020B0604020202020204" pitchFamily="34" charset="0"/>
                <a:cs typeface="Arial" panose="020B0604020202020204" pitchFamily="34" charset="0"/>
              </a:rPr>
              <a:t> </a:t>
            </a:r>
            <a:r>
              <a:rPr lang="hu-HU" b="1" dirty="0" err="1">
                <a:solidFill>
                  <a:srgbClr val="002060"/>
                </a:solidFill>
                <a:latin typeface="Arial" panose="020B0604020202020204" pitchFamily="34" charset="0"/>
                <a:cs typeface="Arial" panose="020B0604020202020204" pitchFamily="34" charset="0"/>
              </a:rPr>
              <a:t>Fever</a:t>
            </a:r>
            <a:r>
              <a:rPr lang="hu-HU" b="1" dirty="0">
                <a:solidFill>
                  <a:srgbClr val="002060"/>
                </a:solidFill>
                <a:latin typeface="Arial" panose="020B0604020202020204" pitchFamily="34" charset="0"/>
                <a:cs typeface="Arial" panose="020B0604020202020204" pitchFamily="34" charset="0"/>
              </a:rPr>
              <a:t>, </a:t>
            </a:r>
            <a:r>
              <a:rPr lang="hu-HU" b="1" dirty="0" err="1">
                <a:solidFill>
                  <a:srgbClr val="002060"/>
                </a:solidFill>
                <a:latin typeface="Arial" panose="020B0604020202020204" pitchFamily="34" charset="0"/>
                <a:cs typeface="Arial" panose="020B0604020202020204" pitchFamily="34" charset="0"/>
              </a:rPr>
              <a:t>Pesth-Vienna-Leipzig</a:t>
            </a:r>
            <a:r>
              <a:rPr lang="hu-HU" b="1" dirty="0">
                <a:solidFill>
                  <a:srgbClr val="002060"/>
                </a:solidFill>
                <a:latin typeface="Arial" panose="020B0604020202020204" pitchFamily="34" charset="0"/>
                <a:cs typeface="Arial" panose="020B0604020202020204" pitchFamily="34" charset="0"/>
              </a:rPr>
              <a:t>, C.A. </a:t>
            </a:r>
            <a:r>
              <a:rPr lang="hu-HU" b="1" dirty="0" err="1">
                <a:solidFill>
                  <a:srgbClr val="002060"/>
                </a:solidFill>
                <a:latin typeface="Arial" panose="020B0604020202020204" pitchFamily="34" charset="0"/>
                <a:cs typeface="Arial" panose="020B0604020202020204" pitchFamily="34" charset="0"/>
              </a:rPr>
              <a:t>Hartleben</a:t>
            </a:r>
            <a:r>
              <a:rPr lang="hu-HU" b="1" dirty="0">
                <a:solidFill>
                  <a:srgbClr val="002060"/>
                </a:solidFill>
                <a:latin typeface="Arial" panose="020B0604020202020204" pitchFamily="34" charset="0"/>
                <a:cs typeface="Arial" panose="020B0604020202020204" pitchFamily="34" charset="0"/>
              </a:rPr>
              <a:t> Publisher, 1861</a:t>
            </a:r>
            <a:r>
              <a:rPr lang="hu-HU" dirty="0">
                <a:solidFill>
                  <a:srgbClr val="002060"/>
                </a:solidFill>
                <a:latin typeface="Arial" panose="020B0604020202020204" pitchFamily="34" charset="0"/>
                <a:cs typeface="Arial" panose="020B0604020202020204" pitchFamily="34" charset="0"/>
              </a:rPr>
              <a:t>.)</a:t>
            </a:r>
          </a:p>
        </p:txBody>
      </p:sp>
      <p:pic>
        <p:nvPicPr>
          <p:cNvPr id="1026" name="Picture 2" descr="C:\Users\Lipták Judit\Documents\Rosivall\KORTAN SERVER MASOLAT MAJUS 15\Acta Phys Hungarica\Semmelweis\Aetologi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586510"/>
            <a:ext cx="2069237" cy="305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88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IPTKJ~1\AppData\Local\Temp\Semmelweis szobor-Chicago-U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3"/>
            <a:ext cx="4605976" cy="6141301"/>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4926878" y="2230413"/>
            <a:ext cx="4187492" cy="1846659"/>
          </a:xfrm>
          <a:prstGeom prst="rect">
            <a:avLst/>
          </a:prstGeom>
          <a:noFill/>
        </p:spPr>
        <p:txBody>
          <a:bodyPr wrap="none" rtlCol="0">
            <a:spAutoFit/>
          </a:bodyPr>
          <a:lstStyle/>
          <a:p>
            <a:pPr algn="ctr"/>
            <a:r>
              <a:rPr lang="en-GB" sz="2000" dirty="0">
                <a:solidFill>
                  <a:srgbClr val="002060"/>
                </a:solidFill>
              </a:rPr>
              <a:t>The life-size statue of </a:t>
            </a:r>
            <a:r>
              <a:rPr lang="en-GB" sz="2000" dirty="0" err="1" smtClean="0">
                <a:solidFill>
                  <a:srgbClr val="002060"/>
                </a:solidFill>
              </a:rPr>
              <a:t>Semmelweis</a:t>
            </a:r>
            <a:r>
              <a:rPr lang="hu-HU" sz="2000" dirty="0" smtClean="0">
                <a:solidFill>
                  <a:srgbClr val="002060"/>
                </a:solidFill>
              </a:rPr>
              <a:t> </a:t>
            </a:r>
          </a:p>
          <a:p>
            <a:pPr algn="ctr"/>
            <a:r>
              <a:rPr lang="hu-HU" sz="2000" b="1" dirty="0" err="1" smtClean="0">
                <a:solidFill>
                  <a:srgbClr val="002060"/>
                </a:solidFill>
              </a:rPr>
              <a:t>with</a:t>
            </a:r>
            <a:r>
              <a:rPr lang="hu-HU" sz="2000" b="1" dirty="0" smtClean="0">
                <a:solidFill>
                  <a:srgbClr val="002060"/>
                </a:solidFill>
              </a:rPr>
              <a:t> </a:t>
            </a:r>
            <a:r>
              <a:rPr lang="hu-HU" sz="2000" b="1" dirty="0" err="1">
                <a:solidFill>
                  <a:srgbClr val="002060"/>
                </a:solidFill>
              </a:rPr>
              <a:t>its</a:t>
            </a:r>
            <a:r>
              <a:rPr lang="hu-HU" sz="2000" b="1" dirty="0">
                <a:solidFill>
                  <a:srgbClr val="002060"/>
                </a:solidFill>
              </a:rPr>
              <a:t> 11 </a:t>
            </a:r>
            <a:r>
              <a:rPr lang="hu-HU" sz="2000" b="1" dirty="0" err="1">
                <a:solidFill>
                  <a:srgbClr val="002060"/>
                </a:solidFill>
              </a:rPr>
              <a:t>neighbours</a:t>
            </a:r>
            <a:endParaRPr lang="hu-HU" sz="2000" dirty="0" smtClean="0">
              <a:solidFill>
                <a:srgbClr val="002060"/>
              </a:solidFill>
            </a:endParaRPr>
          </a:p>
          <a:p>
            <a:pPr algn="ctr"/>
            <a:r>
              <a:rPr lang="en-GB" sz="2000" dirty="0" smtClean="0">
                <a:solidFill>
                  <a:srgbClr val="002060"/>
                </a:solidFill>
              </a:rPr>
              <a:t> </a:t>
            </a:r>
            <a:r>
              <a:rPr lang="en-GB" sz="2000" dirty="0">
                <a:solidFill>
                  <a:srgbClr val="002060"/>
                </a:solidFill>
              </a:rPr>
              <a:t>in t</a:t>
            </a:r>
            <a:r>
              <a:rPr lang="hu-HU" sz="2000" dirty="0">
                <a:solidFill>
                  <a:srgbClr val="002060"/>
                </a:solidFill>
              </a:rPr>
              <a:t>he Hall of </a:t>
            </a:r>
            <a:r>
              <a:rPr lang="hu-HU" sz="2000" dirty="0" err="1" smtClean="0">
                <a:solidFill>
                  <a:srgbClr val="002060"/>
                </a:solidFill>
              </a:rPr>
              <a:t>Immortals</a:t>
            </a:r>
            <a:endParaRPr lang="hu-HU" sz="2000" dirty="0" smtClean="0">
              <a:solidFill>
                <a:srgbClr val="002060"/>
              </a:solidFill>
            </a:endParaRPr>
          </a:p>
          <a:p>
            <a:pPr algn="ctr"/>
            <a:r>
              <a:rPr lang="hu-HU" b="1" dirty="0" smtClean="0">
                <a:solidFill>
                  <a:srgbClr val="002060"/>
                </a:solidFill>
              </a:rPr>
              <a:t>International </a:t>
            </a:r>
            <a:r>
              <a:rPr lang="hu-HU" b="1" dirty="0">
                <a:solidFill>
                  <a:srgbClr val="002060"/>
                </a:solidFill>
              </a:rPr>
              <a:t>Museum of </a:t>
            </a:r>
            <a:r>
              <a:rPr lang="hu-HU" b="1" dirty="0" err="1">
                <a:solidFill>
                  <a:srgbClr val="002060"/>
                </a:solidFill>
              </a:rPr>
              <a:t>Surgical</a:t>
            </a:r>
            <a:r>
              <a:rPr lang="hu-HU" b="1" dirty="0">
                <a:solidFill>
                  <a:srgbClr val="002060"/>
                </a:solidFill>
              </a:rPr>
              <a:t> </a:t>
            </a:r>
            <a:r>
              <a:rPr lang="hu-HU" b="1" dirty="0" smtClean="0">
                <a:solidFill>
                  <a:srgbClr val="002060"/>
                </a:solidFill>
              </a:rPr>
              <a:t>Science </a:t>
            </a:r>
          </a:p>
          <a:p>
            <a:pPr algn="ctr"/>
            <a:r>
              <a:rPr lang="hu-HU" b="1" dirty="0" smtClean="0">
                <a:solidFill>
                  <a:srgbClr val="002060"/>
                </a:solidFill>
              </a:rPr>
              <a:t>Chicago</a:t>
            </a:r>
          </a:p>
          <a:p>
            <a:pPr algn="ctr"/>
            <a:endParaRPr lang="hu-HU" b="1" dirty="0">
              <a:solidFill>
                <a:srgbClr val="002060"/>
              </a:solidFill>
            </a:endParaRPr>
          </a:p>
        </p:txBody>
      </p:sp>
      <p:sp>
        <p:nvSpPr>
          <p:cNvPr id="3" name="Szövegdoboz 2"/>
          <p:cNvSpPr txBox="1"/>
          <p:nvPr/>
        </p:nvSpPr>
        <p:spPr>
          <a:xfrm>
            <a:off x="4932040" y="932527"/>
            <a:ext cx="4032448" cy="1200329"/>
          </a:xfrm>
          <a:prstGeom prst="rect">
            <a:avLst/>
          </a:prstGeom>
          <a:noFill/>
        </p:spPr>
        <p:txBody>
          <a:bodyPr wrap="square" rtlCol="0">
            <a:spAutoFit/>
          </a:bodyPr>
          <a:lstStyle/>
          <a:p>
            <a:pPr algn="ctr"/>
            <a:r>
              <a:rPr lang="hu-HU" sz="2400" b="1" dirty="0" smtClean="0">
                <a:solidFill>
                  <a:srgbClr val="000066"/>
                </a:solidFill>
              </a:rPr>
              <a:t>The 12 most </a:t>
            </a:r>
            <a:r>
              <a:rPr lang="hu-HU" sz="2400" b="1" dirty="0" err="1" smtClean="0">
                <a:solidFill>
                  <a:srgbClr val="000066"/>
                </a:solidFill>
              </a:rPr>
              <a:t>innovative</a:t>
            </a:r>
            <a:r>
              <a:rPr lang="hu-HU" sz="2400" b="1" dirty="0" smtClean="0">
                <a:solidFill>
                  <a:srgbClr val="000066"/>
                </a:solidFill>
              </a:rPr>
              <a:t> </a:t>
            </a:r>
            <a:r>
              <a:rPr lang="hu-HU" sz="2400" b="1" dirty="0" err="1" smtClean="0">
                <a:solidFill>
                  <a:srgbClr val="000066"/>
                </a:solidFill>
              </a:rPr>
              <a:t>persons</a:t>
            </a:r>
            <a:r>
              <a:rPr lang="hu-HU" sz="2400" b="1" dirty="0" smtClean="0">
                <a:solidFill>
                  <a:srgbClr val="000066"/>
                </a:solidFill>
              </a:rPr>
              <a:t> </a:t>
            </a:r>
            <a:r>
              <a:rPr lang="hu-HU" sz="2400" b="1" dirty="0" err="1" smtClean="0">
                <a:solidFill>
                  <a:srgbClr val="000066"/>
                </a:solidFill>
              </a:rPr>
              <a:t>in</a:t>
            </a:r>
            <a:r>
              <a:rPr lang="hu-HU" sz="2400" b="1" dirty="0" smtClean="0">
                <a:solidFill>
                  <a:srgbClr val="000066"/>
                </a:solidFill>
              </a:rPr>
              <a:t> </a:t>
            </a:r>
            <a:r>
              <a:rPr lang="hu-HU" sz="2400" b="1" dirty="0" err="1" smtClean="0">
                <a:solidFill>
                  <a:srgbClr val="000066"/>
                </a:solidFill>
              </a:rPr>
              <a:t>health</a:t>
            </a:r>
            <a:r>
              <a:rPr lang="hu-HU" sz="2400" b="1" dirty="0" smtClean="0">
                <a:solidFill>
                  <a:srgbClr val="000066"/>
                </a:solidFill>
              </a:rPr>
              <a:t> management</a:t>
            </a:r>
            <a:endParaRPr lang="hu-HU" sz="2400" b="1" dirty="0">
              <a:solidFill>
                <a:srgbClr val="000066"/>
              </a:solidFill>
            </a:endParaRPr>
          </a:p>
        </p:txBody>
      </p:sp>
    </p:spTree>
    <p:extLst>
      <p:ext uri="{BB962C8B-B14F-4D97-AF65-F5344CB8AC3E}">
        <p14:creationId xmlns:p14="http://schemas.microsoft.com/office/powerpoint/2010/main" val="2484701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6024"/>
            <a:ext cx="3672408" cy="6525344"/>
          </a:xfrm>
          <a:prstGeom prst="rect">
            <a:avLst/>
          </a:prstGeom>
          <a:noFill/>
          <a:ln>
            <a:noFill/>
          </a:ln>
          <a:effectLst/>
          <a:extLst/>
        </p:spPr>
      </p:pic>
      <p:sp>
        <p:nvSpPr>
          <p:cNvPr id="7" name="Téglalap 6"/>
          <p:cNvSpPr/>
          <p:nvPr/>
        </p:nvSpPr>
        <p:spPr>
          <a:xfrm>
            <a:off x="4788024" y="5517232"/>
            <a:ext cx="3747885" cy="707886"/>
          </a:xfrm>
          <a:prstGeom prst="rect">
            <a:avLst/>
          </a:prstGeom>
        </p:spPr>
        <p:txBody>
          <a:bodyPr wrap="none">
            <a:spAutoFit/>
          </a:bodyPr>
          <a:lstStyle/>
          <a:p>
            <a:pPr defTabSz="914400"/>
            <a:r>
              <a:rPr lang="hu-HU" sz="2000" b="1" dirty="0" smtClean="0">
                <a:solidFill>
                  <a:srgbClr val="333399"/>
                </a:solidFill>
              </a:rPr>
              <a:t>Picture of </a:t>
            </a:r>
            <a:r>
              <a:rPr lang="hu-HU" sz="2000" b="1" dirty="0" err="1" smtClean="0">
                <a:solidFill>
                  <a:srgbClr val="333399"/>
                </a:solidFill>
              </a:rPr>
              <a:t>Semmelweis-chalice</a:t>
            </a:r>
            <a:r>
              <a:rPr lang="hu-HU" sz="2000" dirty="0" smtClean="0">
                <a:solidFill>
                  <a:srgbClr val="333399"/>
                </a:solidFill>
              </a:rPr>
              <a:t> </a:t>
            </a:r>
          </a:p>
          <a:p>
            <a:pPr defTabSz="914400"/>
            <a:r>
              <a:rPr lang="hu-HU" sz="2000" dirty="0" smtClean="0">
                <a:solidFill>
                  <a:srgbClr val="333399"/>
                </a:solidFill>
              </a:rPr>
              <a:t>(</a:t>
            </a:r>
            <a:r>
              <a:rPr lang="hu-HU" sz="2000" dirty="0" err="1" smtClean="0">
                <a:solidFill>
                  <a:srgbClr val="333399"/>
                </a:solidFill>
              </a:rPr>
              <a:t>Hungarian</a:t>
            </a:r>
            <a:r>
              <a:rPr lang="hu-HU" sz="2000" dirty="0" smtClean="0">
                <a:solidFill>
                  <a:srgbClr val="333399"/>
                </a:solidFill>
              </a:rPr>
              <a:t> </a:t>
            </a:r>
            <a:r>
              <a:rPr lang="hu-HU" sz="2000" dirty="0" err="1" smtClean="0">
                <a:solidFill>
                  <a:srgbClr val="333399"/>
                </a:solidFill>
              </a:rPr>
              <a:t>Medical</a:t>
            </a:r>
            <a:r>
              <a:rPr lang="hu-HU" sz="2000" dirty="0" smtClean="0">
                <a:solidFill>
                  <a:srgbClr val="333399"/>
                </a:solidFill>
              </a:rPr>
              <a:t> </a:t>
            </a:r>
            <a:r>
              <a:rPr lang="hu-HU" sz="2000" dirty="0" err="1" smtClean="0">
                <a:solidFill>
                  <a:srgbClr val="333399"/>
                </a:solidFill>
              </a:rPr>
              <a:t>Casino</a:t>
            </a:r>
            <a:r>
              <a:rPr lang="hu-HU" sz="2000" dirty="0" smtClean="0">
                <a:solidFill>
                  <a:srgbClr val="333399"/>
                </a:solidFill>
              </a:rPr>
              <a:t>, 1906) </a:t>
            </a:r>
            <a:endParaRPr lang="hu-HU" sz="2000" dirty="0">
              <a:solidFill>
                <a:srgbClr val="333399"/>
              </a:solidFill>
            </a:endParaRPr>
          </a:p>
        </p:txBody>
      </p:sp>
      <p:sp>
        <p:nvSpPr>
          <p:cNvPr id="2" name="Szövegdoboz 1"/>
          <p:cNvSpPr txBox="1"/>
          <p:nvPr/>
        </p:nvSpPr>
        <p:spPr>
          <a:xfrm>
            <a:off x="4788024" y="548680"/>
            <a:ext cx="3168352" cy="4247317"/>
          </a:xfrm>
          <a:prstGeom prst="rect">
            <a:avLst/>
          </a:prstGeom>
          <a:noFill/>
        </p:spPr>
        <p:txBody>
          <a:bodyPr wrap="square" rtlCol="0">
            <a:spAutoFit/>
          </a:bodyPr>
          <a:lstStyle/>
          <a:p>
            <a:r>
              <a:rPr lang="hu-HU" dirty="0" smtClean="0">
                <a:solidFill>
                  <a:prstClr val="black"/>
                </a:solidFill>
              </a:rPr>
              <a:t>„</a:t>
            </a:r>
            <a:r>
              <a:rPr lang="en-GB" i="1" dirty="0" smtClean="0"/>
              <a:t>SEMMELWEIS </a:t>
            </a:r>
            <a:r>
              <a:rPr lang="en-GB" i="1" dirty="0"/>
              <a:t>– presented at the feast of the </a:t>
            </a:r>
            <a:r>
              <a:rPr lang="en-GB" i="1" dirty="0" err="1"/>
              <a:t>Semmelweis</a:t>
            </a:r>
            <a:r>
              <a:rPr lang="en-GB" i="1" dirty="0"/>
              <a:t>-Goblet at the Budapest Medical Casino on 30</a:t>
            </a:r>
            <a:r>
              <a:rPr lang="en-GB" i="1" baseline="30000" dirty="0"/>
              <a:t>th</a:t>
            </a:r>
            <a:r>
              <a:rPr lang="en-GB" i="1" dirty="0"/>
              <a:t> January, 1925 </a:t>
            </a:r>
            <a:r>
              <a:rPr lang="en-GB" i="1" dirty="0" err="1"/>
              <a:t>Grósz</a:t>
            </a:r>
            <a:r>
              <a:rPr lang="en-GB" i="1" dirty="0"/>
              <a:t> Emil </a:t>
            </a:r>
            <a:r>
              <a:rPr lang="en-GB" i="1" dirty="0" err="1"/>
              <a:t>Dr.</a:t>
            </a:r>
            <a:r>
              <a:rPr lang="en-GB" i="1" dirty="0"/>
              <a:t> teacher of university, Royal Hungarian University Press, Budapest”</a:t>
            </a:r>
            <a:r>
              <a:rPr lang="en-GB" dirty="0"/>
              <a:t>.</a:t>
            </a:r>
            <a:endParaRPr lang="hu-HU" dirty="0"/>
          </a:p>
          <a:p>
            <a:pPr defTabSz="914400"/>
            <a:endParaRPr lang="hu-HU" i="1" dirty="0">
              <a:solidFill>
                <a:prstClr val="black"/>
              </a:solidFill>
            </a:endParaRPr>
          </a:p>
          <a:p>
            <a:pPr defTabSz="914400"/>
            <a:r>
              <a:rPr lang="hu-HU" i="1" dirty="0" smtClean="0">
                <a:solidFill>
                  <a:prstClr val="black"/>
                </a:solidFill>
              </a:rPr>
              <a:t>Ecseri </a:t>
            </a:r>
            <a:r>
              <a:rPr lang="hu-HU" i="1" dirty="0" err="1" smtClean="0">
                <a:solidFill>
                  <a:prstClr val="black"/>
                </a:solidFill>
              </a:rPr>
              <a:t>Flea</a:t>
            </a:r>
            <a:r>
              <a:rPr lang="hu-HU" i="1" dirty="0" smtClean="0">
                <a:solidFill>
                  <a:prstClr val="black"/>
                </a:solidFill>
              </a:rPr>
              <a:t> Market, 2013</a:t>
            </a:r>
          </a:p>
          <a:p>
            <a:pPr defTabSz="914400"/>
            <a:endParaRPr lang="hu-HU" i="1" dirty="0">
              <a:solidFill>
                <a:prstClr val="black"/>
              </a:solidFill>
            </a:endParaRPr>
          </a:p>
          <a:p>
            <a:r>
              <a:rPr lang="en-GB" b="1" i="1" dirty="0" err="1" smtClean="0"/>
              <a:t>Semmelweis</a:t>
            </a:r>
            <a:r>
              <a:rPr lang="en-GB" b="1" i="1" dirty="0" smtClean="0"/>
              <a:t> </a:t>
            </a:r>
            <a:r>
              <a:rPr lang="en-GB" b="1" i="1" dirty="0"/>
              <a:t>memorial speeches</a:t>
            </a:r>
            <a:r>
              <a:rPr lang="en-GB" i="1" dirty="0"/>
              <a:t> 1907-1941, Company of Hungarian Medical Editors, Budapest, </a:t>
            </a:r>
            <a:r>
              <a:rPr lang="en-GB" i="1" dirty="0" smtClean="0"/>
              <a:t>1947. </a:t>
            </a:r>
            <a:endParaRPr lang="hu-HU" i="1" dirty="0" smtClean="0">
              <a:solidFill>
                <a:prstClr val="black"/>
              </a:solidFill>
            </a:endParaRPr>
          </a:p>
          <a:p>
            <a:pPr defTabSz="914400"/>
            <a:endParaRPr lang="hu-HU" dirty="0">
              <a:solidFill>
                <a:prstClr val="black"/>
              </a:solidFill>
            </a:endParaRPr>
          </a:p>
        </p:txBody>
      </p:sp>
    </p:spTree>
    <p:extLst>
      <p:ext uri="{BB962C8B-B14F-4D97-AF65-F5344CB8AC3E}">
        <p14:creationId xmlns:p14="http://schemas.microsoft.com/office/powerpoint/2010/main" val="1434396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ORTAN-SERVER\roslasz\sote\Semmelweis serleg\fotok\semmelweis_serleg_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24" y="764704"/>
            <a:ext cx="4067944" cy="5688632"/>
          </a:xfrm>
          <a:prstGeom prst="rect">
            <a:avLst/>
          </a:prstGeom>
          <a:noFill/>
          <a:ln>
            <a:noFill/>
          </a:ln>
          <a:extLst/>
        </p:spPr>
      </p:pic>
      <p:pic>
        <p:nvPicPr>
          <p:cNvPr id="5" name="Picture 4" descr="\\KORTAN-SERVER\roslasz\sote\Semmelweis serleg\fotok\semmelweis_serleg_3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764704"/>
            <a:ext cx="445825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églalap 1"/>
          <p:cNvSpPr/>
          <p:nvPr/>
        </p:nvSpPr>
        <p:spPr>
          <a:xfrm>
            <a:off x="4427984" y="4077072"/>
            <a:ext cx="4572000" cy="2708434"/>
          </a:xfrm>
          <a:prstGeom prst="rect">
            <a:avLst/>
          </a:prstGeom>
        </p:spPr>
        <p:txBody>
          <a:bodyPr>
            <a:spAutoFit/>
          </a:bodyPr>
          <a:lstStyle/>
          <a:p>
            <a:r>
              <a:rPr lang="hu-HU" sz="1700" i="1" dirty="0" err="1" smtClean="0">
                <a:solidFill>
                  <a:srgbClr val="002060"/>
                </a:solidFill>
              </a:rPr>
              <a:t>This</a:t>
            </a:r>
            <a:r>
              <a:rPr lang="hu-HU" sz="1700" i="1" dirty="0" smtClean="0">
                <a:solidFill>
                  <a:srgbClr val="002060"/>
                </a:solidFill>
              </a:rPr>
              <a:t> is a </a:t>
            </a:r>
            <a:r>
              <a:rPr lang="hu-HU" sz="1700" i="1" dirty="0" err="1" smtClean="0">
                <a:solidFill>
                  <a:srgbClr val="002060"/>
                </a:solidFill>
              </a:rPr>
              <a:t>copy</a:t>
            </a:r>
            <a:r>
              <a:rPr lang="hu-HU" sz="1700" i="1" dirty="0" smtClean="0">
                <a:solidFill>
                  <a:srgbClr val="002060"/>
                </a:solidFill>
              </a:rPr>
              <a:t> of  </a:t>
            </a:r>
            <a:r>
              <a:rPr lang="hu-HU" sz="1700" i="1" dirty="0" err="1" smtClean="0">
                <a:solidFill>
                  <a:srgbClr val="002060"/>
                </a:solidFill>
              </a:rPr>
              <a:t>lost</a:t>
            </a:r>
            <a:r>
              <a:rPr lang="hu-HU" sz="1700" i="1" dirty="0" smtClean="0">
                <a:solidFill>
                  <a:srgbClr val="002060"/>
                </a:solidFill>
              </a:rPr>
              <a:t> </a:t>
            </a:r>
            <a:r>
              <a:rPr lang="hu-HU" sz="1700" i="1" dirty="0">
                <a:solidFill>
                  <a:srgbClr val="002060"/>
                </a:solidFill>
              </a:rPr>
              <a:t> </a:t>
            </a:r>
            <a:r>
              <a:rPr lang="hu-HU" sz="1700" i="1" dirty="0" smtClean="0">
                <a:solidFill>
                  <a:srgbClr val="002060"/>
                </a:solidFill>
              </a:rPr>
              <a:t>Semmelweis </a:t>
            </a:r>
            <a:r>
              <a:rPr lang="hu-HU" sz="1700" i="1" dirty="0" err="1" smtClean="0">
                <a:solidFill>
                  <a:srgbClr val="002060"/>
                </a:solidFill>
              </a:rPr>
              <a:t>goblet</a:t>
            </a:r>
            <a:r>
              <a:rPr lang="hu-HU" sz="1700" i="1" dirty="0" smtClean="0">
                <a:solidFill>
                  <a:srgbClr val="002060"/>
                </a:solidFill>
              </a:rPr>
              <a:t> (1906) </a:t>
            </a:r>
            <a:r>
              <a:rPr lang="hu-HU" sz="1700" i="1" dirty="0" err="1" smtClean="0">
                <a:solidFill>
                  <a:srgbClr val="002060"/>
                </a:solidFill>
              </a:rPr>
              <a:t>Medical</a:t>
            </a:r>
            <a:r>
              <a:rPr lang="hu-HU" sz="1700" i="1" dirty="0" smtClean="0">
                <a:solidFill>
                  <a:srgbClr val="002060"/>
                </a:solidFill>
              </a:rPr>
              <a:t> </a:t>
            </a:r>
            <a:r>
              <a:rPr lang="hu-HU" sz="1700" i="1" dirty="0" err="1" smtClean="0">
                <a:solidFill>
                  <a:srgbClr val="002060"/>
                </a:solidFill>
              </a:rPr>
              <a:t>Casino</a:t>
            </a:r>
            <a:r>
              <a:rPr lang="hu-HU" sz="1700" i="1" dirty="0" smtClean="0">
                <a:solidFill>
                  <a:srgbClr val="002060"/>
                </a:solidFill>
              </a:rPr>
              <a:t> made </a:t>
            </a:r>
            <a:r>
              <a:rPr lang="hu-HU" sz="1700" i="1" dirty="0" err="1" smtClean="0">
                <a:solidFill>
                  <a:srgbClr val="002060"/>
                </a:solidFill>
              </a:rPr>
              <a:t>by</a:t>
            </a:r>
            <a:r>
              <a:rPr lang="hu-HU" sz="1700" i="1" dirty="0" smtClean="0">
                <a:solidFill>
                  <a:srgbClr val="002060"/>
                </a:solidFill>
              </a:rPr>
              <a:t> </a:t>
            </a:r>
            <a:r>
              <a:rPr lang="hu-HU" sz="1700" i="1" dirty="0" err="1" smtClean="0">
                <a:solidFill>
                  <a:srgbClr val="002060"/>
                </a:solidFill>
              </a:rPr>
              <a:t>jr</a:t>
            </a:r>
            <a:r>
              <a:rPr lang="hu-HU" sz="1700" i="1" dirty="0" smtClean="0">
                <a:solidFill>
                  <a:srgbClr val="002060"/>
                </a:solidFill>
              </a:rPr>
              <a:t> Szabó </a:t>
            </a:r>
            <a:r>
              <a:rPr lang="hu-HU" sz="1700" i="1" dirty="0" err="1" smtClean="0">
                <a:solidFill>
                  <a:srgbClr val="002060"/>
                </a:solidFill>
              </a:rPr>
              <a:t>according</a:t>
            </a:r>
            <a:r>
              <a:rPr lang="hu-HU" sz="1700" i="1" dirty="0" smtClean="0">
                <a:solidFill>
                  <a:srgbClr val="002060"/>
                </a:solidFill>
              </a:rPr>
              <a:t> </a:t>
            </a:r>
            <a:r>
              <a:rPr lang="hu-HU" sz="1700" i="1" dirty="0" err="1" smtClean="0">
                <a:solidFill>
                  <a:srgbClr val="002060"/>
                </a:solidFill>
              </a:rPr>
              <a:t>the</a:t>
            </a:r>
            <a:r>
              <a:rPr lang="hu-HU" sz="1700" i="1" dirty="0" smtClean="0">
                <a:solidFill>
                  <a:srgbClr val="002060"/>
                </a:solidFill>
              </a:rPr>
              <a:t> </a:t>
            </a:r>
            <a:r>
              <a:rPr lang="hu-HU" sz="1700" i="1" dirty="0" err="1" smtClean="0">
                <a:solidFill>
                  <a:srgbClr val="002060"/>
                </a:solidFill>
              </a:rPr>
              <a:t>order</a:t>
            </a:r>
            <a:r>
              <a:rPr lang="hu-HU" sz="1700" i="1" dirty="0" smtClean="0">
                <a:solidFill>
                  <a:srgbClr val="002060"/>
                </a:solidFill>
              </a:rPr>
              <a:t> of  L. </a:t>
            </a:r>
            <a:r>
              <a:rPr lang="hu-HU" sz="1700" i="1" dirty="0" err="1" smtClean="0">
                <a:solidFill>
                  <a:srgbClr val="002060"/>
                </a:solidFill>
              </a:rPr>
              <a:t>Rosivall</a:t>
            </a:r>
            <a:r>
              <a:rPr lang="hu-HU" sz="1700" i="1" dirty="0" smtClean="0">
                <a:solidFill>
                  <a:srgbClr val="002060"/>
                </a:solidFill>
              </a:rPr>
              <a:t>.</a:t>
            </a:r>
          </a:p>
          <a:p>
            <a:r>
              <a:rPr lang="hu-HU" sz="1700" i="1" dirty="0" smtClean="0">
                <a:solidFill>
                  <a:srgbClr val="002060"/>
                </a:solidFill>
              </a:rPr>
              <a:t> „</a:t>
            </a:r>
            <a:r>
              <a:rPr lang="en-GB" sz="1700" i="1" dirty="0" smtClean="0">
                <a:solidFill>
                  <a:srgbClr val="002060"/>
                </a:solidFill>
              </a:rPr>
              <a:t>May </a:t>
            </a:r>
            <a:r>
              <a:rPr lang="en-GB" sz="1700" i="1" dirty="0">
                <a:solidFill>
                  <a:srgbClr val="002060"/>
                </a:solidFill>
              </a:rPr>
              <a:t>this Chalice keep the memory of the world famous researcher and physician, </a:t>
            </a:r>
            <a:r>
              <a:rPr lang="en-GB" sz="1700" i="1" dirty="0" err="1">
                <a:solidFill>
                  <a:srgbClr val="002060"/>
                </a:solidFill>
              </a:rPr>
              <a:t>Ignác</a:t>
            </a:r>
            <a:r>
              <a:rPr lang="en-GB" sz="1700" i="1" dirty="0">
                <a:solidFill>
                  <a:srgbClr val="002060"/>
                </a:solidFill>
              </a:rPr>
              <a:t> </a:t>
            </a:r>
            <a:r>
              <a:rPr lang="en-GB" sz="1700" i="1" dirty="0" err="1">
                <a:solidFill>
                  <a:srgbClr val="002060"/>
                </a:solidFill>
              </a:rPr>
              <a:t>Semmelweis</a:t>
            </a:r>
            <a:r>
              <a:rPr lang="en-GB" sz="1700" i="1" dirty="0">
                <a:solidFill>
                  <a:srgbClr val="002060"/>
                </a:solidFill>
              </a:rPr>
              <a:t>, may it become the starter of new traditions and symbol of our University! </a:t>
            </a:r>
            <a:r>
              <a:rPr lang="hu-HU" sz="1700" i="1" dirty="0" smtClean="0">
                <a:solidFill>
                  <a:srgbClr val="002060"/>
                </a:solidFill>
              </a:rPr>
              <a:t>” </a:t>
            </a:r>
            <a:r>
              <a:rPr lang="hu-HU" sz="1700" b="1" i="1" dirty="0" smtClean="0">
                <a:solidFill>
                  <a:srgbClr val="002060"/>
                </a:solidFill>
              </a:rPr>
              <a:t> </a:t>
            </a:r>
            <a:r>
              <a:rPr lang="hu-HU" sz="1700" b="1" i="1" dirty="0" err="1" smtClean="0">
                <a:solidFill>
                  <a:srgbClr val="002060"/>
                </a:solidFill>
              </a:rPr>
              <a:t>Donators</a:t>
            </a:r>
            <a:r>
              <a:rPr lang="hu-HU" sz="1700" b="1" i="1" dirty="0" smtClean="0">
                <a:solidFill>
                  <a:srgbClr val="002060"/>
                </a:solidFill>
              </a:rPr>
              <a:t>: </a:t>
            </a:r>
            <a:r>
              <a:rPr lang="hu-HU" sz="1700" b="1" i="1" dirty="0" err="1" smtClean="0">
                <a:solidFill>
                  <a:srgbClr val="002060"/>
                </a:solidFill>
              </a:rPr>
              <a:t>the</a:t>
            </a:r>
            <a:r>
              <a:rPr lang="hu-HU" sz="1700" b="1" i="1" dirty="0" smtClean="0">
                <a:solidFill>
                  <a:srgbClr val="002060"/>
                </a:solidFill>
              </a:rPr>
              <a:t> </a:t>
            </a:r>
            <a:r>
              <a:rPr lang="hu-HU" sz="1700" b="1" i="1" dirty="0" err="1" smtClean="0">
                <a:solidFill>
                  <a:srgbClr val="002060"/>
                </a:solidFill>
              </a:rPr>
              <a:t>living</a:t>
            </a:r>
            <a:r>
              <a:rPr lang="hu-HU" sz="1700" b="1" i="1" dirty="0" smtClean="0">
                <a:solidFill>
                  <a:srgbClr val="002060"/>
                </a:solidFill>
              </a:rPr>
              <a:t> </a:t>
            </a:r>
            <a:r>
              <a:rPr lang="hu-HU" sz="1700" b="1" i="1" dirty="0" err="1" smtClean="0">
                <a:solidFill>
                  <a:srgbClr val="002060"/>
                </a:solidFill>
              </a:rPr>
              <a:t>rectors</a:t>
            </a:r>
            <a:r>
              <a:rPr lang="hu-HU" sz="1700" b="1" i="1" dirty="0" smtClean="0">
                <a:solidFill>
                  <a:srgbClr val="002060"/>
                </a:solidFill>
              </a:rPr>
              <a:t> of Semmelweis University</a:t>
            </a:r>
            <a:endParaRPr lang="hu-HU" sz="1700" dirty="0">
              <a:solidFill>
                <a:srgbClr val="002060"/>
              </a:solidFill>
            </a:endParaRPr>
          </a:p>
          <a:p>
            <a:r>
              <a:rPr lang="hu-HU" sz="1700" dirty="0">
                <a:solidFill>
                  <a:prstClr val="black"/>
                </a:solidFill>
              </a:rPr>
              <a:t> </a:t>
            </a:r>
          </a:p>
        </p:txBody>
      </p:sp>
      <p:sp>
        <p:nvSpPr>
          <p:cNvPr id="3" name="Téglalap 2"/>
          <p:cNvSpPr/>
          <p:nvPr/>
        </p:nvSpPr>
        <p:spPr>
          <a:xfrm>
            <a:off x="2915816" y="188640"/>
            <a:ext cx="2825582" cy="461665"/>
          </a:xfrm>
          <a:prstGeom prst="rect">
            <a:avLst/>
          </a:prstGeom>
        </p:spPr>
        <p:txBody>
          <a:bodyPr wrap="none">
            <a:spAutoFit/>
          </a:bodyPr>
          <a:lstStyle/>
          <a:p>
            <a:r>
              <a:rPr lang="hu-HU" sz="2400" b="1" dirty="0" err="1" smtClean="0">
                <a:solidFill>
                  <a:srgbClr val="002060"/>
                </a:solidFill>
              </a:rPr>
              <a:t>Semmelweis-chalice</a:t>
            </a:r>
            <a:r>
              <a:rPr lang="hu-HU" b="1" i="1" dirty="0" smtClean="0">
                <a:solidFill>
                  <a:prstClr val="black"/>
                </a:solidFill>
              </a:rPr>
              <a:t> </a:t>
            </a:r>
            <a:endParaRPr lang="en-US" b="1" dirty="0">
              <a:solidFill>
                <a:prstClr val="black"/>
              </a:solidFill>
            </a:endParaRPr>
          </a:p>
        </p:txBody>
      </p:sp>
    </p:spTree>
    <p:extLst>
      <p:ext uri="{BB962C8B-B14F-4D97-AF65-F5344CB8AC3E}">
        <p14:creationId xmlns:p14="http://schemas.microsoft.com/office/powerpoint/2010/main" val="3175118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Semmelweis anyagok\Semmelweis gipsz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177370" y="4151347"/>
            <a:ext cx="2602863" cy="1944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Semmelweis anyagok\Semmelweis gipsz_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23707" y="4138829"/>
            <a:ext cx="2596138" cy="19390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Semmelweis anyagok\Semmelweis szobor keszitese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177303" y="1309160"/>
            <a:ext cx="2602999" cy="19441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emmelweis anyagok\Semmelweis szobor kesziteseJP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089121" y="1309111"/>
            <a:ext cx="2602998" cy="194421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Semmelweis anyagok\Semmelweis szob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121191" y="4149978"/>
            <a:ext cx="2566282" cy="19167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emmelweis anyagok\Semmelweis szobor_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999561" y="1303516"/>
            <a:ext cx="2623840" cy="1959681"/>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2599436" y="6474822"/>
            <a:ext cx="3772764" cy="338554"/>
          </a:xfrm>
          <a:prstGeom prst="rect">
            <a:avLst/>
          </a:prstGeom>
          <a:noFill/>
        </p:spPr>
        <p:txBody>
          <a:bodyPr wrap="none" rtlCol="0">
            <a:spAutoFit/>
          </a:bodyPr>
          <a:lstStyle/>
          <a:p>
            <a:r>
              <a:rPr lang="hu-HU" sz="1600" dirty="0" smtClean="0"/>
              <a:t>C</a:t>
            </a:r>
            <a:r>
              <a:rPr lang="en-US" sz="1600" dirty="0" smtClean="0"/>
              <a:t>lay </a:t>
            </a:r>
            <a:r>
              <a:rPr lang="en-US" sz="1600" dirty="0"/>
              <a:t>and plaster </a:t>
            </a:r>
            <a:r>
              <a:rPr lang="en-US" sz="1600" dirty="0" smtClean="0"/>
              <a:t> </a:t>
            </a:r>
            <a:r>
              <a:rPr lang="hu-HU" sz="1600" dirty="0" err="1" smtClean="0"/>
              <a:t>model</a:t>
            </a:r>
            <a:r>
              <a:rPr lang="hu-HU" sz="1600" dirty="0" smtClean="0"/>
              <a:t>  and </a:t>
            </a:r>
            <a:r>
              <a:rPr lang="en-US" sz="1600" dirty="0" smtClean="0"/>
              <a:t>cast </a:t>
            </a:r>
            <a:r>
              <a:rPr lang="en-US" sz="1600" dirty="0"/>
              <a:t>in bronze </a:t>
            </a:r>
            <a:endParaRPr lang="en-US" sz="1600" dirty="0">
              <a:solidFill>
                <a:srgbClr val="002060"/>
              </a:solidFill>
            </a:endParaRPr>
          </a:p>
        </p:txBody>
      </p:sp>
      <p:sp>
        <p:nvSpPr>
          <p:cNvPr id="3" name="Szövegdoboz 2"/>
          <p:cNvSpPr txBox="1"/>
          <p:nvPr/>
        </p:nvSpPr>
        <p:spPr>
          <a:xfrm>
            <a:off x="121172" y="188640"/>
            <a:ext cx="9059340" cy="707886"/>
          </a:xfrm>
          <a:prstGeom prst="rect">
            <a:avLst/>
          </a:prstGeom>
          <a:noFill/>
        </p:spPr>
        <p:txBody>
          <a:bodyPr wrap="none" rtlCol="0">
            <a:spAutoFit/>
          </a:bodyPr>
          <a:lstStyle/>
          <a:p>
            <a:pPr algn="ctr"/>
            <a:r>
              <a:rPr lang="hu-HU" sz="2000" dirty="0" err="1" smtClean="0">
                <a:solidFill>
                  <a:srgbClr val="002060"/>
                </a:solidFill>
                <a:cs typeface="Kalinga" panose="020B0502040204020203" pitchFamily="34" charset="0"/>
              </a:rPr>
              <a:t>Preparation</a:t>
            </a:r>
            <a:r>
              <a:rPr lang="hu-HU" sz="2000" dirty="0" smtClean="0">
                <a:solidFill>
                  <a:srgbClr val="002060"/>
                </a:solidFill>
                <a:cs typeface="Kalinga" panose="020B0502040204020203" pitchFamily="34" charset="0"/>
              </a:rPr>
              <a:t> of Semmelweis </a:t>
            </a:r>
            <a:r>
              <a:rPr lang="hu-HU" sz="2000" dirty="0" err="1" smtClean="0">
                <a:solidFill>
                  <a:srgbClr val="002060"/>
                </a:solidFill>
                <a:cs typeface="Kalinga" panose="020B0502040204020203" pitchFamily="34" charset="0"/>
              </a:rPr>
              <a:t>statue</a:t>
            </a:r>
            <a:r>
              <a:rPr lang="hu-HU" sz="2000" dirty="0" smtClean="0">
                <a:solidFill>
                  <a:srgbClr val="002060"/>
                </a:solidFill>
                <a:cs typeface="Kalinga" panose="020B0502040204020203" pitchFamily="34" charset="0"/>
              </a:rPr>
              <a:t> </a:t>
            </a:r>
            <a:r>
              <a:rPr lang="hu-HU" sz="2000" dirty="0" err="1" smtClean="0">
                <a:solidFill>
                  <a:srgbClr val="002060"/>
                </a:solidFill>
                <a:cs typeface="Kalinga" panose="020B0502040204020203" pitchFamily="34" charset="0"/>
              </a:rPr>
              <a:t>ordered</a:t>
            </a:r>
            <a:r>
              <a:rPr lang="hu-HU" sz="2000" dirty="0" smtClean="0">
                <a:solidFill>
                  <a:srgbClr val="002060"/>
                </a:solidFill>
                <a:cs typeface="Kalinga" panose="020B0502040204020203" pitchFamily="34" charset="0"/>
              </a:rPr>
              <a:t> </a:t>
            </a:r>
            <a:r>
              <a:rPr lang="hu-HU" sz="2000" dirty="0" err="1" smtClean="0">
                <a:solidFill>
                  <a:srgbClr val="002060"/>
                </a:solidFill>
                <a:cs typeface="Kalinga" panose="020B0502040204020203" pitchFamily="34" charset="0"/>
              </a:rPr>
              <a:t>by</a:t>
            </a:r>
            <a:r>
              <a:rPr lang="hu-HU" sz="2000" dirty="0" smtClean="0">
                <a:solidFill>
                  <a:srgbClr val="002060"/>
                </a:solidFill>
                <a:cs typeface="Kalinga" panose="020B0502040204020203" pitchFamily="34" charset="0"/>
              </a:rPr>
              <a:t> </a:t>
            </a:r>
            <a:r>
              <a:rPr lang="hu-HU" sz="2000" dirty="0" err="1" smtClean="0">
                <a:solidFill>
                  <a:srgbClr val="002060"/>
                </a:solidFill>
                <a:cs typeface="Kalinga" panose="020B0502040204020203" pitchFamily="34" charset="0"/>
              </a:rPr>
              <a:t>Tehran</a:t>
            </a:r>
            <a:r>
              <a:rPr lang="hu-HU" sz="2000" dirty="0" smtClean="0">
                <a:solidFill>
                  <a:srgbClr val="002060"/>
                </a:solidFill>
                <a:cs typeface="Kalinga" panose="020B0502040204020203" pitchFamily="34" charset="0"/>
              </a:rPr>
              <a:t> University of </a:t>
            </a:r>
            <a:r>
              <a:rPr lang="hu-HU" sz="2000" dirty="0" err="1" smtClean="0">
                <a:solidFill>
                  <a:srgbClr val="002060"/>
                </a:solidFill>
                <a:cs typeface="Kalinga" panose="020B0502040204020203" pitchFamily="34" charset="0"/>
              </a:rPr>
              <a:t>Medical</a:t>
            </a:r>
            <a:r>
              <a:rPr lang="hu-HU" sz="2000" dirty="0" smtClean="0">
                <a:solidFill>
                  <a:srgbClr val="002060"/>
                </a:solidFill>
                <a:cs typeface="Kalinga" panose="020B0502040204020203" pitchFamily="34" charset="0"/>
              </a:rPr>
              <a:t> </a:t>
            </a:r>
            <a:r>
              <a:rPr lang="hu-HU" sz="2000" dirty="0" err="1" smtClean="0">
                <a:solidFill>
                  <a:srgbClr val="002060"/>
                </a:solidFill>
                <a:cs typeface="Kalinga" panose="020B0502040204020203" pitchFamily="34" charset="0"/>
              </a:rPr>
              <a:t>Sciences</a:t>
            </a:r>
            <a:r>
              <a:rPr lang="hu-HU" sz="2000" dirty="0" smtClean="0">
                <a:solidFill>
                  <a:srgbClr val="002060"/>
                </a:solidFill>
                <a:cs typeface="Kalinga" panose="020B0502040204020203" pitchFamily="34" charset="0"/>
              </a:rPr>
              <a:t>, </a:t>
            </a:r>
          </a:p>
          <a:p>
            <a:pPr algn="ctr"/>
            <a:r>
              <a:rPr lang="hu-HU" sz="2000" dirty="0" smtClean="0">
                <a:solidFill>
                  <a:srgbClr val="002060"/>
                </a:solidFill>
                <a:cs typeface="Kalinga" panose="020B0502040204020203" pitchFamily="34" charset="0"/>
              </a:rPr>
              <a:t>Semmelweis University and </a:t>
            </a:r>
            <a:r>
              <a:rPr lang="hu-HU" sz="2000" dirty="0" err="1" smtClean="0">
                <a:solidFill>
                  <a:srgbClr val="002060"/>
                </a:solidFill>
                <a:cs typeface="Kalinga" panose="020B0502040204020203" pitchFamily="34" charset="0"/>
              </a:rPr>
              <a:t>Avicenna</a:t>
            </a:r>
            <a:r>
              <a:rPr lang="hu-HU" sz="2000" dirty="0" smtClean="0">
                <a:solidFill>
                  <a:srgbClr val="002060"/>
                </a:solidFill>
                <a:cs typeface="Kalinga" panose="020B0502040204020203" pitchFamily="34" charset="0"/>
              </a:rPr>
              <a:t> International College</a:t>
            </a:r>
            <a:endParaRPr lang="en-US" sz="2000" dirty="0">
              <a:solidFill>
                <a:srgbClr val="002060"/>
              </a:solidFill>
              <a:cs typeface="Kalinga" panose="020B0502040204020203" pitchFamily="34" charset="0"/>
            </a:endParaRPr>
          </a:p>
        </p:txBody>
      </p:sp>
    </p:spTree>
    <p:extLst>
      <p:ext uri="{BB962C8B-B14F-4D97-AF65-F5344CB8AC3E}">
        <p14:creationId xmlns:p14="http://schemas.microsoft.com/office/powerpoint/2010/main" val="3903076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Alapértelmezett terv">
  <a:themeElements>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Arial"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téma">
  <a:themeElements>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é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é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é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é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é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é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é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é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é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téma">
  <a:themeElements>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é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é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é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é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é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é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é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é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é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téma">
  <a:themeElements>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é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é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é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é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é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é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é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é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é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téma">
  <a:themeElements>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é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é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é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é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é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é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é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é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é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Office-téma">
  <a:themeElements>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é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é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é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é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é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é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é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é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é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téma">
  <a:themeElements>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é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é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é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é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é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é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é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é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é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3511</TotalTime>
  <Words>1508</Words>
  <Application>Microsoft Office PowerPoint</Application>
  <PresentationFormat>Diavetítés a képernyőre (4:3 oldalarány)</PresentationFormat>
  <Paragraphs>127</Paragraphs>
  <Slides>25</Slides>
  <Notes>3</Notes>
  <HiddenSlides>0</HiddenSlides>
  <MMClips>0</MMClips>
  <ScaleCrop>false</ScaleCrop>
  <HeadingPairs>
    <vt:vector size="4" baseType="variant">
      <vt:variant>
        <vt:lpstr>Téma</vt:lpstr>
      </vt:variant>
      <vt:variant>
        <vt:i4>9</vt:i4>
      </vt:variant>
      <vt:variant>
        <vt:lpstr>Diacímek</vt:lpstr>
      </vt:variant>
      <vt:variant>
        <vt:i4>25</vt:i4>
      </vt:variant>
    </vt:vector>
  </HeadingPairs>
  <TitlesOfParts>
    <vt:vector size="34" baseType="lpstr">
      <vt:lpstr>Office-téma</vt:lpstr>
      <vt:lpstr>9_Alapértelmezett terv</vt:lpstr>
      <vt:lpstr>1_Office-téma</vt:lpstr>
      <vt:lpstr>2_Office-téma</vt:lpstr>
      <vt:lpstr>3_Office-téma</vt:lpstr>
      <vt:lpstr>4_Office-téma</vt:lpstr>
      <vt:lpstr>5_Office-téma</vt:lpstr>
      <vt:lpstr>6_Office-téma</vt:lpstr>
      <vt:lpstr>7_Office-téma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Lipták Judit</dc:creator>
  <cp:lastModifiedBy>Lipták Judit</cp:lastModifiedBy>
  <cp:revision>213</cp:revision>
  <dcterms:created xsi:type="dcterms:W3CDTF">2015-09-29T13:20:36Z</dcterms:created>
  <dcterms:modified xsi:type="dcterms:W3CDTF">2018-03-19T15:08:15Z</dcterms:modified>
</cp:coreProperties>
</file>