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75" r:id="rId3"/>
    <p:sldId id="270" r:id="rId4"/>
    <p:sldId id="269" r:id="rId5"/>
    <p:sldId id="271" r:id="rId6"/>
    <p:sldId id="272" r:id="rId7"/>
    <p:sldId id="276" r:id="rId8"/>
    <p:sldId id="257" r:id="rId9"/>
    <p:sldId id="266" r:id="rId10"/>
    <p:sldId id="258" r:id="rId11"/>
    <p:sldId id="267" r:id="rId12"/>
    <p:sldId id="259" r:id="rId13"/>
    <p:sldId id="260" r:id="rId14"/>
    <p:sldId id="265" r:id="rId15"/>
    <p:sldId id="261" r:id="rId16"/>
    <p:sldId id="264" r:id="rId17"/>
    <p:sldId id="263" r:id="rId18"/>
    <p:sldId id="274" r:id="rId19"/>
    <p:sldId id="268" r:id="rId20"/>
    <p:sldId id="262" r:id="rId21"/>
    <p:sldId id="273" r:id="rId22"/>
  </p:sldIdLst>
  <p:sldSz cx="9144000" cy="6858000" type="screen4x3"/>
  <p:notesSz cx="6858000" cy="97234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86172"/>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86172"/>
          </a:xfrm>
          <a:prstGeom prst="rect">
            <a:avLst/>
          </a:prstGeom>
        </p:spPr>
        <p:txBody>
          <a:bodyPr vert="horz" lIns="91440" tIns="45720" rIns="91440" bIns="45720" rtlCol="0"/>
          <a:lstStyle>
            <a:lvl1pPr algn="r">
              <a:defRPr sz="1200"/>
            </a:lvl1pPr>
          </a:lstStyle>
          <a:p>
            <a:fld id="{6F1A3B25-7D6E-4235-9538-9036DB192D88}" type="datetimeFigureOut">
              <a:rPr lang="hu-HU" smtClean="0"/>
              <a:pPr/>
              <a:t>2018.04.11.</a:t>
            </a:fld>
            <a:endParaRPr lang="hu-HU"/>
          </a:p>
        </p:txBody>
      </p:sp>
      <p:sp>
        <p:nvSpPr>
          <p:cNvPr id="4" name="Élőláb helye 3"/>
          <p:cNvSpPr>
            <a:spLocks noGrp="1"/>
          </p:cNvSpPr>
          <p:nvPr>
            <p:ph type="ftr" sz="quarter" idx="2"/>
          </p:nvPr>
        </p:nvSpPr>
        <p:spPr>
          <a:xfrm>
            <a:off x="0" y="9235578"/>
            <a:ext cx="2971800" cy="486172"/>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9235578"/>
            <a:ext cx="2971800" cy="486172"/>
          </a:xfrm>
          <a:prstGeom prst="rect">
            <a:avLst/>
          </a:prstGeom>
        </p:spPr>
        <p:txBody>
          <a:bodyPr vert="horz" lIns="91440" tIns="45720" rIns="91440" bIns="45720" rtlCol="0" anchor="b"/>
          <a:lstStyle>
            <a:lvl1pPr algn="r">
              <a:defRPr sz="1200"/>
            </a:lvl1pPr>
          </a:lstStyle>
          <a:p>
            <a:fld id="{4981EAF2-6F6F-4354-8F46-BBD8D8C9D275}" type="slidenum">
              <a:rPr lang="hu-HU" smtClean="0"/>
              <a:pPr/>
              <a:t>‹#›</a:t>
            </a:fld>
            <a:endParaRPr lang="hu-HU"/>
          </a:p>
        </p:txBody>
      </p:sp>
    </p:spTree>
    <p:extLst>
      <p:ext uri="{BB962C8B-B14F-4D97-AF65-F5344CB8AC3E}">
        <p14:creationId xmlns:p14="http://schemas.microsoft.com/office/powerpoint/2010/main" val="161944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86172"/>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86172"/>
          </a:xfrm>
          <a:prstGeom prst="rect">
            <a:avLst/>
          </a:prstGeom>
        </p:spPr>
        <p:txBody>
          <a:bodyPr vert="horz" lIns="91440" tIns="45720" rIns="91440" bIns="45720" rtlCol="0"/>
          <a:lstStyle>
            <a:lvl1pPr algn="r">
              <a:defRPr sz="1200"/>
            </a:lvl1pPr>
          </a:lstStyle>
          <a:p>
            <a:fld id="{4A0D9FB3-2847-4381-99E9-38C69E03BCB7}" type="datetimeFigureOut">
              <a:rPr lang="hu-HU" smtClean="0"/>
              <a:pPr/>
              <a:t>2018.04.11.</a:t>
            </a:fld>
            <a:endParaRPr lang="hu-HU"/>
          </a:p>
        </p:txBody>
      </p:sp>
      <p:sp>
        <p:nvSpPr>
          <p:cNvPr id="4" name="Diakép helye 3"/>
          <p:cNvSpPr>
            <a:spLocks noGrp="1" noRot="1" noChangeAspect="1"/>
          </p:cNvSpPr>
          <p:nvPr>
            <p:ph type="sldImg" idx="2"/>
          </p:nvPr>
        </p:nvSpPr>
        <p:spPr>
          <a:xfrm>
            <a:off x="998538" y="728663"/>
            <a:ext cx="4860925" cy="3646487"/>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618633"/>
            <a:ext cx="5486400" cy="4375547"/>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9235578"/>
            <a:ext cx="2971800" cy="486172"/>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9235578"/>
            <a:ext cx="2971800" cy="486172"/>
          </a:xfrm>
          <a:prstGeom prst="rect">
            <a:avLst/>
          </a:prstGeom>
        </p:spPr>
        <p:txBody>
          <a:bodyPr vert="horz" lIns="91440" tIns="45720" rIns="91440" bIns="45720" rtlCol="0" anchor="b"/>
          <a:lstStyle>
            <a:lvl1pPr algn="r">
              <a:defRPr sz="1200"/>
            </a:lvl1pPr>
          </a:lstStyle>
          <a:p>
            <a:fld id="{89230DE8-3346-498C-8F4D-2629B250B12C}" type="slidenum">
              <a:rPr lang="hu-HU" smtClean="0"/>
              <a:pPr/>
              <a:t>‹#›</a:t>
            </a:fld>
            <a:endParaRPr lang="hu-HU"/>
          </a:p>
        </p:txBody>
      </p:sp>
    </p:spTree>
    <p:extLst>
      <p:ext uri="{BB962C8B-B14F-4D97-AF65-F5344CB8AC3E}">
        <p14:creationId xmlns:p14="http://schemas.microsoft.com/office/powerpoint/2010/main" val="257023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89230DE8-3346-498C-8F4D-2629B250B12C}" type="slidenum">
              <a:rPr lang="hu-HU" smtClean="0"/>
              <a:pPr/>
              <a:t>1</a:t>
            </a:fld>
            <a:endParaRPr lang="hu-HU"/>
          </a:p>
        </p:txBody>
      </p:sp>
    </p:spTree>
    <p:extLst>
      <p:ext uri="{BB962C8B-B14F-4D97-AF65-F5344CB8AC3E}">
        <p14:creationId xmlns:p14="http://schemas.microsoft.com/office/powerpoint/2010/main" val="2099047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89230DE8-3346-498C-8F4D-2629B250B12C}" type="slidenum">
              <a:rPr lang="hu-HU" smtClean="0"/>
              <a:pPr/>
              <a:t>10</a:t>
            </a:fld>
            <a:endParaRPr lang="hu-HU"/>
          </a:p>
        </p:txBody>
      </p:sp>
    </p:spTree>
    <p:extLst>
      <p:ext uri="{BB962C8B-B14F-4D97-AF65-F5344CB8AC3E}">
        <p14:creationId xmlns:p14="http://schemas.microsoft.com/office/powerpoint/2010/main" val="1568964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89230DE8-3346-498C-8F4D-2629B250B12C}" type="slidenum">
              <a:rPr lang="hu-HU" smtClean="0"/>
              <a:pPr/>
              <a:t>11</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89230DE8-3346-498C-8F4D-2629B250B12C}" type="slidenum">
              <a:rPr lang="hu-HU" smtClean="0"/>
              <a:pPr/>
              <a:t>12</a:t>
            </a:fld>
            <a:endParaRPr lang="hu-HU"/>
          </a:p>
        </p:txBody>
      </p:sp>
    </p:spTree>
    <p:extLst>
      <p:ext uri="{BB962C8B-B14F-4D97-AF65-F5344CB8AC3E}">
        <p14:creationId xmlns:p14="http://schemas.microsoft.com/office/powerpoint/2010/main" val="3766518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89230DE8-3346-498C-8F4D-2629B250B12C}" type="slidenum">
              <a:rPr lang="hu-HU" smtClean="0"/>
              <a:pPr/>
              <a:t>13</a:t>
            </a:fld>
            <a:endParaRPr lang="hu-HU"/>
          </a:p>
        </p:txBody>
      </p:sp>
    </p:spTree>
    <p:extLst>
      <p:ext uri="{BB962C8B-B14F-4D97-AF65-F5344CB8AC3E}">
        <p14:creationId xmlns:p14="http://schemas.microsoft.com/office/powerpoint/2010/main" val="436231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89230DE8-3346-498C-8F4D-2629B250B12C}" type="slidenum">
              <a:rPr lang="hu-HU" smtClean="0"/>
              <a:pPr/>
              <a:t>14</a:t>
            </a:fld>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89230DE8-3346-498C-8F4D-2629B250B12C}" type="slidenum">
              <a:rPr lang="hu-HU" smtClean="0"/>
              <a:pPr/>
              <a:t>15</a:t>
            </a:fld>
            <a:endParaRPr lang="hu-HU"/>
          </a:p>
        </p:txBody>
      </p:sp>
    </p:spTree>
    <p:extLst>
      <p:ext uri="{BB962C8B-B14F-4D97-AF65-F5344CB8AC3E}">
        <p14:creationId xmlns:p14="http://schemas.microsoft.com/office/powerpoint/2010/main" val="2575299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89230DE8-3346-498C-8F4D-2629B250B12C}" type="slidenum">
              <a:rPr lang="hu-HU" smtClean="0"/>
              <a:pPr/>
              <a:t>16</a:t>
            </a:fld>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89230DE8-3346-498C-8F4D-2629B250B12C}" type="slidenum">
              <a:rPr lang="hu-HU" smtClean="0"/>
              <a:pPr/>
              <a:t>17</a:t>
            </a:fld>
            <a:endParaRPr lang="hu-HU"/>
          </a:p>
        </p:txBody>
      </p:sp>
    </p:spTree>
    <p:extLst>
      <p:ext uri="{BB962C8B-B14F-4D97-AF65-F5344CB8AC3E}">
        <p14:creationId xmlns:p14="http://schemas.microsoft.com/office/powerpoint/2010/main" val="3228835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89230DE8-3346-498C-8F4D-2629B250B12C}" type="slidenum">
              <a:rPr lang="hu-HU" smtClean="0"/>
              <a:pPr/>
              <a:t>18</a:t>
            </a:fld>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89230DE8-3346-498C-8F4D-2629B250B12C}" type="slidenum">
              <a:rPr lang="hu-HU" smtClean="0"/>
              <a:pPr/>
              <a:t>19</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3B1266EB-4E6A-44B3-8219-46F347E52100}" type="slidenum">
              <a:rPr lang="hu-HU" smtClean="0"/>
              <a:pPr/>
              <a:t>2</a:t>
            </a:fld>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89230DE8-3346-498C-8F4D-2629B250B12C}" type="slidenum">
              <a:rPr lang="hu-HU" smtClean="0"/>
              <a:pPr/>
              <a:t>20</a:t>
            </a:fld>
            <a:endParaRPr lang="hu-HU"/>
          </a:p>
        </p:txBody>
      </p:sp>
    </p:spTree>
    <p:extLst>
      <p:ext uri="{BB962C8B-B14F-4D97-AF65-F5344CB8AC3E}">
        <p14:creationId xmlns:p14="http://schemas.microsoft.com/office/powerpoint/2010/main" val="2713026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89230DE8-3346-498C-8F4D-2629B250B12C}" type="slidenum">
              <a:rPr lang="hu-HU" smtClean="0"/>
              <a:pPr/>
              <a:t>21</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89230DE8-3346-498C-8F4D-2629B250B12C}" type="slidenum">
              <a:rPr lang="hu-HU" smtClean="0"/>
              <a:pPr/>
              <a:t>3</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89230DE8-3346-498C-8F4D-2629B250B12C}" type="slidenum">
              <a:rPr lang="hu-HU" smtClean="0"/>
              <a:pPr/>
              <a:t>4</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89230DE8-3346-498C-8F4D-2629B250B12C}" type="slidenum">
              <a:rPr lang="hu-HU" smtClean="0"/>
              <a:pPr/>
              <a:t>5</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89230DE8-3346-498C-8F4D-2629B250B12C}" type="slidenum">
              <a:rPr lang="hu-HU" smtClean="0"/>
              <a:pPr/>
              <a:t>6</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89230DE8-3346-498C-8F4D-2629B250B12C}" type="slidenum">
              <a:rPr lang="hu-HU" smtClean="0"/>
              <a:pPr/>
              <a:t>7</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89230DE8-3346-498C-8F4D-2629B250B12C}" type="slidenum">
              <a:rPr lang="hu-HU" smtClean="0"/>
              <a:pPr/>
              <a:t>8</a:t>
            </a:fld>
            <a:endParaRPr lang="hu-HU"/>
          </a:p>
        </p:txBody>
      </p:sp>
    </p:spTree>
    <p:extLst>
      <p:ext uri="{BB962C8B-B14F-4D97-AF65-F5344CB8AC3E}">
        <p14:creationId xmlns:p14="http://schemas.microsoft.com/office/powerpoint/2010/main" val="3023799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89230DE8-3346-498C-8F4D-2629B250B12C}" type="slidenum">
              <a:rPr lang="hu-HU" smtClean="0"/>
              <a:pPr/>
              <a:t>9</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CA234656-8547-4A1E-92AF-C2AD5F759EEC}" type="datetimeFigureOut">
              <a:rPr lang="hu-HU" smtClean="0"/>
              <a:pPr/>
              <a:t>2018.04.11.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DCC6FA7-E9A3-4340-9CB9-DF33F52A5EA0}"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A234656-8547-4A1E-92AF-C2AD5F759EEC}" type="datetimeFigureOut">
              <a:rPr lang="hu-HU" smtClean="0"/>
              <a:pPr/>
              <a:t>2018.04.11.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DCC6FA7-E9A3-4340-9CB9-DF33F52A5EA0}"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A234656-8547-4A1E-92AF-C2AD5F759EEC}" type="datetimeFigureOut">
              <a:rPr lang="hu-HU" smtClean="0"/>
              <a:pPr/>
              <a:t>2018.04.11.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DCC6FA7-E9A3-4340-9CB9-DF33F52A5EA0}"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A234656-8547-4A1E-92AF-C2AD5F759EEC}" type="datetimeFigureOut">
              <a:rPr lang="hu-HU" smtClean="0"/>
              <a:pPr/>
              <a:t>2018.04.11.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DCC6FA7-E9A3-4340-9CB9-DF33F52A5EA0}"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CA234656-8547-4A1E-92AF-C2AD5F759EEC}" type="datetimeFigureOut">
              <a:rPr lang="hu-HU" smtClean="0"/>
              <a:pPr/>
              <a:t>2018.04.11.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DCC6FA7-E9A3-4340-9CB9-DF33F52A5EA0}"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CA234656-8547-4A1E-92AF-C2AD5F759EEC}" type="datetimeFigureOut">
              <a:rPr lang="hu-HU" smtClean="0"/>
              <a:pPr/>
              <a:t>2018.04.11.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DCC6FA7-E9A3-4340-9CB9-DF33F52A5EA0}"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CA234656-8547-4A1E-92AF-C2AD5F759EEC}" type="datetimeFigureOut">
              <a:rPr lang="hu-HU" smtClean="0"/>
              <a:pPr/>
              <a:t>2018.04.11.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1DCC6FA7-E9A3-4340-9CB9-DF33F52A5EA0}"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CA234656-8547-4A1E-92AF-C2AD5F759EEC}" type="datetimeFigureOut">
              <a:rPr lang="hu-HU" smtClean="0"/>
              <a:pPr/>
              <a:t>2018.04.11.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1DCC6FA7-E9A3-4340-9CB9-DF33F52A5EA0}"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CA234656-8547-4A1E-92AF-C2AD5F759EEC}" type="datetimeFigureOut">
              <a:rPr lang="hu-HU" smtClean="0"/>
              <a:pPr/>
              <a:t>2018.04.11.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1DCC6FA7-E9A3-4340-9CB9-DF33F52A5EA0}"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A234656-8547-4A1E-92AF-C2AD5F759EEC}" type="datetimeFigureOut">
              <a:rPr lang="hu-HU" smtClean="0"/>
              <a:pPr/>
              <a:t>2018.04.11.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DCC6FA7-E9A3-4340-9CB9-DF33F52A5EA0}"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A234656-8547-4A1E-92AF-C2AD5F759EEC}" type="datetimeFigureOut">
              <a:rPr lang="hu-HU" smtClean="0"/>
              <a:pPr/>
              <a:t>2018.04.11.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DCC6FA7-E9A3-4340-9CB9-DF33F52A5EA0}"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34656-8547-4A1E-92AF-C2AD5F759EEC}" type="datetimeFigureOut">
              <a:rPr lang="hu-HU" smtClean="0"/>
              <a:pPr/>
              <a:t>2018.04.11.</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C6FA7-E9A3-4340-9CB9-DF33F52A5EA0}"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5800" y="2492896"/>
            <a:ext cx="7772400" cy="1470025"/>
          </a:xfrm>
        </p:spPr>
        <p:txBody>
          <a:bodyPr>
            <a:normAutofit fontScale="90000"/>
          </a:bodyPr>
          <a:lstStyle/>
          <a:p>
            <a:r>
              <a:rPr lang="hu-HU" dirty="0" smtClean="0"/>
              <a:t>The </a:t>
            </a:r>
            <a:r>
              <a:rPr lang="hu-HU" dirty="0" err="1" smtClean="0"/>
              <a:t>ouvre</a:t>
            </a:r>
            <a:r>
              <a:rPr lang="hu-HU" dirty="0" smtClean="0"/>
              <a:t> of Semmelweis </a:t>
            </a:r>
            <a:br>
              <a:rPr lang="hu-HU" dirty="0" smtClean="0"/>
            </a:br>
            <a:r>
              <a:rPr lang="hu-HU" dirty="0" err="1" smtClean="0"/>
              <a:t>in</a:t>
            </a:r>
            <a:r>
              <a:rPr lang="hu-HU" dirty="0" smtClean="0"/>
              <a:t> </a:t>
            </a:r>
            <a:r>
              <a:rPr lang="hu-HU" dirty="0" err="1" smtClean="0"/>
              <a:t>the</a:t>
            </a:r>
            <a:r>
              <a:rPr lang="hu-HU" dirty="0" smtClean="0"/>
              <a:t> </a:t>
            </a:r>
            <a:r>
              <a:rPr lang="hu-HU" dirty="0" err="1" smtClean="0"/>
              <a:t>Memory</a:t>
            </a:r>
            <a:r>
              <a:rPr lang="hu-HU" dirty="0" smtClean="0"/>
              <a:t> of </a:t>
            </a:r>
            <a:r>
              <a:rPr lang="hu-HU" dirty="0" err="1" smtClean="0"/>
              <a:t>the</a:t>
            </a:r>
            <a:r>
              <a:rPr lang="hu-HU" dirty="0" smtClean="0"/>
              <a:t> World </a:t>
            </a:r>
            <a:r>
              <a:rPr lang="hu-HU" dirty="0" err="1" smtClean="0"/>
              <a:t>Register</a:t>
            </a:r>
            <a:r>
              <a:rPr lang="hu-HU" dirty="0" smtClean="0"/>
              <a:t> - UNESCO</a:t>
            </a:r>
            <a:endParaRPr lang="hu-HU" dirty="0"/>
          </a:p>
        </p:txBody>
      </p:sp>
      <p:sp>
        <p:nvSpPr>
          <p:cNvPr id="3" name="Alcím 2"/>
          <p:cNvSpPr>
            <a:spLocks noGrp="1"/>
          </p:cNvSpPr>
          <p:nvPr>
            <p:ph type="subTitle" idx="1"/>
          </p:nvPr>
        </p:nvSpPr>
        <p:spPr/>
        <p:txBody>
          <a:bodyPr/>
          <a:lstStyle/>
          <a:p>
            <a:endParaRPr lang="hu-HU" dirty="0" smtClean="0"/>
          </a:p>
          <a:p>
            <a:r>
              <a:rPr lang="hu-HU" dirty="0" smtClean="0"/>
              <a:t>Dr. Miklós Réthelyi</a:t>
            </a:r>
            <a:endParaRPr lang="hu-HU" dirty="0"/>
          </a:p>
        </p:txBody>
      </p:sp>
      <p:pic>
        <p:nvPicPr>
          <p:cNvPr id="5" name="Kép 4" descr="WorldMemo.jpg"/>
          <p:cNvPicPr>
            <a:picLocks noChangeAspect="1"/>
          </p:cNvPicPr>
          <p:nvPr/>
        </p:nvPicPr>
        <p:blipFill>
          <a:blip r:embed="rId3" cstate="print"/>
          <a:stretch>
            <a:fillRect/>
          </a:stretch>
        </p:blipFill>
        <p:spPr>
          <a:xfrm>
            <a:off x="3635896" y="836712"/>
            <a:ext cx="1370501" cy="11135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Corvina4.jpg"/>
          <p:cNvPicPr>
            <a:picLocks noChangeAspect="1"/>
          </p:cNvPicPr>
          <p:nvPr/>
        </p:nvPicPr>
        <p:blipFill>
          <a:blip r:embed="rId3" cstate="print"/>
          <a:stretch>
            <a:fillRect/>
          </a:stretch>
        </p:blipFill>
        <p:spPr>
          <a:xfrm>
            <a:off x="5724128" y="2669924"/>
            <a:ext cx="2535763" cy="3656992"/>
          </a:xfrm>
          <a:prstGeom prst="rect">
            <a:avLst/>
          </a:prstGeom>
        </p:spPr>
      </p:pic>
      <p:pic>
        <p:nvPicPr>
          <p:cNvPr id="5" name="Kép 4" descr="Corvina2.jpg"/>
          <p:cNvPicPr>
            <a:picLocks noChangeAspect="1"/>
          </p:cNvPicPr>
          <p:nvPr/>
        </p:nvPicPr>
        <p:blipFill>
          <a:blip r:embed="rId4" cstate="print"/>
          <a:stretch>
            <a:fillRect/>
          </a:stretch>
        </p:blipFill>
        <p:spPr>
          <a:xfrm>
            <a:off x="5580112" y="332656"/>
            <a:ext cx="3323120" cy="1840553"/>
          </a:xfrm>
          <a:prstGeom prst="rect">
            <a:avLst/>
          </a:prstGeom>
        </p:spPr>
      </p:pic>
      <p:sp>
        <p:nvSpPr>
          <p:cNvPr id="6" name="Téglalap 5"/>
          <p:cNvSpPr/>
          <p:nvPr/>
        </p:nvSpPr>
        <p:spPr>
          <a:xfrm>
            <a:off x="735384" y="188640"/>
            <a:ext cx="4572000" cy="1508105"/>
          </a:xfrm>
          <a:prstGeom prst="rect">
            <a:avLst/>
          </a:prstGeom>
        </p:spPr>
        <p:txBody>
          <a:bodyPr>
            <a:spAutoFit/>
          </a:bodyPr>
          <a:lstStyle/>
          <a:p>
            <a:r>
              <a:rPr lang="en-GB" sz="2000" b="1" dirty="0">
                <a:latin typeface="Times New Roman" panose="02020603050405020304" pitchFamily="18" charset="0"/>
                <a:ea typeface="Times New Roman" panose="02020603050405020304" pitchFamily="18" charset="0"/>
              </a:rPr>
              <a:t>The Bibliotheca </a:t>
            </a:r>
            <a:r>
              <a:rPr lang="en-GB" sz="2000" b="1" dirty="0" err="1">
                <a:latin typeface="Times New Roman" panose="02020603050405020304" pitchFamily="18" charset="0"/>
                <a:ea typeface="Times New Roman" panose="02020603050405020304" pitchFamily="18" charset="0"/>
              </a:rPr>
              <a:t>Corviniana</a:t>
            </a:r>
            <a:r>
              <a:rPr lang="en-GB" sz="2000" b="1" dirty="0">
                <a:latin typeface="Times New Roman" panose="02020603050405020304" pitchFamily="18" charset="0"/>
                <a:ea typeface="Times New Roman" panose="02020603050405020304" pitchFamily="18" charset="0"/>
              </a:rPr>
              <a:t> Collection</a:t>
            </a:r>
            <a:endParaRPr lang="hu-HU" sz="2000" b="1" dirty="0">
              <a:latin typeface="Times New Roman" panose="02020603050405020304" pitchFamily="18" charset="0"/>
              <a:ea typeface="Times New Roman" panose="02020603050405020304" pitchFamily="18" charset="0"/>
            </a:endParaRPr>
          </a:p>
          <a:p>
            <a:r>
              <a:rPr lang="en-GB" b="1" dirty="0">
                <a:latin typeface="Times New Roman" panose="02020603050405020304" pitchFamily="18" charset="0"/>
                <a:ea typeface="Times New Roman" panose="02020603050405020304" pitchFamily="18" charset="0"/>
              </a:rPr>
              <a:t>Documentary heritage submitted by Austria, Belgium, France, Germany, Hungary and Italy and recommended for inclusion in the Memory of the World Register in 2005.</a:t>
            </a:r>
            <a:endParaRPr lang="hu-HU" dirty="0">
              <a:effectLst/>
              <a:latin typeface="Times New Roman" panose="02020603050405020304" pitchFamily="18" charset="0"/>
              <a:ea typeface="Times New Roman" panose="02020603050405020304" pitchFamily="18" charset="0"/>
            </a:endParaRPr>
          </a:p>
        </p:txBody>
      </p:sp>
      <p:sp>
        <p:nvSpPr>
          <p:cNvPr id="7" name="Téglalap 6"/>
          <p:cNvSpPr/>
          <p:nvPr/>
        </p:nvSpPr>
        <p:spPr>
          <a:xfrm>
            <a:off x="825469" y="2276872"/>
            <a:ext cx="4806280" cy="3416320"/>
          </a:xfrm>
          <a:prstGeom prst="rect">
            <a:avLst/>
          </a:prstGeom>
        </p:spPr>
        <p:txBody>
          <a:bodyPr wrap="square">
            <a:spAutoFit/>
          </a:bodyPr>
          <a:lstStyle/>
          <a:p>
            <a:r>
              <a:rPr lang="en-GB" dirty="0">
                <a:latin typeface="TimesNewRomanPSMT"/>
                <a:ea typeface="Calibri" panose="020F0502020204030204" pitchFamily="34" charset="0"/>
                <a:cs typeface="Times New Roman" panose="02020603050405020304" pitchFamily="18" charset="0"/>
              </a:rPr>
              <a:t>The Bibliotheca </a:t>
            </a:r>
            <a:r>
              <a:rPr lang="en-GB" dirty="0" err="1">
                <a:latin typeface="TimesNewRomanPSMT"/>
                <a:ea typeface="Calibri" panose="020F0502020204030204" pitchFamily="34" charset="0"/>
                <a:cs typeface="Times New Roman" panose="02020603050405020304" pitchFamily="18" charset="0"/>
              </a:rPr>
              <a:t>Corviniana</a:t>
            </a:r>
            <a:r>
              <a:rPr lang="en-GB" dirty="0">
                <a:latin typeface="TimesNewRomanPSMT"/>
                <a:ea typeface="Calibri" panose="020F0502020204030204" pitchFamily="34" charset="0"/>
                <a:cs typeface="Times New Roman" panose="02020603050405020304" pitchFamily="18" charset="0"/>
              </a:rPr>
              <a:t> was the </a:t>
            </a:r>
            <a:r>
              <a:rPr lang="en-GB" b="1" dirty="0">
                <a:latin typeface="TimesNewRomanPSMT"/>
                <a:ea typeface="Calibri" panose="020F0502020204030204" pitchFamily="34" charset="0"/>
                <a:cs typeface="Times New Roman" panose="02020603050405020304" pitchFamily="18" charset="0"/>
              </a:rPr>
              <a:t>second greatest collection of books in Europe </a:t>
            </a:r>
            <a:r>
              <a:rPr lang="en-GB" dirty="0">
                <a:latin typeface="TimesNewRomanPSMT"/>
                <a:ea typeface="Calibri" panose="020F0502020204030204" pitchFamily="34" charset="0"/>
                <a:cs typeface="Times New Roman" panose="02020603050405020304" pitchFamily="18" charset="0"/>
              </a:rPr>
              <a:t>in the Renaissance period, after that of the Vatican. It contained works written for </a:t>
            </a:r>
            <a:r>
              <a:rPr lang="en-GB" b="1" dirty="0">
                <a:latin typeface="TimesNewRomanPSMT"/>
                <a:ea typeface="Calibri" panose="020F0502020204030204" pitchFamily="34" charset="0"/>
                <a:cs typeface="Times New Roman" panose="02020603050405020304" pitchFamily="18" charset="0"/>
              </a:rPr>
              <a:t>King Mathias</a:t>
            </a:r>
            <a:r>
              <a:rPr lang="en-GB" dirty="0">
                <a:latin typeface="TimesNewRomanPSMT"/>
                <a:ea typeface="Calibri" panose="020F0502020204030204" pitchFamily="34" charset="0"/>
                <a:cs typeface="Times New Roman" panose="02020603050405020304" pitchFamily="18" charset="0"/>
              </a:rPr>
              <a:t> (1458-1490) and copies of the most important documents known at this time. It represented the literary production and reflected the state of knowledge and arts of the Renaissance. The collection covered philosophy, theology, history, law, literature, geography, natural sciences, medicine, architecture, etc.. </a:t>
            </a:r>
            <a:endParaRPr lang="hu-HU" dirty="0">
              <a:latin typeface="TimesNewRomanPSMT"/>
            </a:endParaRPr>
          </a:p>
        </p:txBody>
      </p:sp>
      <p:sp>
        <p:nvSpPr>
          <p:cNvPr id="9" name="Téglalap 8"/>
          <p:cNvSpPr/>
          <p:nvPr/>
        </p:nvSpPr>
        <p:spPr>
          <a:xfrm>
            <a:off x="755576" y="5805264"/>
            <a:ext cx="4572000" cy="646331"/>
          </a:xfrm>
          <a:prstGeom prst="rect">
            <a:avLst/>
          </a:prstGeom>
        </p:spPr>
        <p:txBody>
          <a:bodyPr>
            <a:spAutoFit/>
          </a:bodyPr>
          <a:lstStyle/>
          <a:p>
            <a:r>
              <a:rPr lang="hu-HU" dirty="0" err="1" smtClean="0"/>
              <a:t>Hieronymus</a:t>
            </a:r>
            <a:r>
              <a:rPr lang="hu-HU" dirty="0" smtClean="0"/>
              <a:t>: </a:t>
            </a:r>
            <a:r>
              <a:rPr lang="hu-HU" dirty="0" err="1" smtClean="0"/>
              <a:t>Commentarii</a:t>
            </a:r>
            <a:r>
              <a:rPr lang="hu-HU" dirty="0" smtClean="0"/>
              <a:t> </a:t>
            </a:r>
            <a:r>
              <a:rPr lang="hu-HU" dirty="0" err="1" smtClean="0"/>
              <a:t>in</a:t>
            </a:r>
            <a:r>
              <a:rPr lang="hu-HU" dirty="0" smtClean="0"/>
              <a:t> </a:t>
            </a:r>
            <a:r>
              <a:rPr lang="hu-HU" dirty="0" err="1" smtClean="0"/>
              <a:t>epistolas</a:t>
            </a:r>
            <a:r>
              <a:rPr lang="hu-HU" dirty="0" smtClean="0"/>
              <a:t> S. Pauli </a:t>
            </a:r>
            <a:br>
              <a:rPr lang="hu-HU" dirty="0" smtClean="0"/>
            </a:br>
            <a:r>
              <a:rPr lang="hu-HU" dirty="0" smtClean="0"/>
              <a:t>cca. 1488, Firenze,</a:t>
            </a:r>
            <a:endParaRPr lang="hu-H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descr="Corvina1.jpg"/>
          <p:cNvPicPr>
            <a:picLocks noChangeAspect="1"/>
          </p:cNvPicPr>
          <p:nvPr/>
        </p:nvPicPr>
        <p:blipFill>
          <a:blip r:embed="rId3" cstate="print"/>
          <a:stretch>
            <a:fillRect/>
          </a:stretch>
        </p:blipFill>
        <p:spPr>
          <a:xfrm>
            <a:off x="683568" y="1556792"/>
            <a:ext cx="3168352" cy="4734615"/>
          </a:xfrm>
          <a:prstGeom prst="rect">
            <a:avLst/>
          </a:prstGeom>
        </p:spPr>
      </p:pic>
      <p:pic>
        <p:nvPicPr>
          <p:cNvPr id="4" name="Kép 3" descr="Corvina5.jpg"/>
          <p:cNvPicPr>
            <a:picLocks noChangeAspect="1"/>
          </p:cNvPicPr>
          <p:nvPr/>
        </p:nvPicPr>
        <p:blipFill>
          <a:blip r:embed="rId4" cstate="print"/>
          <a:stretch>
            <a:fillRect/>
          </a:stretch>
        </p:blipFill>
        <p:spPr>
          <a:xfrm>
            <a:off x="4788024" y="1340768"/>
            <a:ext cx="3325394" cy="4874134"/>
          </a:xfrm>
          <a:prstGeom prst="rect">
            <a:avLst/>
          </a:prstGeom>
        </p:spPr>
      </p:pic>
      <p:sp>
        <p:nvSpPr>
          <p:cNvPr id="5" name="Téglalap 4"/>
          <p:cNvSpPr/>
          <p:nvPr/>
        </p:nvSpPr>
        <p:spPr>
          <a:xfrm>
            <a:off x="323528" y="332656"/>
            <a:ext cx="7884368" cy="1200329"/>
          </a:xfrm>
          <a:prstGeom prst="rect">
            <a:avLst/>
          </a:prstGeom>
        </p:spPr>
        <p:txBody>
          <a:bodyPr wrap="square">
            <a:spAutoFit/>
          </a:bodyPr>
          <a:lstStyle/>
          <a:p>
            <a:r>
              <a:rPr lang="en-GB" dirty="0">
                <a:latin typeface="TimesNewRomanPSMT"/>
                <a:ea typeface="Calibri" panose="020F0502020204030204" pitchFamily="34" charset="0"/>
                <a:cs typeface="Times New Roman" panose="02020603050405020304" pitchFamily="18" charset="0"/>
              </a:rPr>
              <a:t>Today 216 </a:t>
            </a:r>
            <a:r>
              <a:rPr lang="en-GB" dirty="0" err="1">
                <a:latin typeface="TimesNewRomanPSMT"/>
                <a:ea typeface="Calibri" panose="020F0502020204030204" pitchFamily="34" charset="0"/>
                <a:cs typeface="Times New Roman" panose="02020603050405020304" pitchFamily="18" charset="0"/>
              </a:rPr>
              <a:t>Corvinas</a:t>
            </a:r>
            <a:r>
              <a:rPr lang="en-GB" dirty="0">
                <a:latin typeface="TimesNewRomanPSMT"/>
                <a:ea typeface="Calibri" panose="020F0502020204030204" pitchFamily="34" charset="0"/>
                <a:cs typeface="Times New Roman" panose="02020603050405020304" pitchFamily="18" charset="0"/>
              </a:rPr>
              <a:t> are known to exist all over the world. Only 53 items are kept in Hungary. The Austrian National Library possesses 39 volumes, different Italian libraries own 49 items and the rest is in French (7), German (8), English, Turk and USA collections. </a:t>
            </a:r>
            <a:endParaRPr lang="hu-HU" dirty="0">
              <a:latin typeface="TimesNewRomanPSMT"/>
            </a:endParaRPr>
          </a:p>
        </p:txBody>
      </p:sp>
      <p:sp>
        <p:nvSpPr>
          <p:cNvPr id="6" name="Szövegdoboz 5"/>
          <p:cNvSpPr txBox="1"/>
          <p:nvPr/>
        </p:nvSpPr>
        <p:spPr>
          <a:xfrm>
            <a:off x="755576" y="6381328"/>
            <a:ext cx="3096344" cy="369332"/>
          </a:xfrm>
          <a:prstGeom prst="rect">
            <a:avLst/>
          </a:prstGeom>
          <a:noFill/>
        </p:spPr>
        <p:txBody>
          <a:bodyPr wrap="square" rtlCol="0">
            <a:spAutoFit/>
          </a:bodyPr>
          <a:lstStyle/>
          <a:p>
            <a:r>
              <a:rPr lang="hu-HU" dirty="0" err="1" smtClean="0"/>
              <a:t>Victorinus</a:t>
            </a:r>
            <a:r>
              <a:rPr lang="hu-HU" dirty="0" smtClean="0"/>
              <a:t> Corvina, back </a:t>
            </a:r>
            <a:r>
              <a:rPr lang="hu-HU" dirty="0" err="1" smtClean="0"/>
              <a:t>cover</a:t>
            </a:r>
            <a:endParaRPr lang="hu-HU" dirty="0"/>
          </a:p>
        </p:txBody>
      </p:sp>
      <p:sp>
        <p:nvSpPr>
          <p:cNvPr id="7" name="Szövegdoboz 6"/>
          <p:cNvSpPr txBox="1"/>
          <p:nvPr/>
        </p:nvSpPr>
        <p:spPr>
          <a:xfrm>
            <a:off x="5004048" y="6309320"/>
            <a:ext cx="3096344" cy="369332"/>
          </a:xfrm>
          <a:prstGeom prst="rect">
            <a:avLst/>
          </a:prstGeom>
          <a:noFill/>
        </p:spPr>
        <p:txBody>
          <a:bodyPr wrap="square" rtlCol="0">
            <a:spAutoFit/>
          </a:bodyPr>
          <a:lstStyle/>
          <a:p>
            <a:r>
              <a:rPr lang="en-US" dirty="0" err="1" smtClean="0"/>
              <a:t>Victorinus</a:t>
            </a:r>
            <a:r>
              <a:rPr lang="en-US" dirty="0" smtClean="0"/>
              <a:t> </a:t>
            </a:r>
            <a:r>
              <a:rPr lang="en-US" dirty="0" err="1" smtClean="0"/>
              <a:t>Corvina</a:t>
            </a:r>
            <a:r>
              <a:rPr lang="en-US" dirty="0" smtClean="0"/>
              <a:t>, title page</a:t>
            </a:r>
            <a:endParaRPr lang="en-US" dirty="0"/>
          </a:p>
        </p:txBody>
      </p:sp>
    </p:spTree>
    <p:extLst>
      <p:ext uri="{BB962C8B-B14F-4D97-AF65-F5344CB8AC3E}">
        <p14:creationId xmlns:p14="http://schemas.microsoft.com/office/powerpoint/2010/main" val="3140812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Latzart2.jpg"/>
          <p:cNvPicPr>
            <a:picLocks noChangeAspect="1"/>
          </p:cNvPicPr>
          <p:nvPr/>
        </p:nvPicPr>
        <p:blipFill>
          <a:blip r:embed="rId3" cstate="print"/>
          <a:stretch>
            <a:fillRect/>
          </a:stretch>
        </p:blipFill>
        <p:spPr>
          <a:xfrm>
            <a:off x="3968671" y="127459"/>
            <a:ext cx="4248472" cy="1849521"/>
          </a:xfrm>
          <a:prstGeom prst="rect">
            <a:avLst/>
          </a:prstGeom>
        </p:spPr>
      </p:pic>
      <p:pic>
        <p:nvPicPr>
          <p:cNvPr id="3" name="Kép 2" descr="Latzart1.jpg"/>
          <p:cNvPicPr>
            <a:picLocks noChangeAspect="1"/>
          </p:cNvPicPr>
          <p:nvPr/>
        </p:nvPicPr>
        <p:blipFill>
          <a:blip r:embed="rId4" cstate="print"/>
          <a:stretch>
            <a:fillRect/>
          </a:stretch>
        </p:blipFill>
        <p:spPr>
          <a:xfrm>
            <a:off x="179512" y="1412776"/>
            <a:ext cx="2897801" cy="4248472"/>
          </a:xfrm>
          <a:prstGeom prst="rect">
            <a:avLst/>
          </a:prstGeom>
        </p:spPr>
      </p:pic>
      <p:sp>
        <p:nvSpPr>
          <p:cNvPr id="4" name="Téglalap 3"/>
          <p:cNvSpPr/>
          <p:nvPr/>
        </p:nvSpPr>
        <p:spPr>
          <a:xfrm>
            <a:off x="395536" y="432468"/>
            <a:ext cx="1978106" cy="369332"/>
          </a:xfrm>
          <a:prstGeom prst="rect">
            <a:avLst/>
          </a:prstGeom>
        </p:spPr>
        <p:txBody>
          <a:bodyPr wrap="none">
            <a:spAutoFit/>
          </a:bodyPr>
          <a:lstStyle/>
          <a:p>
            <a:r>
              <a:rPr lang="en-GB" b="1" dirty="0">
                <a:latin typeface="Times New Roman" panose="02020603050405020304" pitchFamily="18" charset="0"/>
                <a:ea typeface="Times New Roman" panose="02020603050405020304" pitchFamily="18" charset="0"/>
              </a:rPr>
              <a:t>Tabula </a:t>
            </a:r>
            <a:r>
              <a:rPr lang="en-GB" b="1" dirty="0" err="1">
                <a:latin typeface="Times New Roman" panose="02020603050405020304" pitchFamily="18" charset="0"/>
                <a:ea typeface="Times New Roman" panose="02020603050405020304" pitchFamily="18" charset="0"/>
              </a:rPr>
              <a:t>Hungariae</a:t>
            </a:r>
            <a:endParaRPr lang="hu-HU" b="1" dirty="0">
              <a:effectLst/>
              <a:latin typeface="Times New Roman" panose="02020603050405020304" pitchFamily="18" charset="0"/>
              <a:ea typeface="Times New Roman" panose="02020603050405020304" pitchFamily="18" charset="0"/>
            </a:endParaRPr>
          </a:p>
        </p:txBody>
      </p:sp>
      <p:sp>
        <p:nvSpPr>
          <p:cNvPr id="5" name="Téglalap 4"/>
          <p:cNvSpPr/>
          <p:nvPr/>
        </p:nvSpPr>
        <p:spPr>
          <a:xfrm>
            <a:off x="3293336" y="2038162"/>
            <a:ext cx="5743160" cy="4801314"/>
          </a:xfrm>
          <a:prstGeom prst="rect">
            <a:avLst/>
          </a:prstGeom>
        </p:spPr>
        <p:txBody>
          <a:bodyPr wrap="square">
            <a:spAutoFit/>
          </a:bodyPr>
          <a:lstStyle/>
          <a:p>
            <a:r>
              <a:rPr lang="en-GB" dirty="0">
                <a:latin typeface="Times New Roman" panose="02020603050405020304" pitchFamily="18" charset="0"/>
                <a:ea typeface="Times New Roman" panose="02020603050405020304" pitchFamily="18" charset="0"/>
              </a:rPr>
              <a:t>This document is a map representing faithfully and in much detail the structure of settlements that could be found on the territory of the Hungarian Kingdom (corresponding to the territory of modern Hungary, Slovakia and including parts of modern Austria, Ukraine, Romania, Serbia/Montenegro, Croatia and Slovenia). This representation has an even greater value due to the fact, that many settlements disappeared during the Turkish wars of the 16th century fought there. </a:t>
            </a:r>
            <a:br>
              <a:rPr lang="en-GB" dirty="0">
                <a:latin typeface="Times New Roman" panose="02020603050405020304" pitchFamily="18" charset="0"/>
                <a:ea typeface="Times New Roman" panose="02020603050405020304" pitchFamily="18" charset="0"/>
              </a:rPr>
            </a:br>
            <a:r>
              <a:rPr lang="en-GB" dirty="0">
                <a:latin typeface="Times New Roman" panose="02020603050405020304" pitchFamily="18" charset="0"/>
                <a:ea typeface="Times New Roman" panose="02020603050405020304" pitchFamily="18" charset="0"/>
              </a:rPr>
              <a:t/>
            </a:r>
            <a:br>
              <a:rPr lang="en-GB" dirty="0">
                <a:latin typeface="Times New Roman" panose="02020603050405020304" pitchFamily="18" charset="0"/>
                <a:ea typeface="Times New Roman" panose="02020603050405020304" pitchFamily="18" charset="0"/>
              </a:rPr>
            </a:br>
            <a:r>
              <a:rPr lang="en-GB" dirty="0">
                <a:latin typeface="Times New Roman" panose="02020603050405020304" pitchFamily="18" charset="0"/>
                <a:ea typeface="Times New Roman" panose="02020603050405020304" pitchFamily="18" charset="0"/>
              </a:rPr>
              <a:t>It should be noted, that for several </a:t>
            </a:r>
            <a:r>
              <a:rPr lang="en-GB" dirty="0" smtClean="0">
                <a:latin typeface="Times New Roman" panose="02020603050405020304" pitchFamily="18" charset="0"/>
                <a:ea typeface="Times New Roman" panose="02020603050405020304" pitchFamily="18" charset="0"/>
              </a:rPr>
              <a:t>centuries, research </a:t>
            </a:r>
            <a:r>
              <a:rPr lang="en-GB" dirty="0">
                <a:latin typeface="Times New Roman" panose="02020603050405020304" pitchFamily="18" charset="0"/>
                <a:ea typeface="Times New Roman" panose="02020603050405020304" pitchFamily="18" charset="0"/>
              </a:rPr>
              <a:t>workers and interested persons had only an indirect knowledge of this document, up to the time, when it reappeared in the 1880’s, when the collector </a:t>
            </a:r>
            <a:r>
              <a:rPr lang="en-GB" dirty="0" err="1">
                <a:latin typeface="Times New Roman" panose="02020603050405020304" pitchFamily="18" charset="0"/>
                <a:ea typeface="Times New Roman" panose="02020603050405020304" pitchFamily="18" charset="0"/>
              </a:rPr>
              <a:t>Sándor</a:t>
            </a:r>
            <a:r>
              <a:rPr lang="en-GB" dirty="0">
                <a:latin typeface="Times New Roman" panose="02020603050405020304" pitchFamily="18" charset="0"/>
                <a:ea typeface="Times New Roman" panose="02020603050405020304" pitchFamily="18" charset="0"/>
              </a:rPr>
              <a:t> </a:t>
            </a:r>
            <a:r>
              <a:rPr lang="en-GB" dirty="0" err="1">
                <a:latin typeface="Times New Roman" panose="02020603050405020304" pitchFamily="18" charset="0"/>
                <a:ea typeface="Times New Roman" panose="02020603050405020304" pitchFamily="18" charset="0"/>
              </a:rPr>
              <a:t>Apponyi</a:t>
            </a:r>
            <a:r>
              <a:rPr lang="en-GB" dirty="0">
                <a:latin typeface="Times New Roman" panose="02020603050405020304" pitchFamily="18" charset="0"/>
                <a:ea typeface="Times New Roman" panose="02020603050405020304" pitchFamily="18" charset="0"/>
              </a:rPr>
              <a:t> acquired it. He later offered it (in 1924) to the National Library, which included it in the Library’s collection of rare and historical works. </a:t>
            </a:r>
            <a:endParaRPr lang="hu-HU"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BolyaiApp2.jpg"/>
          <p:cNvPicPr>
            <a:picLocks noChangeAspect="1"/>
          </p:cNvPicPr>
          <p:nvPr/>
        </p:nvPicPr>
        <p:blipFill>
          <a:blip r:embed="rId3" cstate="print"/>
          <a:stretch>
            <a:fillRect/>
          </a:stretch>
        </p:blipFill>
        <p:spPr>
          <a:xfrm>
            <a:off x="4283968" y="1124744"/>
            <a:ext cx="3888432" cy="3030690"/>
          </a:xfrm>
          <a:prstGeom prst="rect">
            <a:avLst/>
          </a:prstGeom>
        </p:spPr>
      </p:pic>
      <p:pic>
        <p:nvPicPr>
          <p:cNvPr id="3" name="Kép 2" descr="BolyaiApp1.jpg"/>
          <p:cNvPicPr>
            <a:picLocks noChangeAspect="1"/>
          </p:cNvPicPr>
          <p:nvPr/>
        </p:nvPicPr>
        <p:blipFill>
          <a:blip r:embed="rId4" cstate="print"/>
          <a:stretch>
            <a:fillRect/>
          </a:stretch>
        </p:blipFill>
        <p:spPr>
          <a:xfrm>
            <a:off x="971600" y="1052736"/>
            <a:ext cx="2051790" cy="3002936"/>
          </a:xfrm>
          <a:prstGeom prst="rect">
            <a:avLst/>
          </a:prstGeom>
        </p:spPr>
      </p:pic>
      <p:sp>
        <p:nvSpPr>
          <p:cNvPr id="5" name="Téglalap 4"/>
          <p:cNvSpPr/>
          <p:nvPr/>
        </p:nvSpPr>
        <p:spPr>
          <a:xfrm>
            <a:off x="395536" y="188640"/>
            <a:ext cx="6840760" cy="729430"/>
          </a:xfrm>
          <a:prstGeom prst="rect">
            <a:avLst/>
          </a:prstGeom>
        </p:spPr>
        <p:txBody>
          <a:bodyPr wrap="square">
            <a:spAutoFit/>
          </a:bodyPr>
          <a:lstStyle/>
          <a:p>
            <a:pPr>
              <a:lnSpc>
                <a:spcPct val="115000"/>
              </a:lnSpc>
              <a:spcAft>
                <a:spcPts val="1000"/>
              </a:spcAft>
            </a:pPr>
            <a:r>
              <a:rPr lang="en-GB" b="1" dirty="0" err="1">
                <a:latin typeface="Times New Roman" panose="02020603050405020304" pitchFamily="18" charset="0"/>
                <a:ea typeface="Times New Roman" panose="02020603050405020304" pitchFamily="18" charset="0"/>
                <a:cs typeface="Times New Roman" panose="02020603050405020304" pitchFamily="18" charset="0"/>
              </a:rPr>
              <a:t>János</a:t>
            </a:r>
            <a:r>
              <a:rPr lang="en-GB" b="1" dirty="0">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ea typeface="Times New Roman" panose="02020603050405020304" pitchFamily="18" charset="0"/>
                <a:cs typeface="Times New Roman" panose="02020603050405020304" pitchFamily="18" charset="0"/>
              </a:rPr>
              <a:t>Bolyai</a:t>
            </a:r>
            <a:r>
              <a:rPr lang="en-GB" b="1" dirty="0">
                <a:latin typeface="Times New Roman" panose="02020603050405020304" pitchFamily="18" charset="0"/>
                <a:ea typeface="Times New Roman" panose="02020603050405020304" pitchFamily="18" charset="0"/>
                <a:cs typeface="Times New Roman" panose="02020603050405020304" pitchFamily="18" charset="0"/>
              </a:rPr>
              <a:t>: Appendix, </a:t>
            </a:r>
            <a:r>
              <a:rPr lang="en-GB" b="1" dirty="0" err="1">
                <a:latin typeface="Times New Roman" panose="02020603050405020304" pitchFamily="18" charset="0"/>
                <a:ea typeface="Times New Roman" panose="02020603050405020304" pitchFamily="18" charset="0"/>
                <a:cs typeface="Times New Roman" panose="02020603050405020304" pitchFamily="18" charset="0"/>
              </a:rPr>
              <a:t>scientiam</a:t>
            </a:r>
            <a:r>
              <a:rPr lang="en-GB" b="1" dirty="0">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ea typeface="Times New Roman" panose="02020603050405020304" pitchFamily="18" charset="0"/>
                <a:cs typeface="Times New Roman" panose="02020603050405020304" pitchFamily="18" charset="0"/>
              </a:rPr>
              <a:t>spatii</a:t>
            </a:r>
            <a:r>
              <a:rPr lang="en-GB" b="1" dirty="0">
                <a:latin typeface="Times New Roman" panose="02020603050405020304" pitchFamily="18" charset="0"/>
                <a:ea typeface="Times New Roman" panose="02020603050405020304" pitchFamily="18" charset="0"/>
                <a:cs typeface="Times New Roman" panose="02020603050405020304" pitchFamily="18" charset="0"/>
              </a:rPr>
              <a:t> absolute </a:t>
            </a:r>
            <a:r>
              <a:rPr lang="en-GB" b="1" dirty="0" err="1">
                <a:latin typeface="Times New Roman" panose="02020603050405020304" pitchFamily="18" charset="0"/>
                <a:ea typeface="Times New Roman" panose="02020603050405020304" pitchFamily="18" charset="0"/>
                <a:cs typeface="Times New Roman" panose="02020603050405020304" pitchFamily="18" charset="0"/>
              </a:rPr>
              <a:t>veram</a:t>
            </a:r>
            <a:r>
              <a:rPr lang="en-GB" b="1" dirty="0">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ea typeface="Times New Roman" panose="02020603050405020304" pitchFamily="18" charset="0"/>
                <a:cs typeface="Times New Roman" panose="02020603050405020304" pitchFamily="18" charset="0"/>
              </a:rPr>
              <a:t>exhibens</a:t>
            </a:r>
            <a:r>
              <a:rPr lang="en-GB" b="1" dirty="0">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ea typeface="Times New Roman" panose="02020603050405020304" pitchFamily="18" charset="0"/>
                <a:cs typeface="Times New Roman" panose="02020603050405020304" pitchFamily="18" charset="0"/>
              </a:rPr>
              <a:t>Maros-Vásárhelyini</a:t>
            </a:r>
            <a:r>
              <a:rPr lang="en-GB" b="1" dirty="0">
                <a:latin typeface="Times New Roman" panose="02020603050405020304" pitchFamily="18" charset="0"/>
                <a:ea typeface="Times New Roman" panose="02020603050405020304" pitchFamily="18" charset="0"/>
                <a:cs typeface="Times New Roman" panose="02020603050405020304" pitchFamily="18" charset="0"/>
              </a:rPr>
              <a:t>, 1832</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églalap 5"/>
          <p:cNvSpPr/>
          <p:nvPr/>
        </p:nvSpPr>
        <p:spPr>
          <a:xfrm>
            <a:off x="467544" y="4509120"/>
            <a:ext cx="8280920" cy="2003625"/>
          </a:xfrm>
          <a:prstGeom prst="rect">
            <a:avLst/>
          </a:prstGeom>
        </p:spPr>
        <p:txBody>
          <a:bodyPr wrap="square">
            <a:spAutoFit/>
          </a:bodyPr>
          <a:lstStyle/>
          <a:p>
            <a:pPr>
              <a:lnSpc>
                <a:spcPct val="115000"/>
              </a:lnSpc>
              <a:spcAft>
                <a:spcPts val="1000"/>
              </a:spcAft>
            </a:pPr>
            <a:r>
              <a:rPr lang="en-GB" b="1" dirty="0">
                <a:latin typeface="Times New Roman" panose="02020603050405020304" pitchFamily="18" charset="0"/>
                <a:ea typeface="Times New Roman" panose="02020603050405020304" pitchFamily="18" charset="0"/>
                <a:cs typeface="Times New Roman" panose="02020603050405020304" pitchFamily="18" charset="0"/>
              </a:rPr>
              <a:t>Appendix</a:t>
            </a:r>
            <a:r>
              <a:rPr lang="en-GB" dirty="0">
                <a:latin typeface="Times New Roman" panose="02020603050405020304" pitchFamily="18" charset="0"/>
                <a:ea typeface="Times New Roman" panose="02020603050405020304" pitchFamily="18" charset="0"/>
                <a:cs typeface="Times New Roman" panose="02020603050405020304" pitchFamily="18" charset="0"/>
              </a:rPr>
              <a:t> is an outstanding document in the history of mathematics and human culture. It presents the solution of a more than two thousand year old problem in connection with parallel lines and the description of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János</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Bolyai's</a:t>
            </a:r>
            <a:r>
              <a:rPr lang="en-GB" dirty="0">
                <a:latin typeface="Times New Roman" panose="02020603050405020304" pitchFamily="18" charset="0"/>
                <a:ea typeface="Times New Roman" panose="02020603050405020304" pitchFamily="18" charset="0"/>
                <a:cs typeface="Times New Roman" panose="02020603050405020304" pitchFamily="18" charset="0"/>
              </a:rPr>
              <a:t> discovery of </a:t>
            </a:r>
            <a:r>
              <a:rPr lang="en-GB" b="1" dirty="0">
                <a:latin typeface="Times New Roman" panose="02020603050405020304" pitchFamily="18" charset="0"/>
                <a:ea typeface="Times New Roman" panose="02020603050405020304" pitchFamily="18" charset="0"/>
                <a:cs typeface="Times New Roman" panose="02020603050405020304" pitchFamily="18" charset="0"/>
              </a:rPr>
              <a:t>non-Euclidean</a:t>
            </a:r>
            <a:r>
              <a:rPr lang="en-GB" dirty="0">
                <a:latin typeface="Times New Roman" panose="02020603050405020304" pitchFamily="18" charset="0"/>
                <a:ea typeface="Times New Roman" panose="02020603050405020304" pitchFamily="18" charset="0"/>
                <a:cs typeface="Times New Roman" panose="02020603050405020304" pitchFamily="18" charset="0"/>
              </a:rPr>
              <a:t> and the more general absolute geometries. Non-Euclidean geometry changed our thinking not only about geometry, but mathematics, in general, and paved the way for the creation of the modern physical theories of the twentieth century.</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zövegdoboz 6"/>
          <p:cNvSpPr txBox="1"/>
          <p:nvPr/>
        </p:nvSpPr>
        <p:spPr>
          <a:xfrm>
            <a:off x="827584" y="4149080"/>
            <a:ext cx="2376264" cy="369332"/>
          </a:xfrm>
          <a:prstGeom prst="rect">
            <a:avLst/>
          </a:prstGeom>
          <a:noFill/>
        </p:spPr>
        <p:txBody>
          <a:bodyPr wrap="square" rtlCol="0">
            <a:spAutoFit/>
          </a:bodyPr>
          <a:lstStyle/>
          <a:p>
            <a:r>
              <a:rPr lang="en-US" dirty="0" smtClean="0"/>
              <a:t>Title page of Appendix</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BolyaiApp5.jpg"/>
          <p:cNvPicPr>
            <a:picLocks noChangeAspect="1"/>
          </p:cNvPicPr>
          <p:nvPr/>
        </p:nvPicPr>
        <p:blipFill>
          <a:blip r:embed="rId3" cstate="print"/>
          <a:stretch>
            <a:fillRect/>
          </a:stretch>
        </p:blipFill>
        <p:spPr>
          <a:xfrm>
            <a:off x="611560" y="404664"/>
            <a:ext cx="7754694" cy="5616624"/>
          </a:xfrm>
          <a:prstGeom prst="rect">
            <a:avLst/>
          </a:prstGeom>
        </p:spPr>
      </p:pic>
      <p:sp>
        <p:nvSpPr>
          <p:cNvPr id="3" name="Szövegdoboz 2"/>
          <p:cNvSpPr txBox="1"/>
          <p:nvPr/>
        </p:nvSpPr>
        <p:spPr>
          <a:xfrm>
            <a:off x="3851920" y="6309320"/>
            <a:ext cx="4680520" cy="369332"/>
          </a:xfrm>
          <a:prstGeom prst="rect">
            <a:avLst/>
          </a:prstGeom>
          <a:noFill/>
        </p:spPr>
        <p:txBody>
          <a:bodyPr wrap="square" rtlCol="0">
            <a:spAutoFit/>
          </a:bodyPr>
          <a:lstStyle/>
          <a:p>
            <a:r>
              <a:rPr lang="hu-HU" dirty="0" err="1" smtClean="0"/>
              <a:t>Diagrams</a:t>
            </a:r>
            <a:r>
              <a:rPr lang="hu-HU" dirty="0" smtClean="0"/>
              <a:t> </a:t>
            </a:r>
            <a:r>
              <a:rPr lang="hu-HU" dirty="0" err="1" smtClean="0"/>
              <a:t>for</a:t>
            </a:r>
            <a:r>
              <a:rPr lang="hu-HU" dirty="0" smtClean="0"/>
              <a:t> </a:t>
            </a:r>
            <a:r>
              <a:rPr lang="hu-HU" dirty="0" err="1" smtClean="0"/>
              <a:t>the</a:t>
            </a:r>
            <a:r>
              <a:rPr lang="hu-HU" dirty="0" smtClean="0"/>
              <a:t> „</a:t>
            </a:r>
            <a:r>
              <a:rPr lang="hu-HU" dirty="0" err="1" smtClean="0"/>
              <a:t>Space</a:t>
            </a:r>
            <a:r>
              <a:rPr lang="hu-HU" dirty="0" smtClean="0"/>
              <a:t> </a:t>
            </a:r>
            <a:r>
              <a:rPr lang="hu-HU" dirty="0" err="1" smtClean="0"/>
              <a:t>study</a:t>
            </a:r>
            <a:r>
              <a:rPr lang="hu-HU" dirty="0" smtClean="0"/>
              <a:t> (</a:t>
            </a:r>
            <a:r>
              <a:rPr lang="hu-HU" dirty="0" err="1" smtClean="0"/>
              <a:t>Raumlehre</a:t>
            </a:r>
            <a:r>
              <a:rPr lang="hu-HU" dirty="0" smtClean="0"/>
              <a:t>)</a:t>
            </a:r>
            <a:endParaRPr lang="hu-HU" dirty="0"/>
          </a:p>
        </p:txBody>
      </p:sp>
    </p:spTree>
    <p:extLst>
      <p:ext uri="{BB962C8B-B14F-4D97-AF65-F5344CB8AC3E}">
        <p14:creationId xmlns:p14="http://schemas.microsoft.com/office/powerpoint/2010/main" val="345530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KorosiCs2.jpg"/>
          <p:cNvPicPr>
            <a:picLocks noChangeAspect="1"/>
          </p:cNvPicPr>
          <p:nvPr/>
        </p:nvPicPr>
        <p:blipFill>
          <a:blip r:embed="rId3" cstate="print"/>
          <a:stretch>
            <a:fillRect/>
          </a:stretch>
        </p:blipFill>
        <p:spPr>
          <a:xfrm>
            <a:off x="4716016" y="613723"/>
            <a:ext cx="3560339" cy="2345272"/>
          </a:xfrm>
          <a:prstGeom prst="rect">
            <a:avLst/>
          </a:prstGeom>
        </p:spPr>
      </p:pic>
      <p:pic>
        <p:nvPicPr>
          <p:cNvPr id="5" name="Kép 4" descr="KorosiCs1.jpg"/>
          <p:cNvPicPr>
            <a:picLocks noChangeAspect="1"/>
          </p:cNvPicPr>
          <p:nvPr/>
        </p:nvPicPr>
        <p:blipFill>
          <a:blip r:embed="rId4" cstate="print"/>
          <a:stretch>
            <a:fillRect/>
          </a:stretch>
        </p:blipFill>
        <p:spPr>
          <a:xfrm>
            <a:off x="251520" y="764704"/>
            <a:ext cx="3831833" cy="5472608"/>
          </a:xfrm>
          <a:prstGeom prst="rect">
            <a:avLst/>
          </a:prstGeom>
        </p:spPr>
      </p:pic>
      <p:sp>
        <p:nvSpPr>
          <p:cNvPr id="2" name="Téglalap 1"/>
          <p:cNvSpPr/>
          <p:nvPr/>
        </p:nvSpPr>
        <p:spPr>
          <a:xfrm>
            <a:off x="4426209" y="3329913"/>
            <a:ext cx="4572000" cy="2585323"/>
          </a:xfrm>
          <a:prstGeom prst="rect">
            <a:avLst/>
          </a:prstGeom>
        </p:spPr>
        <p:txBody>
          <a:bodyPr>
            <a:spAutoFit/>
          </a:bodyPr>
          <a:lstStyle/>
          <a:p>
            <a:r>
              <a:rPr lang="en-GB" dirty="0">
                <a:latin typeface="Times New Roman" panose="02020603050405020304" pitchFamily="18" charset="0"/>
                <a:ea typeface="Times New Roman" panose="02020603050405020304" pitchFamily="18" charset="0"/>
              </a:rPr>
              <a:t>Alexander </a:t>
            </a:r>
            <a:r>
              <a:rPr lang="en-GB" dirty="0" err="1">
                <a:latin typeface="Times New Roman" panose="02020603050405020304" pitchFamily="18" charset="0"/>
                <a:ea typeface="Times New Roman" panose="02020603050405020304" pitchFamily="18" charset="0"/>
              </a:rPr>
              <a:t>Csoma</a:t>
            </a:r>
            <a:r>
              <a:rPr lang="en-GB" dirty="0">
                <a:latin typeface="Times New Roman" panose="02020603050405020304" pitchFamily="18" charset="0"/>
                <a:ea typeface="Times New Roman" panose="02020603050405020304" pitchFamily="18" charset="0"/>
              </a:rPr>
              <a:t> de </a:t>
            </a:r>
            <a:r>
              <a:rPr lang="en-GB" dirty="0" err="1">
                <a:latin typeface="Times New Roman" panose="02020603050405020304" pitchFamily="18" charset="0"/>
                <a:ea typeface="Times New Roman" panose="02020603050405020304" pitchFamily="18" charset="0"/>
              </a:rPr>
              <a:t>Kőrös</a:t>
            </a:r>
            <a:r>
              <a:rPr lang="en-GB" dirty="0">
                <a:latin typeface="Times New Roman" panose="02020603050405020304" pitchFamily="18" charset="0"/>
                <a:ea typeface="Times New Roman" panose="02020603050405020304" pitchFamily="18" charset="0"/>
              </a:rPr>
              <a:t> (c. 1784-1842) a Hungarian scholar was the first to interpret the cultural heritage of the Tibetan people to </a:t>
            </a:r>
            <a:r>
              <a:rPr lang="en-GB" dirty="0" smtClean="0">
                <a:latin typeface="Times New Roman" panose="02020603050405020304" pitchFamily="18" charset="0"/>
                <a:ea typeface="Times New Roman" panose="02020603050405020304" pitchFamily="18" charset="0"/>
              </a:rPr>
              <a:t>Europe. </a:t>
            </a:r>
            <a:r>
              <a:rPr lang="en-GB" dirty="0">
                <a:latin typeface="Times New Roman" panose="02020603050405020304" pitchFamily="18" charset="0"/>
                <a:ea typeface="Times New Roman" panose="02020603050405020304" pitchFamily="18" charset="0"/>
              </a:rPr>
              <a:t>He compiled the first </a:t>
            </a:r>
            <a:r>
              <a:rPr lang="en-GB" b="1" dirty="0">
                <a:latin typeface="Times New Roman" panose="02020603050405020304" pitchFamily="18" charset="0"/>
                <a:ea typeface="Times New Roman" panose="02020603050405020304" pitchFamily="18" charset="0"/>
              </a:rPr>
              <a:t>Tibetan-English Dictionary</a:t>
            </a:r>
            <a:r>
              <a:rPr lang="en-GB" dirty="0">
                <a:latin typeface="Times New Roman" panose="02020603050405020304" pitchFamily="18" charset="0"/>
                <a:ea typeface="Times New Roman" panose="02020603050405020304" pitchFamily="18" charset="0"/>
              </a:rPr>
              <a:t> of scientific value together with a Grammar of the Tibetan Language (1834). With his scholarly work he became the founder of Tibetan studies, a new discipline of Oriental studies.</a:t>
            </a:r>
            <a:endParaRPr lang="hu-HU" dirty="0">
              <a:effectLst/>
              <a:latin typeface="Times New Roman" panose="02020603050405020304" pitchFamily="18" charset="0"/>
              <a:ea typeface="Times New Roman" panose="02020603050405020304" pitchFamily="18" charset="0"/>
            </a:endParaRPr>
          </a:p>
        </p:txBody>
      </p:sp>
      <p:sp>
        <p:nvSpPr>
          <p:cNvPr id="6" name="Téglalap 5"/>
          <p:cNvSpPr/>
          <p:nvPr/>
        </p:nvSpPr>
        <p:spPr>
          <a:xfrm>
            <a:off x="283557" y="76017"/>
            <a:ext cx="4572000" cy="646331"/>
          </a:xfrm>
          <a:prstGeom prst="rect">
            <a:avLst/>
          </a:prstGeom>
        </p:spPr>
        <p:txBody>
          <a:bodyPr>
            <a:spAutoFit/>
          </a:bodyPr>
          <a:lstStyle/>
          <a:p>
            <a:r>
              <a:rPr lang="en-GB" b="1" dirty="0" err="1">
                <a:latin typeface="Times New Roman" panose="02020603050405020304" pitchFamily="18" charset="0"/>
                <a:ea typeface="Times New Roman" panose="02020603050405020304" pitchFamily="18" charset="0"/>
              </a:rPr>
              <a:t>Csoma</a:t>
            </a:r>
            <a:r>
              <a:rPr lang="en-GB" b="1" dirty="0">
                <a:latin typeface="Times New Roman" panose="02020603050405020304" pitchFamily="18" charset="0"/>
                <a:ea typeface="Times New Roman" panose="02020603050405020304" pitchFamily="18" charset="0"/>
              </a:rPr>
              <a:t> Archive of the Library of the Hungarian Academy of Sciences</a:t>
            </a:r>
            <a:endParaRPr lang="hu-HU" b="1" dirty="0">
              <a:effectLst/>
              <a:latin typeface="Times New Roman" panose="02020603050405020304" pitchFamily="18" charset="0"/>
              <a:ea typeface="Times New Roman" panose="02020603050405020304" pitchFamily="18" charset="0"/>
            </a:endParaRPr>
          </a:p>
        </p:txBody>
      </p:sp>
      <p:sp>
        <p:nvSpPr>
          <p:cNvPr id="7" name="Szövegdoboz 6"/>
          <p:cNvSpPr txBox="1"/>
          <p:nvPr/>
        </p:nvSpPr>
        <p:spPr>
          <a:xfrm>
            <a:off x="1691680" y="6381328"/>
            <a:ext cx="1224136" cy="369332"/>
          </a:xfrm>
          <a:prstGeom prst="rect">
            <a:avLst/>
          </a:prstGeom>
          <a:noFill/>
        </p:spPr>
        <p:txBody>
          <a:bodyPr wrap="square" rtlCol="0">
            <a:spAutoFit/>
          </a:bodyPr>
          <a:lstStyle/>
          <a:p>
            <a:r>
              <a:rPr lang="hu-HU" dirty="0" err="1" smtClean="0"/>
              <a:t>Title</a:t>
            </a:r>
            <a:r>
              <a:rPr lang="hu-HU" dirty="0" smtClean="0"/>
              <a:t> </a:t>
            </a:r>
            <a:r>
              <a:rPr lang="hu-HU" dirty="0" err="1" smtClean="0"/>
              <a:t>page</a:t>
            </a:r>
            <a:r>
              <a:rPr lang="hu-HU" dirty="0" smtClean="0"/>
              <a:t> </a:t>
            </a:r>
            <a:endParaRPr lang="hu-H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KorosiCs3.jpg"/>
          <p:cNvPicPr>
            <a:picLocks noChangeAspect="1"/>
          </p:cNvPicPr>
          <p:nvPr/>
        </p:nvPicPr>
        <p:blipFill>
          <a:blip r:embed="rId3" cstate="print"/>
          <a:stretch>
            <a:fillRect/>
          </a:stretch>
        </p:blipFill>
        <p:spPr>
          <a:xfrm>
            <a:off x="395536" y="476672"/>
            <a:ext cx="7944998" cy="5760640"/>
          </a:xfrm>
          <a:prstGeom prst="rect">
            <a:avLst/>
          </a:prstGeom>
        </p:spPr>
      </p:pic>
      <p:sp>
        <p:nvSpPr>
          <p:cNvPr id="3" name="Szövegdoboz 2"/>
          <p:cNvSpPr txBox="1"/>
          <p:nvPr/>
        </p:nvSpPr>
        <p:spPr>
          <a:xfrm>
            <a:off x="179512" y="6381328"/>
            <a:ext cx="6048672" cy="369332"/>
          </a:xfrm>
          <a:prstGeom prst="rect">
            <a:avLst/>
          </a:prstGeom>
          <a:solidFill>
            <a:schemeClr val="bg1"/>
          </a:solidFill>
        </p:spPr>
        <p:txBody>
          <a:bodyPr wrap="square" rtlCol="0">
            <a:spAutoFit/>
          </a:bodyPr>
          <a:lstStyle/>
          <a:p>
            <a:r>
              <a:rPr lang="en-US" dirty="0" smtClean="0"/>
              <a:t>Painting of the </a:t>
            </a:r>
            <a:r>
              <a:rPr lang="en-US" dirty="0" err="1" smtClean="0"/>
              <a:t>thomb</a:t>
            </a:r>
            <a:r>
              <a:rPr lang="en-US" dirty="0" smtClean="0"/>
              <a:t> of </a:t>
            </a:r>
            <a:r>
              <a:rPr lang="en-US" dirty="0" err="1" smtClean="0"/>
              <a:t>Sándor</a:t>
            </a:r>
            <a:r>
              <a:rPr lang="en-US" dirty="0" smtClean="0"/>
              <a:t> </a:t>
            </a:r>
            <a:r>
              <a:rPr lang="en-US" dirty="0" err="1" smtClean="0"/>
              <a:t>Körösi</a:t>
            </a:r>
            <a:r>
              <a:rPr lang="en-US" dirty="0" smtClean="0"/>
              <a:t> in Darjeeling, India</a:t>
            </a:r>
            <a:endParaRPr lang="en-US" dirty="0"/>
          </a:p>
        </p:txBody>
      </p:sp>
      <p:sp>
        <p:nvSpPr>
          <p:cNvPr id="8194" name="AutoShape 2" descr="https://upload.wikimedia.org/wikipedia/commons/0/0b/Csoma_de_Koros%27_tomb_and_monument_%28Darjeeling%29.JPG"/>
          <p:cNvSpPr>
            <a:spLocks noChangeAspect="1" noChangeArrowheads="1"/>
          </p:cNvSpPr>
          <p:nvPr/>
        </p:nvSpPr>
        <p:spPr bwMode="auto">
          <a:xfrm>
            <a:off x="155575" y="-4167188"/>
            <a:ext cx="6515100" cy="8686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8196" name="AutoShape 4" descr="https://upload.wikimedia.org/wikipedia/commons/0/0b/Csoma_de_Koros%27_tomb_and_monument_%28Darjeeling%29.JPG"/>
          <p:cNvSpPr>
            <a:spLocks noChangeAspect="1" noChangeArrowheads="1"/>
          </p:cNvSpPr>
          <p:nvPr/>
        </p:nvSpPr>
        <p:spPr bwMode="auto">
          <a:xfrm>
            <a:off x="155575" y="-4167188"/>
            <a:ext cx="6515100" cy="8686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8198" name="AutoShape 6" descr="https://upload.wikimedia.org/wikipedia/commons/thumb/0/0b/Csoma_de_Koros%27_tomb_and_monument_%28Darjeeling%29.JPG/800px-Csoma_de_Koros%27_tomb_and_monument_%28Darjeeling%29.JPG"/>
          <p:cNvSpPr>
            <a:spLocks noChangeAspect="1" noChangeArrowheads="1"/>
          </p:cNvSpPr>
          <p:nvPr/>
        </p:nvSpPr>
        <p:spPr bwMode="auto">
          <a:xfrm>
            <a:off x="155575" y="-3779838"/>
            <a:ext cx="5895975" cy="7877176"/>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7" name="Kép 6" descr="800px-Csoma_de_Koros'_tomb_and_monument_(Darjeeling).JPG"/>
          <p:cNvPicPr>
            <a:picLocks noChangeAspect="1"/>
          </p:cNvPicPr>
          <p:nvPr/>
        </p:nvPicPr>
        <p:blipFill>
          <a:blip r:embed="rId4" cstate="print"/>
          <a:stretch>
            <a:fillRect/>
          </a:stretch>
        </p:blipFill>
        <p:spPr>
          <a:xfrm>
            <a:off x="6660232" y="3669147"/>
            <a:ext cx="2285630" cy="3048458"/>
          </a:xfrm>
          <a:prstGeom prst="rect">
            <a:avLst/>
          </a:prstGeom>
        </p:spPr>
      </p:pic>
    </p:spTree>
    <p:extLst>
      <p:ext uri="{BB962C8B-B14F-4D97-AF65-F5344CB8AC3E}">
        <p14:creationId xmlns:p14="http://schemas.microsoft.com/office/powerpoint/2010/main" val="3485277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Semmelw2.jpg"/>
          <p:cNvPicPr>
            <a:picLocks noChangeAspect="1"/>
          </p:cNvPicPr>
          <p:nvPr/>
        </p:nvPicPr>
        <p:blipFill>
          <a:blip r:embed="rId3" cstate="print"/>
          <a:stretch>
            <a:fillRect/>
          </a:stretch>
        </p:blipFill>
        <p:spPr>
          <a:xfrm>
            <a:off x="3811237" y="455951"/>
            <a:ext cx="4505179" cy="2763600"/>
          </a:xfrm>
          <a:prstGeom prst="rect">
            <a:avLst/>
          </a:prstGeom>
        </p:spPr>
      </p:pic>
      <p:sp>
        <p:nvSpPr>
          <p:cNvPr id="5" name="Téglalap 4"/>
          <p:cNvSpPr/>
          <p:nvPr/>
        </p:nvSpPr>
        <p:spPr>
          <a:xfrm>
            <a:off x="251520" y="188640"/>
            <a:ext cx="2448106" cy="369332"/>
          </a:xfrm>
          <a:prstGeom prst="rect">
            <a:avLst/>
          </a:prstGeom>
        </p:spPr>
        <p:txBody>
          <a:bodyPr wrap="none">
            <a:spAutoFit/>
          </a:bodyPr>
          <a:lstStyle/>
          <a:p>
            <a:r>
              <a:rPr lang="en-GB" b="1" dirty="0" err="1">
                <a:latin typeface="Times New Roman" panose="02020603050405020304" pitchFamily="18" charset="0"/>
                <a:ea typeface="Times New Roman" panose="02020603050405020304" pitchFamily="18" charset="0"/>
              </a:rPr>
              <a:t>Semmelweis</a:t>
            </a:r>
            <a:r>
              <a:rPr lang="en-GB" b="1" dirty="0">
                <a:latin typeface="Times New Roman" panose="02020603050405020304" pitchFamily="18" charset="0"/>
                <a:ea typeface="Times New Roman" panose="02020603050405020304" pitchFamily="18" charset="0"/>
              </a:rPr>
              <a:t>' discovery</a:t>
            </a:r>
            <a:endParaRPr lang="hu-HU" b="1" dirty="0">
              <a:effectLst/>
              <a:latin typeface="Times New Roman" panose="02020603050405020304" pitchFamily="18" charset="0"/>
              <a:ea typeface="Times New Roman" panose="02020603050405020304" pitchFamily="18" charset="0"/>
            </a:endParaRPr>
          </a:p>
        </p:txBody>
      </p:sp>
      <p:sp>
        <p:nvSpPr>
          <p:cNvPr id="6" name="Téglalap 5"/>
          <p:cNvSpPr/>
          <p:nvPr/>
        </p:nvSpPr>
        <p:spPr>
          <a:xfrm>
            <a:off x="611560" y="4005064"/>
            <a:ext cx="7776864" cy="2585323"/>
          </a:xfrm>
          <a:prstGeom prst="rect">
            <a:avLst/>
          </a:prstGeom>
        </p:spPr>
        <p:txBody>
          <a:bodyPr wrap="square">
            <a:spAutoFit/>
          </a:bodyPr>
          <a:lstStyle/>
          <a:p>
            <a:r>
              <a:rPr lang="en-GB" dirty="0">
                <a:latin typeface="Times New Roman" panose="02020603050405020304" pitchFamily="18" charset="0"/>
                <a:ea typeface="Times New Roman" panose="02020603050405020304" pitchFamily="18" charset="0"/>
              </a:rPr>
              <a:t>A collection of printed materials on the </a:t>
            </a:r>
            <a:r>
              <a:rPr lang="en-GB" b="1" dirty="0">
                <a:latin typeface="Times New Roman" panose="02020603050405020304" pitchFamily="18" charset="0"/>
                <a:ea typeface="Times New Roman" panose="02020603050405020304" pitchFamily="18" charset="0"/>
              </a:rPr>
              <a:t>discovery of the causes of childbed fever </a:t>
            </a:r>
            <a:r>
              <a:rPr lang="en-GB" dirty="0">
                <a:latin typeface="Times New Roman" panose="02020603050405020304" pitchFamily="18" charset="0"/>
                <a:ea typeface="Times New Roman" panose="02020603050405020304" pitchFamily="18" charset="0"/>
              </a:rPr>
              <a:t>and elaborating aseptic prevention against it by Ignaz Philipp </a:t>
            </a:r>
            <a:r>
              <a:rPr lang="en-GB" dirty="0" err="1">
                <a:latin typeface="Times New Roman" panose="02020603050405020304" pitchFamily="18" charset="0"/>
                <a:ea typeface="Times New Roman" panose="02020603050405020304" pitchFamily="18" charset="0"/>
              </a:rPr>
              <a:t>Semmelweis</a:t>
            </a:r>
            <a:r>
              <a:rPr lang="en-GB" dirty="0">
                <a:latin typeface="Times New Roman" panose="02020603050405020304" pitchFamily="18" charset="0"/>
                <a:ea typeface="Times New Roman" panose="02020603050405020304" pitchFamily="18" charset="0"/>
              </a:rPr>
              <a:t> between 1847-1861. </a:t>
            </a:r>
            <a:r>
              <a:rPr lang="en-GB" dirty="0" err="1">
                <a:latin typeface="Times New Roman" panose="02020603050405020304" pitchFamily="18" charset="0"/>
                <a:ea typeface="Times New Roman" panose="02020603050405020304" pitchFamily="18" charset="0"/>
              </a:rPr>
              <a:t>Semmelweis</a:t>
            </a:r>
            <a:r>
              <a:rPr lang="en-GB" dirty="0">
                <a:latin typeface="Times New Roman" panose="02020603050405020304" pitchFamily="18" charset="0"/>
                <a:ea typeface="Times New Roman" panose="02020603050405020304" pitchFamily="18" charset="0"/>
              </a:rPr>
              <a:t> proved that puerperal fever having led earlier to particularly high mortality rates can be fully prevented. He determined the </a:t>
            </a:r>
            <a:r>
              <a:rPr lang="en-GB" b="1" dirty="0" err="1">
                <a:latin typeface="Times New Roman" panose="02020603050405020304" pitchFamily="18" charset="0"/>
                <a:ea typeface="Times New Roman" panose="02020603050405020304" pitchFamily="18" charset="0"/>
              </a:rPr>
              <a:t>etiology</a:t>
            </a:r>
            <a:r>
              <a:rPr lang="en-GB" b="1" dirty="0">
                <a:latin typeface="Times New Roman" panose="02020603050405020304" pitchFamily="18" charset="0"/>
                <a:ea typeface="Times New Roman" panose="02020603050405020304" pitchFamily="18" charset="0"/>
              </a:rPr>
              <a:t> of puerperal fever </a:t>
            </a:r>
            <a:r>
              <a:rPr lang="en-GB" dirty="0">
                <a:latin typeface="Times New Roman" panose="02020603050405020304" pitchFamily="18" charset="0"/>
                <a:ea typeface="Times New Roman" panose="02020603050405020304" pitchFamily="18" charset="0"/>
              </a:rPr>
              <a:t>and, in doing so, also proved that the infection can be fully prevented if the persons getting into contact with the women giving birth thoroughly sterilize their hands. The prevention recommended by him is unique and was accepted relatively slowly in the world, although others also realized his achievement and studied this phenomenon.</a:t>
            </a:r>
            <a:endParaRPr lang="hu-HU" dirty="0">
              <a:effectLst/>
              <a:latin typeface="Times New Roman" panose="02020603050405020304" pitchFamily="18" charset="0"/>
              <a:ea typeface="Times New Roman" panose="02020603050405020304" pitchFamily="18" charset="0"/>
            </a:endParaRPr>
          </a:p>
        </p:txBody>
      </p:sp>
      <p:pic>
        <p:nvPicPr>
          <p:cNvPr id="9" name="Kép 8" descr="Semm.jpg"/>
          <p:cNvPicPr>
            <a:picLocks noChangeAspect="1"/>
          </p:cNvPicPr>
          <p:nvPr/>
        </p:nvPicPr>
        <p:blipFill>
          <a:blip r:embed="rId4" cstate="print"/>
          <a:stretch>
            <a:fillRect/>
          </a:stretch>
        </p:blipFill>
        <p:spPr>
          <a:xfrm>
            <a:off x="539552" y="620688"/>
            <a:ext cx="2308220" cy="324036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ON1858.jpg"/>
          <p:cNvPicPr>
            <a:picLocks noChangeAspect="1"/>
          </p:cNvPicPr>
          <p:nvPr/>
        </p:nvPicPr>
        <p:blipFill>
          <a:blip r:embed="rId3" cstate="print"/>
          <a:stretch>
            <a:fillRect/>
          </a:stretch>
        </p:blipFill>
        <p:spPr>
          <a:xfrm>
            <a:off x="755576" y="404664"/>
            <a:ext cx="7659624" cy="596798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Semmelw3.jpg"/>
          <p:cNvPicPr>
            <a:picLocks noChangeAspect="1"/>
          </p:cNvPicPr>
          <p:nvPr/>
        </p:nvPicPr>
        <p:blipFill>
          <a:blip r:embed="rId3" cstate="print"/>
          <a:stretch>
            <a:fillRect/>
          </a:stretch>
        </p:blipFill>
        <p:spPr>
          <a:xfrm>
            <a:off x="4572000" y="188640"/>
            <a:ext cx="4282695" cy="6218315"/>
          </a:xfrm>
          <a:prstGeom prst="rect">
            <a:avLst/>
          </a:prstGeom>
        </p:spPr>
      </p:pic>
      <p:pic>
        <p:nvPicPr>
          <p:cNvPr id="3" name="Kép 2" descr="Semmelw1.jpg"/>
          <p:cNvPicPr>
            <a:picLocks noChangeAspect="1"/>
          </p:cNvPicPr>
          <p:nvPr/>
        </p:nvPicPr>
        <p:blipFill>
          <a:blip r:embed="rId4" cstate="print"/>
          <a:stretch>
            <a:fillRect/>
          </a:stretch>
        </p:blipFill>
        <p:spPr>
          <a:xfrm>
            <a:off x="395536" y="620688"/>
            <a:ext cx="3888432" cy="5518264"/>
          </a:xfrm>
          <a:prstGeom prst="rect">
            <a:avLst/>
          </a:prstGeom>
        </p:spPr>
      </p:pic>
      <p:sp>
        <p:nvSpPr>
          <p:cNvPr id="4" name="Szövegdoboz 3"/>
          <p:cNvSpPr txBox="1"/>
          <p:nvPr/>
        </p:nvSpPr>
        <p:spPr>
          <a:xfrm>
            <a:off x="179512" y="6309320"/>
            <a:ext cx="4032448" cy="369332"/>
          </a:xfrm>
          <a:prstGeom prst="rect">
            <a:avLst/>
          </a:prstGeom>
          <a:noFill/>
        </p:spPr>
        <p:txBody>
          <a:bodyPr wrap="square" rtlCol="0">
            <a:spAutoFit/>
          </a:bodyPr>
          <a:lstStyle/>
          <a:p>
            <a:r>
              <a:rPr lang="en-US" dirty="0" err="1" smtClean="0"/>
              <a:t>Photograpy</a:t>
            </a:r>
            <a:r>
              <a:rPr lang="en-US" dirty="0" smtClean="0"/>
              <a:t> of </a:t>
            </a:r>
            <a:r>
              <a:rPr lang="en-US" dirty="0" err="1" smtClean="0"/>
              <a:t>Ignac</a:t>
            </a:r>
            <a:r>
              <a:rPr lang="en-US" dirty="0" smtClean="0"/>
              <a:t> </a:t>
            </a:r>
            <a:r>
              <a:rPr lang="en-US" dirty="0" err="1" smtClean="0"/>
              <a:t>Semmelweis</a:t>
            </a:r>
            <a:r>
              <a:rPr lang="en-US" dirty="0" smtClean="0"/>
              <a:t>, 1861</a:t>
            </a:r>
            <a:endParaRPr lang="en-US" dirty="0"/>
          </a:p>
        </p:txBody>
      </p:sp>
      <p:sp>
        <p:nvSpPr>
          <p:cNvPr id="5" name="Szövegdoboz 4"/>
          <p:cNvSpPr txBox="1"/>
          <p:nvPr/>
        </p:nvSpPr>
        <p:spPr>
          <a:xfrm>
            <a:off x="6300192" y="6309320"/>
            <a:ext cx="1224136" cy="369332"/>
          </a:xfrm>
          <a:prstGeom prst="rect">
            <a:avLst/>
          </a:prstGeom>
          <a:noFill/>
        </p:spPr>
        <p:txBody>
          <a:bodyPr wrap="square" rtlCol="0">
            <a:spAutoFit/>
          </a:bodyPr>
          <a:lstStyle/>
          <a:p>
            <a:r>
              <a:rPr lang="hu-HU" dirty="0" err="1" smtClean="0"/>
              <a:t>Ordinance</a:t>
            </a:r>
            <a:endParaRPr lang="hu-HU" dirty="0"/>
          </a:p>
        </p:txBody>
      </p:sp>
    </p:spTree>
    <p:extLst>
      <p:ext uri="{BB962C8B-B14F-4D97-AF65-F5344CB8AC3E}">
        <p14:creationId xmlns:p14="http://schemas.microsoft.com/office/powerpoint/2010/main" val="671488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descr="Huxley2.jpg"/>
          <p:cNvPicPr>
            <a:picLocks noChangeAspect="1"/>
          </p:cNvPicPr>
          <p:nvPr/>
        </p:nvPicPr>
        <p:blipFill>
          <a:blip r:embed="rId3" cstate="print"/>
          <a:stretch>
            <a:fillRect/>
          </a:stretch>
        </p:blipFill>
        <p:spPr>
          <a:xfrm>
            <a:off x="5508104" y="548680"/>
            <a:ext cx="3121684" cy="4184990"/>
          </a:xfrm>
          <a:prstGeom prst="rect">
            <a:avLst/>
          </a:prstGeom>
        </p:spPr>
      </p:pic>
      <p:sp>
        <p:nvSpPr>
          <p:cNvPr id="4" name="Szövegdoboz 3"/>
          <p:cNvSpPr txBox="1"/>
          <p:nvPr/>
        </p:nvSpPr>
        <p:spPr>
          <a:xfrm>
            <a:off x="5436096" y="4869160"/>
            <a:ext cx="3443714" cy="738664"/>
          </a:xfrm>
          <a:prstGeom prst="rect">
            <a:avLst/>
          </a:prstGeom>
          <a:solidFill>
            <a:schemeClr val="bg1"/>
          </a:solidFill>
        </p:spPr>
        <p:txBody>
          <a:bodyPr wrap="square" rtlCol="0">
            <a:spAutoFit/>
          </a:bodyPr>
          <a:lstStyle/>
          <a:p>
            <a:pPr algn="ctr"/>
            <a:r>
              <a:rPr lang="en-US" sz="1400" dirty="0" smtClean="0"/>
              <a:t>The eminent zoologist and </a:t>
            </a:r>
            <a:r>
              <a:rPr lang="en-US" sz="1400" dirty="0" err="1" smtClean="0"/>
              <a:t>popularizer</a:t>
            </a:r>
            <a:r>
              <a:rPr lang="en-US" sz="1400" dirty="0" smtClean="0"/>
              <a:t> of science, </a:t>
            </a:r>
            <a:r>
              <a:rPr lang="en-US" sz="1400" b="1" dirty="0" smtClean="0"/>
              <a:t>Julian Huxley </a:t>
            </a:r>
            <a:r>
              <a:rPr lang="en-US" sz="1400" dirty="0" smtClean="0"/>
              <a:t>(1887-1975), first Director General of UNESCO, 1946-48</a:t>
            </a:r>
            <a:endParaRPr lang="en-US" sz="1400" dirty="0"/>
          </a:p>
        </p:txBody>
      </p:sp>
      <p:sp>
        <p:nvSpPr>
          <p:cNvPr id="5" name="Szövegdoboz 4"/>
          <p:cNvSpPr txBox="1"/>
          <p:nvPr/>
        </p:nvSpPr>
        <p:spPr>
          <a:xfrm>
            <a:off x="395536" y="2276872"/>
            <a:ext cx="4608512" cy="3416320"/>
          </a:xfrm>
          <a:prstGeom prst="rect">
            <a:avLst/>
          </a:prstGeom>
          <a:noFill/>
        </p:spPr>
        <p:txBody>
          <a:bodyPr wrap="square" rtlCol="0">
            <a:spAutoFit/>
          </a:bodyPr>
          <a:lstStyle/>
          <a:p>
            <a:r>
              <a:rPr lang="en-US" dirty="0"/>
              <a:t>UNESCO is known as the "intellectual" agency of </a:t>
            </a:r>
            <a:r>
              <a:rPr lang="en-US" dirty="0" smtClean="0"/>
              <a:t>the</a:t>
            </a:r>
            <a:r>
              <a:rPr lang="hu-HU" dirty="0" smtClean="0"/>
              <a:t> United </a:t>
            </a:r>
            <a:r>
              <a:rPr lang="hu-HU" dirty="0" err="1" smtClean="0"/>
              <a:t>Nations</a:t>
            </a:r>
            <a:r>
              <a:rPr lang="hu-HU" dirty="0" smtClean="0"/>
              <a:t>.</a:t>
            </a:r>
            <a:r>
              <a:rPr lang="en-US" dirty="0" smtClean="0"/>
              <a:t> At </a:t>
            </a:r>
            <a:r>
              <a:rPr lang="en-US" dirty="0"/>
              <a:t>a time when the world is looking for new ways to build peace and sustainable development, people must rely on the power of intelligence to innovate, expand their horizons and sustain the hope of a new humanism. UNESCO exists to bring this creative intelligence to life; for it is in the minds of men and women that the </a:t>
            </a:r>
            <a:r>
              <a:rPr lang="en-US" dirty="0" err="1" smtClean="0"/>
              <a:t>defen</a:t>
            </a:r>
            <a:r>
              <a:rPr lang="hu-HU" dirty="0" smtClean="0"/>
              <a:t>c</a:t>
            </a:r>
            <a:r>
              <a:rPr lang="en-US" dirty="0" err="1" smtClean="0"/>
              <a:t>es</a:t>
            </a:r>
            <a:r>
              <a:rPr lang="en-US" dirty="0" smtClean="0"/>
              <a:t> </a:t>
            </a:r>
            <a:r>
              <a:rPr lang="en-US" dirty="0"/>
              <a:t>of peace and the conditions for sustainable development must be built. (Introducing UNESCO</a:t>
            </a:r>
            <a:r>
              <a:rPr lang="en-US" dirty="0" smtClean="0"/>
              <a:t>)</a:t>
            </a:r>
            <a:endParaRPr lang="hu-HU" dirty="0"/>
          </a:p>
        </p:txBody>
      </p:sp>
      <p:sp>
        <p:nvSpPr>
          <p:cNvPr id="6" name="Téglalap 5"/>
          <p:cNvSpPr/>
          <p:nvPr/>
        </p:nvSpPr>
        <p:spPr>
          <a:xfrm>
            <a:off x="179512" y="548680"/>
            <a:ext cx="3456384" cy="1477328"/>
          </a:xfrm>
          <a:prstGeom prst="rect">
            <a:avLst/>
          </a:prstGeom>
        </p:spPr>
        <p:txBody>
          <a:bodyPr wrap="square">
            <a:spAutoFit/>
          </a:bodyPr>
          <a:lstStyle/>
          <a:p>
            <a:r>
              <a:rPr lang="en-US" dirty="0" smtClean="0"/>
              <a:t>The </a:t>
            </a:r>
            <a:r>
              <a:rPr lang="en-US" b="1" dirty="0" smtClean="0"/>
              <a:t>United Nations Educational, Scientific and Cultural Organization </a:t>
            </a:r>
            <a:r>
              <a:rPr lang="hu-HU" b="1" dirty="0" smtClean="0"/>
              <a:t>(UNESCO) </a:t>
            </a:r>
            <a:r>
              <a:rPr lang="en-US" dirty="0" smtClean="0"/>
              <a:t>is a specialized agency of the United Nations based in Paris. </a:t>
            </a:r>
            <a:endParaRPr lang="hu-HU" dirty="0"/>
          </a:p>
        </p:txBody>
      </p:sp>
      <p:sp>
        <p:nvSpPr>
          <p:cNvPr id="4098" name="AutoShape 2" descr="https://encrypted-tbn0.gstatic.com/images?q=tbn:ANd9GcSFcbO5f2StkaRGogfHbmA1EtsNcoUxMGPRG4UqAlsvqBIdOi_nNhwl3L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4100" name="AutoShape 4" descr="https://encrypted-tbn0.gstatic.com/images?q=tbn:ANd9GcSFcbO5f2StkaRGogfHbmA1EtsNcoUxMGPRG4UqAlsvqBIdOi_nNhwl3L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4102" name="AutoShape 6" descr="https://encrypted-tbn0.gstatic.com/images?q=tbn:ANd9GcSFcbO5f2StkaRGogfHbmA1EtsNcoUxMGPRG4UqAlsvqBIdOi_nNhwl3L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4104" name="AutoShape 8" descr="Image result for unesco"/>
          <p:cNvSpPr>
            <a:spLocks noChangeAspect="1" noChangeArrowheads="1"/>
          </p:cNvSpPr>
          <p:nvPr/>
        </p:nvSpPr>
        <p:spPr bwMode="auto">
          <a:xfrm>
            <a:off x="155575" y="-700088"/>
            <a:ext cx="1905000" cy="146685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11" name="Kép 10" descr="ílogo.png"/>
          <p:cNvPicPr>
            <a:picLocks noChangeAspect="1"/>
          </p:cNvPicPr>
          <p:nvPr/>
        </p:nvPicPr>
        <p:blipFill>
          <a:blip r:embed="rId4" cstate="print"/>
          <a:stretch>
            <a:fillRect/>
          </a:stretch>
        </p:blipFill>
        <p:spPr>
          <a:xfrm>
            <a:off x="3707904" y="476672"/>
            <a:ext cx="1531630" cy="1434691"/>
          </a:xfrm>
          <a:prstGeom prst="rect">
            <a:avLst/>
          </a:prstGeom>
        </p:spPr>
      </p:pic>
    </p:spTree>
    <p:extLst>
      <p:ext uri="{BB962C8B-B14F-4D97-AF65-F5344CB8AC3E}">
        <p14:creationId xmlns:p14="http://schemas.microsoft.com/office/powerpoint/2010/main" val="2542089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Eotvos1.jpg"/>
          <p:cNvPicPr>
            <a:picLocks noChangeAspect="1"/>
          </p:cNvPicPr>
          <p:nvPr/>
        </p:nvPicPr>
        <p:blipFill>
          <a:blip r:embed="rId3" cstate="print"/>
          <a:stretch>
            <a:fillRect/>
          </a:stretch>
        </p:blipFill>
        <p:spPr>
          <a:xfrm>
            <a:off x="251520" y="908720"/>
            <a:ext cx="3500136" cy="5040560"/>
          </a:xfrm>
          <a:prstGeom prst="rect">
            <a:avLst/>
          </a:prstGeom>
        </p:spPr>
      </p:pic>
      <p:pic>
        <p:nvPicPr>
          <p:cNvPr id="4" name="Kép 3" descr="Eotvos2.jpg"/>
          <p:cNvPicPr>
            <a:picLocks noChangeAspect="1"/>
          </p:cNvPicPr>
          <p:nvPr/>
        </p:nvPicPr>
        <p:blipFill>
          <a:blip r:embed="rId4" cstate="print"/>
          <a:stretch>
            <a:fillRect/>
          </a:stretch>
        </p:blipFill>
        <p:spPr>
          <a:xfrm>
            <a:off x="4932040" y="332656"/>
            <a:ext cx="3699720" cy="2412952"/>
          </a:xfrm>
          <a:prstGeom prst="rect">
            <a:avLst/>
          </a:prstGeom>
        </p:spPr>
      </p:pic>
      <p:sp>
        <p:nvSpPr>
          <p:cNvPr id="5" name="Téglalap 4"/>
          <p:cNvSpPr/>
          <p:nvPr/>
        </p:nvSpPr>
        <p:spPr>
          <a:xfrm>
            <a:off x="3923928" y="2924944"/>
            <a:ext cx="4824536" cy="3046988"/>
          </a:xfrm>
          <a:prstGeom prst="rect">
            <a:avLst/>
          </a:prstGeom>
        </p:spPr>
        <p:txBody>
          <a:bodyPr wrap="square">
            <a:spAutoFit/>
          </a:bodyPr>
          <a:lstStyle/>
          <a:p>
            <a:r>
              <a:rPr lang="en-US" sz="1600" dirty="0" err="1" smtClean="0">
                <a:latin typeface="Times New Roman" pitchFamily="18" charset="0"/>
                <a:cs typeface="Times New Roman" pitchFamily="18" charset="0"/>
              </a:rPr>
              <a:t>Eötvös</a:t>
            </a:r>
            <a:r>
              <a:rPr lang="en-US" sz="1600" dirty="0" smtClean="0">
                <a:latin typeface="Times New Roman" pitchFamily="18" charset="0"/>
                <a:cs typeface="Times New Roman" pitchFamily="18" charset="0"/>
              </a:rPr>
              <a:t> is remembered today for his experimental work on</a:t>
            </a:r>
            <a:r>
              <a:rPr lang="hu-HU" sz="1600" dirty="0" smtClean="0">
                <a:latin typeface="Times New Roman" pitchFamily="18" charset="0"/>
                <a:cs typeface="Times New Roman" pitchFamily="18" charset="0"/>
              </a:rPr>
              <a:t> </a:t>
            </a:r>
            <a:r>
              <a:rPr lang="hu-HU" sz="1600" b="1" dirty="0" err="1" smtClean="0">
                <a:latin typeface="Times New Roman" pitchFamily="18" charset="0"/>
                <a:cs typeface="Times New Roman" pitchFamily="18" charset="0"/>
              </a:rPr>
              <a:t>gravity</a:t>
            </a:r>
            <a:r>
              <a:rPr lang="en-US" sz="1600" dirty="0" smtClean="0">
                <a:latin typeface="Times New Roman" pitchFamily="18" charset="0"/>
                <a:cs typeface="Times New Roman" pitchFamily="18" charset="0"/>
              </a:rPr>
              <a:t>, in particular his study of the equivalence of gravitational and inertial</a:t>
            </a:r>
            <a:r>
              <a:rPr lang="hu-HU" sz="1600" dirty="0" smtClean="0">
                <a:latin typeface="Times New Roman" pitchFamily="18" charset="0"/>
                <a:cs typeface="Times New Roman" pitchFamily="18" charset="0"/>
              </a:rPr>
              <a:t> </a:t>
            </a:r>
            <a:r>
              <a:rPr lang="hu-HU" sz="1600" dirty="0" err="1" smtClean="0">
                <a:latin typeface="Times New Roman" pitchFamily="18" charset="0"/>
                <a:cs typeface="Times New Roman" pitchFamily="18" charset="0"/>
              </a:rPr>
              <a:t>mass</a:t>
            </a:r>
            <a:r>
              <a:rPr lang="en-US" sz="1600" dirty="0" smtClean="0">
                <a:latin typeface="Times New Roman" pitchFamily="18" charset="0"/>
                <a:cs typeface="Times New Roman" pitchFamily="18" charset="0"/>
              </a:rPr>
              <a:t> (the so-called</a:t>
            </a:r>
            <a:r>
              <a:rPr lang="hu-HU" sz="1600" dirty="0" smtClean="0">
                <a:latin typeface="Times New Roman" pitchFamily="18" charset="0"/>
                <a:cs typeface="Times New Roman" pitchFamily="18" charset="0"/>
              </a:rPr>
              <a:t> </a:t>
            </a:r>
            <a:r>
              <a:rPr lang="hu-HU" sz="1600" dirty="0" err="1" smtClean="0">
                <a:latin typeface="Times New Roman" pitchFamily="18" charset="0"/>
                <a:cs typeface="Times New Roman" pitchFamily="18" charset="0"/>
              </a:rPr>
              <a:t>weak</a:t>
            </a:r>
            <a:r>
              <a:rPr lang="hu-HU" sz="1600" dirty="0" smtClean="0">
                <a:latin typeface="Times New Roman" pitchFamily="18" charset="0"/>
                <a:cs typeface="Times New Roman" pitchFamily="18" charset="0"/>
              </a:rPr>
              <a:t> </a:t>
            </a:r>
            <a:r>
              <a:rPr lang="hu-HU" sz="1600" dirty="0" err="1" smtClean="0">
                <a:latin typeface="Times New Roman" pitchFamily="18" charset="0"/>
                <a:cs typeface="Times New Roman" pitchFamily="18" charset="0"/>
              </a:rPr>
              <a:t>equivalence</a:t>
            </a:r>
            <a:r>
              <a:rPr lang="hu-HU" sz="1600" dirty="0" smtClean="0">
                <a:latin typeface="Times New Roman" pitchFamily="18" charset="0"/>
                <a:cs typeface="Times New Roman" pitchFamily="18" charset="0"/>
              </a:rPr>
              <a:t> </a:t>
            </a:r>
            <a:r>
              <a:rPr lang="hu-HU" sz="1600" dirty="0" err="1" smtClean="0">
                <a:latin typeface="Times New Roman" pitchFamily="18" charset="0"/>
                <a:cs typeface="Times New Roman" pitchFamily="18" charset="0"/>
              </a:rPr>
              <a:t>principle</a:t>
            </a:r>
            <a:r>
              <a:rPr lang="en-US" sz="1600" dirty="0" smtClean="0">
                <a:latin typeface="Times New Roman" pitchFamily="18" charset="0"/>
                <a:cs typeface="Times New Roman" pitchFamily="18" charset="0"/>
              </a:rPr>
              <a:t>) and his study of the </a:t>
            </a:r>
            <a:r>
              <a:rPr lang="hu-HU" sz="1600" b="1" dirty="0" err="1" smtClean="0">
                <a:latin typeface="Times New Roman" pitchFamily="18" charset="0"/>
                <a:cs typeface="Times New Roman" pitchFamily="18" charset="0"/>
              </a:rPr>
              <a:t>gravitational</a:t>
            </a:r>
            <a:r>
              <a:rPr lang="hu-HU" sz="1600" b="1" dirty="0" smtClean="0">
                <a:latin typeface="Times New Roman" pitchFamily="18" charset="0"/>
                <a:cs typeface="Times New Roman" pitchFamily="18" charset="0"/>
              </a:rPr>
              <a:t> </a:t>
            </a:r>
            <a:r>
              <a:rPr lang="hu-HU" sz="1600" b="1" dirty="0" err="1" smtClean="0">
                <a:latin typeface="Times New Roman" pitchFamily="18" charset="0"/>
                <a:cs typeface="Times New Roman" pitchFamily="18" charset="0"/>
              </a:rPr>
              <a:t>gradient</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on the Earth's surface. The weak equivalence principle plays a prominent role in</a:t>
            </a:r>
            <a:r>
              <a:rPr lang="hu-HU" sz="1600" dirty="0" smtClean="0">
                <a:latin typeface="Times New Roman" pitchFamily="18" charset="0"/>
                <a:cs typeface="Times New Roman" pitchFamily="18" charset="0"/>
              </a:rPr>
              <a:t> </a:t>
            </a:r>
            <a:r>
              <a:rPr lang="hu-HU" sz="1600" dirty="0" err="1" smtClean="0">
                <a:latin typeface="Times New Roman" pitchFamily="18" charset="0"/>
                <a:cs typeface="Times New Roman" pitchFamily="18" charset="0"/>
              </a:rPr>
              <a:t>realtivity</a:t>
            </a:r>
            <a:r>
              <a:rPr lang="hu-HU" sz="1600" dirty="0" smtClean="0">
                <a:latin typeface="Times New Roman" pitchFamily="18" charset="0"/>
                <a:cs typeface="Times New Roman" pitchFamily="18" charset="0"/>
              </a:rPr>
              <a:t> </a:t>
            </a:r>
            <a:r>
              <a:rPr lang="hu-HU" sz="1600" dirty="0" err="1" smtClean="0">
                <a:latin typeface="Times New Roman" pitchFamily="18" charset="0"/>
                <a:cs typeface="Times New Roman" pitchFamily="18" charset="0"/>
              </a:rPr>
              <a:t>theory</a:t>
            </a:r>
            <a:r>
              <a:rPr lang="en-US" sz="1600" dirty="0" smtClean="0">
                <a:latin typeface="Times New Roman" pitchFamily="18" charset="0"/>
                <a:cs typeface="Times New Roman" pitchFamily="18" charset="0"/>
              </a:rPr>
              <a:t> and the</a:t>
            </a:r>
            <a:r>
              <a:rPr lang="hu-HU" sz="1600" dirty="0" smtClean="0">
                <a:latin typeface="Times New Roman" pitchFamily="18" charset="0"/>
                <a:cs typeface="Times New Roman" pitchFamily="18" charset="0"/>
              </a:rPr>
              <a:t>Eötvös </a:t>
            </a:r>
            <a:r>
              <a:rPr lang="hu-HU" sz="1600" dirty="0" err="1" smtClean="0">
                <a:latin typeface="Times New Roman" pitchFamily="18" charset="0"/>
                <a:cs typeface="Times New Roman" pitchFamily="18" charset="0"/>
              </a:rPr>
              <a:t>experiment</a:t>
            </a:r>
            <a:r>
              <a:rPr lang="en-US" sz="1600" dirty="0" smtClean="0">
                <a:latin typeface="Times New Roman" pitchFamily="18" charset="0"/>
                <a:cs typeface="Times New Roman" pitchFamily="18" charset="0"/>
              </a:rPr>
              <a:t> was cited by</a:t>
            </a:r>
            <a:r>
              <a:rPr lang="hu-HU" sz="1600" dirty="0" smtClean="0">
                <a:latin typeface="Times New Roman" pitchFamily="18" charset="0"/>
                <a:cs typeface="Times New Roman" pitchFamily="18" charset="0"/>
              </a:rPr>
              <a:t> </a:t>
            </a:r>
            <a:r>
              <a:rPr lang="hu-HU" sz="1600" b="1" dirty="0" smtClean="0">
                <a:latin typeface="Times New Roman" pitchFamily="18" charset="0"/>
                <a:cs typeface="Times New Roman" pitchFamily="18" charset="0"/>
              </a:rPr>
              <a:t>Albert Einstein</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in his 1916 paper </a:t>
            </a:r>
            <a:r>
              <a:rPr lang="en-US" sz="1600" i="1" dirty="0" smtClean="0">
                <a:latin typeface="Times New Roman" pitchFamily="18" charset="0"/>
                <a:cs typeface="Times New Roman" pitchFamily="18" charset="0"/>
              </a:rPr>
              <a:t>The Foundation of the General Theory of Relativity</a:t>
            </a:r>
            <a:r>
              <a:rPr lang="en-US" sz="1600" dirty="0" smtClean="0">
                <a:latin typeface="Times New Roman" pitchFamily="18" charset="0"/>
                <a:cs typeface="Times New Roman" pitchFamily="18" charset="0"/>
              </a:rPr>
              <a:t>. Measurements of the gravitational gradient are important in applied</a:t>
            </a:r>
            <a:r>
              <a:rPr lang="hu-HU" sz="1600" dirty="0" smtClean="0">
                <a:latin typeface="Times New Roman" pitchFamily="18" charset="0"/>
                <a:cs typeface="Times New Roman" pitchFamily="18" charset="0"/>
              </a:rPr>
              <a:t> </a:t>
            </a:r>
            <a:r>
              <a:rPr lang="hu-HU" sz="1600" b="1" dirty="0" err="1" smtClean="0">
                <a:latin typeface="Times New Roman" pitchFamily="18" charset="0"/>
                <a:cs typeface="Times New Roman" pitchFamily="18" charset="0"/>
              </a:rPr>
              <a:t>geophysics</a:t>
            </a:r>
            <a:r>
              <a:rPr lang="en-US" sz="1600" dirty="0" smtClean="0">
                <a:latin typeface="Times New Roman" pitchFamily="18" charset="0"/>
                <a:cs typeface="Times New Roman" pitchFamily="18" charset="0"/>
              </a:rPr>
              <a:t>, such as the location of petroleum deposits. The </a:t>
            </a:r>
            <a:r>
              <a:rPr lang="hu-HU" sz="1600" dirty="0" smtClean="0">
                <a:latin typeface="Times New Roman" pitchFamily="18" charset="0"/>
                <a:cs typeface="Times New Roman" pitchFamily="18" charset="0"/>
              </a:rPr>
              <a:t>CGS</a:t>
            </a:r>
            <a:r>
              <a:rPr lang="en-US" sz="1600" dirty="0" smtClean="0">
                <a:latin typeface="Times New Roman" pitchFamily="18" charset="0"/>
                <a:cs typeface="Times New Roman" pitchFamily="18" charset="0"/>
              </a:rPr>
              <a:t> unit for gravitational gradient is named the</a:t>
            </a:r>
            <a:r>
              <a:rPr lang="hu-HU" sz="1600" dirty="0" smtClean="0">
                <a:latin typeface="Times New Roman" pitchFamily="18" charset="0"/>
                <a:cs typeface="Times New Roman" pitchFamily="18" charset="0"/>
              </a:rPr>
              <a:t> </a:t>
            </a:r>
            <a:r>
              <a:rPr lang="hu-HU" sz="1600" b="1" dirty="0" err="1" smtClean="0">
                <a:latin typeface="Times New Roman" pitchFamily="18" charset="0"/>
                <a:cs typeface="Times New Roman" pitchFamily="18" charset="0"/>
              </a:rPr>
              <a:t>eotvos</a:t>
            </a:r>
            <a:r>
              <a:rPr lang="en-US" sz="1600" dirty="0" smtClean="0">
                <a:latin typeface="Times New Roman" pitchFamily="18" charset="0"/>
                <a:cs typeface="Times New Roman" pitchFamily="18" charset="0"/>
              </a:rPr>
              <a:t> in his honor.</a:t>
            </a:r>
            <a:endParaRPr lang="hu-H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Eotvos3.jpg"/>
          <p:cNvPicPr>
            <a:picLocks noChangeAspect="1"/>
          </p:cNvPicPr>
          <p:nvPr/>
        </p:nvPicPr>
        <p:blipFill>
          <a:blip r:embed="rId3" cstate="print"/>
          <a:stretch>
            <a:fillRect/>
          </a:stretch>
        </p:blipFill>
        <p:spPr>
          <a:xfrm>
            <a:off x="755576" y="188640"/>
            <a:ext cx="7632848" cy="653013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539552" y="692696"/>
            <a:ext cx="8064896" cy="4764381"/>
          </a:xfrm>
          <a:prstGeom prst="rect">
            <a:avLst/>
          </a:prstGeom>
        </p:spPr>
        <p:txBody>
          <a:bodyPr wrap="square">
            <a:spAutoFit/>
          </a:bodyPr>
          <a:lstStyle/>
          <a:p>
            <a:pPr algn="ctr">
              <a:lnSpc>
                <a:spcPct val="115000"/>
              </a:lnSpc>
              <a:spcAft>
                <a:spcPts val="0"/>
              </a:spcAft>
            </a:pPr>
            <a:r>
              <a:rPr lang="en-GB" sz="2400" dirty="0">
                <a:latin typeface="Times New Roman" panose="02020603050405020304" pitchFamily="18" charset="0"/>
                <a:ea typeface="Times New Roman" panose="02020603050405020304" pitchFamily="18" charset="0"/>
                <a:cs typeface="Times New Roman" panose="02020603050405020304" pitchFamily="18" charset="0"/>
              </a:rPr>
              <a:t>The Memory of the World </a:t>
            </a: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is</a:t>
            </a:r>
            <a:r>
              <a:rPr lang="hu-HU" sz="24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Aft>
                <a:spcPts val="0"/>
              </a:spcAft>
            </a:pP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the documented</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collective memory of the peoples of the world </a:t>
            </a:r>
            <a:endParaRPr lang="hu-HU"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their documentary heritage – </a:t>
            </a:r>
            <a:endParaRPr lang="hu-HU"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which </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in turn represents a large proportion of the world’s cultural heritage. </a:t>
            </a:r>
            <a:endParaRPr lang="hu-HU"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endParaRPr lang="hu-HU"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It </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charts the evolution of thought, discovery and </a:t>
            </a:r>
            <a:endParaRPr lang="hu-HU"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achievement </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of human society. </a:t>
            </a:r>
            <a:endParaRPr lang="hu-HU"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endParaRPr lang="hu-HU"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It </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is the legacy of the past </a:t>
            </a:r>
            <a:endParaRPr lang="hu-HU"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to </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the world community </a:t>
            </a: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of </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the present and the future. </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Kép 2" descr="WorldMemo.jpg"/>
          <p:cNvPicPr>
            <a:picLocks noChangeAspect="1"/>
          </p:cNvPicPr>
          <p:nvPr/>
        </p:nvPicPr>
        <p:blipFill>
          <a:blip r:embed="rId3" cstate="print"/>
          <a:stretch>
            <a:fillRect/>
          </a:stretch>
        </p:blipFill>
        <p:spPr>
          <a:xfrm>
            <a:off x="7956376" y="188640"/>
            <a:ext cx="1016000" cy="825500"/>
          </a:xfrm>
          <a:prstGeom prst="rect">
            <a:avLst/>
          </a:prstGeom>
        </p:spPr>
      </p:pic>
    </p:spTree>
    <p:extLst>
      <p:ext uri="{BB962C8B-B14F-4D97-AF65-F5344CB8AC3E}">
        <p14:creationId xmlns:p14="http://schemas.microsoft.com/office/powerpoint/2010/main" val="1858368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827584" y="620688"/>
            <a:ext cx="7848872" cy="5261953"/>
          </a:xfrm>
          <a:prstGeom prst="rect">
            <a:avLst/>
          </a:prstGeom>
        </p:spPr>
        <p:txBody>
          <a:bodyPr wrap="square">
            <a:spAutoFit/>
          </a:bodyPr>
          <a:lstStyle/>
          <a:p>
            <a:pPr algn="ctr">
              <a:lnSpc>
                <a:spcPct val="115000"/>
              </a:lnSpc>
              <a:spcAft>
                <a:spcPts val="1000"/>
              </a:spcAft>
            </a:pP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Program </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Background</a:t>
            </a:r>
            <a:endParaRPr lang="hu-HU"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GB" sz="2000" dirty="0">
                <a:latin typeface="Times New Roman" panose="02020603050405020304" pitchFamily="18" charset="0"/>
                <a:ea typeface="Times New Roman" panose="02020603050405020304" pitchFamily="18" charset="0"/>
              </a:rPr>
              <a:t>UNESCO established the </a:t>
            </a:r>
            <a:r>
              <a:rPr lang="en-GB" sz="2000" i="1" dirty="0">
                <a:latin typeface="Times New Roman" panose="02020603050405020304" pitchFamily="18" charset="0"/>
                <a:ea typeface="Times New Roman" panose="02020603050405020304" pitchFamily="18" charset="0"/>
              </a:rPr>
              <a:t>Memory of the World</a:t>
            </a:r>
            <a:r>
              <a:rPr lang="en-GB" sz="2000" dirty="0">
                <a:latin typeface="Times New Roman" panose="02020603050405020304" pitchFamily="18" charset="0"/>
                <a:ea typeface="Times New Roman" panose="02020603050405020304" pitchFamily="18" charset="0"/>
              </a:rPr>
              <a:t> </a:t>
            </a:r>
            <a:r>
              <a:rPr lang="en-GB" sz="2000" dirty="0" smtClean="0">
                <a:latin typeface="Times New Roman" panose="02020603050405020304" pitchFamily="18" charset="0"/>
                <a:ea typeface="Times New Roman" panose="02020603050405020304" pitchFamily="18" charset="0"/>
              </a:rPr>
              <a:t>Program </a:t>
            </a:r>
            <a:r>
              <a:rPr lang="en-GB" sz="2000" dirty="0">
                <a:latin typeface="Times New Roman" panose="02020603050405020304" pitchFamily="18" charset="0"/>
                <a:ea typeface="Times New Roman" panose="02020603050405020304" pitchFamily="18" charset="0"/>
              </a:rPr>
              <a:t>in 1992. </a:t>
            </a:r>
            <a:endParaRPr lang="hu-HU" sz="2000" dirty="0" smtClean="0">
              <a:latin typeface="Times New Roman" panose="02020603050405020304" pitchFamily="18" charset="0"/>
              <a:ea typeface="Times New Roman" panose="02020603050405020304" pitchFamily="18" charset="0"/>
            </a:endParaRPr>
          </a:p>
          <a:p>
            <a:pPr algn="ctr"/>
            <a:endParaRPr lang="hu-HU" sz="1000" dirty="0">
              <a:latin typeface="Times New Roman" panose="02020603050405020304" pitchFamily="18" charset="0"/>
              <a:ea typeface="Times New Roman" panose="02020603050405020304" pitchFamily="18" charset="0"/>
            </a:endParaRPr>
          </a:p>
          <a:p>
            <a:pPr algn="ctr"/>
            <a:r>
              <a:rPr lang="en-GB" sz="2000" dirty="0" smtClean="0">
                <a:latin typeface="Times New Roman" panose="02020603050405020304" pitchFamily="18" charset="0"/>
                <a:ea typeface="Times New Roman" panose="02020603050405020304" pitchFamily="18" charset="0"/>
              </a:rPr>
              <a:t>Impetus </a:t>
            </a:r>
            <a:r>
              <a:rPr lang="en-GB" sz="2000" dirty="0">
                <a:latin typeface="Times New Roman" panose="02020603050405020304" pitchFamily="18" charset="0"/>
                <a:ea typeface="Times New Roman" panose="02020603050405020304" pitchFamily="18" charset="0"/>
              </a:rPr>
              <a:t>came originally </a:t>
            </a:r>
            <a:r>
              <a:rPr lang="hu-HU" sz="2000" dirty="0" err="1" smtClean="0">
                <a:latin typeface="Times New Roman" panose="02020603050405020304" pitchFamily="18" charset="0"/>
                <a:ea typeface="Times New Roman" panose="02020603050405020304" pitchFamily="18" charset="0"/>
              </a:rPr>
              <a:t>from</a:t>
            </a:r>
            <a:endParaRPr lang="hu-HU" sz="2000" dirty="0" smtClean="0">
              <a:latin typeface="Times New Roman" panose="02020603050405020304" pitchFamily="18" charset="0"/>
              <a:ea typeface="Times New Roman" panose="02020603050405020304" pitchFamily="18" charset="0"/>
            </a:endParaRPr>
          </a:p>
          <a:p>
            <a:pPr algn="ctr"/>
            <a:endParaRPr lang="hu-HU" sz="1000" dirty="0" smtClean="0">
              <a:latin typeface="Times New Roman" panose="02020603050405020304" pitchFamily="18" charset="0"/>
              <a:ea typeface="Times New Roman" panose="02020603050405020304" pitchFamily="18" charset="0"/>
            </a:endParaRPr>
          </a:p>
          <a:p>
            <a:pPr algn="ctr"/>
            <a:r>
              <a:rPr lang="hu-HU" sz="2000" dirty="0" smtClean="0">
                <a:latin typeface="Times New Roman" panose="02020603050405020304" pitchFamily="18" charset="0"/>
                <a:ea typeface="Times New Roman" panose="02020603050405020304" pitchFamily="18" charset="0"/>
              </a:rPr>
              <a:t>a</a:t>
            </a:r>
            <a:r>
              <a:rPr lang="en-GB" sz="2000" dirty="0" smtClean="0">
                <a:latin typeface="Times New Roman" panose="02020603050405020304" pitchFamily="18" charset="0"/>
                <a:ea typeface="Times New Roman" panose="02020603050405020304" pitchFamily="18" charset="0"/>
              </a:rPr>
              <a:t> </a:t>
            </a:r>
            <a:r>
              <a:rPr lang="en-GB" sz="2000" dirty="0">
                <a:latin typeface="Times New Roman" panose="02020603050405020304" pitchFamily="18" charset="0"/>
                <a:ea typeface="Times New Roman" panose="02020603050405020304" pitchFamily="18" charset="0"/>
              </a:rPr>
              <a:t>growing awareness of the parlous state of </a:t>
            </a:r>
            <a:endParaRPr lang="hu-HU" sz="2000" dirty="0" smtClean="0">
              <a:latin typeface="Times New Roman" panose="02020603050405020304" pitchFamily="18" charset="0"/>
              <a:ea typeface="Times New Roman" panose="02020603050405020304" pitchFamily="18" charset="0"/>
            </a:endParaRPr>
          </a:p>
          <a:p>
            <a:pPr algn="ctr"/>
            <a:r>
              <a:rPr lang="en-GB" sz="2000" dirty="0" smtClean="0">
                <a:latin typeface="Times New Roman" panose="02020603050405020304" pitchFamily="18" charset="0"/>
                <a:ea typeface="Times New Roman" panose="02020603050405020304" pitchFamily="18" charset="0"/>
              </a:rPr>
              <a:t>preservation of </a:t>
            </a:r>
            <a:r>
              <a:rPr lang="en-GB" sz="2000" dirty="0">
                <a:latin typeface="Times New Roman" panose="02020603050405020304" pitchFamily="18" charset="0"/>
                <a:ea typeface="Times New Roman" panose="02020603050405020304" pitchFamily="18" charset="0"/>
              </a:rPr>
              <a:t>and </a:t>
            </a:r>
            <a:r>
              <a:rPr lang="en-GB" sz="2000" dirty="0" smtClean="0">
                <a:latin typeface="Times New Roman" panose="02020603050405020304" pitchFamily="18" charset="0"/>
                <a:ea typeface="Times New Roman" panose="02020603050405020304" pitchFamily="18" charset="0"/>
              </a:rPr>
              <a:t>access </a:t>
            </a:r>
            <a:endParaRPr lang="hu-HU" sz="2000" dirty="0" smtClean="0">
              <a:latin typeface="Times New Roman" panose="02020603050405020304" pitchFamily="18" charset="0"/>
              <a:ea typeface="Times New Roman" panose="02020603050405020304" pitchFamily="18" charset="0"/>
            </a:endParaRPr>
          </a:p>
          <a:p>
            <a:pPr algn="ctr"/>
            <a:r>
              <a:rPr lang="hu-HU" sz="2000" dirty="0" err="1" smtClean="0">
                <a:latin typeface="Times New Roman" panose="02020603050405020304" pitchFamily="18" charset="0"/>
                <a:ea typeface="Times New Roman" panose="02020603050405020304" pitchFamily="18" charset="0"/>
              </a:rPr>
              <a:t>to</a:t>
            </a:r>
            <a:r>
              <a:rPr lang="hu-HU" sz="2000" dirty="0" smtClean="0">
                <a:latin typeface="Times New Roman" panose="02020603050405020304" pitchFamily="18" charset="0"/>
                <a:ea typeface="Times New Roman" panose="02020603050405020304" pitchFamily="18" charset="0"/>
              </a:rPr>
              <a:t> </a:t>
            </a:r>
            <a:r>
              <a:rPr lang="en-GB" sz="2000" dirty="0" smtClean="0">
                <a:latin typeface="Times New Roman" panose="02020603050405020304" pitchFamily="18" charset="0"/>
                <a:ea typeface="Times New Roman" panose="02020603050405020304" pitchFamily="18" charset="0"/>
              </a:rPr>
              <a:t>documentary </a:t>
            </a:r>
            <a:r>
              <a:rPr lang="en-GB" sz="2000" dirty="0">
                <a:latin typeface="Times New Roman" panose="02020603050405020304" pitchFamily="18" charset="0"/>
                <a:ea typeface="Times New Roman" panose="02020603050405020304" pitchFamily="18" charset="0"/>
              </a:rPr>
              <a:t>heritage in various parts of the world. </a:t>
            </a:r>
            <a:endParaRPr lang="hu-HU" sz="2000" dirty="0" smtClean="0">
              <a:latin typeface="Times New Roman" panose="02020603050405020304" pitchFamily="18" charset="0"/>
              <a:ea typeface="Times New Roman" panose="02020603050405020304" pitchFamily="18" charset="0"/>
            </a:endParaRPr>
          </a:p>
          <a:p>
            <a:pPr algn="ctr"/>
            <a:endParaRPr lang="hu-HU" sz="1000" dirty="0">
              <a:latin typeface="Times New Roman" panose="02020603050405020304" pitchFamily="18" charset="0"/>
              <a:ea typeface="Times New Roman" panose="02020603050405020304" pitchFamily="18" charset="0"/>
            </a:endParaRPr>
          </a:p>
          <a:p>
            <a:pPr algn="ctr"/>
            <a:r>
              <a:rPr lang="en-GB" sz="2000" dirty="0" smtClean="0">
                <a:latin typeface="Times New Roman" panose="02020603050405020304" pitchFamily="18" charset="0"/>
                <a:ea typeface="Times New Roman" panose="02020603050405020304" pitchFamily="18" charset="0"/>
              </a:rPr>
              <a:t>War </a:t>
            </a:r>
            <a:r>
              <a:rPr lang="en-GB" sz="2000" dirty="0">
                <a:latin typeface="Times New Roman" panose="02020603050405020304" pitchFamily="18" charset="0"/>
                <a:ea typeface="Times New Roman" panose="02020603050405020304" pitchFamily="18" charset="0"/>
              </a:rPr>
              <a:t>and social upheaval, as well as </a:t>
            </a:r>
            <a:r>
              <a:rPr lang="en-GB" sz="2000" dirty="0" smtClean="0">
                <a:latin typeface="Times New Roman" panose="02020603050405020304" pitchFamily="18" charset="0"/>
                <a:ea typeface="Times New Roman" panose="02020603050405020304" pitchFamily="18" charset="0"/>
              </a:rPr>
              <a:t>severe </a:t>
            </a:r>
            <a:r>
              <a:rPr lang="en-GB" sz="2000" dirty="0">
                <a:latin typeface="Times New Roman" panose="02020603050405020304" pitchFamily="18" charset="0"/>
                <a:ea typeface="Times New Roman" panose="02020603050405020304" pitchFamily="18" charset="0"/>
              </a:rPr>
              <a:t>lack of resources, </a:t>
            </a:r>
            <a:endParaRPr lang="hu-HU" sz="2000" dirty="0" smtClean="0">
              <a:latin typeface="Times New Roman" panose="02020603050405020304" pitchFamily="18" charset="0"/>
              <a:ea typeface="Times New Roman" panose="02020603050405020304" pitchFamily="18" charset="0"/>
            </a:endParaRPr>
          </a:p>
          <a:p>
            <a:pPr algn="ctr"/>
            <a:r>
              <a:rPr lang="en-GB" sz="2000" dirty="0" smtClean="0">
                <a:latin typeface="Times New Roman" panose="02020603050405020304" pitchFamily="18" charset="0"/>
                <a:ea typeface="Times New Roman" panose="02020603050405020304" pitchFamily="18" charset="0"/>
              </a:rPr>
              <a:t>have </a:t>
            </a:r>
            <a:r>
              <a:rPr lang="en-GB" sz="2000" dirty="0">
                <a:latin typeface="Times New Roman" panose="02020603050405020304" pitchFamily="18" charset="0"/>
                <a:ea typeface="Times New Roman" panose="02020603050405020304" pitchFamily="18" charset="0"/>
              </a:rPr>
              <a:t>worsened problems which have existed for centuries. </a:t>
            </a:r>
            <a:endParaRPr lang="hu-HU" sz="2000" dirty="0" smtClean="0">
              <a:latin typeface="Times New Roman" panose="02020603050405020304" pitchFamily="18" charset="0"/>
              <a:ea typeface="Times New Roman" panose="02020603050405020304" pitchFamily="18" charset="0"/>
            </a:endParaRPr>
          </a:p>
          <a:p>
            <a:pPr algn="ctr"/>
            <a:endParaRPr lang="hu-HU" sz="1000" dirty="0">
              <a:latin typeface="Times New Roman" panose="02020603050405020304" pitchFamily="18" charset="0"/>
              <a:ea typeface="Times New Roman" panose="02020603050405020304" pitchFamily="18" charset="0"/>
            </a:endParaRPr>
          </a:p>
          <a:p>
            <a:pPr algn="ctr"/>
            <a:r>
              <a:rPr lang="en-GB" sz="2000" dirty="0" smtClean="0">
                <a:latin typeface="Times New Roman" panose="02020603050405020304" pitchFamily="18" charset="0"/>
                <a:ea typeface="Times New Roman" panose="02020603050405020304" pitchFamily="18" charset="0"/>
              </a:rPr>
              <a:t>Significant </a:t>
            </a:r>
            <a:r>
              <a:rPr lang="en-GB" sz="2000" dirty="0">
                <a:latin typeface="Times New Roman" panose="02020603050405020304" pitchFamily="18" charset="0"/>
                <a:ea typeface="Times New Roman" panose="02020603050405020304" pitchFamily="18" charset="0"/>
              </a:rPr>
              <a:t>collections worldwide have suffered a variety of fates. Looting and dispersal, illegal trading, destruction, inadequate housing and funding have all played a part. </a:t>
            </a:r>
            <a:endParaRPr lang="hu-HU" sz="2000" dirty="0" smtClean="0">
              <a:latin typeface="Times New Roman" panose="02020603050405020304" pitchFamily="18" charset="0"/>
              <a:ea typeface="Times New Roman" panose="02020603050405020304" pitchFamily="18" charset="0"/>
            </a:endParaRPr>
          </a:p>
          <a:p>
            <a:pPr algn="ctr"/>
            <a:endParaRPr lang="hu-HU" sz="1000" dirty="0">
              <a:latin typeface="Times New Roman" panose="02020603050405020304" pitchFamily="18" charset="0"/>
              <a:ea typeface="Times New Roman" panose="02020603050405020304" pitchFamily="18" charset="0"/>
            </a:endParaRPr>
          </a:p>
          <a:p>
            <a:pPr algn="ctr"/>
            <a:r>
              <a:rPr lang="en-GB" sz="2000" dirty="0" smtClean="0">
                <a:latin typeface="Times New Roman" panose="02020603050405020304" pitchFamily="18" charset="0"/>
                <a:ea typeface="Times New Roman" panose="02020603050405020304" pitchFamily="18" charset="0"/>
              </a:rPr>
              <a:t>Much </a:t>
            </a:r>
            <a:r>
              <a:rPr lang="hu-HU" sz="2000" dirty="0" smtClean="0">
                <a:latin typeface="Times New Roman" panose="02020603050405020304" pitchFamily="18" charset="0"/>
                <a:ea typeface="Times New Roman" panose="02020603050405020304" pitchFamily="18" charset="0"/>
              </a:rPr>
              <a:t>i</a:t>
            </a:r>
            <a:r>
              <a:rPr lang="en-GB" sz="2000" dirty="0" smtClean="0">
                <a:latin typeface="Times New Roman" panose="02020603050405020304" pitchFamily="18" charset="0"/>
                <a:ea typeface="Times New Roman" panose="02020603050405020304" pitchFamily="18" charset="0"/>
              </a:rPr>
              <a:t>s </a:t>
            </a:r>
            <a:r>
              <a:rPr lang="en-GB" sz="2000" dirty="0">
                <a:latin typeface="Times New Roman" panose="02020603050405020304" pitchFamily="18" charset="0"/>
                <a:ea typeface="Times New Roman" panose="02020603050405020304" pitchFamily="18" charset="0"/>
              </a:rPr>
              <a:t>vanished forever; much is endangered. </a:t>
            </a:r>
            <a:endParaRPr lang="hu-HU" sz="2000" dirty="0" smtClean="0">
              <a:latin typeface="Times New Roman" panose="02020603050405020304" pitchFamily="18" charset="0"/>
              <a:ea typeface="Times New Roman" panose="02020603050405020304" pitchFamily="18" charset="0"/>
            </a:endParaRPr>
          </a:p>
          <a:p>
            <a:pPr algn="ctr"/>
            <a:endParaRPr lang="hu-HU" sz="1000" dirty="0">
              <a:latin typeface="Times New Roman" panose="02020603050405020304" pitchFamily="18" charset="0"/>
              <a:ea typeface="Times New Roman" panose="02020603050405020304" pitchFamily="18" charset="0"/>
            </a:endParaRPr>
          </a:p>
          <a:p>
            <a:pPr algn="ctr"/>
            <a:r>
              <a:rPr lang="en-GB" sz="2000" dirty="0" smtClean="0">
                <a:latin typeface="Times New Roman" panose="02020603050405020304" pitchFamily="18" charset="0"/>
                <a:ea typeface="Times New Roman" panose="02020603050405020304" pitchFamily="18" charset="0"/>
              </a:rPr>
              <a:t>Happily</a:t>
            </a:r>
            <a:r>
              <a:rPr lang="en-GB" sz="2000" dirty="0">
                <a:latin typeface="Times New Roman" panose="02020603050405020304" pitchFamily="18" charset="0"/>
                <a:ea typeface="Times New Roman" panose="02020603050405020304" pitchFamily="18" charset="0"/>
              </a:rPr>
              <a:t>, missing documentary heritage is sometimes rediscovered. </a:t>
            </a:r>
            <a:endParaRPr lang="hu-HU" sz="2000" dirty="0"/>
          </a:p>
        </p:txBody>
      </p:sp>
      <p:pic>
        <p:nvPicPr>
          <p:cNvPr id="3" name="Kép 2" descr="WorldMemo.jpg"/>
          <p:cNvPicPr>
            <a:picLocks noChangeAspect="1"/>
          </p:cNvPicPr>
          <p:nvPr/>
        </p:nvPicPr>
        <p:blipFill>
          <a:blip r:embed="rId3" cstate="print"/>
          <a:stretch>
            <a:fillRect/>
          </a:stretch>
        </p:blipFill>
        <p:spPr>
          <a:xfrm>
            <a:off x="7956376" y="188640"/>
            <a:ext cx="1016000" cy="825500"/>
          </a:xfrm>
          <a:prstGeom prst="rect">
            <a:avLst/>
          </a:prstGeom>
        </p:spPr>
      </p:pic>
    </p:spTree>
    <p:extLst>
      <p:ext uri="{BB962C8B-B14F-4D97-AF65-F5344CB8AC3E}">
        <p14:creationId xmlns:p14="http://schemas.microsoft.com/office/powerpoint/2010/main" val="2116628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755576" y="476672"/>
            <a:ext cx="7632848" cy="5355312"/>
          </a:xfrm>
          <a:prstGeom prst="rect">
            <a:avLst/>
          </a:prstGeom>
        </p:spPr>
        <p:txBody>
          <a:bodyPr wrap="square">
            <a:spAutoFit/>
          </a:bodyPr>
          <a:lstStyle/>
          <a:p>
            <a:r>
              <a:rPr lang="en-US" dirty="0" smtClean="0">
                <a:latin typeface="Times New Roman" pitchFamily="18" charset="0"/>
                <a:cs typeface="Times New Roman" pitchFamily="18" charset="0"/>
              </a:rPr>
              <a:t>The</a:t>
            </a:r>
            <a:r>
              <a:rPr lang="en-US" dirty="0" smtClean="0">
                <a:latin typeface="TimesNewRomanPSMT"/>
              </a:rPr>
              <a:t> </a:t>
            </a:r>
            <a:r>
              <a:rPr lang="en-US" i="1" dirty="0">
                <a:latin typeface="Times New Roman" panose="02020603050405020304" pitchFamily="18" charset="0"/>
              </a:rPr>
              <a:t>Memory of the World </a:t>
            </a:r>
            <a:r>
              <a:rPr lang="en-US" dirty="0" smtClean="0">
                <a:latin typeface="Times New Roman" pitchFamily="18" charset="0"/>
                <a:cs typeface="Times New Roman" pitchFamily="18" charset="0"/>
              </a:rPr>
              <a:t>Program </a:t>
            </a:r>
            <a:r>
              <a:rPr lang="en-US" dirty="0">
                <a:latin typeface="Times New Roman" pitchFamily="18" charset="0"/>
                <a:cs typeface="Times New Roman" pitchFamily="18" charset="0"/>
              </a:rPr>
              <a:t>has three main objectives</a:t>
            </a:r>
            <a:r>
              <a:rPr lang="en-US" dirty="0">
                <a:latin typeface="TimesNewRomanPSMT"/>
              </a:rPr>
              <a:t>:</a:t>
            </a:r>
          </a:p>
          <a:p>
            <a:r>
              <a:rPr lang="en-US" b="1" dirty="0">
                <a:latin typeface="Times New Roman" panose="02020603050405020304" pitchFamily="18" charset="0"/>
              </a:rPr>
              <a:t>(a) To facilitate </a:t>
            </a:r>
            <a:r>
              <a:rPr lang="en-US" b="1" dirty="0" smtClean="0">
                <a:latin typeface="Times New Roman" panose="02020603050405020304" pitchFamily="18" charset="0"/>
              </a:rPr>
              <a:t>preservation </a:t>
            </a:r>
            <a:r>
              <a:rPr lang="hu-HU" b="1" dirty="0" smtClean="0">
                <a:latin typeface="Times New Roman" panose="02020603050405020304" pitchFamily="18" charset="0"/>
              </a:rPr>
              <a:t>….</a:t>
            </a:r>
            <a:r>
              <a:rPr lang="en-US" b="1" dirty="0" smtClean="0">
                <a:latin typeface="Times New Roman" panose="02020603050405020304" pitchFamily="18" charset="0"/>
              </a:rPr>
              <a:t> </a:t>
            </a:r>
            <a:r>
              <a:rPr lang="en-US" b="1" dirty="0">
                <a:latin typeface="Times New Roman" panose="02020603050405020304" pitchFamily="18" charset="0"/>
              </a:rPr>
              <a:t>of </a:t>
            </a:r>
            <a:r>
              <a:rPr lang="en-US" b="1" dirty="0" smtClean="0">
                <a:latin typeface="Times New Roman" panose="02020603050405020304" pitchFamily="18" charset="0"/>
              </a:rPr>
              <a:t>the</a:t>
            </a:r>
            <a:r>
              <a:rPr lang="hu-HU" b="1" dirty="0" smtClean="0">
                <a:latin typeface="Times New Roman" panose="02020603050405020304" pitchFamily="18" charset="0"/>
              </a:rPr>
              <a:t> </a:t>
            </a:r>
            <a:r>
              <a:rPr lang="en-US" b="1" dirty="0" smtClean="0">
                <a:latin typeface="Times New Roman" panose="02020603050405020304" pitchFamily="18" charset="0"/>
              </a:rPr>
              <a:t>world’s </a:t>
            </a:r>
            <a:r>
              <a:rPr lang="en-US" b="1" dirty="0">
                <a:latin typeface="Times New Roman" panose="02020603050405020304" pitchFamily="18" charset="0"/>
              </a:rPr>
              <a:t>documentary heritage. </a:t>
            </a:r>
            <a:endParaRPr lang="hu-HU" b="1" dirty="0" smtClean="0">
              <a:latin typeface="Times New Roman" panose="02020603050405020304" pitchFamily="18" charset="0"/>
            </a:endParaRPr>
          </a:p>
          <a:p>
            <a:r>
              <a:rPr lang="en-US" b="1" dirty="0" smtClean="0">
                <a:latin typeface="Times New Roman" panose="02020603050405020304" pitchFamily="18" charset="0"/>
              </a:rPr>
              <a:t>(</a:t>
            </a:r>
            <a:r>
              <a:rPr lang="en-US" b="1" dirty="0">
                <a:latin typeface="Times New Roman" panose="02020603050405020304" pitchFamily="18" charset="0"/>
              </a:rPr>
              <a:t>b) To assist universal access to documentary heritage. </a:t>
            </a:r>
            <a:endParaRPr lang="hu-HU" b="1" dirty="0" smtClean="0">
              <a:latin typeface="Times New Roman" panose="02020603050405020304" pitchFamily="18" charset="0"/>
            </a:endParaRPr>
          </a:p>
          <a:p>
            <a:r>
              <a:rPr lang="en-US" b="1" dirty="0" smtClean="0">
                <a:latin typeface="Times New Roman" panose="02020603050405020304" pitchFamily="18" charset="0"/>
              </a:rPr>
              <a:t>(</a:t>
            </a:r>
            <a:r>
              <a:rPr lang="en-US" b="1" dirty="0">
                <a:latin typeface="Times New Roman" panose="02020603050405020304" pitchFamily="18" charset="0"/>
              </a:rPr>
              <a:t>c) To increase awareness worldwide of the existence and significance of</a:t>
            </a:r>
          </a:p>
          <a:p>
            <a:r>
              <a:rPr lang="hu-HU" b="1" dirty="0" err="1">
                <a:latin typeface="Times New Roman" panose="02020603050405020304" pitchFamily="18" charset="0"/>
              </a:rPr>
              <a:t>documentary</a:t>
            </a:r>
            <a:r>
              <a:rPr lang="hu-HU" b="1" dirty="0">
                <a:latin typeface="Times New Roman" panose="02020603050405020304" pitchFamily="18" charset="0"/>
              </a:rPr>
              <a:t> </a:t>
            </a:r>
            <a:r>
              <a:rPr lang="hu-HU" b="1" dirty="0" err="1">
                <a:latin typeface="Times New Roman" panose="02020603050405020304" pitchFamily="18" charset="0"/>
              </a:rPr>
              <a:t>heritage</a:t>
            </a:r>
            <a:r>
              <a:rPr lang="hu-HU" b="1" dirty="0" smtClean="0">
                <a:latin typeface="Times New Roman" panose="02020603050405020304" pitchFamily="18" charset="0"/>
              </a:rPr>
              <a:t>.</a:t>
            </a:r>
          </a:p>
          <a:p>
            <a:endParaRPr lang="hu-HU" b="1" dirty="0">
              <a:latin typeface="Times New Roman" panose="02020603050405020304" pitchFamily="18" charset="0"/>
            </a:endParaRPr>
          </a:p>
          <a:p>
            <a:r>
              <a:rPr lang="en-US" dirty="0"/>
              <a:t>The </a:t>
            </a:r>
            <a:r>
              <a:rPr lang="en-US" i="1" dirty="0"/>
              <a:t>Memory of the World Register </a:t>
            </a:r>
            <a:r>
              <a:rPr lang="en-US" dirty="0" smtClean="0"/>
              <a:t>the </a:t>
            </a:r>
            <a:r>
              <a:rPr lang="en-US" dirty="0"/>
              <a:t>most publicly </a:t>
            </a:r>
            <a:r>
              <a:rPr lang="en-US" dirty="0" smtClean="0"/>
              <a:t>visible</a:t>
            </a:r>
            <a:r>
              <a:rPr lang="hu-HU" dirty="0" smtClean="0"/>
              <a:t> </a:t>
            </a:r>
            <a:r>
              <a:rPr lang="en-US" dirty="0" smtClean="0"/>
              <a:t>aspect </a:t>
            </a:r>
            <a:r>
              <a:rPr lang="en-US" dirty="0"/>
              <a:t>of the </a:t>
            </a:r>
            <a:r>
              <a:rPr lang="en-US" dirty="0" smtClean="0"/>
              <a:t>Program </a:t>
            </a:r>
            <a:r>
              <a:rPr lang="en-US" dirty="0"/>
              <a:t>– was founded on the 1995 </a:t>
            </a:r>
            <a:r>
              <a:rPr lang="en-US" i="1" dirty="0"/>
              <a:t>General Guidelines </a:t>
            </a:r>
            <a:r>
              <a:rPr lang="en-US" dirty="0"/>
              <a:t>and </a:t>
            </a:r>
            <a:r>
              <a:rPr lang="en-US" dirty="0" smtClean="0"/>
              <a:t>has</a:t>
            </a:r>
            <a:r>
              <a:rPr lang="hu-HU" dirty="0" smtClean="0"/>
              <a:t> </a:t>
            </a:r>
            <a:r>
              <a:rPr lang="en-US" dirty="0" smtClean="0"/>
              <a:t>grown </a:t>
            </a:r>
            <a:r>
              <a:rPr lang="en-US" dirty="0"/>
              <a:t>through accessions approved by successive </a:t>
            </a:r>
            <a:r>
              <a:rPr lang="en-US" dirty="0" smtClean="0"/>
              <a:t>I</a:t>
            </a:r>
            <a:r>
              <a:rPr lang="hu-HU" dirty="0" err="1" smtClean="0"/>
              <a:t>nternational</a:t>
            </a:r>
            <a:r>
              <a:rPr lang="hu-HU" dirty="0" smtClean="0"/>
              <a:t> </a:t>
            </a:r>
            <a:r>
              <a:rPr lang="en-US" dirty="0" smtClean="0"/>
              <a:t>A</a:t>
            </a:r>
            <a:r>
              <a:rPr lang="hu-HU" dirty="0" err="1" smtClean="0"/>
              <a:t>dvisory</a:t>
            </a:r>
            <a:r>
              <a:rPr lang="hu-HU" dirty="0" smtClean="0"/>
              <a:t> </a:t>
            </a:r>
            <a:r>
              <a:rPr lang="en-US" dirty="0" smtClean="0"/>
              <a:t>C</a:t>
            </a:r>
            <a:r>
              <a:rPr lang="hu-HU" dirty="0" err="1" smtClean="0"/>
              <a:t>ommittee</a:t>
            </a:r>
            <a:r>
              <a:rPr lang="hu-HU" dirty="0" smtClean="0"/>
              <a:t> (IAC) </a:t>
            </a:r>
            <a:r>
              <a:rPr lang="en-US" dirty="0" smtClean="0"/>
              <a:t>meetings.</a:t>
            </a:r>
            <a:endParaRPr lang="hu-HU" dirty="0" smtClean="0"/>
          </a:p>
          <a:p>
            <a:endParaRPr lang="hu-HU" dirty="0"/>
          </a:p>
          <a:p>
            <a:r>
              <a:rPr lang="hu-HU" dirty="0" smtClean="0"/>
              <a:t>T</a:t>
            </a:r>
            <a:r>
              <a:rPr lang="en-US" dirty="0" smtClean="0"/>
              <a:t>he </a:t>
            </a:r>
            <a:r>
              <a:rPr lang="en-US" b="1" dirty="0"/>
              <a:t>vision </a:t>
            </a:r>
            <a:r>
              <a:rPr lang="en-US" dirty="0"/>
              <a:t>of the </a:t>
            </a:r>
            <a:r>
              <a:rPr lang="en-US" i="1" dirty="0"/>
              <a:t>Memory of the World </a:t>
            </a:r>
            <a:r>
              <a:rPr lang="en-US" dirty="0" smtClean="0"/>
              <a:t>Program </a:t>
            </a:r>
            <a:r>
              <a:rPr lang="en-US" dirty="0"/>
              <a:t>is that </a:t>
            </a:r>
            <a:r>
              <a:rPr lang="en-US" b="1" dirty="0" smtClean="0"/>
              <a:t>the</a:t>
            </a:r>
            <a:r>
              <a:rPr lang="hu-HU" b="1" dirty="0" smtClean="0"/>
              <a:t> </a:t>
            </a:r>
            <a:r>
              <a:rPr lang="en-US" b="1" dirty="0" smtClean="0"/>
              <a:t>world’s </a:t>
            </a:r>
            <a:r>
              <a:rPr lang="en-US" b="1" dirty="0"/>
              <a:t>documentary heritage belongs to all, should be fully preserved </a:t>
            </a:r>
            <a:r>
              <a:rPr lang="en-US" b="1" dirty="0" smtClean="0"/>
              <a:t>and</a:t>
            </a:r>
            <a:r>
              <a:rPr lang="hu-HU" b="1" dirty="0" smtClean="0"/>
              <a:t> </a:t>
            </a:r>
            <a:r>
              <a:rPr lang="en-US" b="1" dirty="0" smtClean="0"/>
              <a:t>protected </a:t>
            </a:r>
            <a:r>
              <a:rPr lang="en-US" b="1" dirty="0"/>
              <a:t>for all and, with due recognition of cultural mores and practicalities</a:t>
            </a:r>
            <a:r>
              <a:rPr lang="en-US" b="1" dirty="0" smtClean="0"/>
              <a:t>,</a:t>
            </a:r>
            <a:r>
              <a:rPr lang="hu-HU" b="1" dirty="0" smtClean="0"/>
              <a:t> </a:t>
            </a:r>
            <a:r>
              <a:rPr lang="en-US" b="1" dirty="0" smtClean="0"/>
              <a:t>should </a:t>
            </a:r>
            <a:r>
              <a:rPr lang="en-US" b="1" dirty="0"/>
              <a:t>be permanently accessible to all without hindrance</a:t>
            </a:r>
            <a:r>
              <a:rPr lang="en-US" b="1" dirty="0" smtClean="0"/>
              <a:t>.</a:t>
            </a:r>
            <a:endParaRPr lang="hu-HU" b="1" dirty="0" smtClean="0"/>
          </a:p>
          <a:p>
            <a:endParaRPr lang="en-US" b="1" dirty="0"/>
          </a:p>
          <a:p>
            <a:r>
              <a:rPr lang="en-US" dirty="0" smtClean="0"/>
              <a:t>The </a:t>
            </a:r>
            <a:r>
              <a:rPr lang="en-US" b="1" dirty="0"/>
              <a:t>mission </a:t>
            </a:r>
            <a:r>
              <a:rPr lang="en-US" dirty="0"/>
              <a:t>of the </a:t>
            </a:r>
            <a:r>
              <a:rPr lang="en-US" i="1" dirty="0"/>
              <a:t>Memory of the World </a:t>
            </a:r>
            <a:r>
              <a:rPr lang="en-US" dirty="0" smtClean="0"/>
              <a:t>Program </a:t>
            </a:r>
            <a:r>
              <a:rPr lang="en-US" dirty="0"/>
              <a:t>is to </a:t>
            </a:r>
            <a:r>
              <a:rPr lang="en-US" b="1" dirty="0"/>
              <a:t>increase awareness</a:t>
            </a:r>
          </a:p>
          <a:p>
            <a:r>
              <a:rPr lang="en-US" b="1" dirty="0"/>
              <a:t>and protection of the world’s documentary heritage, and achieve its universal </a:t>
            </a:r>
            <a:r>
              <a:rPr lang="en-US" b="1" dirty="0" smtClean="0"/>
              <a:t>and permanent accessibility.</a:t>
            </a:r>
            <a:endParaRPr lang="en-US" dirty="0"/>
          </a:p>
        </p:txBody>
      </p:sp>
      <p:pic>
        <p:nvPicPr>
          <p:cNvPr id="3" name="Kép 2" descr="WorldMemo.jpg"/>
          <p:cNvPicPr>
            <a:picLocks noChangeAspect="1"/>
          </p:cNvPicPr>
          <p:nvPr/>
        </p:nvPicPr>
        <p:blipFill>
          <a:blip r:embed="rId3" cstate="print"/>
          <a:stretch>
            <a:fillRect/>
          </a:stretch>
        </p:blipFill>
        <p:spPr>
          <a:xfrm>
            <a:off x="7884368" y="260648"/>
            <a:ext cx="1016000" cy="825500"/>
          </a:xfrm>
          <a:prstGeom prst="rect">
            <a:avLst/>
          </a:prstGeom>
        </p:spPr>
      </p:pic>
    </p:spTree>
    <p:extLst>
      <p:ext uri="{BB962C8B-B14F-4D97-AF65-F5344CB8AC3E}">
        <p14:creationId xmlns:p14="http://schemas.microsoft.com/office/powerpoint/2010/main" val="1836382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611560" y="332656"/>
            <a:ext cx="8064896" cy="6155531"/>
          </a:xfrm>
          <a:prstGeom prst="rect">
            <a:avLst/>
          </a:prstGeom>
        </p:spPr>
        <p:txBody>
          <a:bodyPr wrap="square">
            <a:spAutoFit/>
          </a:bodyPr>
          <a:lstStyle/>
          <a:p>
            <a:pPr algn="ctr"/>
            <a:r>
              <a:rPr lang="en-US" sz="2000" b="1" dirty="0" smtClean="0">
                <a:latin typeface="Arial" panose="020B0604020202020204" pitchFamily="34" charset="0"/>
              </a:rPr>
              <a:t>The </a:t>
            </a:r>
            <a:r>
              <a:rPr lang="en-US" sz="2000" b="1" dirty="0">
                <a:latin typeface="Arial" panose="020B0604020202020204" pitchFamily="34" charset="0"/>
              </a:rPr>
              <a:t>registers of the </a:t>
            </a:r>
            <a:r>
              <a:rPr lang="en-US" sz="2000" b="1" i="1" dirty="0">
                <a:latin typeface="Arial" panose="020B0604020202020204" pitchFamily="34" charset="0"/>
              </a:rPr>
              <a:t>Memory of the World</a:t>
            </a:r>
          </a:p>
          <a:p>
            <a:endParaRPr lang="hu-HU" dirty="0" smtClean="0">
              <a:latin typeface="TimesNewRomanPSMT"/>
            </a:endParaRPr>
          </a:p>
          <a:p>
            <a:r>
              <a:rPr lang="en-US" dirty="0" smtClean="0">
                <a:latin typeface="TimesNewRomanPSMT"/>
              </a:rPr>
              <a:t>The </a:t>
            </a:r>
            <a:r>
              <a:rPr lang="en-US" i="1" dirty="0">
                <a:latin typeface="TimesNewRomanPSMT"/>
              </a:rPr>
              <a:t>Memory of the World </a:t>
            </a:r>
            <a:r>
              <a:rPr lang="en-US" dirty="0" smtClean="0">
                <a:latin typeface="TimesNewRomanPSMT"/>
              </a:rPr>
              <a:t>Program </a:t>
            </a:r>
            <a:r>
              <a:rPr lang="en-US" dirty="0">
                <a:latin typeface="TimesNewRomanPSMT"/>
              </a:rPr>
              <a:t>will maintain </a:t>
            </a:r>
            <a:r>
              <a:rPr lang="en-US" i="1" dirty="0">
                <a:latin typeface="TimesNewRomanPSMT"/>
              </a:rPr>
              <a:t>public registers </a:t>
            </a:r>
            <a:r>
              <a:rPr lang="en-US" dirty="0" smtClean="0">
                <a:latin typeface="TimesNewRomanPSMT"/>
              </a:rPr>
              <a:t>of</a:t>
            </a:r>
            <a:r>
              <a:rPr lang="hu-HU" dirty="0" smtClean="0">
                <a:latin typeface="TimesNewRomanPSMT"/>
              </a:rPr>
              <a:t> </a:t>
            </a:r>
            <a:r>
              <a:rPr lang="en-US" dirty="0" smtClean="0">
                <a:latin typeface="TimesNewRomanPSMT"/>
              </a:rPr>
              <a:t>documentary </a:t>
            </a:r>
            <a:r>
              <a:rPr lang="en-US" dirty="0">
                <a:latin typeface="TimesNewRomanPSMT"/>
              </a:rPr>
              <a:t>heritage</a:t>
            </a:r>
            <a:r>
              <a:rPr lang="en-US" dirty="0" smtClean="0">
                <a:latin typeface="TimesNewRomanPSMT"/>
              </a:rPr>
              <a:t>.</a:t>
            </a:r>
            <a:endParaRPr lang="hu-HU" dirty="0" smtClean="0">
              <a:latin typeface="TimesNewRomanPSMT"/>
            </a:endParaRPr>
          </a:p>
          <a:p>
            <a:endParaRPr lang="hu-HU" sz="1000" dirty="0">
              <a:latin typeface="TimesNewRomanPSMT"/>
            </a:endParaRPr>
          </a:p>
          <a:p>
            <a:r>
              <a:rPr lang="en-US" dirty="0" smtClean="0">
                <a:latin typeface="TimesNewRomanPSMT"/>
              </a:rPr>
              <a:t>There </a:t>
            </a:r>
            <a:r>
              <a:rPr lang="en-US" dirty="0">
                <a:latin typeface="TimesNewRomanPSMT"/>
              </a:rPr>
              <a:t>are three types of register: </a:t>
            </a:r>
            <a:r>
              <a:rPr lang="en-US" i="1" dirty="0">
                <a:latin typeface="TimesNewRomanPSMT"/>
              </a:rPr>
              <a:t>international</a:t>
            </a:r>
            <a:r>
              <a:rPr lang="en-US" dirty="0">
                <a:latin typeface="TimesNewRomanPSMT"/>
              </a:rPr>
              <a:t>, </a:t>
            </a:r>
            <a:r>
              <a:rPr lang="en-US" i="1" dirty="0">
                <a:latin typeface="TimesNewRomanPSMT"/>
              </a:rPr>
              <a:t>regional </a:t>
            </a:r>
            <a:r>
              <a:rPr lang="en-US" dirty="0">
                <a:latin typeface="TimesNewRomanPSMT"/>
              </a:rPr>
              <a:t>and </a:t>
            </a:r>
            <a:r>
              <a:rPr lang="en-US" i="1" dirty="0">
                <a:latin typeface="TimesNewRomanPSMT"/>
              </a:rPr>
              <a:t>national</a:t>
            </a:r>
            <a:r>
              <a:rPr lang="en-US" dirty="0">
                <a:latin typeface="TimesNewRomanPSMT"/>
              </a:rPr>
              <a:t>. All</a:t>
            </a:r>
          </a:p>
          <a:p>
            <a:r>
              <a:rPr lang="en-US" dirty="0">
                <a:latin typeface="TimesNewRomanPSMT"/>
              </a:rPr>
              <a:t>registers contain material of </a:t>
            </a:r>
            <a:r>
              <a:rPr lang="en-US" b="1" dirty="0">
                <a:latin typeface="TimesNewRomanPSMT"/>
              </a:rPr>
              <a:t>world </a:t>
            </a:r>
            <a:r>
              <a:rPr lang="en-US" b="1" dirty="0" smtClean="0">
                <a:latin typeface="TimesNewRomanPSMT"/>
              </a:rPr>
              <a:t>significance</a:t>
            </a:r>
            <a:r>
              <a:rPr lang="en-US" dirty="0" smtClean="0">
                <a:latin typeface="TimesNewRomanPSMT"/>
              </a:rPr>
              <a:t> </a:t>
            </a:r>
            <a:r>
              <a:rPr lang="en-US" dirty="0">
                <a:latin typeface="TimesNewRomanPSMT"/>
              </a:rPr>
              <a:t>and a </a:t>
            </a:r>
            <a:r>
              <a:rPr lang="en-US" dirty="0" smtClean="0">
                <a:latin typeface="TimesNewRomanPSMT"/>
              </a:rPr>
              <a:t>given</a:t>
            </a:r>
            <a:r>
              <a:rPr lang="hu-HU" dirty="0" smtClean="0">
                <a:latin typeface="TimesNewRomanPSMT"/>
              </a:rPr>
              <a:t> </a:t>
            </a:r>
            <a:r>
              <a:rPr lang="en-US" dirty="0" smtClean="0">
                <a:latin typeface="TimesNewRomanPSMT"/>
              </a:rPr>
              <a:t>item </a:t>
            </a:r>
            <a:r>
              <a:rPr lang="en-US" dirty="0">
                <a:latin typeface="TimesNewRomanPSMT"/>
              </a:rPr>
              <a:t>may appear in more than one register</a:t>
            </a:r>
            <a:r>
              <a:rPr lang="en-US" dirty="0" smtClean="0">
                <a:latin typeface="TimesNewRomanPSMT"/>
              </a:rPr>
              <a:t>.</a:t>
            </a:r>
            <a:endParaRPr lang="hu-HU" dirty="0" smtClean="0">
              <a:latin typeface="TimesNewRomanPSMT"/>
            </a:endParaRPr>
          </a:p>
          <a:p>
            <a:endParaRPr lang="hu-HU" sz="1000" dirty="0" smtClean="0">
              <a:latin typeface="TimesNewRomanPSMT"/>
            </a:endParaRPr>
          </a:p>
          <a:p>
            <a:r>
              <a:rPr lang="en-US" dirty="0">
                <a:latin typeface="TimesNewRomanPSMT"/>
                <a:cs typeface="Times New Roman" panose="02020603050405020304" pitchFamily="18" charset="0"/>
              </a:rPr>
              <a:t>When considering documentary heritage for inclusion in the Register the </a:t>
            </a:r>
            <a:r>
              <a:rPr lang="en-US" dirty="0" smtClean="0">
                <a:latin typeface="TimesNewRomanPSMT"/>
                <a:cs typeface="Times New Roman" panose="02020603050405020304" pitchFamily="18" charset="0"/>
              </a:rPr>
              <a:t>item</a:t>
            </a:r>
            <a:r>
              <a:rPr lang="hu-HU" dirty="0" smtClean="0">
                <a:latin typeface="TimesNewRomanPSMT"/>
                <a:cs typeface="Times New Roman" panose="02020603050405020304" pitchFamily="18" charset="0"/>
              </a:rPr>
              <a:t> </a:t>
            </a:r>
            <a:r>
              <a:rPr lang="en-US" dirty="0" smtClean="0">
                <a:latin typeface="TimesNewRomanPSMT"/>
                <a:cs typeface="Times New Roman" panose="02020603050405020304" pitchFamily="18" charset="0"/>
              </a:rPr>
              <a:t>will </a:t>
            </a:r>
            <a:r>
              <a:rPr lang="en-US" dirty="0">
                <a:latin typeface="TimesNewRomanPSMT"/>
                <a:cs typeface="Times New Roman" panose="02020603050405020304" pitchFamily="18" charset="0"/>
              </a:rPr>
              <a:t>be </a:t>
            </a:r>
            <a:r>
              <a:rPr lang="en-US" b="1" dirty="0">
                <a:latin typeface="TimesNewRomanPSMT"/>
                <a:cs typeface="Times New Roman" panose="02020603050405020304" pitchFamily="18" charset="0"/>
              </a:rPr>
              <a:t>first </a:t>
            </a:r>
            <a:r>
              <a:rPr lang="en-US" dirty="0">
                <a:latin typeface="TimesNewRomanPSMT"/>
                <a:cs typeface="Times New Roman" panose="02020603050405020304" pitchFamily="18" charset="0"/>
              </a:rPr>
              <a:t>assessed against the threshold test </a:t>
            </a:r>
            <a:r>
              <a:rPr lang="en-US" dirty="0" smtClean="0">
                <a:latin typeface="TimesNewRomanPSMT"/>
                <a:cs typeface="Times New Roman" panose="02020603050405020304" pitchFamily="18" charset="0"/>
              </a:rPr>
              <a:t>of</a:t>
            </a:r>
            <a:r>
              <a:rPr lang="hu-HU" dirty="0" smtClean="0">
                <a:latin typeface="TimesNewRomanPSMT"/>
                <a:cs typeface="Times New Roman" panose="02020603050405020304" pitchFamily="18" charset="0"/>
              </a:rPr>
              <a:t> </a:t>
            </a:r>
            <a:r>
              <a:rPr lang="hu-HU" b="1" dirty="0" err="1" smtClean="0">
                <a:latin typeface="TimesNewRomanPSMT"/>
                <a:cs typeface="Times New Roman" panose="02020603050405020304" pitchFamily="18" charset="0"/>
              </a:rPr>
              <a:t>authenticity</a:t>
            </a:r>
            <a:r>
              <a:rPr lang="hu-HU" b="1" dirty="0">
                <a:latin typeface="TimesNewRomanPSMT"/>
                <a:cs typeface="Times New Roman" panose="02020603050405020304" pitchFamily="18" charset="0"/>
              </a:rPr>
              <a:t>. </a:t>
            </a:r>
            <a:endParaRPr lang="hu-HU" dirty="0">
              <a:latin typeface="TimesNewRomanPSMT"/>
              <a:cs typeface="Times New Roman" panose="02020603050405020304" pitchFamily="18" charset="0"/>
            </a:endParaRPr>
          </a:p>
          <a:p>
            <a:endParaRPr lang="hu-HU" sz="1000" dirty="0" smtClean="0">
              <a:latin typeface="TimesNewRomanPSMT"/>
              <a:cs typeface="Times New Roman" panose="02020603050405020304" pitchFamily="18" charset="0"/>
            </a:endParaRPr>
          </a:p>
          <a:p>
            <a:r>
              <a:rPr lang="en-US" b="1" dirty="0">
                <a:latin typeface="TimesNewRomanPSMT"/>
                <a:cs typeface="Times New Roman" panose="02020603050405020304" pitchFamily="18" charset="0"/>
              </a:rPr>
              <a:t>Second</a:t>
            </a:r>
            <a:r>
              <a:rPr lang="en-US" dirty="0">
                <a:latin typeface="TimesNewRomanPSMT"/>
                <a:cs typeface="Times New Roman" panose="02020603050405020304" pitchFamily="18" charset="0"/>
              </a:rPr>
              <a:t>, the IAC must be satisfied that the nominated item is of world</a:t>
            </a:r>
          </a:p>
          <a:p>
            <a:r>
              <a:rPr lang="en-US" dirty="0">
                <a:latin typeface="TimesNewRomanPSMT"/>
                <a:cs typeface="Times New Roman" panose="02020603050405020304" pitchFamily="18" charset="0"/>
              </a:rPr>
              <a:t>significance. That is, it must be</a:t>
            </a:r>
            <a:r>
              <a:rPr lang="en-US" dirty="0" smtClean="0">
                <a:latin typeface="TimesNewRomanPSMT"/>
                <a:cs typeface="Times New Roman" panose="02020603050405020304" pitchFamily="18" charset="0"/>
              </a:rPr>
              <a:t>:</a:t>
            </a:r>
            <a:r>
              <a:rPr lang="hu-HU" dirty="0" smtClean="0">
                <a:latin typeface="TimesNewRomanPSMT"/>
                <a:cs typeface="Times New Roman" panose="02020603050405020304" pitchFamily="18" charset="0"/>
              </a:rPr>
              <a:t> </a:t>
            </a:r>
            <a:r>
              <a:rPr lang="hu-HU" b="1" dirty="0" err="1" smtClean="0">
                <a:latin typeface="TimesNewRomanPSMT"/>
                <a:cs typeface="Times New Roman" panose="02020603050405020304" pitchFamily="18" charset="0"/>
              </a:rPr>
              <a:t>unique</a:t>
            </a:r>
            <a:r>
              <a:rPr lang="hu-HU" b="1" dirty="0" smtClean="0">
                <a:latin typeface="TimesNewRomanPSMT"/>
                <a:cs typeface="Times New Roman" panose="02020603050405020304" pitchFamily="18" charset="0"/>
              </a:rPr>
              <a:t> </a:t>
            </a:r>
            <a:r>
              <a:rPr lang="hu-HU" dirty="0">
                <a:latin typeface="TimesNewRomanPSMT"/>
                <a:cs typeface="Times New Roman" panose="02020603050405020304" pitchFamily="18" charset="0"/>
              </a:rPr>
              <a:t>and</a:t>
            </a:r>
            <a:r>
              <a:rPr lang="hu-HU" b="1" dirty="0">
                <a:latin typeface="TimesNewRomanPSMT"/>
                <a:cs typeface="Times New Roman" panose="02020603050405020304" pitchFamily="18" charset="0"/>
              </a:rPr>
              <a:t> </a:t>
            </a:r>
            <a:r>
              <a:rPr lang="hu-HU" b="1" dirty="0" err="1">
                <a:latin typeface="TimesNewRomanPSMT"/>
                <a:cs typeface="Times New Roman" panose="02020603050405020304" pitchFamily="18" charset="0"/>
              </a:rPr>
              <a:t>irreplaceable</a:t>
            </a:r>
            <a:r>
              <a:rPr lang="hu-HU" dirty="0" smtClean="0">
                <a:latin typeface="TimesNewRomanPSMT"/>
                <a:cs typeface="Times New Roman" panose="02020603050405020304" pitchFamily="18" charset="0"/>
              </a:rPr>
              <a:t>,</a:t>
            </a:r>
          </a:p>
          <a:p>
            <a:endParaRPr lang="hu-HU" sz="1000" dirty="0">
              <a:latin typeface="TimesNewRomanPSMT"/>
              <a:cs typeface="Times New Roman" panose="02020603050405020304" pitchFamily="18" charset="0"/>
            </a:endParaRPr>
          </a:p>
          <a:p>
            <a:r>
              <a:rPr lang="en-US" b="1" dirty="0">
                <a:latin typeface="TimesNewRomanPSMT"/>
                <a:cs typeface="Times New Roman" panose="02020603050405020304" pitchFamily="18" charset="0"/>
              </a:rPr>
              <a:t>Thirdly, </a:t>
            </a:r>
            <a:r>
              <a:rPr lang="en-US" dirty="0">
                <a:latin typeface="TimesNewRomanPSMT"/>
                <a:cs typeface="Times New Roman" panose="02020603050405020304" pitchFamily="18" charset="0"/>
              </a:rPr>
              <a:t>world significance must be demonstrated in meeting </a:t>
            </a:r>
            <a:r>
              <a:rPr lang="en-US" i="1" dirty="0">
                <a:latin typeface="TimesNewRomanPSMT"/>
                <a:cs typeface="Times New Roman" panose="02020603050405020304" pitchFamily="18" charset="0"/>
              </a:rPr>
              <a:t>one or more </a:t>
            </a:r>
            <a:r>
              <a:rPr lang="en-US" dirty="0">
                <a:latin typeface="TimesNewRomanPSMT"/>
                <a:cs typeface="Times New Roman" panose="02020603050405020304" pitchFamily="18" charset="0"/>
              </a:rPr>
              <a:t>of</a:t>
            </a:r>
          </a:p>
          <a:p>
            <a:r>
              <a:rPr lang="en-US" dirty="0">
                <a:latin typeface="TimesNewRomanPSMT"/>
                <a:cs typeface="Times New Roman" panose="02020603050405020304" pitchFamily="18" charset="0"/>
              </a:rPr>
              <a:t>the criteria set out below. </a:t>
            </a:r>
            <a:endParaRPr lang="hu-HU" dirty="0">
              <a:latin typeface="TimesNewRomanPSMT"/>
              <a:cs typeface="Times New Roman" panose="02020603050405020304" pitchFamily="18" charset="0"/>
            </a:endParaRPr>
          </a:p>
          <a:p>
            <a:r>
              <a:rPr lang="hu-HU" b="1" dirty="0" smtClean="0">
                <a:latin typeface="TimesNewRomanPSMT"/>
                <a:cs typeface="Times New Roman" panose="02020603050405020304" pitchFamily="18" charset="0"/>
              </a:rPr>
              <a:t>    </a:t>
            </a:r>
            <a:r>
              <a:rPr lang="hu-HU" b="1" dirty="0" err="1" smtClean="0">
                <a:latin typeface="TimesNewRomanPSMT"/>
                <a:cs typeface="Times New Roman" panose="02020603050405020304" pitchFamily="18" charset="0"/>
              </a:rPr>
              <a:t>Criterion</a:t>
            </a:r>
            <a:r>
              <a:rPr lang="hu-HU" b="1" dirty="0" smtClean="0">
                <a:latin typeface="TimesNewRomanPSMT"/>
                <a:cs typeface="Times New Roman" panose="02020603050405020304" pitchFamily="18" charset="0"/>
              </a:rPr>
              <a:t> </a:t>
            </a:r>
            <a:r>
              <a:rPr lang="hu-HU" b="1" dirty="0">
                <a:latin typeface="TimesNewRomanPSMT"/>
                <a:cs typeface="Times New Roman" panose="02020603050405020304" pitchFamily="18" charset="0"/>
              </a:rPr>
              <a:t>1 – </a:t>
            </a:r>
            <a:r>
              <a:rPr lang="hu-HU" b="1" dirty="0" smtClean="0">
                <a:latin typeface="TimesNewRomanPSMT"/>
                <a:cs typeface="Times New Roman" panose="02020603050405020304" pitchFamily="18" charset="0"/>
              </a:rPr>
              <a:t>Time                               </a:t>
            </a:r>
            <a:r>
              <a:rPr lang="en-US" b="1" dirty="0" smtClean="0">
                <a:latin typeface="TimesNewRomanPSMT"/>
                <a:cs typeface="Times New Roman" panose="02020603050405020304" pitchFamily="18" charset="0"/>
              </a:rPr>
              <a:t>Criterion </a:t>
            </a:r>
            <a:r>
              <a:rPr lang="en-US" b="1" dirty="0">
                <a:latin typeface="TimesNewRomanPSMT"/>
                <a:cs typeface="Times New Roman" panose="02020603050405020304" pitchFamily="18" charset="0"/>
              </a:rPr>
              <a:t>4 – Subject and </a:t>
            </a:r>
            <a:r>
              <a:rPr lang="en-US" b="1" dirty="0" smtClean="0">
                <a:latin typeface="TimesNewRomanPSMT"/>
                <a:cs typeface="Times New Roman" panose="02020603050405020304" pitchFamily="18" charset="0"/>
              </a:rPr>
              <a:t>theme</a:t>
            </a:r>
            <a:endParaRPr lang="hu-HU" b="1" dirty="0" smtClean="0">
              <a:latin typeface="TimesNewRomanPSMT"/>
              <a:cs typeface="Times New Roman" panose="02020603050405020304" pitchFamily="18" charset="0"/>
            </a:endParaRPr>
          </a:p>
          <a:p>
            <a:r>
              <a:rPr lang="hu-HU" b="1" dirty="0" smtClean="0">
                <a:latin typeface="TimesNewRomanPSMT"/>
                <a:cs typeface="Times New Roman" panose="02020603050405020304" pitchFamily="18" charset="0"/>
              </a:rPr>
              <a:t>    </a:t>
            </a:r>
            <a:r>
              <a:rPr lang="hu-HU" b="1" dirty="0" err="1" smtClean="0">
                <a:latin typeface="TimesNewRomanPSMT"/>
                <a:cs typeface="Times New Roman" panose="02020603050405020304" pitchFamily="18" charset="0"/>
              </a:rPr>
              <a:t>Criterion</a:t>
            </a:r>
            <a:r>
              <a:rPr lang="hu-HU" b="1" dirty="0" smtClean="0">
                <a:latin typeface="TimesNewRomanPSMT"/>
                <a:cs typeface="Times New Roman" panose="02020603050405020304" pitchFamily="18" charset="0"/>
              </a:rPr>
              <a:t> </a:t>
            </a:r>
            <a:r>
              <a:rPr lang="hu-HU" b="1" dirty="0">
                <a:latin typeface="TimesNewRomanPSMT"/>
                <a:cs typeface="Times New Roman" panose="02020603050405020304" pitchFamily="18" charset="0"/>
              </a:rPr>
              <a:t>2 – </a:t>
            </a:r>
            <a:r>
              <a:rPr lang="hu-HU" b="1" dirty="0" err="1" smtClean="0">
                <a:latin typeface="TimesNewRomanPSMT"/>
                <a:cs typeface="Times New Roman" panose="02020603050405020304" pitchFamily="18" charset="0"/>
              </a:rPr>
              <a:t>Place</a:t>
            </a:r>
            <a:r>
              <a:rPr lang="hu-HU" b="1" dirty="0" smtClean="0">
                <a:latin typeface="TimesNewRomanPSMT"/>
                <a:cs typeface="Times New Roman" panose="02020603050405020304" pitchFamily="18" charset="0"/>
              </a:rPr>
              <a:t>                              </a:t>
            </a:r>
            <a:r>
              <a:rPr lang="en-US" b="1" dirty="0">
                <a:latin typeface="TimesNewRomanPSMT"/>
                <a:cs typeface="Times New Roman" panose="02020603050405020304" pitchFamily="18" charset="0"/>
              </a:rPr>
              <a:t>Criterion 5 – Form and style</a:t>
            </a:r>
            <a:endParaRPr lang="hu-HU" b="1" dirty="0" smtClean="0">
              <a:latin typeface="TimesNewRomanPSMT"/>
              <a:cs typeface="Times New Roman" panose="02020603050405020304" pitchFamily="18" charset="0"/>
            </a:endParaRPr>
          </a:p>
          <a:p>
            <a:r>
              <a:rPr lang="hu-HU" b="1" dirty="0" smtClean="0">
                <a:latin typeface="TimesNewRomanPSMT"/>
                <a:cs typeface="Times New Roman" panose="02020603050405020304" pitchFamily="18" charset="0"/>
              </a:rPr>
              <a:t>    </a:t>
            </a:r>
            <a:r>
              <a:rPr lang="hu-HU" b="1" dirty="0" err="1" smtClean="0">
                <a:latin typeface="TimesNewRomanPSMT"/>
                <a:cs typeface="Times New Roman" panose="02020603050405020304" pitchFamily="18" charset="0"/>
              </a:rPr>
              <a:t>Criterion</a:t>
            </a:r>
            <a:r>
              <a:rPr lang="hu-HU" b="1" dirty="0" smtClean="0">
                <a:latin typeface="TimesNewRomanPSMT"/>
                <a:cs typeface="Times New Roman" panose="02020603050405020304" pitchFamily="18" charset="0"/>
              </a:rPr>
              <a:t> </a:t>
            </a:r>
            <a:r>
              <a:rPr lang="hu-HU" b="1" dirty="0">
                <a:latin typeface="TimesNewRomanPSMT"/>
                <a:cs typeface="Times New Roman" panose="02020603050405020304" pitchFamily="18" charset="0"/>
              </a:rPr>
              <a:t>3 – </a:t>
            </a:r>
            <a:r>
              <a:rPr lang="hu-HU" b="1" dirty="0" err="1" smtClean="0">
                <a:latin typeface="TimesNewRomanPSMT"/>
                <a:cs typeface="Times New Roman" panose="02020603050405020304" pitchFamily="18" charset="0"/>
              </a:rPr>
              <a:t>People</a:t>
            </a:r>
            <a:endParaRPr lang="hu-HU" b="1" dirty="0" smtClean="0">
              <a:latin typeface="TimesNewRomanPSMT"/>
              <a:cs typeface="Times New Roman" panose="02020603050405020304" pitchFamily="18" charset="0"/>
            </a:endParaRPr>
          </a:p>
          <a:p>
            <a:endParaRPr lang="hu-HU" sz="1000" b="1" dirty="0" smtClean="0">
              <a:latin typeface="TimesNewRomanPSMT"/>
              <a:cs typeface="Times New Roman" panose="02020603050405020304" pitchFamily="18" charset="0"/>
            </a:endParaRPr>
          </a:p>
          <a:p>
            <a:r>
              <a:rPr lang="en-US" b="1" dirty="0" smtClean="0">
                <a:latin typeface="TimesNewRomanPSMT"/>
                <a:cs typeface="Times New Roman" panose="02020603050405020304" pitchFamily="18" charset="0"/>
              </a:rPr>
              <a:t>Finally</a:t>
            </a:r>
            <a:r>
              <a:rPr lang="en-US" dirty="0">
                <a:latin typeface="TimesNewRomanPSMT"/>
                <a:cs typeface="Times New Roman" panose="02020603050405020304" pitchFamily="18" charset="0"/>
              </a:rPr>
              <a:t>, the following matters will also be taken into account</a:t>
            </a:r>
            <a:r>
              <a:rPr lang="en-US" dirty="0" smtClean="0">
                <a:latin typeface="TimesNewRomanPSMT"/>
                <a:cs typeface="Times New Roman" panose="02020603050405020304" pitchFamily="18" charset="0"/>
              </a:rPr>
              <a:t>:</a:t>
            </a:r>
            <a:r>
              <a:rPr lang="hu-HU" dirty="0" smtClean="0">
                <a:latin typeface="TimesNewRomanPSMT"/>
                <a:cs typeface="Times New Roman" panose="02020603050405020304" pitchFamily="18" charset="0"/>
              </a:rPr>
              <a:t> </a:t>
            </a:r>
            <a:endParaRPr lang="en-US" dirty="0">
              <a:latin typeface="TimesNewRomanPSMT"/>
              <a:cs typeface="Times New Roman" panose="02020603050405020304" pitchFamily="18" charset="0"/>
            </a:endParaRPr>
          </a:p>
          <a:p>
            <a:endParaRPr lang="hu-HU" sz="1000" b="1" i="1" dirty="0" smtClean="0">
              <a:latin typeface="TimesNewRomanPSMT"/>
              <a:cs typeface="Times New Roman" panose="02020603050405020304" pitchFamily="18" charset="0"/>
            </a:endParaRPr>
          </a:p>
          <a:p>
            <a:pPr algn="ctr"/>
            <a:r>
              <a:rPr lang="en-US" b="1" i="1" dirty="0" smtClean="0">
                <a:latin typeface="TimesNewRomanPSMT"/>
                <a:cs typeface="Times New Roman" panose="02020603050405020304" pitchFamily="18" charset="0"/>
              </a:rPr>
              <a:t>Rarity</a:t>
            </a:r>
            <a:r>
              <a:rPr lang="hu-HU" dirty="0" smtClean="0">
                <a:latin typeface="TimesNewRomanPSMT"/>
                <a:cs typeface="Times New Roman" panose="02020603050405020304" pitchFamily="18" charset="0"/>
              </a:rPr>
              <a:t>;</a:t>
            </a:r>
            <a:r>
              <a:rPr lang="en-US" dirty="0" smtClean="0">
                <a:latin typeface="TimesNewRomanPSMT"/>
                <a:cs typeface="Times New Roman" panose="02020603050405020304" pitchFamily="18" charset="0"/>
              </a:rPr>
              <a:t>  </a:t>
            </a:r>
            <a:r>
              <a:rPr lang="en-US" b="1" i="1" dirty="0" smtClean="0">
                <a:latin typeface="TimesNewRomanPSMT"/>
                <a:cs typeface="Times New Roman" panose="02020603050405020304" pitchFamily="18" charset="0"/>
              </a:rPr>
              <a:t>Integrity</a:t>
            </a:r>
            <a:r>
              <a:rPr lang="hu-HU" dirty="0" smtClean="0">
                <a:latin typeface="TimesNewRomanPSMT"/>
                <a:cs typeface="Times New Roman" panose="02020603050405020304" pitchFamily="18" charset="0"/>
              </a:rPr>
              <a:t>;</a:t>
            </a:r>
            <a:r>
              <a:rPr lang="en-US" dirty="0" smtClean="0">
                <a:latin typeface="TimesNewRomanPSMT"/>
                <a:cs typeface="Times New Roman" panose="02020603050405020304" pitchFamily="18" charset="0"/>
              </a:rPr>
              <a:t>  </a:t>
            </a:r>
            <a:r>
              <a:rPr lang="en-US" b="1" i="1" dirty="0" smtClean="0">
                <a:latin typeface="TimesNewRomanPSMT"/>
                <a:cs typeface="Times New Roman" panose="02020603050405020304" pitchFamily="18" charset="0"/>
              </a:rPr>
              <a:t>Threat</a:t>
            </a:r>
            <a:r>
              <a:rPr lang="hu-HU" b="1" i="1" dirty="0" smtClean="0">
                <a:latin typeface="TimesNewRomanPSMT"/>
                <a:cs typeface="Times New Roman" panose="02020603050405020304" pitchFamily="18" charset="0"/>
              </a:rPr>
              <a:t>; </a:t>
            </a:r>
            <a:r>
              <a:rPr lang="en-US" dirty="0" smtClean="0">
                <a:latin typeface="TimesNewRomanPSMT"/>
                <a:cs typeface="Times New Roman" panose="02020603050405020304" pitchFamily="18" charset="0"/>
              </a:rPr>
              <a:t> </a:t>
            </a:r>
            <a:r>
              <a:rPr lang="en-US" b="1" i="1" dirty="0">
                <a:latin typeface="TimesNewRomanPSMT"/>
                <a:cs typeface="Times New Roman" panose="02020603050405020304" pitchFamily="18" charset="0"/>
              </a:rPr>
              <a:t>Management </a:t>
            </a:r>
            <a:r>
              <a:rPr lang="en-US" b="1" i="1" dirty="0" smtClean="0">
                <a:latin typeface="TimesNewRomanPSMT"/>
                <a:cs typeface="Times New Roman" panose="02020603050405020304" pitchFamily="18" charset="0"/>
              </a:rPr>
              <a:t>plan</a:t>
            </a:r>
            <a:endParaRPr lang="hu-HU" b="1" dirty="0" smtClean="0">
              <a:latin typeface="TimesNewRomanPSMT"/>
              <a:cs typeface="Times New Roman" panose="02020603050405020304" pitchFamily="18" charset="0"/>
            </a:endParaRPr>
          </a:p>
        </p:txBody>
      </p:sp>
      <p:pic>
        <p:nvPicPr>
          <p:cNvPr id="3" name="Kép 2" descr="WorldMemo.jpg"/>
          <p:cNvPicPr>
            <a:picLocks noChangeAspect="1"/>
          </p:cNvPicPr>
          <p:nvPr/>
        </p:nvPicPr>
        <p:blipFill>
          <a:blip r:embed="rId3" cstate="print"/>
          <a:stretch>
            <a:fillRect/>
          </a:stretch>
        </p:blipFill>
        <p:spPr>
          <a:xfrm>
            <a:off x="7956376" y="260648"/>
            <a:ext cx="1016000" cy="825500"/>
          </a:xfrm>
          <a:prstGeom prst="rect">
            <a:avLst/>
          </a:prstGeom>
        </p:spPr>
      </p:pic>
    </p:spTree>
    <p:extLst>
      <p:ext uri="{BB962C8B-B14F-4D97-AF65-F5344CB8AC3E}">
        <p14:creationId xmlns:p14="http://schemas.microsoft.com/office/powerpoint/2010/main" val="4058348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979712" y="2492896"/>
            <a:ext cx="4608512" cy="954107"/>
          </a:xfrm>
          <a:prstGeom prst="rect">
            <a:avLst/>
          </a:prstGeom>
          <a:noFill/>
        </p:spPr>
        <p:txBody>
          <a:bodyPr wrap="square" rtlCol="0">
            <a:spAutoFit/>
          </a:bodyPr>
          <a:lstStyle/>
          <a:p>
            <a:pPr algn="ctr"/>
            <a:r>
              <a:rPr lang="hu-HU" sz="2800" dirty="0" smtClean="0"/>
              <a:t>The </a:t>
            </a:r>
            <a:r>
              <a:rPr lang="hu-HU" sz="2800" dirty="0" err="1" smtClean="0"/>
              <a:t>Hungarian</a:t>
            </a:r>
            <a:r>
              <a:rPr lang="hu-HU" sz="2800" dirty="0" smtClean="0"/>
              <a:t> </a:t>
            </a:r>
            <a:r>
              <a:rPr lang="hu-HU" sz="2800" dirty="0" err="1" smtClean="0"/>
              <a:t>elements</a:t>
            </a:r>
            <a:endParaRPr lang="hu-HU" sz="2800" dirty="0" smtClean="0"/>
          </a:p>
          <a:p>
            <a:pPr algn="ctr"/>
            <a:r>
              <a:rPr lang="hu-HU" sz="2800" dirty="0" smtClean="0"/>
              <a:t>of </a:t>
            </a:r>
            <a:r>
              <a:rPr lang="hu-HU" sz="2800" dirty="0" err="1" smtClean="0"/>
              <a:t>the</a:t>
            </a:r>
            <a:r>
              <a:rPr lang="hu-HU" sz="2800" dirty="0" smtClean="0"/>
              <a:t> World </a:t>
            </a:r>
            <a:r>
              <a:rPr lang="hu-HU" sz="2800" dirty="0" err="1" smtClean="0"/>
              <a:t>memory</a:t>
            </a:r>
            <a:r>
              <a:rPr lang="hu-HU" sz="2800" dirty="0" smtClean="0"/>
              <a:t> </a:t>
            </a:r>
            <a:r>
              <a:rPr lang="hu-HU" sz="2800" dirty="0" err="1" smtClean="0"/>
              <a:t>register</a:t>
            </a:r>
            <a:endParaRPr lang="hu-HU"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descr="Tihanyi2.jpg"/>
          <p:cNvPicPr>
            <a:picLocks noChangeAspect="1"/>
          </p:cNvPicPr>
          <p:nvPr/>
        </p:nvPicPr>
        <p:blipFill>
          <a:blip r:embed="rId3" cstate="print"/>
          <a:stretch>
            <a:fillRect/>
          </a:stretch>
        </p:blipFill>
        <p:spPr>
          <a:xfrm>
            <a:off x="2669616" y="980728"/>
            <a:ext cx="5574792" cy="3002280"/>
          </a:xfrm>
          <a:prstGeom prst="rect">
            <a:avLst/>
          </a:prstGeom>
        </p:spPr>
      </p:pic>
      <p:sp>
        <p:nvSpPr>
          <p:cNvPr id="5" name="Téglalap 4"/>
          <p:cNvSpPr/>
          <p:nvPr/>
        </p:nvSpPr>
        <p:spPr>
          <a:xfrm>
            <a:off x="436860" y="332656"/>
            <a:ext cx="6264696" cy="369332"/>
          </a:xfrm>
          <a:prstGeom prst="rect">
            <a:avLst/>
          </a:prstGeom>
        </p:spPr>
        <p:txBody>
          <a:bodyPr wrap="square">
            <a:spAutoFit/>
          </a:bodyPr>
          <a:lstStyle/>
          <a:p>
            <a:r>
              <a:rPr lang="en-GB" b="1" dirty="0" err="1">
                <a:latin typeface="Times New Roman" panose="02020603050405020304" pitchFamily="18" charset="0"/>
                <a:ea typeface="Times New Roman" panose="02020603050405020304" pitchFamily="18" charset="0"/>
              </a:rPr>
              <a:t>Kalman</a:t>
            </a:r>
            <a:r>
              <a:rPr lang="en-GB" b="1" dirty="0">
                <a:latin typeface="Times New Roman" panose="02020603050405020304" pitchFamily="18" charset="0"/>
                <a:ea typeface="Times New Roman" panose="02020603050405020304" pitchFamily="18" charset="0"/>
              </a:rPr>
              <a:t> </a:t>
            </a:r>
            <a:r>
              <a:rPr lang="en-GB" b="1" dirty="0" err="1">
                <a:latin typeface="Times New Roman" panose="02020603050405020304" pitchFamily="18" charset="0"/>
                <a:ea typeface="Times New Roman" panose="02020603050405020304" pitchFamily="18" charset="0"/>
              </a:rPr>
              <a:t>Tihanyi’s</a:t>
            </a:r>
            <a:r>
              <a:rPr lang="en-GB" b="1" dirty="0">
                <a:latin typeface="Times New Roman" panose="02020603050405020304" pitchFamily="18" charset="0"/>
                <a:ea typeface="Times New Roman" panose="02020603050405020304" pitchFamily="18" charset="0"/>
              </a:rPr>
              <a:t> 1926 Patent Application "</a:t>
            </a:r>
            <a:r>
              <a:rPr lang="en-GB" b="1" dirty="0" err="1">
                <a:latin typeface="Times New Roman" panose="02020603050405020304" pitchFamily="18" charset="0"/>
                <a:ea typeface="Times New Roman" panose="02020603050405020304" pitchFamily="18" charset="0"/>
              </a:rPr>
              <a:t>Radioskop</a:t>
            </a:r>
            <a:r>
              <a:rPr lang="en-GB" b="1" dirty="0">
                <a:latin typeface="Times New Roman" panose="02020603050405020304" pitchFamily="18" charset="0"/>
                <a:ea typeface="Times New Roman" panose="02020603050405020304" pitchFamily="18" charset="0"/>
              </a:rPr>
              <a:t>"</a:t>
            </a:r>
            <a:endParaRPr lang="hu-HU" b="1" dirty="0">
              <a:effectLst/>
              <a:latin typeface="Times New Roman" panose="02020603050405020304" pitchFamily="18" charset="0"/>
              <a:ea typeface="Times New Roman" panose="02020603050405020304" pitchFamily="18" charset="0"/>
            </a:endParaRPr>
          </a:p>
        </p:txBody>
      </p:sp>
      <p:sp>
        <p:nvSpPr>
          <p:cNvPr id="6" name="Téglalap 5"/>
          <p:cNvSpPr/>
          <p:nvPr/>
        </p:nvSpPr>
        <p:spPr>
          <a:xfrm>
            <a:off x="611560" y="4437112"/>
            <a:ext cx="7632848" cy="2031325"/>
          </a:xfrm>
          <a:prstGeom prst="rect">
            <a:avLst/>
          </a:prstGeom>
        </p:spPr>
        <p:txBody>
          <a:bodyPr wrap="square">
            <a:spAutoFit/>
          </a:bodyPr>
          <a:lstStyle/>
          <a:p>
            <a:r>
              <a:rPr lang="en-GB" dirty="0">
                <a:latin typeface="TimesNewRomanPSMT"/>
                <a:ea typeface="Times New Roman" panose="02020603050405020304" pitchFamily="18" charset="0"/>
              </a:rPr>
              <a:t>The television system, which in the wake of the publication of </a:t>
            </a:r>
            <a:r>
              <a:rPr lang="en-GB" dirty="0" err="1">
                <a:latin typeface="TimesNewRomanPSMT"/>
                <a:ea typeface="Times New Roman" panose="02020603050405020304" pitchFamily="18" charset="0"/>
              </a:rPr>
              <a:t>Kalman</a:t>
            </a:r>
            <a:r>
              <a:rPr lang="en-GB" dirty="0">
                <a:latin typeface="TimesNewRomanPSMT"/>
                <a:ea typeface="Times New Roman" panose="02020603050405020304" pitchFamily="18" charset="0"/>
              </a:rPr>
              <a:t> </a:t>
            </a:r>
            <a:r>
              <a:rPr lang="en-GB" dirty="0" err="1">
                <a:latin typeface="TimesNewRomanPSMT"/>
                <a:ea typeface="Times New Roman" panose="02020603050405020304" pitchFamily="18" charset="0"/>
              </a:rPr>
              <a:t>Tihanyi’s</a:t>
            </a:r>
            <a:r>
              <a:rPr lang="en-GB" dirty="0">
                <a:latin typeface="TimesNewRomanPSMT"/>
                <a:ea typeface="Times New Roman" panose="02020603050405020304" pitchFamily="18" charset="0"/>
              </a:rPr>
              <a:t> French and British patents of 1928 priority gave new direction to television development, is recognized by historiography as </a:t>
            </a:r>
            <a:r>
              <a:rPr lang="en-GB" b="1" dirty="0">
                <a:latin typeface="TimesNewRomanPSMT"/>
                <a:ea typeface="Times New Roman" panose="02020603050405020304" pitchFamily="18" charset="0"/>
              </a:rPr>
              <a:t>one of the great inventions of the 20th century</a:t>
            </a:r>
            <a:r>
              <a:rPr lang="en-GB" dirty="0">
                <a:latin typeface="TimesNewRomanPSMT"/>
                <a:ea typeface="Times New Roman" panose="02020603050405020304" pitchFamily="18" charset="0"/>
              </a:rPr>
              <a:t>. This invention, the last of the three "evolutionary leaps" discernible within the developmental history of television, made possible its technical realization and industrial mass-production. </a:t>
            </a:r>
            <a:r>
              <a:rPr lang="en-GB" dirty="0" smtClean="0">
                <a:latin typeface="TimesNewRomanPSMT"/>
                <a:ea typeface="Times New Roman" panose="02020603050405020304" pitchFamily="18" charset="0"/>
              </a:rPr>
              <a:t>.</a:t>
            </a:r>
            <a:endParaRPr lang="hu-HU" dirty="0">
              <a:effectLst/>
              <a:latin typeface="TimesNewRomanPSMT"/>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Tihanyi1.jpg"/>
          <p:cNvPicPr>
            <a:picLocks noChangeAspect="1"/>
          </p:cNvPicPr>
          <p:nvPr/>
        </p:nvPicPr>
        <p:blipFill>
          <a:blip r:embed="rId3" cstate="print"/>
          <a:stretch>
            <a:fillRect/>
          </a:stretch>
        </p:blipFill>
        <p:spPr>
          <a:xfrm>
            <a:off x="755576" y="404664"/>
            <a:ext cx="3888432" cy="5935985"/>
          </a:xfrm>
          <a:prstGeom prst="rect">
            <a:avLst/>
          </a:prstGeom>
        </p:spPr>
      </p:pic>
      <p:pic>
        <p:nvPicPr>
          <p:cNvPr id="3" name="Kép 2" descr="Tihanyi4.jpg"/>
          <p:cNvPicPr>
            <a:picLocks noChangeAspect="1"/>
          </p:cNvPicPr>
          <p:nvPr/>
        </p:nvPicPr>
        <p:blipFill>
          <a:blip r:embed="rId4" cstate="print"/>
          <a:stretch>
            <a:fillRect/>
          </a:stretch>
        </p:blipFill>
        <p:spPr>
          <a:xfrm>
            <a:off x="4919359" y="620688"/>
            <a:ext cx="3805965" cy="5602381"/>
          </a:xfrm>
          <a:prstGeom prst="rect">
            <a:avLst/>
          </a:prstGeom>
        </p:spPr>
      </p:pic>
      <p:sp>
        <p:nvSpPr>
          <p:cNvPr id="4" name="Szövegdoboz 3"/>
          <p:cNvSpPr txBox="1"/>
          <p:nvPr/>
        </p:nvSpPr>
        <p:spPr>
          <a:xfrm>
            <a:off x="827584" y="6309320"/>
            <a:ext cx="3744416" cy="369332"/>
          </a:xfrm>
          <a:prstGeom prst="rect">
            <a:avLst/>
          </a:prstGeom>
          <a:noFill/>
        </p:spPr>
        <p:txBody>
          <a:bodyPr wrap="square" rtlCol="0">
            <a:spAutoFit/>
          </a:bodyPr>
          <a:lstStyle/>
          <a:p>
            <a:r>
              <a:rPr lang="hu-HU" dirty="0" smtClean="0"/>
              <a:t>Kálmán Tihanyi </a:t>
            </a:r>
            <a:r>
              <a:rPr lang="hu-HU" dirty="0" err="1" smtClean="0"/>
              <a:t>in</a:t>
            </a:r>
            <a:r>
              <a:rPr lang="hu-HU" dirty="0" smtClean="0"/>
              <a:t> </a:t>
            </a:r>
            <a:r>
              <a:rPr lang="hu-HU" dirty="0" err="1" smtClean="0"/>
              <a:t>his</a:t>
            </a:r>
            <a:r>
              <a:rPr lang="hu-HU" dirty="0" smtClean="0"/>
              <a:t> </a:t>
            </a:r>
            <a:r>
              <a:rPr lang="hu-HU" dirty="0" err="1" smtClean="0"/>
              <a:t>lab</a:t>
            </a:r>
            <a:r>
              <a:rPr lang="hu-HU" dirty="0" smtClean="0"/>
              <a:t>, Berlin, 1929</a:t>
            </a:r>
            <a:endParaRPr lang="hu-HU" dirty="0"/>
          </a:p>
        </p:txBody>
      </p:sp>
      <p:sp>
        <p:nvSpPr>
          <p:cNvPr id="5" name="Szövegdoboz 4"/>
          <p:cNvSpPr txBox="1"/>
          <p:nvPr/>
        </p:nvSpPr>
        <p:spPr>
          <a:xfrm>
            <a:off x="5076056" y="6309320"/>
            <a:ext cx="3528392" cy="369332"/>
          </a:xfrm>
          <a:prstGeom prst="rect">
            <a:avLst/>
          </a:prstGeom>
          <a:noFill/>
        </p:spPr>
        <p:txBody>
          <a:bodyPr wrap="square" rtlCol="0">
            <a:spAutoFit/>
          </a:bodyPr>
          <a:lstStyle/>
          <a:p>
            <a:r>
              <a:rPr lang="hu-HU" dirty="0" err="1" smtClean="0"/>
              <a:t>Letter</a:t>
            </a:r>
            <a:r>
              <a:rPr lang="hu-HU" dirty="0" smtClean="0"/>
              <a:t> </a:t>
            </a:r>
            <a:r>
              <a:rPr lang="hu-HU" dirty="0" err="1" smtClean="0"/>
              <a:t>for</a:t>
            </a:r>
            <a:r>
              <a:rPr lang="hu-HU" dirty="0" smtClean="0"/>
              <a:t> patent </a:t>
            </a:r>
            <a:r>
              <a:rPr lang="hu-HU" dirty="0" err="1" smtClean="0"/>
              <a:t>application</a:t>
            </a:r>
            <a:r>
              <a:rPr lang="hu-HU" dirty="0" smtClean="0"/>
              <a:t>, 1926</a:t>
            </a:r>
            <a:endParaRPr lang="hu-HU" dirty="0"/>
          </a:p>
        </p:txBody>
      </p:sp>
    </p:spTree>
    <p:extLst>
      <p:ext uri="{BB962C8B-B14F-4D97-AF65-F5344CB8AC3E}">
        <p14:creationId xmlns:p14="http://schemas.microsoft.com/office/powerpoint/2010/main" val="1642267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1381</Words>
  <Application>Microsoft Office PowerPoint</Application>
  <PresentationFormat>Diavetítés a képernyőre (4:3 oldalarány)</PresentationFormat>
  <Paragraphs>115</Paragraphs>
  <Slides>21</Slides>
  <Notes>21</Notes>
  <HiddenSlides>0</HiddenSlides>
  <MMClips>0</MMClips>
  <ScaleCrop>false</ScaleCrop>
  <HeadingPairs>
    <vt:vector size="4" baseType="variant">
      <vt:variant>
        <vt:lpstr>Téma</vt:lpstr>
      </vt:variant>
      <vt:variant>
        <vt:i4>1</vt:i4>
      </vt:variant>
      <vt:variant>
        <vt:lpstr>Diacímek</vt:lpstr>
      </vt:variant>
      <vt:variant>
        <vt:i4>21</vt:i4>
      </vt:variant>
    </vt:vector>
  </HeadingPairs>
  <TitlesOfParts>
    <vt:vector size="22" baseType="lpstr">
      <vt:lpstr>Office-téma</vt:lpstr>
      <vt:lpstr>The ouvre of Semmelweis  in the Memory of the World Register - UNESCO</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admin</dc:creator>
  <cp:lastModifiedBy>Lipták Judit</cp:lastModifiedBy>
  <cp:revision>36</cp:revision>
  <dcterms:created xsi:type="dcterms:W3CDTF">2018-03-14T08:15:19Z</dcterms:created>
  <dcterms:modified xsi:type="dcterms:W3CDTF">2018-04-11T11:46:19Z</dcterms:modified>
</cp:coreProperties>
</file>