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8" r:id="rId3"/>
    <p:sldId id="329" r:id="rId4"/>
    <p:sldId id="308" r:id="rId5"/>
    <p:sldId id="330" r:id="rId6"/>
    <p:sldId id="331" r:id="rId7"/>
    <p:sldId id="332" r:id="rId8"/>
    <p:sldId id="357" r:id="rId9"/>
    <p:sldId id="335" r:id="rId10"/>
    <p:sldId id="258" r:id="rId11"/>
    <p:sldId id="257" r:id="rId12"/>
    <p:sldId id="309" r:id="rId13"/>
    <p:sldId id="333" r:id="rId14"/>
    <p:sldId id="310" r:id="rId15"/>
    <p:sldId id="336" r:id="rId16"/>
    <p:sldId id="265" r:id="rId17"/>
    <p:sldId id="355" r:id="rId18"/>
    <p:sldId id="338" r:id="rId19"/>
    <p:sldId id="302" r:id="rId20"/>
    <p:sldId id="303" r:id="rId21"/>
    <p:sldId id="259" r:id="rId22"/>
    <p:sldId id="261" r:id="rId23"/>
    <p:sldId id="266" r:id="rId24"/>
    <p:sldId id="267" r:id="rId25"/>
    <p:sldId id="268" r:id="rId26"/>
    <p:sldId id="262" r:id="rId27"/>
    <p:sldId id="277" r:id="rId28"/>
    <p:sldId id="279" r:id="rId29"/>
    <p:sldId id="278" r:id="rId30"/>
    <p:sldId id="263" r:id="rId31"/>
    <p:sldId id="349" r:id="rId32"/>
    <p:sldId id="307" r:id="rId33"/>
    <p:sldId id="339" r:id="rId34"/>
    <p:sldId id="275" r:id="rId35"/>
    <p:sldId id="260" r:id="rId36"/>
    <p:sldId id="276" r:id="rId37"/>
    <p:sldId id="272" r:id="rId38"/>
    <p:sldId id="273" r:id="rId39"/>
    <p:sldId id="274" r:id="rId40"/>
    <p:sldId id="351" r:id="rId41"/>
    <p:sldId id="340" r:id="rId42"/>
    <p:sldId id="350" r:id="rId43"/>
    <p:sldId id="306" r:id="rId44"/>
    <p:sldId id="356" r:id="rId45"/>
    <p:sldId id="290" r:id="rId46"/>
    <p:sldId id="311" r:id="rId47"/>
    <p:sldId id="343" r:id="rId48"/>
    <p:sldId id="342" r:id="rId49"/>
    <p:sldId id="312" r:id="rId50"/>
    <p:sldId id="313" r:id="rId51"/>
    <p:sldId id="314" r:id="rId52"/>
    <p:sldId id="315" r:id="rId53"/>
    <p:sldId id="323" r:id="rId54"/>
    <p:sldId id="316" r:id="rId55"/>
    <p:sldId id="317" r:id="rId56"/>
    <p:sldId id="318" r:id="rId57"/>
    <p:sldId id="289" r:id="rId58"/>
    <p:sldId id="324" r:id="rId59"/>
    <p:sldId id="319" r:id="rId60"/>
    <p:sldId id="344" r:id="rId61"/>
    <p:sldId id="347" r:id="rId62"/>
    <p:sldId id="320" r:id="rId63"/>
    <p:sldId id="322" r:id="rId64"/>
    <p:sldId id="358" r:id="rId65"/>
    <p:sldId id="359" r:id="rId66"/>
    <p:sldId id="360" r:id="rId67"/>
    <p:sldId id="345" r:id="rId68"/>
    <p:sldId id="301" r:id="rId69"/>
    <p:sldId id="346" r:id="rId70"/>
    <p:sldId id="269" r:id="rId71"/>
    <p:sldId id="270" r:id="rId72"/>
    <p:sldId id="271" r:id="rId73"/>
    <p:sldId id="352" r:id="rId74"/>
    <p:sldId id="325" r:id="rId75"/>
    <p:sldId id="354" r:id="rId76"/>
    <p:sldId id="353" r:id="rId77"/>
    <p:sldId id="327" r:id="rId7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5" d="100"/>
          <a:sy n="65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wernigg.robert\Documents\Semmelweis%20a%20DSM-5%20szerint\Hipotetikus%20pontsz&#225;mok%20Semmelwe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A Semmelweis élettörténetében azonosítható stressz és pszichopatológia összefüggései</a:t>
            </a:r>
          </a:p>
        </c:rich>
      </c:tx>
      <c:layout>
        <c:manualLayout>
          <c:xMode val="edge"/>
          <c:yMode val="edge"/>
          <c:x val="0.1141946145620686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Stressz (RLCQ ív alapján)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Munka1!$A$2:$A$34</c:f>
              <c:strCache>
                <c:ptCount val="33"/>
                <c:pt idx="2">
                  <c:v>1837 előtt</c:v>
                </c:pt>
                <c:pt idx="3">
                  <c:v>1837</c:v>
                </c:pt>
                <c:pt idx="4">
                  <c:v>1838</c:v>
                </c:pt>
                <c:pt idx="5">
                  <c:v>1839</c:v>
                </c:pt>
                <c:pt idx="6">
                  <c:v>1840</c:v>
                </c:pt>
                <c:pt idx="7">
                  <c:v>1841</c:v>
                </c:pt>
                <c:pt idx="8">
                  <c:v>1842</c:v>
                </c:pt>
                <c:pt idx="9">
                  <c:v>1843</c:v>
                </c:pt>
                <c:pt idx="10">
                  <c:v>1844</c:v>
                </c:pt>
                <c:pt idx="11">
                  <c:v>1845</c:v>
                </c:pt>
                <c:pt idx="12">
                  <c:v>1846</c:v>
                </c:pt>
                <c:pt idx="13">
                  <c:v>1847</c:v>
                </c:pt>
                <c:pt idx="14">
                  <c:v>1848</c:v>
                </c:pt>
                <c:pt idx="15">
                  <c:v>1849</c:v>
                </c:pt>
                <c:pt idx="16">
                  <c:v>1850</c:v>
                </c:pt>
                <c:pt idx="17">
                  <c:v>1851</c:v>
                </c:pt>
                <c:pt idx="18">
                  <c:v>1852</c:v>
                </c:pt>
                <c:pt idx="19">
                  <c:v>1853</c:v>
                </c:pt>
                <c:pt idx="20">
                  <c:v>1854</c:v>
                </c:pt>
                <c:pt idx="21">
                  <c:v>1855</c:v>
                </c:pt>
                <c:pt idx="22">
                  <c:v>1856</c:v>
                </c:pt>
                <c:pt idx="23">
                  <c:v>1857</c:v>
                </c:pt>
                <c:pt idx="24">
                  <c:v>1858</c:v>
                </c:pt>
                <c:pt idx="25">
                  <c:v>1859</c:v>
                </c:pt>
                <c:pt idx="26">
                  <c:v>1860</c:v>
                </c:pt>
                <c:pt idx="27">
                  <c:v>1861</c:v>
                </c:pt>
                <c:pt idx="28">
                  <c:v>1862</c:v>
                </c:pt>
                <c:pt idx="29">
                  <c:v>1863</c:v>
                </c:pt>
                <c:pt idx="30">
                  <c:v>1864</c:v>
                </c:pt>
                <c:pt idx="31">
                  <c:v>1865</c:v>
                </c:pt>
                <c:pt idx="32">
                  <c:v>Fulmináns fázis</c:v>
                </c:pt>
              </c:strCache>
            </c:strRef>
          </c:cat>
          <c:val>
            <c:numRef>
              <c:f>Munka1!$B$2:$B$34</c:f>
              <c:numCache>
                <c:formatCode>General</c:formatCode>
                <c:ptCount val="33"/>
                <c:pt idx="4">
                  <c:v>82</c:v>
                </c:pt>
                <c:pt idx="5">
                  <c:v>82</c:v>
                </c:pt>
                <c:pt idx="7">
                  <c:v>82</c:v>
                </c:pt>
                <c:pt idx="10">
                  <c:v>240</c:v>
                </c:pt>
                <c:pt idx="11">
                  <c:v>102</c:v>
                </c:pt>
                <c:pt idx="12">
                  <c:v>441</c:v>
                </c:pt>
                <c:pt idx="13">
                  <c:v>299</c:v>
                </c:pt>
                <c:pt idx="14">
                  <c:v>36</c:v>
                </c:pt>
                <c:pt idx="15">
                  <c:v>269</c:v>
                </c:pt>
                <c:pt idx="16">
                  <c:v>368</c:v>
                </c:pt>
                <c:pt idx="17">
                  <c:v>257</c:v>
                </c:pt>
                <c:pt idx="18">
                  <c:v>83</c:v>
                </c:pt>
                <c:pt idx="19">
                  <c:v>28</c:v>
                </c:pt>
                <c:pt idx="20">
                  <c:v>194</c:v>
                </c:pt>
                <c:pt idx="21">
                  <c:v>189</c:v>
                </c:pt>
                <c:pt idx="22">
                  <c:v>128</c:v>
                </c:pt>
                <c:pt idx="23">
                  <c:v>233</c:v>
                </c:pt>
                <c:pt idx="24">
                  <c:v>310</c:v>
                </c:pt>
                <c:pt idx="25">
                  <c:v>336</c:v>
                </c:pt>
                <c:pt idx="26">
                  <c:v>100</c:v>
                </c:pt>
                <c:pt idx="27">
                  <c:v>156</c:v>
                </c:pt>
                <c:pt idx="28">
                  <c:v>192</c:v>
                </c:pt>
                <c:pt idx="29">
                  <c:v>153</c:v>
                </c:pt>
                <c:pt idx="30">
                  <c:v>122</c:v>
                </c:pt>
                <c:pt idx="31">
                  <c:v>311</c:v>
                </c:pt>
                <c:pt idx="32">
                  <c:v>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0E-4751-8AE0-0B568A0D1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687488"/>
        <c:axId val="106387648"/>
      </c:barChart>
      <c:lineChart>
        <c:grouping val="standard"/>
        <c:varyColors val="0"/>
        <c:ser>
          <c:idx val="1"/>
          <c:order val="1"/>
          <c:tx>
            <c:strRef>
              <c:f>Munka1!$N$1</c:f>
              <c:strCache>
                <c:ptCount val="1"/>
                <c:pt idx="0">
                  <c:v>Kóros állapot valószínűsége/súlyossága (DSM-5 alapján)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Munka1!$A$2:$A$34</c:f>
              <c:strCache>
                <c:ptCount val="33"/>
                <c:pt idx="2">
                  <c:v>1837 előtt</c:v>
                </c:pt>
                <c:pt idx="3">
                  <c:v>1837</c:v>
                </c:pt>
                <c:pt idx="4">
                  <c:v>1838</c:v>
                </c:pt>
                <c:pt idx="5">
                  <c:v>1839</c:v>
                </c:pt>
                <c:pt idx="6">
                  <c:v>1840</c:v>
                </c:pt>
                <c:pt idx="7">
                  <c:v>1841</c:v>
                </c:pt>
                <c:pt idx="8">
                  <c:v>1842</c:v>
                </c:pt>
                <c:pt idx="9">
                  <c:v>1843</c:v>
                </c:pt>
                <c:pt idx="10">
                  <c:v>1844</c:v>
                </c:pt>
                <c:pt idx="11">
                  <c:v>1845</c:v>
                </c:pt>
                <c:pt idx="12">
                  <c:v>1846</c:v>
                </c:pt>
                <c:pt idx="13">
                  <c:v>1847</c:v>
                </c:pt>
                <c:pt idx="14">
                  <c:v>1848</c:v>
                </c:pt>
                <c:pt idx="15">
                  <c:v>1849</c:v>
                </c:pt>
                <c:pt idx="16">
                  <c:v>1850</c:v>
                </c:pt>
                <c:pt idx="17">
                  <c:v>1851</c:v>
                </c:pt>
                <c:pt idx="18">
                  <c:v>1852</c:v>
                </c:pt>
                <c:pt idx="19">
                  <c:v>1853</c:v>
                </c:pt>
                <c:pt idx="20">
                  <c:v>1854</c:v>
                </c:pt>
                <c:pt idx="21">
                  <c:v>1855</c:v>
                </c:pt>
                <c:pt idx="22">
                  <c:v>1856</c:v>
                </c:pt>
                <c:pt idx="23">
                  <c:v>1857</c:v>
                </c:pt>
                <c:pt idx="24">
                  <c:v>1858</c:v>
                </c:pt>
                <c:pt idx="25">
                  <c:v>1859</c:v>
                </c:pt>
                <c:pt idx="26">
                  <c:v>1860</c:v>
                </c:pt>
                <c:pt idx="27">
                  <c:v>1861</c:v>
                </c:pt>
                <c:pt idx="28">
                  <c:v>1862</c:v>
                </c:pt>
                <c:pt idx="29">
                  <c:v>1863</c:v>
                </c:pt>
                <c:pt idx="30">
                  <c:v>1864</c:v>
                </c:pt>
                <c:pt idx="31">
                  <c:v>1865</c:v>
                </c:pt>
                <c:pt idx="32">
                  <c:v>Fulmináns fázis</c:v>
                </c:pt>
              </c:strCache>
            </c:strRef>
          </c:cat>
          <c:val>
            <c:numRef>
              <c:f>Munka1!$N$2:$N$34</c:f>
              <c:numCache>
                <c:formatCode>General</c:formatCode>
                <c:ptCount val="33"/>
                <c:pt idx="2" formatCode="0.00%">
                  <c:v>0</c:v>
                </c:pt>
                <c:pt idx="3" formatCode="0.00%">
                  <c:v>0</c:v>
                </c:pt>
                <c:pt idx="4" formatCode="0.00%">
                  <c:v>0</c:v>
                </c:pt>
                <c:pt idx="5" formatCode="0.00%">
                  <c:v>0</c:v>
                </c:pt>
                <c:pt idx="6" formatCode="0.00%">
                  <c:v>0</c:v>
                </c:pt>
                <c:pt idx="7" formatCode="0.00%">
                  <c:v>0</c:v>
                </c:pt>
                <c:pt idx="8" formatCode="0.00%">
                  <c:v>0</c:v>
                </c:pt>
                <c:pt idx="9" formatCode="0.00%">
                  <c:v>0</c:v>
                </c:pt>
                <c:pt idx="10" formatCode="0.00%">
                  <c:v>0</c:v>
                </c:pt>
                <c:pt idx="11" formatCode="0.00%">
                  <c:v>0</c:v>
                </c:pt>
                <c:pt idx="12" formatCode="0.00%">
                  <c:v>0</c:v>
                </c:pt>
                <c:pt idx="13" formatCode="0.00%">
                  <c:v>0.32901850323812309</c:v>
                </c:pt>
                <c:pt idx="14" formatCode="0.00%">
                  <c:v>0</c:v>
                </c:pt>
                <c:pt idx="15" formatCode="0.00%">
                  <c:v>0</c:v>
                </c:pt>
                <c:pt idx="16" formatCode="0.00%">
                  <c:v>0.37383719530530513</c:v>
                </c:pt>
                <c:pt idx="17" formatCode="0.00%">
                  <c:v>0.22590050090246122</c:v>
                </c:pt>
                <c:pt idx="18" formatCode="0.00%">
                  <c:v>0.22590050090246122</c:v>
                </c:pt>
                <c:pt idx="19" formatCode="0.00%">
                  <c:v>0.22590050090246122</c:v>
                </c:pt>
                <c:pt idx="20" formatCode="0.00%">
                  <c:v>0.22590050090246122</c:v>
                </c:pt>
                <c:pt idx="21" formatCode="0.00%">
                  <c:v>0.31435835742073387</c:v>
                </c:pt>
                <c:pt idx="22" formatCode="0.00%">
                  <c:v>0.28405484161687483</c:v>
                </c:pt>
                <c:pt idx="23" formatCode="0.00%">
                  <c:v>0.31947155212313622</c:v>
                </c:pt>
                <c:pt idx="24" formatCode="0.00%">
                  <c:v>0.2686424829558855</c:v>
                </c:pt>
                <c:pt idx="25" formatCode="0.00%">
                  <c:v>0.31947155212313622</c:v>
                </c:pt>
                <c:pt idx="26" formatCode="0.00%">
                  <c:v>0.52497532789890378</c:v>
                </c:pt>
                <c:pt idx="27" formatCode="0.00%">
                  <c:v>0.57104574835885025</c:v>
                </c:pt>
                <c:pt idx="28" formatCode="0.00%">
                  <c:v>0.63643247375545764</c:v>
                </c:pt>
                <c:pt idx="29" formatCode="0.00%">
                  <c:v>0.69546707225683646</c:v>
                </c:pt>
                <c:pt idx="30" formatCode="0.00%">
                  <c:v>0.84089641525371461</c:v>
                </c:pt>
                <c:pt idx="31" formatCode="0.00%">
                  <c:v>0.87393513250468047</c:v>
                </c:pt>
                <c:pt idx="32" formatCode="0.00%">
                  <c:v>0.87393513250468047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50E-4751-8AE0-0B568A0D1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372544"/>
        <c:axId val="106388224"/>
      </c:lineChart>
      <c:catAx>
        <c:axId val="10668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6387648"/>
        <c:crosses val="autoZero"/>
        <c:auto val="1"/>
        <c:lblAlgn val="ctr"/>
        <c:lblOffset val="100"/>
        <c:noMultiLvlLbl val="0"/>
      </c:catAx>
      <c:valAx>
        <c:axId val="10638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6687488"/>
        <c:crosses val="autoZero"/>
        <c:crossBetween val="between"/>
      </c:valAx>
      <c:valAx>
        <c:axId val="106388224"/>
        <c:scaling>
          <c:orientation val="minMax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7372544"/>
        <c:crosses val="max"/>
        <c:crossBetween val="between"/>
      </c:valAx>
      <c:catAx>
        <c:axId val="107372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63882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969944305742277E-2"/>
          <c:y val="0.89618195742529361"/>
          <c:w val="0.83208917482875611"/>
          <c:h val="6.37398228904106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93B6-4256-483F-BB8A-DCE562F49870}" type="datetimeFigureOut">
              <a:rPr lang="hu-HU" smtClean="0"/>
              <a:pPr/>
              <a:t>2019.04.02.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CF33-B16A-4A84-9204-DFB2F63978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93B6-4256-483F-BB8A-DCE562F49870}" type="datetimeFigureOut">
              <a:rPr lang="hu-HU" smtClean="0"/>
              <a:pPr/>
              <a:t>2019.04.02.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CF33-B16A-4A84-9204-DFB2F63978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93B6-4256-483F-BB8A-DCE562F49870}" type="datetimeFigureOut">
              <a:rPr lang="hu-HU" smtClean="0"/>
              <a:pPr/>
              <a:t>2019.04.02.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CF33-B16A-4A84-9204-DFB2F63978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93B6-4256-483F-BB8A-DCE562F49870}" type="datetimeFigureOut">
              <a:rPr lang="hu-HU" smtClean="0"/>
              <a:pPr/>
              <a:t>2019.04.02.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CF33-B16A-4A84-9204-DFB2F63978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93B6-4256-483F-BB8A-DCE562F49870}" type="datetimeFigureOut">
              <a:rPr lang="hu-HU" smtClean="0"/>
              <a:pPr/>
              <a:t>2019.04.02.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CF33-B16A-4A84-9204-DFB2F63978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93B6-4256-483F-BB8A-DCE562F49870}" type="datetimeFigureOut">
              <a:rPr lang="hu-HU" smtClean="0"/>
              <a:pPr/>
              <a:t>2019.04.02.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CF33-B16A-4A84-9204-DFB2F63978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93B6-4256-483F-BB8A-DCE562F49870}" type="datetimeFigureOut">
              <a:rPr lang="hu-HU" smtClean="0"/>
              <a:pPr/>
              <a:t>2019.04.02.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CF33-B16A-4A84-9204-DFB2F63978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93B6-4256-483F-BB8A-DCE562F49870}" type="datetimeFigureOut">
              <a:rPr lang="hu-HU" smtClean="0"/>
              <a:pPr/>
              <a:t>2019.04.02.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CF33-B16A-4A84-9204-DFB2F63978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93B6-4256-483F-BB8A-DCE562F49870}" type="datetimeFigureOut">
              <a:rPr lang="hu-HU" smtClean="0"/>
              <a:pPr/>
              <a:t>2019.04.02.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CF33-B16A-4A84-9204-DFB2F63978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93B6-4256-483F-BB8A-DCE562F49870}" type="datetimeFigureOut">
              <a:rPr lang="hu-HU" smtClean="0"/>
              <a:pPr/>
              <a:t>2019.04.02.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CF33-B16A-4A84-9204-DFB2F63978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93B6-4256-483F-BB8A-DCE562F49870}" type="datetimeFigureOut">
              <a:rPr lang="hu-HU" smtClean="0"/>
              <a:pPr/>
              <a:t>2019.04.02.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CF33-B16A-4A84-9204-DFB2F63978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C93B6-4256-483F-BB8A-DCE562F49870}" type="datetimeFigureOut">
              <a:rPr lang="hu-HU" smtClean="0"/>
              <a:pPr/>
              <a:t>2019.04.02.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ACF33-B16A-4A84-9204-DFB2F63978F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g"/><Relationship Id="rId4" Type="http://schemas.openxmlformats.org/officeDocument/2006/relationships/image" Target="../media/image9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418457"/>
            <a:ext cx="7772400" cy="1874639"/>
          </a:xfrm>
        </p:spPr>
        <p:txBody>
          <a:bodyPr>
            <a:normAutofit/>
          </a:bodyPr>
          <a:lstStyle/>
          <a:p>
            <a:r>
              <a:rPr lang="hu-HU" dirty="0" smtClean="0"/>
              <a:t>Semmelweis Ignác személyisége és betegsége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531568"/>
            <a:ext cx="6400800" cy="1489720"/>
          </a:xfrm>
        </p:spPr>
        <p:txBody>
          <a:bodyPr>
            <a:normAutofit/>
          </a:bodyPr>
          <a:lstStyle/>
          <a:p>
            <a:r>
              <a:rPr lang="hu-HU" dirty="0" smtClean="0"/>
              <a:t>Dr. </a:t>
            </a:r>
            <a:r>
              <a:rPr lang="hu-HU" dirty="0" err="1" smtClean="0"/>
              <a:t>Wernigg</a:t>
            </a:r>
            <a:r>
              <a:rPr lang="hu-HU" dirty="0" smtClean="0"/>
              <a:t> Róbert</a:t>
            </a:r>
          </a:p>
          <a:p>
            <a:r>
              <a:rPr lang="hu-HU" sz="2000" smtClean="0"/>
              <a:t>Projekt mb. szakmai </a:t>
            </a:r>
            <a:r>
              <a:rPr lang="hu-HU" sz="2000" dirty="0" smtClean="0"/>
              <a:t>vezető</a:t>
            </a:r>
          </a:p>
          <a:p>
            <a:r>
              <a:rPr lang="hu-HU" sz="2000" dirty="0" smtClean="0"/>
              <a:t>Családbarát Ország Közhasznú Nonprofit Kft.</a:t>
            </a:r>
            <a:endParaRPr lang="hu-HU" sz="2000" dirty="0"/>
          </a:p>
        </p:txBody>
      </p:sp>
      <p:pic>
        <p:nvPicPr>
          <p:cNvPr id="4" name="Kép 3" descr="Semmelwe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2" y="301786"/>
            <a:ext cx="1447796" cy="1903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Tények – amit a környezete gondolt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542" y="5229200"/>
            <a:ext cx="1512457" cy="1628800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Környezeti reakciók, beszámolók</a:t>
            </a:r>
          </a:p>
          <a:p>
            <a:pPr lvl="1"/>
            <a:r>
              <a:rPr lang="hu-HU" dirty="0" smtClean="0"/>
              <a:t>Semmelweist életében és főleg halála után sokan mentálisan betegnek (legalábbis furcsának) tartották („</a:t>
            </a:r>
            <a:r>
              <a:rPr lang="hu-HU" dirty="0"/>
              <a:t>der </a:t>
            </a:r>
            <a:r>
              <a:rPr lang="hu-HU" dirty="0" err="1"/>
              <a:t>verrückte</a:t>
            </a:r>
            <a:r>
              <a:rPr lang="hu-HU" dirty="0"/>
              <a:t> </a:t>
            </a:r>
            <a:r>
              <a:rPr lang="hu-HU" dirty="0" err="1"/>
              <a:t>Naczi</a:t>
            </a:r>
            <a:r>
              <a:rPr lang="hu-HU" dirty="0" smtClean="0"/>
              <a:t>”)</a:t>
            </a:r>
          </a:p>
          <a:p>
            <a:pPr lvl="1"/>
            <a:r>
              <a:rPr lang="hu-HU" dirty="0" smtClean="0"/>
              <a:t>Élete során egyre több beszámoló említi </a:t>
            </a:r>
            <a:r>
              <a:rPr lang="hu-HU" dirty="0" err="1" smtClean="0"/>
              <a:t>nonkonvencionális</a:t>
            </a:r>
            <a:r>
              <a:rPr lang="hu-HU" dirty="0" smtClean="0"/>
              <a:t> magatartását</a:t>
            </a:r>
          </a:p>
          <a:p>
            <a:pPr lvl="1"/>
            <a:r>
              <a:rPr lang="hu-HU" dirty="0" smtClean="0"/>
              <a:t>Utolsó heteiben környezete egyöntetűen zavartnak tartotta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Vajon </a:t>
            </a:r>
            <a:r>
              <a:rPr lang="hu-HU" dirty="0" smtClean="0"/>
              <a:t>befolyásolta-e valamilyen mentális zavar</a:t>
            </a:r>
          </a:p>
          <a:p>
            <a:pPr lvl="1"/>
            <a:r>
              <a:rPr lang="hu-HU" dirty="0"/>
              <a:t>Semmelweis </a:t>
            </a:r>
            <a:r>
              <a:rPr lang="hu-HU" dirty="0" smtClean="0"/>
              <a:t>felfedezését…</a:t>
            </a:r>
          </a:p>
          <a:p>
            <a:pPr lvl="1"/>
            <a:r>
              <a:rPr lang="hu-HU" dirty="0" smtClean="0"/>
              <a:t>…illetve annak </a:t>
            </a:r>
            <a:r>
              <a:rPr lang="hu-HU" dirty="0"/>
              <a:t>érvényre </a:t>
            </a:r>
            <a:r>
              <a:rPr lang="hu-HU" dirty="0" smtClean="0"/>
              <a:t>juttatását?</a:t>
            </a:r>
          </a:p>
          <a:p>
            <a:r>
              <a:rPr lang="hu-HU" dirty="0" smtClean="0"/>
              <a:t>Ha ma betegként diagnosztizálnák, akkor az inkább segítene, vagy ártana személyesen neki, illetve a felfedezésének?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302968"/>
            <a:ext cx="2699792" cy="2699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Vélemények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Mindig is mentálisan beteg volt</a:t>
            </a:r>
          </a:p>
          <a:p>
            <a:pPr lvl="1"/>
            <a:r>
              <a:rPr lang="hu-HU" dirty="0" smtClean="0"/>
              <a:t>Kortársak: Poór </a:t>
            </a:r>
            <a:r>
              <a:rPr lang="hu-HU" dirty="0"/>
              <a:t>Imre és </a:t>
            </a:r>
            <a:r>
              <a:rPr lang="hu-HU" dirty="0" err="1" smtClean="0"/>
              <a:t>Hamernik</a:t>
            </a:r>
            <a:endParaRPr lang="hu-HU" dirty="0" smtClean="0"/>
          </a:p>
          <a:p>
            <a:pPr lvl="1"/>
            <a:r>
              <a:rPr lang="hu-HU" dirty="0" smtClean="0"/>
              <a:t>Életrajzíró: </a:t>
            </a:r>
            <a:r>
              <a:rPr lang="hu-HU" dirty="0" err="1" smtClean="0"/>
              <a:t>Schürer</a:t>
            </a:r>
            <a:r>
              <a:rPr lang="hu-HU" dirty="0" smtClean="0"/>
              <a:t> </a:t>
            </a:r>
            <a:r>
              <a:rPr lang="hu-HU" dirty="0"/>
              <a:t>von </a:t>
            </a:r>
            <a:r>
              <a:rPr lang="hu-HU" dirty="0" smtClean="0"/>
              <a:t>Waldheim</a:t>
            </a:r>
          </a:p>
          <a:p>
            <a:r>
              <a:rPr lang="hu-HU" dirty="0" smtClean="0"/>
              <a:t>Nem volt beteg, összeesküvés áldozata lett</a:t>
            </a:r>
          </a:p>
          <a:p>
            <a:pPr lvl="1"/>
            <a:r>
              <a:rPr lang="hu-HU" dirty="0" err="1" smtClean="0"/>
              <a:t>Silló-Seidl</a:t>
            </a:r>
            <a:r>
              <a:rPr lang="hu-HU" dirty="0" smtClean="0"/>
              <a:t> György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756" y="3717032"/>
            <a:ext cx="3811855" cy="314096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53" y="404664"/>
            <a:ext cx="2557705" cy="3312368"/>
          </a:xfrm>
          <a:prstGeom prst="rect">
            <a:avLst/>
          </a:prstGeom>
        </p:spPr>
      </p:pic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10556"/>
            <a:ext cx="1576644" cy="2260848"/>
          </a:xfr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40968"/>
            <a:ext cx="120497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23" y="116632"/>
            <a:ext cx="1847088" cy="2185416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04" y="2029446"/>
            <a:ext cx="1725465" cy="250125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756" y="3717032"/>
            <a:ext cx="3811855" cy="314096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52"/>
            <a:ext cx="1492786" cy="206542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12050" r="17512" b="13647"/>
          <a:stretch/>
        </p:blipFill>
        <p:spPr>
          <a:xfrm>
            <a:off x="5070934" y="2543348"/>
            <a:ext cx="1908000" cy="1188000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Nem volt beteg, de halála előtt megbetegedett</a:t>
            </a:r>
          </a:p>
          <a:p>
            <a:pPr lvl="1"/>
            <a:r>
              <a:rPr lang="hu-HU" dirty="0" smtClean="0"/>
              <a:t>Kortársak: </a:t>
            </a:r>
            <a:r>
              <a:rPr lang="hu-HU" dirty="0" err="1" smtClean="0"/>
              <a:t>Markusovszky</a:t>
            </a:r>
            <a:r>
              <a:rPr lang="hu-HU" dirty="0" smtClean="0"/>
              <a:t> Lajos, </a:t>
            </a:r>
            <a:r>
              <a:rPr lang="hu-HU" dirty="0"/>
              <a:t>Balassa János, </a:t>
            </a:r>
            <a:r>
              <a:rPr lang="hu-HU" dirty="0" err="1"/>
              <a:t>Bókay</a:t>
            </a:r>
            <a:r>
              <a:rPr lang="hu-HU" dirty="0"/>
              <a:t> </a:t>
            </a:r>
            <a:r>
              <a:rPr lang="hu-HU" dirty="0" err="1"/>
              <a:t>János</a:t>
            </a:r>
            <a:r>
              <a:rPr lang="hu-HU" dirty="0"/>
              <a:t>, Wagner János </a:t>
            </a:r>
            <a:endParaRPr lang="hu-HU" dirty="0" smtClean="0"/>
          </a:p>
          <a:p>
            <a:pPr lvl="1"/>
            <a:r>
              <a:rPr lang="hu-HU" dirty="0" smtClean="0"/>
              <a:t>Későbbi kutatók: Bruck </a:t>
            </a:r>
            <a:r>
              <a:rPr lang="hu-HU" dirty="0"/>
              <a:t>Jakab, Alfred </a:t>
            </a:r>
            <a:r>
              <a:rPr lang="hu-HU" dirty="0" err="1"/>
              <a:t>Hegar</a:t>
            </a:r>
            <a:r>
              <a:rPr lang="hu-HU" dirty="0"/>
              <a:t>, </a:t>
            </a:r>
            <a:r>
              <a:rPr lang="hu-HU" dirty="0" err="1"/>
              <a:t>Győry</a:t>
            </a:r>
            <a:r>
              <a:rPr lang="hu-HU" dirty="0"/>
              <a:t> </a:t>
            </a:r>
            <a:r>
              <a:rPr lang="hu-HU" dirty="0" smtClean="0"/>
              <a:t>Tibor, </a:t>
            </a:r>
            <a:r>
              <a:rPr lang="hu-HU" dirty="0"/>
              <a:t>Erna </a:t>
            </a:r>
            <a:r>
              <a:rPr lang="hu-HU" dirty="0" err="1" smtClean="0"/>
              <a:t>Lesky</a:t>
            </a:r>
            <a:r>
              <a:rPr lang="hu-HU" dirty="0" smtClean="0"/>
              <a:t>, </a:t>
            </a:r>
            <a:r>
              <a:rPr lang="hu-HU" dirty="0" err="1"/>
              <a:t>Gortvay</a:t>
            </a:r>
            <a:r>
              <a:rPr lang="hu-HU" dirty="0"/>
              <a:t> György és Zoltán </a:t>
            </a:r>
            <a:r>
              <a:rPr lang="hu-HU" dirty="0" smtClean="0"/>
              <a:t>Imre, </a:t>
            </a:r>
            <a:r>
              <a:rPr lang="hu-HU" dirty="0" err="1"/>
              <a:t>Haranghy</a:t>
            </a:r>
            <a:r>
              <a:rPr lang="hu-HU" dirty="0"/>
              <a:t> László, Nyírő Gyula és </a:t>
            </a:r>
            <a:r>
              <a:rPr lang="hu-HU" dirty="0" err="1"/>
              <a:t>Regöly-Mérei</a:t>
            </a:r>
            <a:r>
              <a:rPr lang="hu-HU" dirty="0"/>
              <a:t> </a:t>
            </a:r>
            <a:r>
              <a:rPr lang="hu-HU" dirty="0" smtClean="0"/>
              <a:t>Gyula, </a:t>
            </a:r>
            <a:r>
              <a:rPr lang="hu-HU" dirty="0"/>
              <a:t>Benedek </a:t>
            </a:r>
            <a:r>
              <a:rPr lang="hu-HU" dirty="0" smtClean="0"/>
              <a:t>István, az </a:t>
            </a:r>
            <a:r>
              <a:rPr lang="hu-HU" dirty="0"/>
              <a:t>1978-ban összehívott </a:t>
            </a:r>
            <a:r>
              <a:rPr lang="hu-HU" dirty="0" smtClean="0"/>
              <a:t>szakértői munkacsoport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338" y="566026"/>
            <a:ext cx="1329932" cy="197732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Vélemények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6" y="1969389"/>
            <a:ext cx="1298034" cy="1781179"/>
          </a:xfr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71" y="3717032"/>
            <a:ext cx="1186769" cy="1641868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57" y="5734095"/>
            <a:ext cx="800385" cy="1137737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14" y="5740642"/>
            <a:ext cx="862545" cy="1153136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4" t="3148" r="10289" b="7442"/>
          <a:stretch/>
        </p:blipFill>
        <p:spPr>
          <a:xfrm>
            <a:off x="4211960" y="5199306"/>
            <a:ext cx="1105796" cy="1658694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942" y="5717099"/>
            <a:ext cx="1009018" cy="115473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306" y="895625"/>
            <a:ext cx="1258860" cy="164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6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Célkitűzés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Világosabb </a:t>
            </a:r>
            <a:r>
              <a:rPr lang="hu-HU" dirty="0"/>
              <a:t>képet </a:t>
            </a:r>
            <a:r>
              <a:rPr lang="hu-HU" dirty="0" smtClean="0"/>
              <a:t>kapjunk arról, </a:t>
            </a:r>
            <a:r>
              <a:rPr lang="hu-HU" dirty="0"/>
              <a:t>hogy Semmelweis helyes és hibás döntéseinek </a:t>
            </a:r>
            <a:endParaRPr lang="hu-HU" dirty="0" smtClean="0"/>
          </a:p>
          <a:p>
            <a:pPr lvl="1"/>
            <a:r>
              <a:rPr lang="hu-HU" dirty="0" smtClean="0"/>
              <a:t>mi </a:t>
            </a:r>
            <a:r>
              <a:rPr lang="hu-HU" dirty="0"/>
              <a:t>lehet az ésszerű magyarázata </a:t>
            </a:r>
            <a:endParaRPr lang="hu-HU" dirty="0" smtClean="0"/>
          </a:p>
          <a:p>
            <a:pPr lvl="1"/>
            <a:r>
              <a:rPr lang="hu-HU" dirty="0" smtClean="0"/>
              <a:t>mi </a:t>
            </a:r>
            <a:r>
              <a:rPr lang="hu-HU" dirty="0"/>
              <a:t>a tanulsága a ma gyógyítója és tudósa </a:t>
            </a:r>
            <a:r>
              <a:rPr lang="hu-HU" dirty="0" smtClean="0"/>
              <a:t>számára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4172776"/>
            <a:ext cx="2199424" cy="268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Módszer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Élettörténeti </a:t>
            </a:r>
            <a:r>
              <a:rPr lang="hu-HU" dirty="0"/>
              <a:t>adatok időrendi összevetése </a:t>
            </a:r>
          </a:p>
          <a:p>
            <a:pPr lvl="1"/>
            <a:r>
              <a:rPr lang="hu-HU" dirty="0" smtClean="0"/>
              <a:t>Az aktuális pszichiátriai diagnosztikai rendszerrel (DSM-5)</a:t>
            </a:r>
            <a:endParaRPr lang="hu-HU" dirty="0"/>
          </a:p>
          <a:p>
            <a:pPr lvl="1"/>
            <a:r>
              <a:rPr lang="hu-HU" dirty="0"/>
              <a:t>a lehetséges kóroki </a:t>
            </a:r>
            <a:r>
              <a:rPr lang="hu-HU" dirty="0" smtClean="0"/>
              <a:t>faktorokkal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4172776"/>
            <a:ext cx="2199424" cy="268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Felhasznált 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564905"/>
            <a:ext cx="4038600" cy="2592288"/>
          </a:xfrm>
        </p:spPr>
        <p:txBody>
          <a:bodyPr>
            <a:normAutofit/>
          </a:bodyPr>
          <a:lstStyle/>
          <a:p>
            <a:r>
              <a:rPr lang="hu-HU" sz="3600" dirty="0" smtClean="0"/>
              <a:t>Tájékozódó adatok</a:t>
            </a:r>
          </a:p>
          <a:p>
            <a:pPr lvl="1"/>
            <a:r>
              <a:rPr lang="hu-HU" sz="3200" dirty="0" smtClean="0"/>
              <a:t>Anekdotikus beszámolók</a:t>
            </a:r>
          </a:p>
          <a:p>
            <a:pPr lvl="1"/>
            <a:r>
              <a:rPr lang="hu-HU" sz="3200" dirty="0" smtClean="0"/>
              <a:t>Visszaemlékezések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64176"/>
            <a:ext cx="4038600" cy="25980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Felhasznált adatok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r="50968"/>
          <a:stretch/>
        </p:blipFill>
        <p:spPr>
          <a:xfrm>
            <a:off x="611560" y="1715941"/>
            <a:ext cx="1728000" cy="1996582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38" y="1571925"/>
            <a:ext cx="1665506" cy="250381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4771" r="63368" b="5240"/>
          <a:stretch/>
        </p:blipFill>
        <p:spPr>
          <a:xfrm>
            <a:off x="2516224" y="3804173"/>
            <a:ext cx="1335504" cy="235799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08" y="3705779"/>
            <a:ext cx="1544948" cy="2137593"/>
          </a:xfrm>
          <a:prstGeom prst="rect">
            <a:avLst/>
          </a:prstGeom>
        </p:spPr>
      </p:pic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677335" y="1571925"/>
            <a:ext cx="4038600" cy="4525963"/>
          </a:xfrm>
        </p:spPr>
        <p:txBody>
          <a:bodyPr/>
          <a:lstStyle/>
          <a:p>
            <a:r>
              <a:rPr lang="hu-HU" sz="3200" dirty="0"/>
              <a:t>Valószínűsítő adatok</a:t>
            </a:r>
          </a:p>
          <a:p>
            <a:pPr lvl="1"/>
            <a:r>
              <a:rPr lang="hu-HU" sz="2800" dirty="0"/>
              <a:t>Családi anamnézis </a:t>
            </a:r>
          </a:p>
          <a:p>
            <a:pPr lvl="1"/>
            <a:r>
              <a:rPr lang="hu-HU" sz="2800" dirty="0"/>
              <a:t>Aktivitási szint</a:t>
            </a:r>
          </a:p>
          <a:p>
            <a:pPr lvl="1"/>
            <a:r>
              <a:rPr lang="hu-HU" sz="2800" dirty="0"/>
              <a:t>Egyidejű dokumentációk</a:t>
            </a:r>
          </a:p>
          <a:p>
            <a:pPr lvl="1"/>
            <a:r>
              <a:rPr lang="hu-HU" sz="2800" dirty="0" smtClean="0"/>
              <a:t>Közlemények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2089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Felhasznált 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</p:spPr>
        <p:txBody>
          <a:bodyPr>
            <a:normAutofit/>
          </a:bodyPr>
          <a:lstStyle/>
          <a:p>
            <a:r>
              <a:rPr lang="hu-HU" sz="3600" dirty="0" smtClean="0"/>
              <a:t>Bizonyítékok</a:t>
            </a:r>
          </a:p>
          <a:p>
            <a:pPr lvl="1"/>
            <a:r>
              <a:rPr lang="hu-HU" sz="3200" dirty="0" smtClean="0"/>
              <a:t>Sajátkezű levelezés, írások</a:t>
            </a:r>
          </a:p>
          <a:p>
            <a:pPr lvl="1"/>
            <a:r>
              <a:rPr lang="hu-HU" sz="3200" dirty="0" smtClean="0"/>
              <a:t>Boncolási lelet</a:t>
            </a:r>
          </a:p>
          <a:p>
            <a:pPr lvl="1"/>
            <a:r>
              <a:rPr lang="hu-HU" sz="3200" dirty="0" smtClean="0"/>
              <a:t>Exhumálási leletek</a:t>
            </a:r>
          </a:p>
          <a:p>
            <a:pPr lvl="1"/>
            <a:endParaRPr lang="hu-HU" sz="32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650" y="1600200"/>
            <a:ext cx="3669699" cy="4525963"/>
          </a:xfrm>
        </p:spPr>
      </p:pic>
    </p:spTree>
    <p:extLst>
      <p:ext uri="{BB962C8B-B14F-4D97-AF65-F5344CB8AC3E}">
        <p14:creationId xmlns:p14="http://schemas.microsoft.com/office/powerpoint/2010/main" val="249591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Elsődleges 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 smtClean="0"/>
              <a:t>Semmelweis összegyűjtött kéziratai, levelei, visszaemlékezései, kézzel írott jegyzetei</a:t>
            </a:r>
          </a:p>
          <a:p>
            <a:r>
              <a:rPr lang="hu-HU" dirty="0" smtClean="0"/>
              <a:t>Semmelweis iskolai bizonyítványai, a rá vonatkozó hivatalos iratok</a:t>
            </a:r>
          </a:p>
          <a:p>
            <a:r>
              <a:rPr lang="hu-HU" dirty="0" smtClean="0"/>
              <a:t>Semmelweis: </a:t>
            </a:r>
            <a:r>
              <a:rPr lang="de-DE" dirty="0"/>
              <a:t>Die </a:t>
            </a:r>
            <a:r>
              <a:rPr lang="de-DE" dirty="0" err="1"/>
              <a:t>Aetiologie</a:t>
            </a:r>
            <a:r>
              <a:rPr lang="de-DE" dirty="0"/>
              <a:t>, der Begriff und die </a:t>
            </a:r>
            <a:r>
              <a:rPr lang="de-DE" dirty="0" err="1"/>
              <a:t>Prophylaxis</a:t>
            </a:r>
            <a:r>
              <a:rPr lang="de-DE" dirty="0"/>
              <a:t> des </a:t>
            </a:r>
            <a:r>
              <a:rPr lang="de-DE" dirty="0" smtClean="0"/>
              <a:t>Kindbettfiebers</a:t>
            </a:r>
            <a:r>
              <a:rPr lang="hu-HU" dirty="0" smtClean="0"/>
              <a:t> (1860.)</a:t>
            </a:r>
            <a:r>
              <a:rPr lang="de-DE" dirty="0" smtClean="0"/>
              <a:t> </a:t>
            </a:r>
            <a:endParaRPr lang="hu-HU" dirty="0" smtClean="0"/>
          </a:p>
          <a:p>
            <a:r>
              <a:rPr lang="hu-HU" dirty="0" smtClean="0"/>
              <a:t>Semmelweis: </a:t>
            </a:r>
            <a:r>
              <a:rPr lang="hu-HU" dirty="0"/>
              <a:t>Nyílt </a:t>
            </a:r>
            <a:r>
              <a:rPr lang="hu-HU" dirty="0" smtClean="0"/>
              <a:t>levelek (1861-’63.)</a:t>
            </a:r>
          </a:p>
          <a:p>
            <a:r>
              <a:rPr lang="hu-HU" dirty="0" err="1" smtClean="0"/>
              <a:t>Varjassy</a:t>
            </a:r>
            <a:r>
              <a:rPr lang="hu-HU" dirty="0" smtClean="0"/>
              <a:t> </a:t>
            </a:r>
            <a:r>
              <a:rPr lang="hu-HU" dirty="0"/>
              <a:t>Péter:  Franz Hektor </a:t>
            </a:r>
            <a:r>
              <a:rPr lang="hu-HU" dirty="0" err="1"/>
              <a:t>Arneth</a:t>
            </a:r>
            <a:r>
              <a:rPr lang="hu-HU" dirty="0"/>
              <a:t> (1818–1907) beszámolója 1851-ben Semmelweis Ignác (1818–1865) bécsi tevékenységéről </a:t>
            </a:r>
            <a:endParaRPr lang="hu-HU" dirty="0" smtClean="0"/>
          </a:p>
          <a:p>
            <a:r>
              <a:rPr lang="hu-HU" dirty="0" smtClean="0"/>
              <a:t>Dr. Bókai János beutaló anamnézislapja</a:t>
            </a:r>
          </a:p>
          <a:p>
            <a:r>
              <a:rPr lang="hu-HU" dirty="0" smtClean="0"/>
              <a:t>Semmelweis kórházi </a:t>
            </a:r>
            <a:r>
              <a:rPr lang="hu-HU" dirty="0" err="1" smtClean="0"/>
              <a:t>dekurzuslapja</a:t>
            </a:r>
            <a:endParaRPr lang="hu-HU" dirty="0" smtClean="0"/>
          </a:p>
          <a:p>
            <a:r>
              <a:rPr lang="hu-HU" dirty="0" err="1" smtClean="0"/>
              <a:t>Scheuthauer</a:t>
            </a:r>
            <a:r>
              <a:rPr lang="hu-HU" dirty="0" smtClean="0"/>
              <a:t>: Semmelweis Ignácz tanár holt testének vizsgálata  (1865.)</a:t>
            </a:r>
          </a:p>
          <a:p>
            <a:r>
              <a:rPr lang="hu-HU" dirty="0" err="1" smtClean="0"/>
              <a:t>Markusovszky</a:t>
            </a:r>
            <a:r>
              <a:rPr lang="hu-HU" dirty="0" smtClean="0"/>
              <a:t> Lajos nekrológja, emlékezése</a:t>
            </a:r>
          </a:p>
          <a:p>
            <a:r>
              <a:rPr lang="hu-HU" dirty="0" err="1" smtClean="0"/>
              <a:t>Tauffer</a:t>
            </a:r>
            <a:r>
              <a:rPr lang="hu-HU" dirty="0" smtClean="0"/>
              <a:t> Vilmos: Semmelweis Ignác</a:t>
            </a:r>
          </a:p>
          <a:p>
            <a:r>
              <a:rPr lang="hu-HU" dirty="0" smtClean="0"/>
              <a:t>Bartucz Lajos (</a:t>
            </a:r>
            <a:r>
              <a:rPr lang="hu-HU" dirty="0"/>
              <a:t>1885–1966</a:t>
            </a:r>
            <a:r>
              <a:rPr lang="hu-HU" dirty="0" smtClean="0"/>
              <a:t>): Semmelweis Ignác (1818–1865)</a:t>
            </a:r>
            <a:r>
              <a:rPr lang="hu-HU" dirty="0"/>
              <a:t> </a:t>
            </a:r>
            <a:r>
              <a:rPr lang="hu-HU" dirty="0" smtClean="0"/>
              <a:t>négyszeri exhumálása </a:t>
            </a:r>
          </a:p>
        </p:txBody>
      </p:sp>
    </p:spTree>
    <p:extLst>
      <p:ext uri="{BB962C8B-B14F-4D97-AF65-F5344CB8AC3E}">
        <p14:creationId xmlns:p14="http://schemas.microsoft.com/office/powerpoint/2010/main" val="84202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73" y="-459432"/>
            <a:ext cx="9162173" cy="11281316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A Semmelweis-reflex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Másodlagos 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 err="1" smtClean="0"/>
              <a:t>Tauffer</a:t>
            </a:r>
            <a:r>
              <a:rPr lang="hu-HU" dirty="0" smtClean="0"/>
              <a:t> Vilmos: Semmelweis Ignác</a:t>
            </a:r>
          </a:p>
          <a:p>
            <a:r>
              <a:rPr lang="hu-HU" dirty="0" err="1" smtClean="0"/>
              <a:t>Győry</a:t>
            </a:r>
            <a:r>
              <a:rPr lang="hu-HU" dirty="0" smtClean="0"/>
              <a:t> Tibor írásai</a:t>
            </a:r>
          </a:p>
          <a:p>
            <a:r>
              <a:rPr lang="hu-HU" dirty="0" smtClean="0"/>
              <a:t>Bartucz Lajos (</a:t>
            </a:r>
            <a:r>
              <a:rPr lang="hu-HU" dirty="0"/>
              <a:t>1885–1966</a:t>
            </a:r>
            <a:r>
              <a:rPr lang="hu-HU" dirty="0" smtClean="0"/>
              <a:t>): Semmelweis Ignác (1818–1865)</a:t>
            </a:r>
            <a:r>
              <a:rPr lang="hu-HU" dirty="0"/>
              <a:t> </a:t>
            </a:r>
            <a:r>
              <a:rPr lang="hu-HU" dirty="0" smtClean="0"/>
              <a:t>négyszeri exhumálása </a:t>
            </a:r>
          </a:p>
          <a:p>
            <a:r>
              <a:rPr lang="hu-HU" dirty="0" smtClean="0"/>
              <a:t>Hidvégi Jenő: Semmelweis Ignác felfedezése és vitája </a:t>
            </a:r>
            <a:r>
              <a:rPr lang="hu-HU" dirty="0" err="1" smtClean="0"/>
              <a:t>Virchow-val</a:t>
            </a:r>
            <a:endParaRPr lang="hu-HU" dirty="0" smtClean="0"/>
          </a:p>
          <a:p>
            <a:r>
              <a:rPr lang="hu-HU" dirty="0" smtClean="0"/>
              <a:t>Varga Benedek: Egy mítosz születése. A Semmelweis doktrína és a Budapesti Királyi </a:t>
            </a:r>
            <a:r>
              <a:rPr lang="hu-HU" dirty="0" err="1" smtClean="0"/>
              <a:t>Orvosegyesület</a:t>
            </a:r>
            <a:endParaRPr lang="hu-HU" baseline="30000" dirty="0" smtClean="0"/>
          </a:p>
          <a:p>
            <a:r>
              <a:rPr lang="hu-HU" dirty="0" err="1" smtClean="0"/>
              <a:t>Dörnyei</a:t>
            </a:r>
            <a:r>
              <a:rPr lang="hu-HU" dirty="0" smtClean="0"/>
              <a:t> Sándor </a:t>
            </a:r>
            <a:r>
              <a:rPr lang="hu-HU" dirty="0"/>
              <a:t>– </a:t>
            </a:r>
            <a:r>
              <a:rPr lang="hu-HU" dirty="0" err="1" smtClean="0"/>
              <a:t>Dörnyeiné</a:t>
            </a:r>
            <a:r>
              <a:rPr lang="hu-HU" dirty="0" smtClean="0"/>
              <a:t> </a:t>
            </a:r>
            <a:r>
              <a:rPr lang="hu-HU" dirty="0" err="1" smtClean="0"/>
              <a:t>Dapsy</a:t>
            </a:r>
            <a:r>
              <a:rPr lang="hu-HU" dirty="0" smtClean="0"/>
              <a:t> </a:t>
            </a:r>
            <a:r>
              <a:rPr lang="hu-HU" dirty="0" err="1" smtClean="0"/>
              <a:t>Henriette</a:t>
            </a:r>
            <a:r>
              <a:rPr lang="hu-HU" dirty="0" smtClean="0"/>
              <a:t>: Semmelweis Ignác (1818–1865) hazai utóéletének első évtizede </a:t>
            </a:r>
          </a:p>
          <a:p>
            <a:r>
              <a:rPr lang="hu-HU" dirty="0" err="1" smtClean="0"/>
              <a:t>Regöly-Mérei</a:t>
            </a:r>
            <a:r>
              <a:rPr lang="hu-HU" dirty="0" smtClean="0"/>
              <a:t> Gyula </a:t>
            </a:r>
            <a:r>
              <a:rPr lang="hu-HU" dirty="0"/>
              <a:t>(1908–1974): </a:t>
            </a:r>
            <a:r>
              <a:rPr lang="hu-HU" dirty="0" smtClean="0"/>
              <a:t>Semmelweis Ignác </a:t>
            </a:r>
            <a:r>
              <a:rPr lang="hu-HU" dirty="0"/>
              <a:t>(1818–1865) </a:t>
            </a:r>
            <a:r>
              <a:rPr lang="hu-HU" dirty="0" smtClean="0"/>
              <a:t>és </a:t>
            </a:r>
            <a:r>
              <a:rPr lang="hu-HU" dirty="0" err="1" smtClean="0"/>
              <a:t>Markusovszky</a:t>
            </a:r>
            <a:r>
              <a:rPr lang="hu-HU" dirty="0" smtClean="0"/>
              <a:t> Lajos (1815–1893) orvosi szemlélete </a:t>
            </a:r>
          </a:p>
          <a:p>
            <a:r>
              <a:rPr lang="hu-HU" dirty="0" smtClean="0"/>
              <a:t>Benedek István: Semmelweis és kora (1973.)</a:t>
            </a:r>
          </a:p>
          <a:p>
            <a:r>
              <a:rPr lang="hu-HU" dirty="0" smtClean="0"/>
              <a:t>Benedek István: Semmelweis betegsége (1978.)</a:t>
            </a:r>
          </a:p>
          <a:p>
            <a:r>
              <a:rPr lang="hu-HU" dirty="0" smtClean="0"/>
              <a:t>Szállási Árpád írásai</a:t>
            </a:r>
          </a:p>
          <a:p>
            <a:r>
              <a:rPr lang="hu-HU" dirty="0" err="1" smtClean="0"/>
              <a:t>Gortvay</a:t>
            </a:r>
            <a:r>
              <a:rPr lang="hu-HU" dirty="0" smtClean="0"/>
              <a:t> – Zoltán: Semmelweis élete és munkássága (1966.)</a:t>
            </a:r>
          </a:p>
        </p:txBody>
      </p:sp>
    </p:spTree>
    <p:extLst>
      <p:ext uri="{BB962C8B-B14F-4D97-AF65-F5344CB8AC3E}">
        <p14:creationId xmlns:p14="http://schemas.microsoft.com/office/powerpoint/2010/main" val="93209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Élettörténeti 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Gyermekkor, fiatalkor: 1818 – 1846</a:t>
            </a:r>
          </a:p>
          <a:p>
            <a:pPr lvl="1"/>
            <a:r>
              <a:rPr lang="hu-HU" dirty="0" smtClean="0"/>
              <a:t>Kevés adat</a:t>
            </a:r>
          </a:p>
          <a:p>
            <a:pPr lvl="1"/>
            <a:r>
              <a:rPr lang="hu-HU" dirty="0" smtClean="0"/>
              <a:t>Polgári család, tisztes megélhetés</a:t>
            </a:r>
          </a:p>
          <a:p>
            <a:pPr lvl="1"/>
            <a:r>
              <a:rPr lang="hu-HU" dirty="0" smtClean="0"/>
              <a:t>Nem ismertek zavaró tényezők</a:t>
            </a:r>
          </a:p>
          <a:p>
            <a:pPr lvl="1"/>
            <a:r>
              <a:rPr lang="hu-HU" dirty="0" smtClean="0"/>
              <a:t>Kitűnő tanuló</a:t>
            </a:r>
          </a:p>
          <a:p>
            <a:pPr lvl="1"/>
            <a:r>
              <a:rPr lang="hu-HU" dirty="0" smtClean="0"/>
              <a:t>Apja hadbírónak szánja</a:t>
            </a:r>
          </a:p>
          <a:p>
            <a:pPr lvl="1"/>
            <a:r>
              <a:rPr lang="hu-HU" dirty="0" smtClean="0"/>
              <a:t>1 év jog</a:t>
            </a:r>
          </a:p>
          <a:p>
            <a:pPr lvl="1"/>
            <a:r>
              <a:rPr lang="hu-HU" dirty="0" smtClean="0"/>
              <a:t>Orvosi tanulmányok Bécsben és Budapesten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4038600" cy="2347017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53474"/>
            <a:ext cx="1770672" cy="2169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Élettörténeti adatok: </a:t>
            </a:r>
            <a:br>
              <a:rPr lang="hu-HU" dirty="0" smtClean="0"/>
            </a:br>
            <a:r>
              <a:rPr lang="hu-HU" dirty="0" smtClean="0"/>
              <a:t>Bécs 1846 – 1850.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92896"/>
            <a:ext cx="3600400" cy="2230282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/>
              <a:t>Kinevezés, kutatás 1846.</a:t>
            </a:r>
          </a:p>
          <a:p>
            <a:r>
              <a:rPr lang="hu-HU" dirty="0"/>
              <a:t>A felfedezés: 1847.</a:t>
            </a:r>
          </a:p>
          <a:p>
            <a:r>
              <a:rPr lang="hu-HU" dirty="0"/>
              <a:t>Az aszeptikus gyakorlat: 1847-1850.</a:t>
            </a:r>
          </a:p>
          <a:p>
            <a:r>
              <a:rPr lang="hu-HU" dirty="0"/>
              <a:t>Küzdelem a magántanári állásért: 1850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Élettörténeti adatok: </a:t>
            </a:r>
            <a:br>
              <a:rPr lang="hu-HU" dirty="0" smtClean="0"/>
            </a:br>
            <a:r>
              <a:rPr lang="hu-HU" dirty="0" smtClean="0"/>
              <a:t>Bécs 1846 – 1850.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Kinevezés, kutatás 1846.</a:t>
            </a:r>
          </a:p>
          <a:p>
            <a:pPr lvl="1"/>
            <a:r>
              <a:rPr lang="hu-HU" dirty="0" smtClean="0"/>
              <a:t>A kutatás fő motivációja érzelmi-etikai</a:t>
            </a:r>
          </a:p>
          <a:p>
            <a:pPr lvl="1"/>
            <a:r>
              <a:rPr lang="hu-HU" dirty="0" smtClean="0"/>
              <a:t>Rendkívüli buzgalom, felfokozott aktivitás</a:t>
            </a:r>
          </a:p>
          <a:p>
            <a:pPr lvl="1"/>
            <a:r>
              <a:rPr lang="hu-HU" dirty="0" smtClean="0"/>
              <a:t>38.000 kóresetet áttanulmányoz fél év alatt</a:t>
            </a:r>
          </a:p>
          <a:p>
            <a:pPr lvl="1"/>
            <a:r>
              <a:rPr lang="hu-HU" dirty="0" smtClean="0"/>
              <a:t>Statisztikákat készít</a:t>
            </a:r>
          </a:p>
          <a:p>
            <a:pPr lvl="1"/>
            <a:r>
              <a:rPr lang="hu-HU" dirty="0" smtClean="0"/>
              <a:t>Módszeresen felépített, kizáráson alapuló vizsgálat</a:t>
            </a:r>
          </a:p>
          <a:p>
            <a:pPr lvl="1"/>
            <a:r>
              <a:rPr lang="hu-HU" dirty="0" smtClean="0"/>
              <a:t>Főnökét (Klein) és a bábákat diplomatikus eszközökkel tartja távol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Élettörténeti adatok: </a:t>
            </a:r>
            <a:br>
              <a:rPr lang="hu-HU" dirty="0" smtClean="0"/>
            </a:br>
            <a:r>
              <a:rPr lang="hu-HU" dirty="0" smtClean="0"/>
              <a:t>Bécs 1846 – 1850.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A felfedezés: 1847.</a:t>
            </a:r>
          </a:p>
          <a:p>
            <a:pPr lvl="1"/>
            <a:r>
              <a:rPr lang="hu-HU" dirty="0" err="1" smtClean="0"/>
              <a:t>Kolletschka</a:t>
            </a:r>
            <a:r>
              <a:rPr lang="hu-HU" dirty="0" smtClean="0"/>
              <a:t> halála nyomán hirtelen „világosodik meg”</a:t>
            </a:r>
          </a:p>
          <a:p>
            <a:pPr lvl="1"/>
            <a:r>
              <a:rPr lang="hu-HU" dirty="0" smtClean="0"/>
              <a:t>Azonnal elemzi a lehetséges gyakorlati megelőzési módokat</a:t>
            </a:r>
          </a:p>
          <a:p>
            <a:pPr lvl="1"/>
            <a:r>
              <a:rPr lang="hu-HU" dirty="0" smtClean="0"/>
              <a:t>Klórvizes kézmosás mellett folytatja a statisztikát, korrigálja nézeteit</a:t>
            </a:r>
          </a:p>
          <a:p>
            <a:pPr lvl="1"/>
            <a:r>
              <a:rPr lang="hu-HU" dirty="0" smtClean="0"/>
              <a:t>Klein professzort nyilvánosan konfrontálja</a:t>
            </a:r>
          </a:p>
          <a:p>
            <a:pPr lvl="1"/>
            <a:r>
              <a:rPr lang="hu-HU" dirty="0" smtClean="0"/>
              <a:t>Nem hosszabbítják meg a szerződését</a:t>
            </a:r>
          </a:p>
          <a:p>
            <a:pPr lvl="1"/>
            <a:r>
              <a:rPr lang="hu-HU" dirty="0" smtClean="0"/>
              <a:t>Állatkísérleteket végez, de azokkal hamar felhagy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48" y="2615025"/>
            <a:ext cx="2508504" cy="2496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Élettörténeti adatok: </a:t>
            </a:r>
            <a:br>
              <a:rPr lang="hu-HU" dirty="0" smtClean="0"/>
            </a:br>
            <a:r>
              <a:rPr lang="hu-HU" dirty="0" smtClean="0"/>
              <a:t>Bécs 1846 – 1850.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08" y="1658764"/>
            <a:ext cx="1182211" cy="1626221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Az aszeptikus gyakorlat: 1847 – 1850.</a:t>
            </a:r>
          </a:p>
          <a:p>
            <a:pPr lvl="1"/>
            <a:r>
              <a:rPr lang="hu-HU" dirty="0" smtClean="0"/>
              <a:t>Skoda, </a:t>
            </a:r>
            <a:r>
              <a:rPr lang="hu-HU" dirty="0" err="1" smtClean="0"/>
              <a:t>Rokitansky</a:t>
            </a:r>
            <a:r>
              <a:rPr lang="hu-HU" dirty="0" smtClean="0"/>
              <a:t>, </a:t>
            </a:r>
            <a:r>
              <a:rPr lang="hu-HU" dirty="0" err="1" smtClean="0"/>
              <a:t>Hebra</a:t>
            </a:r>
            <a:r>
              <a:rPr lang="hu-HU" dirty="0" smtClean="0"/>
              <a:t>, </a:t>
            </a:r>
            <a:r>
              <a:rPr lang="hu-HU" dirty="0" err="1" smtClean="0"/>
              <a:t>Helm</a:t>
            </a:r>
            <a:r>
              <a:rPr lang="hu-HU" dirty="0" smtClean="0"/>
              <a:t>, Haller támogatja</a:t>
            </a:r>
          </a:p>
          <a:p>
            <a:pPr lvl="1"/>
            <a:r>
              <a:rPr lang="hu-HU" dirty="0" smtClean="0"/>
              <a:t>1 </a:t>
            </a:r>
            <a:r>
              <a:rPr lang="hu-HU" dirty="0"/>
              <a:t>előadás</a:t>
            </a:r>
          </a:p>
          <a:p>
            <a:pPr lvl="1"/>
            <a:r>
              <a:rPr lang="hu-HU" dirty="0"/>
              <a:t>Eredményeit NEM publikálja (ehelyett levelez): „nem tudok írni”</a:t>
            </a:r>
          </a:p>
          <a:p>
            <a:pPr lvl="1"/>
            <a:r>
              <a:rPr lang="hu-HU" dirty="0"/>
              <a:t>Visszajelzésekre szelektíven reagál (pl. Simpson)</a:t>
            </a:r>
          </a:p>
          <a:p>
            <a:pPr lvl="1"/>
            <a:r>
              <a:rPr lang="hu-HU" dirty="0"/>
              <a:t>Publikációk: </a:t>
            </a:r>
            <a:r>
              <a:rPr lang="hu-HU" dirty="0" err="1"/>
              <a:t>Hebra</a:t>
            </a:r>
            <a:r>
              <a:rPr lang="hu-HU" dirty="0"/>
              <a:t>, Skoda (1848.)</a:t>
            </a:r>
          </a:p>
          <a:p>
            <a:pPr lvl="1"/>
            <a:r>
              <a:rPr lang="hu-HU" dirty="0"/>
              <a:t>Magántanári állást hosszú idő után, korlátozásokkal kap</a:t>
            </a:r>
          </a:p>
          <a:p>
            <a:pPr lvl="1"/>
            <a:r>
              <a:rPr lang="hu-HU" dirty="0"/>
              <a:t>A siker kapujában váratlanul elhagyja Bécset (1850</a:t>
            </a:r>
            <a:r>
              <a:rPr lang="hu-HU" dirty="0" smtClean="0"/>
              <a:t>.)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17032"/>
            <a:ext cx="4422648" cy="220065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446" y="1700399"/>
            <a:ext cx="1286876" cy="158458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66" y="1700399"/>
            <a:ext cx="1255868" cy="1584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Élettörténeti adatok: </a:t>
            </a:r>
            <a:br>
              <a:rPr lang="hu-HU" dirty="0" smtClean="0"/>
            </a:br>
            <a:r>
              <a:rPr lang="hu-HU" dirty="0" smtClean="0"/>
              <a:t>Budapest 1850 – 1865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66" y="2564905"/>
            <a:ext cx="4036326" cy="2603430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Szt. Rókus Kórház osztályvezetője</a:t>
            </a:r>
          </a:p>
          <a:p>
            <a:r>
              <a:rPr lang="hu-HU" dirty="0"/>
              <a:t>Egyetemi tanár: 1855-től</a:t>
            </a:r>
          </a:p>
          <a:p>
            <a:r>
              <a:rPr lang="hu-HU" dirty="0"/>
              <a:t>Házasság 1857.</a:t>
            </a:r>
          </a:p>
          <a:p>
            <a:r>
              <a:rPr lang="hu-HU" dirty="0"/>
              <a:t>Orvosi Hetilap közleménye 1858.</a:t>
            </a:r>
          </a:p>
          <a:p>
            <a:r>
              <a:rPr lang="hu-HU" dirty="0" err="1"/>
              <a:t>Aetiologia</a:t>
            </a:r>
            <a:r>
              <a:rPr lang="hu-HU" dirty="0"/>
              <a:t> 1857 – 1861.</a:t>
            </a:r>
          </a:p>
          <a:p>
            <a:r>
              <a:rPr lang="hu-HU" dirty="0"/>
              <a:t>Nyílt levelek 1861 – 1862.</a:t>
            </a:r>
          </a:p>
          <a:p>
            <a:r>
              <a:rPr lang="hu-HU" dirty="0"/>
              <a:t>Áttér az operatív nőgyógyászat kutatására 1863 – 1864.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Élettörténeti adatok: </a:t>
            </a:r>
            <a:br>
              <a:rPr lang="hu-HU" dirty="0" smtClean="0"/>
            </a:br>
            <a:r>
              <a:rPr lang="hu-HU" dirty="0" smtClean="0"/>
              <a:t>Budapest 1850 – 1865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Szt. Rókus Kórház osztályvezetője</a:t>
            </a:r>
          </a:p>
          <a:p>
            <a:pPr lvl="1"/>
            <a:r>
              <a:rPr lang="hu-HU" dirty="0" smtClean="0"/>
              <a:t>Kemény harcok a </a:t>
            </a:r>
            <a:r>
              <a:rPr lang="hu-HU" dirty="0" err="1" smtClean="0"/>
              <a:t>kórházhigiéné</a:t>
            </a:r>
            <a:r>
              <a:rPr lang="hu-HU" dirty="0" smtClean="0"/>
              <a:t> érdekében a gazdasági irányítással</a:t>
            </a:r>
          </a:p>
          <a:p>
            <a:pPr lvl="1"/>
            <a:r>
              <a:rPr lang="hu-HU" dirty="0" smtClean="0"/>
              <a:t>Impulzív, de hatékony lépések</a:t>
            </a:r>
          </a:p>
          <a:p>
            <a:pPr lvl="1"/>
            <a:r>
              <a:rPr lang="hu-HU" dirty="0" smtClean="0"/>
              <a:t>Aszepszis következetes érvényesítése</a:t>
            </a:r>
          </a:p>
          <a:p>
            <a:pPr lvl="1"/>
            <a:r>
              <a:rPr lang="hu-HU" dirty="0" err="1" smtClean="0"/>
              <a:t>Orvosszakmai</a:t>
            </a:r>
            <a:r>
              <a:rPr lang="hu-HU" dirty="0" smtClean="0"/>
              <a:t> szempontok érvényesítése a gazdasági szempontokkal szemben</a:t>
            </a:r>
          </a:p>
          <a:p>
            <a:pPr lvl="1"/>
            <a:r>
              <a:rPr lang="hu-HU" dirty="0" smtClean="0"/>
              <a:t>Számos konfliktust vállal, megrovásban is részesül</a:t>
            </a:r>
          </a:p>
          <a:p>
            <a:pPr lvl="1"/>
            <a:r>
              <a:rPr lang="hu-HU" dirty="0" smtClean="0"/>
              <a:t>De: lemondását nem fogadják el</a:t>
            </a:r>
          </a:p>
          <a:p>
            <a:pPr lvl="1"/>
            <a:r>
              <a:rPr lang="hu-HU" dirty="0" smtClean="0"/>
              <a:t>Később gazdasági vezető lesz</a:t>
            </a:r>
          </a:p>
          <a:p>
            <a:pPr lvl="1"/>
            <a:r>
              <a:rPr lang="hu-HU" dirty="0" smtClean="0"/>
              <a:t>A Helytartótanács kötelezően bevezeti a klórvizes kézmosást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Élettörténeti adatok: </a:t>
            </a:r>
            <a:br>
              <a:rPr lang="hu-HU" dirty="0" smtClean="0"/>
            </a:br>
            <a:r>
              <a:rPr lang="hu-HU" dirty="0" smtClean="0"/>
              <a:t>Budapest 1850 – 1860.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Házasság 1857.</a:t>
            </a:r>
          </a:p>
          <a:p>
            <a:pPr lvl="1"/>
            <a:r>
              <a:rPr lang="hu-HU" dirty="0" smtClean="0"/>
              <a:t>Fizikailag egészséges (de: 2 baleset ebben az évben)</a:t>
            </a:r>
          </a:p>
          <a:p>
            <a:pPr lvl="1"/>
            <a:r>
              <a:rPr lang="hu-HU" dirty="0" smtClean="0"/>
              <a:t>Kedves</a:t>
            </a:r>
          </a:p>
          <a:p>
            <a:pPr lvl="1"/>
            <a:r>
              <a:rPr lang="hu-HU" dirty="0" smtClean="0"/>
              <a:t>Lelkiismeretes</a:t>
            </a:r>
          </a:p>
          <a:p>
            <a:pPr lvl="1"/>
            <a:r>
              <a:rPr lang="hu-HU" dirty="0" smtClean="0"/>
              <a:t>Jólelkű</a:t>
            </a:r>
          </a:p>
          <a:p>
            <a:pPr lvl="1"/>
            <a:r>
              <a:rPr lang="hu-HU" dirty="0" smtClean="0"/>
              <a:t>Kötelességtudó</a:t>
            </a:r>
          </a:p>
          <a:p>
            <a:pPr lvl="1"/>
            <a:r>
              <a:rPr lang="hu-HU" dirty="0" smtClean="0"/>
              <a:t>Gondoskodó</a:t>
            </a:r>
          </a:p>
          <a:p>
            <a:pPr lvl="1"/>
            <a:r>
              <a:rPr lang="hu-HU" dirty="0" smtClean="0"/>
              <a:t>Mindig rendelkezésre áll</a:t>
            </a:r>
          </a:p>
          <a:p>
            <a:pPr lvl="1"/>
            <a:r>
              <a:rPr lang="hu-HU" dirty="0" smtClean="0"/>
              <a:t>Anyagi, üzleti fronton ügyetlen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73838"/>
            <a:ext cx="4038600" cy="25786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Élettörténeti adatok: </a:t>
            </a:r>
            <a:br>
              <a:rPr lang="hu-HU" dirty="0" smtClean="0"/>
            </a:br>
            <a:r>
              <a:rPr lang="hu-HU" dirty="0" smtClean="0"/>
              <a:t>Budapest 1850 – 1865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3240359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Egyetemi tanár: 1855-től</a:t>
            </a:r>
          </a:p>
          <a:p>
            <a:pPr lvl="1"/>
            <a:r>
              <a:rPr lang="hu-HU" dirty="0" smtClean="0"/>
              <a:t>Kedvezőtlen körülmények</a:t>
            </a:r>
          </a:p>
          <a:p>
            <a:pPr lvl="2"/>
            <a:r>
              <a:rPr lang="hu-HU" dirty="0" smtClean="0"/>
              <a:t>Bábák és orvostanhallgatók együtt, nagy létszámban</a:t>
            </a:r>
          </a:p>
          <a:p>
            <a:pPr lvl="2"/>
            <a:r>
              <a:rPr lang="hu-HU" dirty="0" smtClean="0"/>
              <a:t>Szülészet kiegészítő tantárgy</a:t>
            </a:r>
          </a:p>
          <a:p>
            <a:pPr lvl="1"/>
            <a:r>
              <a:rPr lang="hu-HU" dirty="0" smtClean="0"/>
              <a:t>1860. után tematikus beszűkülés, impulzivitás fokozódása</a:t>
            </a:r>
          </a:p>
          <a:p>
            <a:pPr lvl="2"/>
            <a:r>
              <a:rPr lang="hu-HU" dirty="0" smtClean="0"/>
              <a:t>Megosztja a hallgatóságot</a:t>
            </a:r>
          </a:p>
          <a:p>
            <a:pPr lvl="2"/>
            <a:r>
              <a:rPr lang="hu-HU" dirty="0" smtClean="0"/>
              <a:t>Egyre jobban beszűkül az aszepszisre</a:t>
            </a:r>
          </a:p>
          <a:p>
            <a:pPr lvl="2"/>
            <a:r>
              <a:rPr lang="hu-HU" dirty="0" smtClean="0"/>
              <a:t>Szankcionálja az elveinek figyelmen kívül hagyását</a:t>
            </a:r>
          </a:p>
          <a:p>
            <a:pPr lvl="2"/>
            <a:r>
              <a:rPr lang="hu-HU" dirty="0" smtClean="0"/>
              <a:t>Eleinte joviális, később „dörgő </a:t>
            </a:r>
            <a:r>
              <a:rPr lang="hu-HU" dirty="0" err="1" smtClean="0"/>
              <a:t>Juppiter</a:t>
            </a:r>
            <a:r>
              <a:rPr lang="hu-HU" dirty="0" smtClean="0"/>
              <a:t>”, katalógusok</a:t>
            </a:r>
          </a:p>
          <a:p>
            <a:pPr lvl="2"/>
            <a:r>
              <a:rPr lang="hu-HU" dirty="0" smtClean="0"/>
              <a:t>Hallgatóságát számtalanszor megbántja, majd tréfálkozik</a:t>
            </a:r>
          </a:p>
          <a:p>
            <a:pPr lvl="1"/>
            <a:r>
              <a:rPr lang="hu-HU" dirty="0" smtClean="0"/>
              <a:t>Testi elaggás 1857-65. között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3" y="4836828"/>
            <a:ext cx="8964488" cy="200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Bécs, </a:t>
            </a:r>
            <a:r>
              <a:rPr lang="hu-HU" dirty="0" err="1" smtClean="0"/>
              <a:t>Allgemeines</a:t>
            </a:r>
            <a:r>
              <a:rPr lang="hu-HU" dirty="0" smtClean="0"/>
              <a:t> </a:t>
            </a:r>
            <a:r>
              <a:rPr lang="hu-HU" dirty="0" err="1" smtClean="0"/>
              <a:t>Krankenhaus</a:t>
            </a:r>
            <a:r>
              <a:rPr lang="hu-HU" dirty="0" smtClean="0"/>
              <a:t>, 1846.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44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Élettörténeti adatok: </a:t>
            </a:r>
            <a:br>
              <a:rPr lang="hu-HU" dirty="0" smtClean="0"/>
            </a:br>
            <a:r>
              <a:rPr lang="hu-HU" dirty="0" smtClean="0"/>
              <a:t>Utolsó hónapok 1865 tavasz-nyár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Júliusban hirtelen megváltozik a viselkedése</a:t>
            </a:r>
          </a:p>
          <a:p>
            <a:pPr lvl="1"/>
            <a:r>
              <a:rPr lang="hu-HU" dirty="0" smtClean="0"/>
              <a:t>Egyetemi szavazáson bábaesküt olvas fel: hazakísérik</a:t>
            </a:r>
          </a:p>
          <a:p>
            <a:pPr lvl="1"/>
            <a:r>
              <a:rPr lang="hu-HU" dirty="0" smtClean="0"/>
              <a:t>Csúnyán kezd beszélni, meztelenül járkál otthon, agitált</a:t>
            </a:r>
          </a:p>
          <a:p>
            <a:pPr lvl="1"/>
            <a:r>
              <a:rPr lang="hu-HU" dirty="0" smtClean="0"/>
              <a:t>Mértéktelenül eszik-iszik, </a:t>
            </a:r>
            <a:r>
              <a:rPr lang="hu-HU" dirty="0" err="1" smtClean="0"/>
              <a:t>hiperszexualitás</a:t>
            </a:r>
            <a:r>
              <a:rPr lang="hu-HU" dirty="0" smtClean="0"/>
              <a:t> jelentkezik</a:t>
            </a:r>
          </a:p>
          <a:p>
            <a:pPr lvl="1"/>
            <a:r>
              <a:rPr lang="hu-HU" dirty="0" smtClean="0"/>
              <a:t>Esténként, éjszakánként betegeket akar látogatni: „kicselezik”</a:t>
            </a:r>
          </a:p>
          <a:p>
            <a:pPr lvl="1"/>
            <a:r>
              <a:rPr lang="hu-HU" dirty="0" smtClean="0"/>
              <a:t>Eltiltják betegeitől, két orvos felügyeli</a:t>
            </a:r>
          </a:p>
          <a:p>
            <a:r>
              <a:rPr lang="hu-HU" dirty="0" smtClean="0"/>
              <a:t>Július végén Bécsbe szállítják, ahol </a:t>
            </a:r>
            <a:r>
              <a:rPr lang="hu-HU" dirty="0" err="1" smtClean="0"/>
              <a:t>Hebra</a:t>
            </a:r>
            <a:r>
              <a:rPr lang="hu-HU" dirty="0" smtClean="0"/>
              <a:t> magán-tébolydába csalja</a:t>
            </a:r>
          </a:p>
          <a:p>
            <a:pPr lvl="1"/>
            <a:r>
              <a:rPr lang="hu-HU" dirty="0" smtClean="0"/>
              <a:t>Bezárják, elhanyagolják, valószínűleg bántalmazzák</a:t>
            </a:r>
          </a:p>
          <a:p>
            <a:pPr lvl="1"/>
            <a:r>
              <a:rPr lang="hu-HU" dirty="0" smtClean="0"/>
              <a:t>Orvosi ellátást nem kap</a:t>
            </a:r>
          </a:p>
          <a:p>
            <a:pPr lvl="1"/>
            <a:r>
              <a:rPr lang="hu-HU" dirty="0" smtClean="0"/>
              <a:t>Szepszisben meghal augusztus 13-án</a:t>
            </a:r>
          </a:p>
          <a:p>
            <a:r>
              <a:rPr lang="hu-HU" dirty="0" smtClean="0"/>
              <a:t>Gyorsan „elfelejtik”, évtizedekkel később rehabilitálják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0" y="0"/>
            <a:ext cx="9144000" cy="68580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742384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Van-e zavar az élettörténetben?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9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Diszfunkció és stressz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73" y="1196753"/>
            <a:ext cx="876406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87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Működési zavar az élettörténetben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/>
              <a:t>Fiatalkor, tevékenység a felfedezésig –1847.</a:t>
            </a:r>
          </a:p>
          <a:p>
            <a:r>
              <a:rPr lang="hu-HU" sz="2800" dirty="0" smtClean="0"/>
              <a:t>A felfedezéstől a bécsi korszak végéig 1847-1850.</a:t>
            </a:r>
          </a:p>
          <a:p>
            <a:r>
              <a:rPr lang="hu-HU" sz="2800" dirty="0" smtClean="0"/>
              <a:t>A Szent Rókus Kórházban 1850-’65.</a:t>
            </a:r>
          </a:p>
          <a:p>
            <a:r>
              <a:rPr lang="hu-HU" sz="2800" dirty="0" smtClean="0"/>
              <a:t>Az </a:t>
            </a:r>
            <a:r>
              <a:rPr lang="hu-HU" sz="2800" dirty="0" err="1" smtClean="0"/>
              <a:t>Aetiologia</a:t>
            </a:r>
            <a:r>
              <a:rPr lang="hu-HU" sz="2800" dirty="0" smtClean="0"/>
              <a:t> megjelenése 1860.</a:t>
            </a:r>
          </a:p>
          <a:p>
            <a:r>
              <a:rPr lang="hu-HU" sz="2800" dirty="0" smtClean="0"/>
              <a:t>A nyílt levelek 1861-’62.</a:t>
            </a:r>
          </a:p>
          <a:p>
            <a:r>
              <a:rPr lang="hu-HU" sz="2800" dirty="0" smtClean="0"/>
              <a:t>Utolsó négy év 1862 – ’65.</a:t>
            </a:r>
          </a:p>
          <a:p>
            <a:r>
              <a:rPr lang="hu-HU" sz="2800" dirty="0" smtClean="0"/>
              <a:t>Utolsó egy hónap 1865. nyár</a:t>
            </a:r>
          </a:p>
          <a:p>
            <a:endParaRPr lang="hu-HU" dirty="0"/>
          </a:p>
        </p:txBody>
      </p:sp>
      <p:sp>
        <p:nvSpPr>
          <p:cNvPr id="5" name="Jobb oldali kapcsos zárójel 4"/>
          <p:cNvSpPr/>
          <p:nvPr/>
        </p:nvSpPr>
        <p:spPr>
          <a:xfrm>
            <a:off x="7790194" y="1768592"/>
            <a:ext cx="285752" cy="12144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Jobb oldali kapcsos zárójel 5"/>
          <p:cNvSpPr/>
          <p:nvPr/>
        </p:nvSpPr>
        <p:spPr>
          <a:xfrm>
            <a:off x="7215174" y="2826083"/>
            <a:ext cx="285752" cy="15716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Jobb oldali kapcsos zárójel 6"/>
          <p:cNvSpPr/>
          <p:nvPr/>
        </p:nvSpPr>
        <p:spPr>
          <a:xfrm>
            <a:off x="5364088" y="3904762"/>
            <a:ext cx="285752" cy="12144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8075946" y="1900141"/>
            <a:ext cx="1068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Lehetsé-ges</a:t>
            </a:r>
            <a:r>
              <a:rPr lang="hu-HU" dirty="0" smtClean="0"/>
              <a:t> disz-funkció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7358050" y="3288736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Mérsékelt diszfunkció jelei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627341" y="4078063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Egyre fokozódó, nyilvánvaló diszfunkció</a:t>
            </a:r>
            <a:endParaRPr lang="hu-HU" dirty="0"/>
          </a:p>
        </p:txBody>
      </p:sp>
      <p:cxnSp>
        <p:nvCxnSpPr>
          <p:cNvPr id="14" name="Szögletes összekötő 13"/>
          <p:cNvCxnSpPr/>
          <p:nvPr/>
        </p:nvCxnSpPr>
        <p:spPr>
          <a:xfrm>
            <a:off x="3435911" y="5176820"/>
            <a:ext cx="1285884" cy="256104"/>
          </a:xfrm>
          <a:prstGeom prst="bentConnector3">
            <a:avLst>
              <a:gd name="adj1" fmla="val -96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4888929" y="530487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Súlyos diszfunkció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084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Mentális zavarra utaló 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A felfedezésről nem publikált 13 évig! („nem tudok írni”)</a:t>
            </a:r>
          </a:p>
          <a:p>
            <a:r>
              <a:rPr lang="hu-HU" dirty="0" smtClean="0"/>
              <a:t>Aktivitási szint hullámzásai (mennyiségi hullámzás)</a:t>
            </a:r>
          </a:p>
          <a:p>
            <a:r>
              <a:rPr lang="hu-HU" dirty="0" smtClean="0"/>
              <a:t>Hirtelen motivációs váltások (minőségi hullámzás)</a:t>
            </a:r>
          </a:p>
          <a:p>
            <a:pPr lvl="1"/>
            <a:r>
              <a:rPr lang="hu-HU" dirty="0" smtClean="0"/>
              <a:t>Egyetemváltás (jogász -&gt; orvos, Bécs – Budapest)</a:t>
            </a:r>
          </a:p>
          <a:p>
            <a:pPr lvl="1"/>
            <a:r>
              <a:rPr lang="hu-HU" dirty="0" smtClean="0"/>
              <a:t>Állatkísérletek abbahagyása</a:t>
            </a:r>
          </a:p>
          <a:p>
            <a:pPr lvl="1"/>
            <a:r>
              <a:rPr lang="hu-HU" dirty="0" smtClean="0"/>
              <a:t>Bécsi magántanári állás elhagyása</a:t>
            </a:r>
          </a:p>
          <a:p>
            <a:pPr lvl="1"/>
            <a:r>
              <a:rPr lang="hu-HU" dirty="0" smtClean="0"/>
              <a:t>Gyermekágyi láz témája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Mentális zavarra utaló 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Változó színvonalú (hullámzó/hanyatló?) szellemi teljesítmény a közleményekben</a:t>
            </a:r>
          </a:p>
          <a:p>
            <a:pPr lvl="1"/>
            <a:r>
              <a:rPr lang="hu-HU" dirty="0" smtClean="0"/>
              <a:t>Figyelmetlenség (előadás, cikk &lt; könyv &lt; nyílt levelek)</a:t>
            </a:r>
          </a:p>
          <a:p>
            <a:pPr lvl="2"/>
            <a:r>
              <a:rPr lang="hu-HU" dirty="0" smtClean="0"/>
              <a:t>Számolási hibák</a:t>
            </a:r>
          </a:p>
          <a:p>
            <a:pPr lvl="2"/>
            <a:r>
              <a:rPr lang="hu-HU" dirty="0" smtClean="0"/>
              <a:t>Sorozatos elírások (diszgráfia?)</a:t>
            </a:r>
          </a:p>
          <a:p>
            <a:pPr lvl="2"/>
            <a:r>
              <a:rPr lang="hu-HU" dirty="0" smtClean="0"/>
              <a:t>Önismétlés</a:t>
            </a:r>
          </a:p>
          <a:p>
            <a:pPr lvl="1"/>
            <a:r>
              <a:rPr lang="hu-HU" dirty="0" smtClean="0"/>
              <a:t>Terjedelmi túltengés (könyv, nyílt levelek)</a:t>
            </a:r>
          </a:p>
          <a:p>
            <a:pPr lvl="1"/>
            <a:r>
              <a:rPr lang="hu-HU" dirty="0" smtClean="0"/>
              <a:t>Növekvő </a:t>
            </a:r>
            <a:r>
              <a:rPr lang="hu-HU" dirty="0" err="1" smtClean="0"/>
              <a:t>egyénieskedés</a:t>
            </a:r>
            <a:r>
              <a:rPr lang="hu-HU" dirty="0" smtClean="0"/>
              <a:t> az érthetőség rovására (nyílt levelek)</a:t>
            </a:r>
          </a:p>
          <a:p>
            <a:pPr lvl="2"/>
            <a:r>
              <a:rPr lang="hu-HU" dirty="0" smtClean="0"/>
              <a:t>Szóhasználat változása, érzelmi érvek</a:t>
            </a:r>
          </a:p>
          <a:p>
            <a:pPr lvl="2"/>
            <a:r>
              <a:rPr lang="hu-HU" dirty="0" smtClean="0"/>
              <a:t>Egyre bonyolultabb levezetések</a:t>
            </a:r>
          </a:p>
          <a:p>
            <a:pPr lvl="2"/>
            <a:r>
              <a:rPr lang="hu-HU" dirty="0" smtClean="0"/>
              <a:t>Tizedes tört helyett egész szám és racionális szám keverékének használata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Mentális zavarra utaló 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Rosszul megválasztott kommunikációs felületek, módszerek</a:t>
            </a:r>
          </a:p>
          <a:p>
            <a:pPr lvl="1"/>
            <a:r>
              <a:rPr lang="hu-HU" dirty="0" smtClean="0"/>
              <a:t>Nyílt levél, támadó hangnem</a:t>
            </a:r>
          </a:p>
          <a:p>
            <a:pPr lvl="1"/>
            <a:r>
              <a:rPr lang="hu-HU" dirty="0" smtClean="0"/>
              <a:t>Nyilvános tanítás utcán, közterületeken</a:t>
            </a:r>
          </a:p>
          <a:p>
            <a:pPr lvl="1"/>
            <a:r>
              <a:rPr lang="hu-HU" dirty="0" smtClean="0"/>
              <a:t>Egyetemi oktatás beszűkülése</a:t>
            </a:r>
          </a:p>
          <a:p>
            <a:r>
              <a:rPr lang="hu-HU" dirty="0" smtClean="0"/>
              <a:t>Az elmélet megmerevedése 1860. után</a:t>
            </a:r>
          </a:p>
          <a:p>
            <a:pPr lvl="1"/>
            <a:r>
              <a:rPr lang="hu-HU" dirty="0" smtClean="0"/>
              <a:t>Régi bécsi adatok ismételgetése</a:t>
            </a:r>
          </a:p>
          <a:p>
            <a:pPr lvl="1"/>
            <a:r>
              <a:rPr lang="hu-HU" dirty="0" smtClean="0"/>
              <a:t>Módszertan változatlansága</a:t>
            </a:r>
          </a:p>
          <a:p>
            <a:pPr lvl="1"/>
            <a:r>
              <a:rPr lang="hu-HU" dirty="0" smtClean="0"/>
              <a:t>Pasteur, Koch, más kutatók eredményeinek figyelmen kívül hagyása</a:t>
            </a:r>
          </a:p>
          <a:p>
            <a:pPr lvl="1"/>
            <a:r>
              <a:rPr lang="hu-HU" dirty="0" smtClean="0"/>
              <a:t>Érdeklődés elvesztése a gyermekágyi láz, valamint a tudományos társasági élet iránt</a:t>
            </a:r>
          </a:p>
          <a:p>
            <a:r>
              <a:rPr lang="hu-HU" dirty="0" smtClean="0"/>
              <a:t>Fia, Szemerényi Béla búskomorsága és öngyilkossága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Mentális zavarra NEM utaló 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A „megszállott meggyőződés” és az arrogancia önmagukban NEM feltétlenül kórjelzők!</a:t>
            </a:r>
          </a:p>
          <a:p>
            <a:pPr lvl="1"/>
            <a:r>
              <a:rPr lang="hu-HU" dirty="0" smtClean="0"/>
              <a:t>Emberszerető, kedves, etikus orvos ésszerűen felismeri, hogy maga okozta sokak halálát -&gt; </a:t>
            </a:r>
            <a:r>
              <a:rPr lang="hu-HU" b="1" u="sng" dirty="0" smtClean="0"/>
              <a:t>érzelmi motiváció</a:t>
            </a:r>
            <a:r>
              <a:rPr lang="hu-HU" dirty="0" smtClean="0"/>
              <a:t>, hogy jóvátegye</a:t>
            </a:r>
          </a:p>
          <a:p>
            <a:pPr lvl="1"/>
            <a:r>
              <a:rPr lang="hu-HU" dirty="0" smtClean="0"/>
              <a:t>Nyilvánvalóan megtalálja az ellenszert</a:t>
            </a:r>
          </a:p>
          <a:p>
            <a:pPr lvl="1"/>
            <a:r>
              <a:rPr lang="hu-HU" dirty="0" smtClean="0"/>
              <a:t>Néhányan követik, jó eredménnyel</a:t>
            </a:r>
          </a:p>
          <a:p>
            <a:pPr lvl="1"/>
            <a:r>
              <a:rPr lang="hu-HU" dirty="0" smtClean="0"/>
              <a:t>Sokan lesöprik a módszerét és „gyilkolják” az anyákat: </a:t>
            </a:r>
            <a:r>
              <a:rPr lang="hu-HU" b="1" u="sng" dirty="0" smtClean="0"/>
              <a:t>érthető indulat</a:t>
            </a:r>
          </a:p>
          <a:p>
            <a:pPr lvl="1"/>
            <a:r>
              <a:rPr lang="hu-HU" dirty="0" smtClean="0"/>
              <a:t>Úgy érzi, </a:t>
            </a:r>
            <a:r>
              <a:rPr lang="hu-HU" b="1" u="sng" dirty="0" smtClean="0"/>
              <a:t>erkölcsi kötelessége</a:t>
            </a:r>
            <a:r>
              <a:rPr lang="hu-HU" dirty="0" smtClean="0"/>
              <a:t>, hogy „véget vessen a gyilkolásnak”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Mentális zavarra NEM utaló 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„Búskomorság” az elutasítás miatt -&gt; romantikus túlzás (Benedek István)</a:t>
            </a:r>
          </a:p>
          <a:p>
            <a:pPr lvl="1"/>
            <a:r>
              <a:rPr lang="hu-HU" dirty="0" smtClean="0"/>
              <a:t>A külső kritikák éppen a legaktívabb éveiben zajlanak</a:t>
            </a:r>
          </a:p>
          <a:p>
            <a:pPr lvl="1"/>
            <a:r>
              <a:rPr lang="hu-HU" dirty="0" smtClean="0"/>
              <a:t>Sok támogató, követő, sikerek!</a:t>
            </a:r>
          </a:p>
          <a:p>
            <a:pPr lvl="1"/>
            <a:r>
              <a:rPr lang="hu-HU" dirty="0" smtClean="0"/>
              <a:t>A kritika alábbhagy éppen élete utolsó 4 évében</a:t>
            </a:r>
          </a:p>
          <a:p>
            <a:r>
              <a:rPr lang="hu-HU" dirty="0" smtClean="0"/>
              <a:t>A késői mentális zavar tünetei idegenként jelentkeznek, korábban NEM voltak nála jelen</a:t>
            </a:r>
          </a:p>
          <a:p>
            <a:pPr lvl="1"/>
            <a:r>
              <a:rPr lang="hu-HU" dirty="0" smtClean="0"/>
              <a:t>Kritikátlanság</a:t>
            </a:r>
          </a:p>
          <a:p>
            <a:pPr lvl="1"/>
            <a:r>
              <a:rPr lang="hu-HU" dirty="0" smtClean="0"/>
              <a:t>Illetlenség</a:t>
            </a:r>
          </a:p>
          <a:p>
            <a:pPr lvl="1"/>
            <a:r>
              <a:rPr lang="hu-HU" dirty="0" smtClean="0"/>
              <a:t>Mértéktelen evés-ivás</a:t>
            </a:r>
          </a:p>
          <a:p>
            <a:pPr lvl="1"/>
            <a:r>
              <a:rPr lang="hu-HU" dirty="0" smtClean="0"/>
              <a:t>Befolyásolhatóság</a:t>
            </a:r>
          </a:p>
        </p:txBody>
      </p:sp>
      <p:sp>
        <p:nvSpPr>
          <p:cNvPr id="4" name="Jobb oldali kapcsos zárójel 3"/>
          <p:cNvSpPr/>
          <p:nvPr/>
        </p:nvSpPr>
        <p:spPr>
          <a:xfrm>
            <a:off x="4644008" y="4520520"/>
            <a:ext cx="357190" cy="14287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5107785" y="5075892"/>
            <a:ext cx="403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Frontális (homloklebenyi) tünetcsoport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Mentális zavar ELLEN szóló 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Magas szintű szellemi működések érintetlensége (kivéve az utolsó heteket)</a:t>
            </a:r>
          </a:p>
          <a:p>
            <a:pPr lvl="1"/>
            <a:r>
              <a:rPr lang="hu-HU" dirty="0" smtClean="0"/>
              <a:t>Morális, etikai elköteleződés</a:t>
            </a:r>
          </a:p>
          <a:p>
            <a:pPr lvl="1"/>
            <a:r>
              <a:rPr lang="hu-HU" dirty="0" smtClean="0"/>
              <a:t>Tervező, </a:t>
            </a:r>
            <a:r>
              <a:rPr lang="hu-HU" dirty="0" err="1" smtClean="0"/>
              <a:t>szervezőkészéség</a:t>
            </a:r>
            <a:endParaRPr lang="hu-HU" dirty="0" smtClean="0"/>
          </a:p>
          <a:p>
            <a:pPr lvl="1"/>
            <a:r>
              <a:rPr lang="hu-HU" dirty="0" smtClean="0"/>
              <a:t>Logikai készség</a:t>
            </a:r>
          </a:p>
          <a:p>
            <a:pPr lvl="1"/>
            <a:r>
              <a:rPr lang="hu-HU" dirty="0" smtClean="0"/>
              <a:t>Szintézisalkotás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Semmelweis-rejtély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20" y="4797153"/>
            <a:ext cx="2247080" cy="2042800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Miért </a:t>
            </a:r>
            <a:r>
              <a:rPr lang="hu-HU" dirty="0"/>
              <a:t>váltott ki a kortársaiból megütközést és ellenállást látszólag egyszerű felismerése, hogy a klórvizes kézmosással megakadályozható a gyermekágyi láz? </a:t>
            </a:r>
            <a:r>
              <a:rPr lang="hu-HU" dirty="0" smtClean="0"/>
              <a:t>(„Semmelweis-reflex”)</a:t>
            </a:r>
          </a:p>
        </p:txBody>
      </p:sp>
    </p:spTree>
    <p:extLst>
      <p:ext uri="{BB962C8B-B14F-4D97-AF65-F5344CB8AC3E}">
        <p14:creationId xmlns:p14="http://schemas.microsoft.com/office/powerpoint/2010/main" val="13165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041" y="948338"/>
            <a:ext cx="4977918" cy="4961324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az, ami kizárható?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52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Élettartam-diagnózisként kizárható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Gyermekkorban kezdődő zavarok (tanulási zavar</a:t>
            </a:r>
            <a:r>
              <a:rPr lang="hu-HU" dirty="0"/>
              <a:t>, autizmus, gyengeelméjűség</a:t>
            </a:r>
            <a:r>
              <a:rPr lang="hu-HU" dirty="0" smtClean="0"/>
              <a:t>, magatartászavar, hiperaktivitás, stb.)</a:t>
            </a:r>
          </a:p>
          <a:p>
            <a:r>
              <a:rPr lang="hu-HU" dirty="0" smtClean="0"/>
              <a:t>Elmebetegség (Pszichózis)</a:t>
            </a:r>
          </a:p>
          <a:p>
            <a:pPr lvl="1"/>
            <a:r>
              <a:rPr lang="hu-HU" dirty="0" smtClean="0"/>
              <a:t>Nincs hallucináció, téveszme</a:t>
            </a:r>
          </a:p>
          <a:p>
            <a:pPr lvl="1"/>
            <a:r>
              <a:rPr lang="hu-HU" dirty="0" smtClean="0"/>
              <a:t>Szétesett magatartás csak a halál előtti delíriumban lép fel</a:t>
            </a:r>
          </a:p>
          <a:p>
            <a:r>
              <a:rPr lang="hu-HU" dirty="0" smtClean="0"/>
              <a:t>Antiszociális személyiségzavar</a:t>
            </a:r>
          </a:p>
          <a:p>
            <a:pPr lvl="1"/>
            <a:r>
              <a:rPr lang="hu-HU" dirty="0" smtClean="0"/>
              <a:t>Magas szintű erkölcsösség</a:t>
            </a:r>
          </a:p>
          <a:p>
            <a:r>
              <a:rPr lang="hu-HU" dirty="0" err="1" smtClean="0"/>
              <a:t>Borderline</a:t>
            </a:r>
            <a:r>
              <a:rPr lang="hu-HU" dirty="0" smtClean="0"/>
              <a:t> (határeseti, instabil) személyiségzavar </a:t>
            </a:r>
          </a:p>
          <a:p>
            <a:pPr lvl="1"/>
            <a:r>
              <a:rPr lang="hu-HU" dirty="0" smtClean="0"/>
              <a:t>Impulzív, de:</a:t>
            </a:r>
          </a:p>
          <a:p>
            <a:pPr lvl="1"/>
            <a:r>
              <a:rPr lang="hu-HU" dirty="0" smtClean="0"/>
              <a:t>Nem instabil</a:t>
            </a:r>
          </a:p>
          <a:p>
            <a:pPr lvl="1"/>
            <a:r>
              <a:rPr lang="hu-HU" dirty="0" smtClean="0"/>
              <a:t>Nincs önkárosítás</a:t>
            </a:r>
          </a:p>
          <a:p>
            <a:r>
              <a:rPr lang="hu-HU" dirty="0" smtClean="0"/>
              <a:t>Szenvedélybetegség</a:t>
            </a:r>
          </a:p>
          <a:p>
            <a:pPr lvl="1"/>
            <a:r>
              <a:rPr lang="hu-HU" dirty="0" smtClean="0"/>
              <a:t>A halála előtt idegen, új tünetként bukkan fel az alkoholizálás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871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229"/>
            <a:ext cx="9144000" cy="5211543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Stressz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048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külső </a:t>
            </a:r>
            <a:r>
              <a:rPr lang="hu-HU" dirty="0" err="1" smtClean="0"/>
              <a:t>stresszhatásokhoz</a:t>
            </a:r>
            <a:r>
              <a:rPr lang="hu-HU" dirty="0" smtClean="0"/>
              <a:t> hogyan viszonyul a működési zavar?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Működési zavar lefolyása az élettörténetben</a:t>
            </a:r>
          </a:p>
          <a:p>
            <a:r>
              <a:rPr lang="hu-HU" dirty="0" smtClean="0"/>
              <a:t>Stressz mérése: </a:t>
            </a:r>
            <a:r>
              <a:rPr lang="hu-HU" dirty="0" err="1" smtClean="0"/>
              <a:t>Recent</a:t>
            </a:r>
            <a:r>
              <a:rPr lang="hu-HU" dirty="0" smtClean="0"/>
              <a:t> Life </a:t>
            </a:r>
            <a:r>
              <a:rPr lang="hu-HU" dirty="0" err="1" smtClean="0"/>
              <a:t>Changes</a:t>
            </a:r>
            <a:r>
              <a:rPr lang="hu-HU" dirty="0" smtClean="0"/>
              <a:t> </a:t>
            </a:r>
            <a:r>
              <a:rPr lang="hu-HU" dirty="0" err="1" smtClean="0"/>
              <a:t>Questionnaire</a:t>
            </a:r>
            <a:r>
              <a:rPr lang="hu-HU" dirty="0" smtClean="0"/>
              <a:t> (RLCQ) </a:t>
            </a:r>
            <a:r>
              <a:rPr lang="hu-HU" dirty="0" err="1" smtClean="0"/>
              <a:t>összpontszám</a:t>
            </a:r>
            <a:r>
              <a:rPr lang="hu-HU" dirty="0" smtClean="0"/>
              <a:t> az életeseményekkel kapcsolatban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140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Diszfunkció és stressz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929290"/>
              </p:ext>
            </p:extLst>
          </p:nvPr>
        </p:nvGraphicFramePr>
        <p:xfrm>
          <a:off x="457200" y="163988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574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Központi idegrendszeri károsodás miatti leépülés (</a:t>
            </a:r>
            <a:r>
              <a:rPr lang="hu-HU" dirty="0" err="1" smtClean="0"/>
              <a:t>Neurokognitív</a:t>
            </a:r>
            <a:r>
              <a:rPr lang="hu-HU" dirty="0" smtClean="0"/>
              <a:t> zavar)</a:t>
            </a:r>
            <a:endParaRPr lang="hu-HU" dirty="0"/>
          </a:p>
        </p:txBody>
      </p:sp>
      <p:pic>
        <p:nvPicPr>
          <p:cNvPr id="4" name="Tartalom helye 3" descr="inde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4709" y="1772816"/>
            <a:ext cx="3494582" cy="4665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Beutaló, kórrajz, boncolási lelet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Beutaló: Dr. </a:t>
            </a:r>
            <a:r>
              <a:rPr lang="hu-HU" dirty="0" err="1" smtClean="0"/>
              <a:t>Bókay</a:t>
            </a:r>
            <a:r>
              <a:rPr lang="hu-HU" dirty="0" smtClean="0"/>
              <a:t> János, 1865. június</a:t>
            </a:r>
          </a:p>
          <a:p>
            <a:pPr lvl="1"/>
            <a:r>
              <a:rPr lang="hu-HU" dirty="0" smtClean="0"/>
              <a:t>Indulatos, de becsületes és megbízható, családcentrikus alapszemélyiség</a:t>
            </a:r>
            <a:endParaRPr lang="hu-HU" dirty="0"/>
          </a:p>
          <a:p>
            <a:pPr lvl="1"/>
            <a:r>
              <a:rPr lang="hu-HU" dirty="0" smtClean="0"/>
              <a:t>5 hete indult viselkedésváltozás</a:t>
            </a:r>
          </a:p>
          <a:p>
            <a:pPr lvl="2"/>
            <a:r>
              <a:rPr lang="hu-HU" dirty="0" smtClean="0"/>
              <a:t>Túlzott szexualitás</a:t>
            </a:r>
          </a:p>
          <a:p>
            <a:pPr lvl="2"/>
            <a:r>
              <a:rPr lang="hu-HU" dirty="0"/>
              <a:t>T</a:t>
            </a:r>
            <a:r>
              <a:rPr lang="hu-HU" dirty="0" smtClean="0"/>
              <a:t>úlzott étvágy</a:t>
            </a:r>
          </a:p>
          <a:p>
            <a:pPr lvl="2"/>
            <a:r>
              <a:rPr lang="hu-HU" dirty="0" smtClean="0"/>
              <a:t>Alkoholfogyasztás</a:t>
            </a:r>
          </a:p>
          <a:p>
            <a:pPr lvl="2"/>
            <a:r>
              <a:rPr lang="hu-HU" dirty="0" smtClean="0"/>
              <a:t>Kritikátlanság</a:t>
            </a:r>
          </a:p>
          <a:p>
            <a:pPr lvl="2"/>
            <a:r>
              <a:rPr lang="hu-HU" dirty="0" smtClean="0"/>
              <a:t>Érdektelenség</a:t>
            </a:r>
          </a:p>
          <a:p>
            <a:pPr lvl="2"/>
            <a:r>
              <a:rPr lang="hu-HU" dirty="0"/>
              <a:t>A</a:t>
            </a:r>
            <a:r>
              <a:rPr lang="hu-HU" dirty="0" smtClean="0"/>
              <a:t>lvási rohamok</a:t>
            </a:r>
          </a:p>
          <a:p>
            <a:pPr lvl="2"/>
            <a:r>
              <a:rPr lang="hu-HU" dirty="0" smtClean="0"/>
              <a:t>„Botrányos” szülés</a:t>
            </a:r>
          </a:p>
          <a:p>
            <a:pPr lvl="2"/>
            <a:r>
              <a:rPr lang="hu-HU" dirty="0" smtClean="0"/>
              <a:t>Dührohamok</a:t>
            </a:r>
          </a:p>
        </p:txBody>
      </p:sp>
    </p:spTree>
    <p:extLst>
      <p:ext uri="{BB962C8B-B14F-4D97-AF65-F5344CB8AC3E}">
        <p14:creationId xmlns:p14="http://schemas.microsoft.com/office/powerpoint/2010/main" val="384377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Beutaló, kórrajz, boncolási lelet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Kórrajz</a:t>
            </a:r>
            <a:r>
              <a:rPr lang="hu-HU" dirty="0"/>
              <a:t>:  </a:t>
            </a:r>
            <a:r>
              <a:rPr lang="hu-HU" dirty="0" err="1" smtClean="0"/>
              <a:t>Niederösterrechische</a:t>
            </a:r>
            <a:r>
              <a:rPr lang="hu-HU" dirty="0" smtClean="0"/>
              <a:t> </a:t>
            </a:r>
            <a:r>
              <a:rPr lang="hu-HU" dirty="0" err="1" smtClean="0"/>
              <a:t>Landes-Irrenanstalt</a:t>
            </a:r>
            <a:r>
              <a:rPr lang="hu-HU" dirty="0" smtClean="0"/>
              <a:t> orvosa, </a:t>
            </a:r>
            <a:r>
              <a:rPr lang="hu-HU" dirty="0"/>
              <a:t>valószínűleg Dr. Machik Béla</a:t>
            </a:r>
          </a:p>
          <a:p>
            <a:pPr lvl="1"/>
            <a:r>
              <a:rPr lang="hu-HU" dirty="0" smtClean="0"/>
              <a:t>Forró </a:t>
            </a:r>
            <a:r>
              <a:rPr lang="hu-HU" dirty="0"/>
              <a:t>fej, magas pulzusszám, száraz </a:t>
            </a:r>
            <a:r>
              <a:rPr lang="hu-HU" dirty="0" smtClean="0"/>
              <a:t>nyelv</a:t>
            </a:r>
          </a:p>
          <a:p>
            <a:pPr lvl="1"/>
            <a:r>
              <a:rPr lang="hu-HU" dirty="0" smtClean="0"/>
              <a:t>Nyugtalanság</a:t>
            </a:r>
            <a:r>
              <a:rPr lang="hu-HU" dirty="0"/>
              <a:t>, </a:t>
            </a:r>
            <a:r>
              <a:rPr lang="hu-HU" dirty="0" smtClean="0"/>
              <a:t>dulakodás, beszéd- </a:t>
            </a:r>
            <a:r>
              <a:rPr lang="hu-HU" dirty="0"/>
              <a:t>és járászavar, </a:t>
            </a:r>
            <a:r>
              <a:rPr lang="hu-HU" dirty="0" smtClean="0"/>
              <a:t>agresszivitás</a:t>
            </a:r>
          </a:p>
          <a:p>
            <a:pPr lvl="1"/>
            <a:r>
              <a:rPr lang="hu-HU" dirty="0" smtClean="0"/>
              <a:t>Később zavartság</a:t>
            </a:r>
            <a:r>
              <a:rPr lang="hu-HU" dirty="0"/>
              <a:t>, aluszékonyság, halál</a:t>
            </a:r>
          </a:p>
          <a:p>
            <a:pPr lvl="1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03121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Beutaló, kórrajz, boncolási lelet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Boncolási lelet: Dr. </a:t>
            </a:r>
            <a:r>
              <a:rPr lang="hu-HU" dirty="0" err="1" smtClean="0"/>
              <a:t>Scheutheuer</a:t>
            </a:r>
            <a:r>
              <a:rPr lang="hu-HU" dirty="0" smtClean="0"/>
              <a:t> vagy Dr. </a:t>
            </a:r>
            <a:r>
              <a:rPr lang="hu-HU" dirty="0" err="1" smtClean="0"/>
              <a:t>Rokitansky</a:t>
            </a:r>
            <a:endParaRPr lang="hu-HU" dirty="0" smtClean="0"/>
          </a:p>
          <a:p>
            <a:pPr lvl="1"/>
            <a:r>
              <a:rPr lang="hu-HU" dirty="0" err="1"/>
              <a:t>Testszerte</a:t>
            </a:r>
            <a:r>
              <a:rPr lang="hu-HU" dirty="0"/>
              <a:t> számos </a:t>
            </a:r>
            <a:r>
              <a:rPr lang="hu-HU" dirty="0" smtClean="0"/>
              <a:t>tályog (gennygyülem)</a:t>
            </a:r>
          </a:p>
          <a:p>
            <a:pPr lvl="1"/>
            <a:r>
              <a:rPr lang="hu-HU" dirty="0" smtClean="0"/>
              <a:t>Csonttörések</a:t>
            </a:r>
          </a:p>
          <a:p>
            <a:pPr lvl="1"/>
            <a:r>
              <a:rPr lang="hu-HU" dirty="0"/>
              <a:t>G</a:t>
            </a:r>
            <a:r>
              <a:rPr lang="hu-HU" dirty="0" smtClean="0"/>
              <a:t>angrénás (üszkös) területek</a:t>
            </a:r>
          </a:p>
          <a:p>
            <a:pPr lvl="1"/>
            <a:r>
              <a:rPr lang="hu-HU" dirty="0" err="1" smtClean="0"/>
              <a:t>Dekubituszok</a:t>
            </a:r>
            <a:r>
              <a:rPr lang="hu-HU" dirty="0" smtClean="0"/>
              <a:t> (felfekvések)</a:t>
            </a:r>
            <a:endParaRPr lang="hu-HU" dirty="0"/>
          </a:p>
          <a:p>
            <a:pPr lvl="1"/>
            <a:r>
              <a:rPr lang="hu-HU" dirty="0" smtClean="0"/>
              <a:t>Központi idegrendszer: idült gyulladásos jelek</a:t>
            </a:r>
          </a:p>
          <a:p>
            <a:pPr lvl="2"/>
            <a:r>
              <a:rPr lang="hu-HU" dirty="0" smtClean="0"/>
              <a:t>Krónikus </a:t>
            </a:r>
            <a:r>
              <a:rPr lang="hu-HU" dirty="0" err="1" smtClean="0"/>
              <a:t>lepto-</a:t>
            </a:r>
            <a:r>
              <a:rPr lang="hu-HU" dirty="0" smtClean="0"/>
              <a:t> és </a:t>
            </a:r>
            <a:r>
              <a:rPr lang="hu-HU" dirty="0" err="1" smtClean="0"/>
              <a:t>pachymeningitis</a:t>
            </a:r>
            <a:endParaRPr lang="hu-HU" dirty="0" smtClean="0"/>
          </a:p>
          <a:p>
            <a:pPr lvl="2"/>
            <a:r>
              <a:rPr lang="hu-HU" dirty="0" err="1" smtClean="0"/>
              <a:t>Ependymitis</a:t>
            </a:r>
            <a:endParaRPr lang="hu-HU" dirty="0" smtClean="0"/>
          </a:p>
          <a:p>
            <a:pPr lvl="2"/>
            <a:r>
              <a:rPr lang="hu-HU" dirty="0" err="1" smtClean="0"/>
              <a:t>Hyperostosis</a:t>
            </a:r>
            <a:r>
              <a:rPr lang="hu-HU" dirty="0" smtClean="0"/>
              <a:t> </a:t>
            </a:r>
            <a:r>
              <a:rPr lang="hu-HU" dirty="0" err="1"/>
              <a:t>frontalis</a:t>
            </a:r>
            <a:endParaRPr lang="hu-HU" dirty="0"/>
          </a:p>
          <a:p>
            <a:pPr lvl="2"/>
            <a:r>
              <a:rPr lang="hu-HU" dirty="0"/>
              <a:t>Gerincvelő </a:t>
            </a:r>
            <a:r>
              <a:rPr lang="hu-HU" dirty="0" smtClean="0"/>
              <a:t>elfajulása</a:t>
            </a:r>
          </a:p>
          <a:p>
            <a:pPr lvl="1"/>
            <a:r>
              <a:rPr lang="hu-HU" dirty="0" smtClean="0"/>
              <a:t>Frontális (homloklebenyi) agysorvadás</a:t>
            </a:r>
          </a:p>
          <a:p>
            <a:r>
              <a:rPr lang="hu-HU" dirty="0" smtClean="0"/>
              <a:t>Agyszövettan: Dr. </a:t>
            </a:r>
            <a:r>
              <a:rPr lang="hu-HU" dirty="0" err="1" smtClean="0"/>
              <a:t>Meynert</a:t>
            </a:r>
            <a:endParaRPr lang="hu-HU" dirty="0" smtClean="0"/>
          </a:p>
          <a:p>
            <a:pPr lvl="1"/>
            <a:r>
              <a:rPr lang="hu-HU" dirty="0" smtClean="0"/>
              <a:t>Kezdetleges technika</a:t>
            </a:r>
          </a:p>
          <a:p>
            <a:pPr lvl="1"/>
            <a:r>
              <a:rPr lang="hu-HU" dirty="0" smtClean="0"/>
              <a:t>Rossz minőségű preparátumon gyulladásos és elfajulásos jelek</a:t>
            </a:r>
          </a:p>
        </p:txBody>
      </p:sp>
    </p:spTree>
    <p:extLst>
      <p:ext uri="{BB962C8B-B14F-4D97-AF65-F5344CB8AC3E}">
        <p14:creationId xmlns:p14="http://schemas.microsoft.com/office/powerpoint/2010/main" val="36158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Neurokognitív</a:t>
            </a:r>
            <a:r>
              <a:rPr lang="hu-HU" dirty="0" smtClean="0"/>
              <a:t> zavar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637308"/>
              </p:ext>
            </p:extLst>
          </p:nvPr>
        </p:nvGraphicFramePr>
        <p:xfrm>
          <a:off x="395536" y="1209301"/>
          <a:ext cx="8280921" cy="5046118"/>
        </p:xfrm>
        <a:graphic>
          <a:graphicData uri="http://schemas.openxmlformats.org/drawingml/2006/table">
            <a:tbl>
              <a:tblPr/>
              <a:tblGrid>
                <a:gridCol w="13771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12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12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12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722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MINDEGYIK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MINDEGYIK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Lehetséges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Valószínű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37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(A) Jelentős kognitív változás a korábbiakhoz képest (komplex figyelem, végrehajtó működések, tanulás, emlékezés, nyelv, érzékelés, mozgás, vagy társas működések terén)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Az illetőt, vagy más fontos személyt nyugtalanítja a hanyatlás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1860-64.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1865.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4139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A kognitív teljesítmény jelentős romlása, lehetőség szerint standard teszttel vagy számszerű vizsgálattal igazolva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950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(B) Súlyos zavar esetén akadályozza, enyhe zavar esetén nehezíti az összetett napi feladatok végrehajtását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1860-65.</a:t>
                      </a:r>
                    </a:p>
                    <a:p>
                      <a:pPr algn="ctr" fontAlgn="ctr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1865. júniustól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324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(C) Nem kizárólag delírium alatt fordul elő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1860-tól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097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(D) Nem magyarázható jobban más mentális betegséggel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1860-tól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8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Semmelweis-rejtély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 </a:t>
            </a:r>
            <a:r>
              <a:rPr lang="hu-HU" dirty="0"/>
              <a:t>magyarázza nehezen érthető </a:t>
            </a:r>
            <a:r>
              <a:rPr lang="hu-HU" dirty="0" smtClean="0"/>
              <a:t>döntéseit?</a:t>
            </a:r>
          </a:p>
          <a:p>
            <a:pPr lvl="1"/>
            <a:r>
              <a:rPr lang="hu-HU" dirty="0" smtClean="0"/>
              <a:t>váratlanul </a:t>
            </a:r>
            <a:r>
              <a:rPr lang="hu-HU" dirty="0"/>
              <a:t>elhagyta </a:t>
            </a:r>
            <a:r>
              <a:rPr lang="hu-HU" dirty="0" smtClean="0"/>
              <a:t>Bécset 1850-ben</a:t>
            </a:r>
          </a:p>
          <a:p>
            <a:pPr lvl="1"/>
            <a:r>
              <a:rPr lang="hu-HU" dirty="0" smtClean="0"/>
              <a:t>felfedezését több, mint egy </a:t>
            </a:r>
            <a:r>
              <a:rPr lang="hu-HU" dirty="0"/>
              <a:t>évtizeden át nem </a:t>
            </a:r>
            <a:r>
              <a:rPr lang="hu-HU" dirty="0" smtClean="0"/>
              <a:t>publikálta</a:t>
            </a:r>
          </a:p>
          <a:p>
            <a:pPr lvl="1"/>
            <a:r>
              <a:rPr lang="hu-HU" dirty="0" smtClean="0"/>
              <a:t>amikor </a:t>
            </a:r>
            <a:r>
              <a:rPr lang="hu-HU" dirty="0"/>
              <a:t>mégis megtette, azzal vérig sértette kora </a:t>
            </a:r>
            <a:r>
              <a:rPr lang="hu-HU" dirty="0" smtClean="0"/>
              <a:t>orvosait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20" y="4797153"/>
            <a:ext cx="2247080" cy="20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Homloklebenyi (</a:t>
            </a:r>
            <a:r>
              <a:rPr lang="hu-HU" dirty="0" err="1" smtClean="0"/>
              <a:t>frontotemporális</a:t>
            </a:r>
            <a:r>
              <a:rPr lang="hu-HU" dirty="0" smtClean="0"/>
              <a:t>) </a:t>
            </a:r>
            <a:r>
              <a:rPr lang="hu-HU" dirty="0" err="1" smtClean="0"/>
              <a:t>neurokognitív</a:t>
            </a:r>
            <a:r>
              <a:rPr lang="hu-HU" dirty="0" smtClean="0"/>
              <a:t> zavar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87" y="1340768"/>
            <a:ext cx="823962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96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Ugyanilyen eljárással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Nem erősíthető meg:</a:t>
            </a:r>
          </a:p>
          <a:p>
            <a:pPr lvl="1"/>
            <a:r>
              <a:rPr lang="hu-HU" dirty="0" smtClean="0"/>
              <a:t>Alzheimer-kór</a:t>
            </a:r>
          </a:p>
          <a:p>
            <a:pPr lvl="1"/>
            <a:r>
              <a:rPr lang="hu-HU" dirty="0" err="1" smtClean="0"/>
              <a:t>Vaszkuláris</a:t>
            </a:r>
            <a:r>
              <a:rPr lang="hu-HU" dirty="0" smtClean="0"/>
              <a:t> </a:t>
            </a:r>
            <a:r>
              <a:rPr lang="hu-HU" dirty="0" err="1" smtClean="0"/>
              <a:t>demencia</a:t>
            </a:r>
            <a:endParaRPr lang="hu-HU" dirty="0" smtClean="0"/>
          </a:p>
          <a:p>
            <a:r>
              <a:rPr lang="hu-HU" dirty="0" smtClean="0"/>
              <a:t>De valószínűsíthető:</a:t>
            </a:r>
          </a:p>
          <a:p>
            <a:pPr lvl="1"/>
            <a:r>
              <a:rPr lang="hu-HU" dirty="0" smtClean="0"/>
              <a:t>Lázas delírium (zavartság) az utolsó héten</a:t>
            </a:r>
          </a:p>
          <a:p>
            <a:r>
              <a:rPr lang="hu-HU" dirty="0" smtClean="0"/>
              <a:t>Lehetséges kóroktan (Benedek nyomán)</a:t>
            </a:r>
          </a:p>
          <a:p>
            <a:pPr lvl="1"/>
            <a:r>
              <a:rPr lang="hu-HU" dirty="0" smtClean="0"/>
              <a:t>Tercier szifilisz (harmadlagos vérbaj, vsz. boncolási sérülésből), vagy:</a:t>
            </a:r>
          </a:p>
          <a:p>
            <a:pPr lvl="1"/>
            <a:r>
              <a:rPr lang="hu-HU" dirty="0" err="1" smtClean="0"/>
              <a:t>Pick-demencia</a:t>
            </a:r>
            <a:endParaRPr lang="hu-HU" dirty="0" smtClean="0"/>
          </a:p>
          <a:p>
            <a:pPr lvl="1"/>
            <a:r>
              <a:rPr lang="hu-HU" dirty="0" smtClean="0"/>
              <a:t>Delírium a szeptikus láz vagy valamelyik elfertőződött sérülés miatt</a:t>
            </a:r>
          </a:p>
          <a:p>
            <a:pPr lvl="1"/>
            <a:r>
              <a:rPr lang="hu-HU" dirty="0" smtClean="0"/>
              <a:t>Bizonyíték nincs, de van valószínűsítő csontlelet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413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 mi volt előtte?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Bipoláris (kétpólusú) hangulatzavar (= mánia + depresszió)?</a:t>
            </a:r>
          </a:p>
          <a:p>
            <a:pPr lvl="1"/>
            <a:r>
              <a:rPr lang="hu-HU" dirty="0" smtClean="0"/>
              <a:t>Energetikai hullámzások</a:t>
            </a:r>
          </a:p>
          <a:p>
            <a:pPr lvl="1"/>
            <a:r>
              <a:rPr lang="hu-HU" dirty="0" smtClean="0"/>
              <a:t>Impulzivitás, kritikátlanság</a:t>
            </a:r>
          </a:p>
          <a:p>
            <a:r>
              <a:rPr lang="hu-HU" dirty="0" smtClean="0"/>
              <a:t>Személyiségzavar?</a:t>
            </a:r>
          </a:p>
          <a:p>
            <a:pPr lvl="1"/>
            <a:r>
              <a:rPr lang="hu-HU" dirty="0" smtClean="0"/>
              <a:t>Konfliktusok, </a:t>
            </a:r>
            <a:r>
              <a:rPr lang="hu-HU" dirty="0" err="1" smtClean="0"/>
              <a:t>önsorsrontás</a:t>
            </a:r>
            <a:endParaRPr lang="hu-HU" dirty="0" smtClean="0"/>
          </a:p>
          <a:p>
            <a:pPr lvl="1"/>
            <a:r>
              <a:rPr lang="hu-HU" dirty="0" smtClean="0"/>
              <a:t>Merevség, változatlanság</a:t>
            </a:r>
          </a:p>
          <a:p>
            <a:r>
              <a:rPr lang="hu-HU" dirty="0" smtClean="0"/>
              <a:t>Fóbia?</a:t>
            </a:r>
          </a:p>
          <a:p>
            <a:pPr lvl="1"/>
            <a:r>
              <a:rPr lang="hu-HU" dirty="0" smtClean="0"/>
              <a:t>Nem ír közleményt</a:t>
            </a:r>
          </a:p>
          <a:p>
            <a:r>
              <a:rPr lang="hu-HU" dirty="0" smtClean="0"/>
              <a:t>Kényszeresség?</a:t>
            </a:r>
          </a:p>
          <a:p>
            <a:pPr lvl="1"/>
            <a:r>
              <a:rPr lang="hu-HU" dirty="0" smtClean="0"/>
              <a:t>Rítusok</a:t>
            </a:r>
          </a:p>
          <a:p>
            <a:r>
              <a:rPr lang="hu-HU" dirty="0" smtClean="0"/>
              <a:t>Stressz indukálta megbetegedés?</a:t>
            </a:r>
            <a:endParaRPr lang="hu-HU" dirty="0"/>
          </a:p>
          <a:p>
            <a:pPr lvl="1"/>
            <a:r>
              <a:rPr lang="hu-HU" dirty="0" smtClean="0"/>
              <a:t>Szülő nők halála miatti erkölcsi válság</a:t>
            </a:r>
            <a:endParaRPr lang="hu-HU" dirty="0"/>
          </a:p>
        </p:txBody>
      </p:sp>
      <p:pic>
        <p:nvPicPr>
          <p:cNvPr id="4" name="Tartalom helye 3" descr="multiple-personality-disorder-28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916832"/>
            <a:ext cx="3053986" cy="359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Hangulatzavarok</a:t>
            </a:r>
            <a:endParaRPr lang="hu-HU" dirty="0"/>
          </a:p>
        </p:txBody>
      </p:sp>
      <p:pic>
        <p:nvPicPr>
          <p:cNvPr id="16" name="Tartalom helye 15" descr="o-ROLLER-COASTER-facebo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339181"/>
            <a:ext cx="6096000" cy="3048000"/>
          </a:xfrm>
        </p:spPr>
      </p:pic>
    </p:spTree>
    <p:extLst>
      <p:ext uri="{BB962C8B-B14F-4D97-AF65-F5344CB8AC3E}">
        <p14:creationId xmlns:p14="http://schemas.microsoft.com/office/powerpoint/2010/main" val="215261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Hangulatzavar: mánia, </a:t>
            </a:r>
            <a:r>
              <a:rPr lang="hu-HU" dirty="0" err="1"/>
              <a:t>hipománia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74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Hangulatzavar: depresszió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" y="1268761"/>
            <a:ext cx="9137179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0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Hangulatzavar: Bipoláris affektív zavar, </a:t>
            </a:r>
            <a:r>
              <a:rPr lang="hu-HU" dirty="0" err="1" smtClean="0"/>
              <a:t>Ciklotímia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2787799" y="1600198"/>
          <a:ext cx="3568402" cy="4525967"/>
        </p:xfrm>
        <a:graphic>
          <a:graphicData uri="http://schemas.openxmlformats.org/drawingml/2006/table">
            <a:tbl>
              <a:tblPr/>
              <a:tblGrid>
                <a:gridCol w="1784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42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709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BIPOLÁRIS I. AFFEKTÍV ZAVAR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67" marR="4567" marT="45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54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MINDEGYIK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67" marR="4567" marT="45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54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(A) Legalább 1 mániás epizód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67" marR="4567" marT="45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521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(B) A hangulati epizódokat más pszichotikus zavar nem magyarázza jobban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67" marR="4567" marT="45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3549">
                <a:tc>
                  <a:txBody>
                    <a:bodyPr/>
                    <a:lstStyle/>
                    <a:p>
                      <a:pPr algn="ctr" fontAlgn="ctr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67" marR="4567" marT="456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67" marR="4567" marT="456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8116">
                <a:tc>
                  <a:txBody>
                    <a:bodyPr/>
                    <a:lstStyle/>
                    <a:p>
                      <a:pPr algn="ctr" fontAlgn="ctr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67" marR="4567" marT="45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67" marR="4567" marT="45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354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CIKLOTÍMIA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67" marR="4567" marT="45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354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MINDEGYIK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67" marR="4567" marT="45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064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(A) Legalább két éven át többszubklinikus hipomániás és szubdepresszív időszak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67" marR="4567" marT="45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9419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(B) Legalább az idő felében jelen voltak a tünetek</a:t>
                      </a:r>
                      <a:b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tünetmentes szakaszok 2 hónapnál rövidebbek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67" marR="4567" marT="45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709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(C) Depresszió, mánia, hipománia sohasincs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67" marR="4567" marT="45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2064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(D) A hangulati epizódokat más pszichotikus zavar nem magyarázza jobban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67" marR="4567" marT="45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709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(E) Nem szerhatás és egyéb betegség okozza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67" marR="4567" marT="45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811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(F) Distressz vagy károsodás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67" marR="4567" marT="45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3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Bipoláris affektív zavar – nem kritérium, de megfontolandó…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„Affektív” személyiségalkat</a:t>
            </a:r>
          </a:p>
          <a:p>
            <a:pPr lvl="1"/>
            <a:r>
              <a:rPr lang="hu-HU" dirty="0" smtClean="0"/>
              <a:t>Piknikus alkatú</a:t>
            </a:r>
            <a:r>
              <a:rPr lang="hu-HU" dirty="0"/>
              <a:t>, </a:t>
            </a:r>
            <a:r>
              <a:rPr lang="hu-HU" dirty="0" smtClean="0"/>
              <a:t>joviális, </a:t>
            </a:r>
            <a:r>
              <a:rPr lang="hu-HU" dirty="0"/>
              <a:t>kedves</a:t>
            </a:r>
            <a:r>
              <a:rPr lang="hu-HU" dirty="0" smtClean="0"/>
              <a:t>, hirtelen haragú, de gyorsan lecsillapodik – bipoláris zavarban gyakori</a:t>
            </a:r>
          </a:p>
          <a:p>
            <a:pPr lvl="1"/>
            <a:r>
              <a:rPr lang="hu-HU" dirty="0" smtClean="0"/>
              <a:t>Hirtelen váltások az élettörténetben – epizódváltás?</a:t>
            </a:r>
          </a:p>
          <a:p>
            <a:r>
              <a:rPr lang="hu-HU" dirty="0" smtClean="0"/>
              <a:t>Családi anamnézis: </a:t>
            </a:r>
          </a:p>
          <a:p>
            <a:pPr lvl="1"/>
            <a:r>
              <a:rPr lang="hu-HU" dirty="0" smtClean="0"/>
              <a:t>Fia léha életet élt, később búskomorságba esett, és öngyilkos lett! (Vö. öngyilkossági cselekmények családi halmozódása bipoláris zavarban)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Szorongásos zavarok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1704181"/>
            <a:ext cx="3606800" cy="4318000"/>
          </a:xfrm>
        </p:spPr>
      </p:pic>
    </p:spTree>
    <p:extLst>
      <p:ext uri="{BB962C8B-B14F-4D97-AF65-F5344CB8AC3E}">
        <p14:creationId xmlns:p14="http://schemas.microsoft.com/office/powerpoint/2010/main" val="26912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Specifikus fóbia (írásfóbia), vagy szociális fóbia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Nem publikál</a:t>
            </a:r>
          </a:p>
          <a:p>
            <a:r>
              <a:rPr lang="hu-HU" dirty="0" smtClean="0"/>
              <a:t>A halála előtti agykárosodást leszámítva ez lehet a legtöbb zavart okozó probléma, nem a hangulatzavar!</a:t>
            </a:r>
          </a:p>
        </p:txBody>
      </p:sp>
    </p:spTree>
    <p:extLst>
      <p:ext uri="{BB962C8B-B14F-4D97-AF65-F5344CB8AC3E}">
        <p14:creationId xmlns:p14="http://schemas.microsoft.com/office/powerpoint/2010/main" val="27769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Semmelweis-rejtély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 </a:t>
            </a:r>
            <a:r>
              <a:rPr lang="hu-HU" dirty="0"/>
              <a:t>magyarázza </a:t>
            </a:r>
            <a:r>
              <a:rPr lang="hu-HU" dirty="0" smtClean="0"/>
              <a:t>az élete vége körül lezajlott drámai eseményeket?</a:t>
            </a:r>
          </a:p>
          <a:p>
            <a:pPr lvl="1"/>
            <a:r>
              <a:rPr lang="hu-HU" dirty="0" smtClean="0"/>
              <a:t>elmegyógyintézetbe szállítása</a:t>
            </a:r>
          </a:p>
          <a:p>
            <a:pPr lvl="1"/>
            <a:r>
              <a:rPr lang="hu-HU" dirty="0" smtClean="0"/>
              <a:t>halála</a:t>
            </a:r>
          </a:p>
          <a:p>
            <a:pPr lvl="1"/>
            <a:r>
              <a:rPr lang="hu-HU" dirty="0" smtClean="0"/>
              <a:t>nevének</a:t>
            </a:r>
            <a:r>
              <a:rPr lang="hu-HU" dirty="0"/>
              <a:t>, tanításainak húsz évig tartó </a:t>
            </a:r>
            <a:r>
              <a:rPr lang="hu-HU" dirty="0" smtClean="0"/>
              <a:t>elhallgatása…</a:t>
            </a:r>
          </a:p>
          <a:p>
            <a:pPr lvl="1"/>
            <a:r>
              <a:rPr lang="hu-HU" dirty="0" smtClean="0"/>
              <a:t>…majd hirtelen rehabilitálása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20" y="4797153"/>
            <a:ext cx="2247080" cy="20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Specifikus fóbia (írásfóbia), vagy szociális fóbia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A legtöbb tünet fennáll 1847-1849. között, valamint 1851-1856. között</a:t>
            </a:r>
          </a:p>
          <a:p>
            <a:r>
              <a:rPr lang="hu-HU" dirty="0" smtClean="0"/>
              <a:t>De: 1850-ben, illetve ’46-ig és ’57. után bizonyosan NEM áll fenn</a:t>
            </a:r>
          </a:p>
          <a:p>
            <a:r>
              <a:rPr lang="hu-HU" dirty="0" smtClean="0"/>
              <a:t>MIÉRT? – Nincs értelmezhető magyarázat:</a:t>
            </a:r>
          </a:p>
          <a:p>
            <a:pPr lvl="1"/>
            <a:r>
              <a:rPr lang="hu-HU" dirty="0" smtClean="0"/>
              <a:t>A fóbiás zavarok gyermek- vagy serdülőkorban kezdődnek</a:t>
            </a:r>
          </a:p>
          <a:p>
            <a:pPr lvl="1"/>
            <a:r>
              <a:rPr lang="hu-HU" dirty="0" smtClean="0"/>
              <a:t>Maguktól ritkán csökkennek</a:t>
            </a:r>
          </a:p>
          <a:p>
            <a:pPr lvl="1"/>
            <a:r>
              <a:rPr lang="hu-HU" dirty="0"/>
              <a:t>I</a:t>
            </a:r>
            <a:r>
              <a:rPr lang="hu-HU" dirty="0" smtClean="0"/>
              <a:t>dősebb korban halványodnak vagy depresszió/alkoholizálás veszi át a helyüket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56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Személyiségzavar / Személyiségváltozás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62" y="1872456"/>
            <a:ext cx="2733675" cy="3981450"/>
          </a:xfrm>
        </p:spPr>
      </p:pic>
    </p:spTree>
    <p:extLst>
      <p:ext uri="{BB962C8B-B14F-4D97-AF65-F5344CB8AC3E}">
        <p14:creationId xmlns:p14="http://schemas.microsoft.com/office/powerpoint/2010/main" val="1864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Személyiségzavar? Személyiségváltozás?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5292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8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Személyiségzavar? Személyiségváltozás?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Fiatal életkorban lehetséges személyiségzavar,</a:t>
            </a:r>
          </a:p>
          <a:p>
            <a:r>
              <a:rPr lang="hu-HU" dirty="0" smtClean="0"/>
              <a:t>…de túl keveset tudunk ahhoz, hogy biztos diagnózist felállítsunk (pl. lehet, hogy inkább bipoláris hangulatzavar jelei)</a:t>
            </a:r>
          </a:p>
          <a:p>
            <a:r>
              <a:rPr lang="hu-HU" dirty="0" smtClean="0"/>
              <a:t>1860. után a rugalmatlanabb személyiségvonások kerülnek előtérbe,</a:t>
            </a:r>
          </a:p>
          <a:p>
            <a:r>
              <a:rPr lang="hu-HU" dirty="0" smtClean="0"/>
              <a:t>…ez viszont a leépülés tüneteivel függhet össze</a:t>
            </a:r>
          </a:p>
          <a:p>
            <a:r>
              <a:rPr lang="hu-HU" dirty="0" smtClean="0"/>
              <a:t>És milyen típus?</a:t>
            </a:r>
          </a:p>
        </p:txBody>
      </p:sp>
    </p:spTree>
    <p:extLst>
      <p:ext uri="{BB962C8B-B14F-4D97-AF65-F5344CB8AC3E}">
        <p14:creationId xmlns:p14="http://schemas.microsoft.com/office/powerpoint/2010/main" val="35070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Paranoid?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68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dirty="0" smtClean="0"/>
              <a:t>A) Legalább 4:</a:t>
            </a:r>
            <a:endParaRPr lang="hu-HU" dirty="0"/>
          </a:p>
          <a:p>
            <a:r>
              <a:rPr lang="hu-HU" dirty="0"/>
              <a:t>Megfelelő tényszerű összefüggések alapja nélkül feltételezi, hogy mások kihasználják, vagy ártanak neki.</a:t>
            </a:r>
          </a:p>
          <a:p>
            <a:r>
              <a:rPr lang="hu-HU" b="1" dirty="0"/>
              <a:t>Bizonyítékok hiányában is megkérdőjelezi barátai, munkatársai megbízhatóságát és lojalitását.</a:t>
            </a:r>
          </a:p>
          <a:p>
            <a:r>
              <a:rPr lang="hu-HU" b="1" dirty="0"/>
              <a:t>Általánosan ártatlan megjegyzésekből vagy hétköznapi történésekből rejtett rosszindulatot vagy fenyegetést olvas ki (pl.: az a meggyőződése, hogy a bankalkalmazott "tévedése" csak szándékosságból fakadhatott)</a:t>
            </a:r>
          </a:p>
          <a:p>
            <a:r>
              <a:rPr lang="hu-HU" i="1" dirty="0"/>
              <a:t>Haragtartó, hosszú ideig képtelen megbocsátani, elfelejteni az őt ért sérelmeket, bosszúságokat.</a:t>
            </a:r>
          </a:p>
          <a:p>
            <a:r>
              <a:rPr lang="hu-HU" dirty="0"/>
              <a:t>Nem hajlandó másokban megbízni, mert attól fél, hogy a tőle származó információt később felhasználják ellene.</a:t>
            </a:r>
          </a:p>
          <a:p>
            <a:r>
              <a:rPr lang="hu-HU" b="1" dirty="0"/>
              <a:t>Könnyen megsértődik, sértődés esetén azonnal dühös támadással válaszol.</a:t>
            </a:r>
          </a:p>
          <a:p>
            <a:r>
              <a:rPr lang="hu-HU" dirty="0"/>
              <a:t>Valós okok hiányában is megkérdőjelezi házastársa vagy szexuális partnere </a:t>
            </a:r>
            <a:r>
              <a:rPr lang="hu-HU" dirty="0" smtClean="0"/>
              <a:t>hűségét.</a:t>
            </a:r>
          </a:p>
          <a:p>
            <a:pPr marL="0" indent="0">
              <a:buNone/>
            </a:pPr>
            <a:r>
              <a:rPr lang="hu-HU" dirty="0" smtClean="0"/>
              <a:t>B) A </a:t>
            </a:r>
            <a:r>
              <a:rPr lang="hu-HU" dirty="0"/>
              <a:t>fenti karaktervonások nem kizárólag szkizofrénia vagy téveszmés zavar fennállása idején jelennek meg.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851685"/>
            <a:ext cx="1907704" cy="100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1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Nárcisztikus</a:t>
            </a:r>
            <a:r>
              <a:rPr lang="hu-HU" dirty="0"/>
              <a:t>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600" dirty="0" smtClean="0"/>
              <a:t>A) Kora </a:t>
            </a:r>
            <a:r>
              <a:rPr lang="hu-HU" sz="1600" dirty="0"/>
              <a:t>felnőttkortól kezdve számos különféle helyzetben (fantáziára és viselkedésre kiterjedő) nagyzásban, a csodálat igénylésében és az empátia hiányában megnyilvánuló általános sajátosság, azaz 5 vagy több az alábbiakból:</a:t>
            </a:r>
          </a:p>
          <a:p>
            <a:r>
              <a:rPr lang="hu-HU" sz="1600" b="1" dirty="0" smtClean="0"/>
              <a:t>saját </a:t>
            </a:r>
            <a:r>
              <a:rPr lang="hu-HU" sz="1600" b="1" dirty="0"/>
              <a:t>fontosságáról nagyzoló érzése van (pl. saját teljesítményét, tehetségét eltúlozza, megfelelő teljesítmények nélkül is elvárja, hogy kiválónak ismerjék </a:t>
            </a:r>
            <a:r>
              <a:rPr lang="hu-HU" sz="1600" b="1" dirty="0" smtClean="0"/>
              <a:t>el</a:t>
            </a:r>
          </a:p>
          <a:p>
            <a:r>
              <a:rPr lang="hu-HU" sz="1600" dirty="0" smtClean="0"/>
              <a:t>gyakran </a:t>
            </a:r>
            <a:r>
              <a:rPr lang="hu-HU" sz="1600" dirty="0"/>
              <a:t>fantáziál határtalan sikerről, szépségről, hatalomról, éleselméjűségről vagy ideális </a:t>
            </a:r>
            <a:r>
              <a:rPr lang="hu-HU" sz="1600" dirty="0" smtClean="0"/>
              <a:t>szerelemről</a:t>
            </a:r>
          </a:p>
          <a:p>
            <a:r>
              <a:rPr lang="hu-HU" sz="1600" dirty="0" smtClean="0"/>
              <a:t>azt </a:t>
            </a:r>
            <a:r>
              <a:rPr lang="hu-HU" sz="1600" dirty="0"/>
              <a:t>hiszi, hogy különleges, unikális teremtmény, akit csak hozzá hasonló, a társadalmi ranglétrán magasan álló emberek (vagy intézmények) érthetnek meg, vagy kellene, hogy társuljanak </a:t>
            </a:r>
            <a:r>
              <a:rPr lang="hu-HU" sz="1600" dirty="0" smtClean="0"/>
              <a:t>vele</a:t>
            </a:r>
          </a:p>
          <a:p>
            <a:r>
              <a:rPr lang="hu-HU" sz="1600" dirty="0" smtClean="0"/>
              <a:t>túlzó </a:t>
            </a:r>
            <a:r>
              <a:rPr lang="hu-HU" sz="1600" dirty="0"/>
              <a:t>mértékű csodálatot vár </a:t>
            </a:r>
            <a:r>
              <a:rPr lang="hu-HU" sz="1600" dirty="0" smtClean="0"/>
              <a:t>el</a:t>
            </a:r>
          </a:p>
          <a:p>
            <a:r>
              <a:rPr lang="hu-HU" sz="1600" b="1" dirty="0" smtClean="0"/>
              <a:t>feljogosultság </a:t>
            </a:r>
            <a:r>
              <a:rPr lang="hu-HU" sz="1600" b="1" dirty="0"/>
              <a:t>érzése, azaz indokolatlanul különlegesen </a:t>
            </a:r>
            <a:r>
              <a:rPr lang="hu-HU" sz="1600" b="1" dirty="0" smtClean="0"/>
              <a:t>kedvező bánásmódot </a:t>
            </a:r>
            <a:r>
              <a:rPr lang="hu-HU" sz="1600" b="1" dirty="0"/>
              <a:t>vagy az elképzeléseivel való automatikus együttműködést vár </a:t>
            </a:r>
            <a:r>
              <a:rPr lang="hu-HU" sz="1600" b="1" dirty="0" smtClean="0"/>
              <a:t>el</a:t>
            </a:r>
          </a:p>
          <a:p>
            <a:r>
              <a:rPr lang="hu-HU" sz="1600" dirty="0" smtClean="0"/>
              <a:t>interperszonálisan </a:t>
            </a:r>
            <a:r>
              <a:rPr lang="hu-HU" sz="1600" dirty="0"/>
              <a:t>önző, azaz kapcsolataiban másokat kihasznál, hogy saját céljait </a:t>
            </a:r>
            <a:r>
              <a:rPr lang="hu-HU" sz="1600" dirty="0" smtClean="0"/>
              <a:t>elérje</a:t>
            </a:r>
          </a:p>
          <a:p>
            <a:r>
              <a:rPr lang="hu-HU" sz="1600" i="1" dirty="0" smtClean="0"/>
              <a:t>empátiája </a:t>
            </a:r>
            <a:r>
              <a:rPr lang="hu-HU" sz="1600" i="1" dirty="0"/>
              <a:t>hiányzik: képtelen felismerni és átérezni mások érzéseit és </a:t>
            </a:r>
            <a:r>
              <a:rPr lang="hu-HU" sz="1600" i="1" dirty="0" smtClean="0"/>
              <a:t>szükségleteit</a:t>
            </a:r>
          </a:p>
          <a:p>
            <a:r>
              <a:rPr lang="hu-HU" sz="1600" dirty="0" smtClean="0"/>
              <a:t>sokszor </a:t>
            </a:r>
            <a:r>
              <a:rPr lang="hu-HU" sz="1600" dirty="0"/>
              <a:t>és mélyen érez irigységet, vagy azt hiszi, mások irigykednek </a:t>
            </a:r>
            <a:r>
              <a:rPr lang="hu-HU" sz="1600" dirty="0" smtClean="0"/>
              <a:t>rá</a:t>
            </a:r>
          </a:p>
          <a:p>
            <a:r>
              <a:rPr lang="hu-HU" sz="1600" dirty="0" smtClean="0"/>
              <a:t>gőgös</a:t>
            </a:r>
            <a:r>
              <a:rPr lang="hu-HU" sz="1600" dirty="0"/>
              <a:t>, fennhéjázó magatartás vagy </a:t>
            </a:r>
            <a:r>
              <a:rPr lang="hu-HU" sz="1600" dirty="0" smtClean="0"/>
              <a:t>attitűdök</a:t>
            </a:r>
          </a:p>
          <a:p>
            <a:pPr marL="0" indent="0">
              <a:buNone/>
            </a:pPr>
            <a:r>
              <a:rPr lang="hu-HU" sz="1600" dirty="0"/>
              <a:t>B) </a:t>
            </a:r>
            <a:r>
              <a:rPr lang="hu-HU" sz="1600" dirty="0" smtClean="0"/>
              <a:t>Nem magyarázható egyéb betegséggel.</a:t>
            </a:r>
            <a:endParaRPr lang="hu-HU" sz="1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697356"/>
            <a:ext cx="1907704" cy="116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1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Anankasztikus</a:t>
            </a:r>
            <a:r>
              <a:rPr lang="hu-HU" dirty="0" smtClean="0"/>
              <a:t> (kényszeres)?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23730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indent="0">
              <a:buNone/>
            </a:pPr>
            <a:r>
              <a:rPr lang="hu-HU" dirty="0" smtClean="0"/>
              <a:t>4 </a:t>
            </a:r>
            <a:r>
              <a:rPr lang="hu-HU" dirty="0"/>
              <a:t>vagy több az alábbiakból:</a:t>
            </a:r>
          </a:p>
          <a:p>
            <a:r>
              <a:rPr lang="hu-HU" i="1" dirty="0" smtClean="0"/>
              <a:t>A </a:t>
            </a:r>
            <a:r>
              <a:rPr lang="hu-HU" i="1" dirty="0"/>
              <a:t>tevékenységek lényegét elvesztően kötődik a részletekhez, szabályokhoz, listákhoz, rendhez, szervezethez vagy forgatókönyvhöz</a:t>
            </a:r>
            <a:r>
              <a:rPr lang="hu-HU" i="1" dirty="0" smtClean="0"/>
              <a:t>.</a:t>
            </a:r>
          </a:p>
          <a:p>
            <a:r>
              <a:rPr lang="hu-HU" sz="3300" b="1" dirty="0"/>
              <a:t>A feladat befejezését akadályozó mértékben </a:t>
            </a:r>
            <a:r>
              <a:rPr lang="hu-HU" sz="3300" b="1" dirty="0" err="1"/>
              <a:t>perfekcionista</a:t>
            </a:r>
            <a:r>
              <a:rPr lang="hu-HU" sz="3300" b="1" dirty="0"/>
              <a:t> (pl. nem képes befejezni egy munkát, mert a saját szigorú standardjait nem képes elérni).</a:t>
            </a:r>
          </a:p>
          <a:p>
            <a:r>
              <a:rPr lang="hu-HU" sz="3300" i="1" dirty="0"/>
              <a:t>Szélsőségesen odaadó a munka és a produktivitás iránt, kirekesztve a szabadidős elfoglaltságokat és baráti kapcsolatokat (és azt pénzügyi szükség nem indokolja</a:t>
            </a:r>
            <a:r>
              <a:rPr lang="hu-HU" sz="3300" i="1" dirty="0" smtClean="0"/>
              <a:t>).</a:t>
            </a:r>
            <a:endParaRPr lang="hu-HU" sz="3300" i="1" dirty="0"/>
          </a:p>
          <a:p>
            <a:r>
              <a:rPr lang="hu-HU" sz="3300" b="1" dirty="0"/>
              <a:t>Aggályoskodó, mértéktelenül lelkiismeretes és rugalmatlan elvi, erkölcsi, más értékrendi ügyekben (és azt kulturális, vallási hovatartozása nem magyarázza).</a:t>
            </a:r>
          </a:p>
          <a:p>
            <a:r>
              <a:rPr lang="hu-HU" sz="3300" dirty="0"/>
              <a:t>Képtelen kidobni a tönkrement, értéktelen tárgyakat, még akkor is, ha érzelmi vonatkozásuk nincs.</a:t>
            </a:r>
          </a:p>
          <a:p>
            <a:r>
              <a:rPr lang="hu-HU" sz="3300" i="1" dirty="0"/>
              <a:t>Kelletlenül bíz meg feladattal másokat, vagy dolgozik együtt másokkal, hacsak azok nem vetik alá magukat pontosan az ő elképzeléseinek.</a:t>
            </a:r>
          </a:p>
          <a:p>
            <a:r>
              <a:rPr lang="hu-HU" sz="3300" dirty="0"/>
              <a:t>Maga és mások felé is fukar, a pénzt a jövőbeli ínséges idők </a:t>
            </a:r>
            <a:r>
              <a:rPr lang="hu-HU" sz="3300" dirty="0" err="1"/>
              <a:t>tartalékának</a:t>
            </a:r>
            <a:r>
              <a:rPr lang="hu-HU" sz="3300" dirty="0"/>
              <a:t> tekinti.</a:t>
            </a:r>
          </a:p>
          <a:p>
            <a:r>
              <a:rPr lang="hu-HU" sz="3300" b="1" dirty="0"/>
              <a:t>Merev és makacs</a:t>
            </a:r>
            <a:r>
              <a:rPr lang="hu-HU" sz="3300" b="1" dirty="0" smtClean="0"/>
              <a:t>.</a:t>
            </a:r>
          </a:p>
          <a:p>
            <a:pPr marL="0" indent="0">
              <a:buNone/>
            </a:pPr>
            <a:r>
              <a:rPr lang="hu-HU" sz="3600" dirty="0"/>
              <a:t>B) Nem magyarázható egyéb betegséggel.</a:t>
            </a:r>
            <a:endParaRPr lang="hu-HU" sz="3300" dirty="0"/>
          </a:p>
          <a:p>
            <a:pPr marL="0" indent="0">
              <a:buNone/>
            </a:pPr>
            <a:endParaRPr lang="hu-HU" sz="33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322748"/>
            <a:ext cx="1115616" cy="153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Személyiségzavar? Személyiségváltozás?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Paranoid? – Csak az agykárosodás kezdete után lett gyanakvó, ellenséges</a:t>
            </a:r>
          </a:p>
          <a:p>
            <a:r>
              <a:rPr lang="hu-HU" dirty="0" err="1" smtClean="0"/>
              <a:t>Nárcisztikus</a:t>
            </a:r>
            <a:r>
              <a:rPr lang="hu-HU" dirty="0" smtClean="0"/>
              <a:t>? – Nagyzoló, kioktató, de saját dicsősége egyáltalán nem érdekli, csak az anyák sorsa, mások eredményeit is elfogadja</a:t>
            </a:r>
          </a:p>
          <a:p>
            <a:r>
              <a:rPr lang="hu-HU" dirty="0" smtClean="0"/>
              <a:t>Kényszeres? – A kényszeres magatartás éppen nagyon is fontos a fertőzések megelőzésében, és csak a felfedezést követően került előtérbe!</a:t>
            </a:r>
          </a:p>
          <a:p>
            <a:r>
              <a:rPr lang="hu-HU" dirty="0" smtClean="0"/>
              <a:t>Impulzív? – Ez önmagában csak egy kóros személyiségvonás!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232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Személyiségzavar elméletét gyengíti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Magas empátiás készség, etikai megfontolások</a:t>
            </a:r>
          </a:p>
          <a:p>
            <a:r>
              <a:rPr lang="hu-HU" dirty="0" smtClean="0"/>
              <a:t>Eleinte nagyfokú személyes hatékonyság</a:t>
            </a:r>
          </a:p>
          <a:p>
            <a:r>
              <a:rPr lang="hu-HU" dirty="0" smtClean="0"/>
              <a:t>Személyiségváltozás lehetséges, de itt ki kellene zárni az agykárosodás szerepét komponenst</a:t>
            </a:r>
          </a:p>
          <a:p>
            <a:r>
              <a:rPr lang="hu-HU" dirty="0" smtClean="0"/>
              <a:t>Nem illik bele egyetlen specifikus típusba sem, amolyan „Semmelweis-típusú személyiségzavar” lenne az igazi meghatározás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Következtetés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515394"/>
            <a:ext cx="4038600" cy="2695575"/>
          </a:xfrm>
        </p:spPr>
      </p:pic>
    </p:spTree>
    <p:extLst>
      <p:ext uri="{BB962C8B-B14F-4D97-AF65-F5344CB8AC3E}">
        <p14:creationId xmlns:p14="http://schemas.microsoft.com/office/powerpoint/2010/main" val="369271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Lehetséges magyarázat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2548731"/>
            <a:ext cx="2857500" cy="2628900"/>
          </a:xfrm>
        </p:spPr>
      </p:pic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Az orvosi gondolkodás lassú átalakulási folyamatai</a:t>
            </a:r>
          </a:p>
          <a:p>
            <a:pPr lvl="1"/>
            <a:r>
              <a:rPr lang="hu-HU" dirty="0" smtClean="0"/>
              <a:t>Személyes meggyőződés helyett bizonyítékok</a:t>
            </a:r>
          </a:p>
          <a:p>
            <a:r>
              <a:rPr lang="hu-HU" dirty="0" smtClean="0"/>
              <a:t>Tekintélyelv megkérdőjelezése</a:t>
            </a:r>
            <a:r>
              <a:rPr lang="hu-HU" dirty="0"/>
              <a:t> </a:t>
            </a:r>
            <a:r>
              <a:rPr lang="hu-HU" dirty="0" smtClean="0"/>
              <a:t>okozta érdeksérelmek</a:t>
            </a:r>
          </a:p>
          <a:p>
            <a:r>
              <a:rPr lang="hu-HU" dirty="0" smtClean="0"/>
              <a:t>Semmelweis sajátos személyisége</a:t>
            </a:r>
          </a:p>
          <a:p>
            <a:pPr lvl="1"/>
            <a:r>
              <a:rPr lang="hu-HU" dirty="0" smtClean="0"/>
              <a:t>Lelkiismeretesség</a:t>
            </a:r>
          </a:p>
          <a:p>
            <a:pPr lvl="1"/>
            <a:r>
              <a:rPr lang="hu-HU" dirty="0" smtClean="0"/>
              <a:t>Konfrontatív kommunikáció</a:t>
            </a:r>
          </a:p>
          <a:p>
            <a:pPr lvl="1"/>
            <a:r>
              <a:rPr lang="hu-HU" dirty="0" smtClean="0"/>
              <a:t>Indulatosság</a:t>
            </a:r>
          </a:p>
          <a:p>
            <a:pPr lvl="1"/>
            <a:r>
              <a:rPr lang="hu-HU" dirty="0" smtClean="0"/>
              <a:t>Különcség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709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Következtetés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Semmelweis </a:t>
            </a:r>
            <a:r>
              <a:rPr lang="hu-HU" b="1" dirty="0" smtClean="0"/>
              <a:t>felfedezése</a:t>
            </a:r>
            <a:r>
              <a:rPr lang="hu-HU" dirty="0" smtClean="0"/>
              <a:t> valószínűleg </a:t>
            </a:r>
            <a:r>
              <a:rPr lang="hu-HU" b="1" dirty="0" smtClean="0"/>
              <a:t>nem mentális betegség</a:t>
            </a:r>
            <a:r>
              <a:rPr lang="hu-HU" dirty="0" smtClean="0"/>
              <a:t> közvetlen tünete volt, de:</a:t>
            </a:r>
          </a:p>
          <a:p>
            <a:pPr lvl="1"/>
            <a:r>
              <a:rPr lang="hu-HU" dirty="0" smtClean="0"/>
              <a:t>A felfedezés energetikai komponensében mentális működési zavar (bipoláris betegség) lehetséges</a:t>
            </a:r>
          </a:p>
          <a:p>
            <a:r>
              <a:rPr lang="hu-HU" dirty="0" smtClean="0"/>
              <a:t>Érvényesülését </a:t>
            </a:r>
            <a:r>
              <a:rPr lang="hu-HU" b="1" dirty="0" smtClean="0"/>
              <a:t>merev alkalmazkodóképessége, akadályozhatta, de </a:t>
            </a:r>
            <a:r>
              <a:rPr lang="hu-HU" dirty="0" smtClean="0"/>
              <a:t>bizonyos értelemben </a:t>
            </a:r>
            <a:r>
              <a:rPr lang="hu-HU" b="1" dirty="0" smtClean="0"/>
              <a:t>segítette is</a:t>
            </a:r>
            <a:endParaRPr lang="hu-HU" dirty="0" smtClean="0"/>
          </a:p>
          <a:p>
            <a:pPr lvl="1"/>
            <a:r>
              <a:rPr lang="hu-HU" dirty="0" err="1" smtClean="0"/>
              <a:t>Perfekcionizmus</a:t>
            </a:r>
            <a:r>
              <a:rPr lang="hu-HU" dirty="0" smtClean="0"/>
              <a:t> (aszepszisben előnyös, érvényesülésben gát)</a:t>
            </a:r>
          </a:p>
          <a:p>
            <a:pPr lvl="1"/>
            <a:r>
              <a:rPr lang="hu-HU" dirty="0" smtClean="0"/>
              <a:t>Írási fóbia (ami később fokozott íráskésztetésbe csap át)</a:t>
            </a:r>
          </a:p>
          <a:p>
            <a:pPr lvl="1"/>
            <a:r>
              <a:rPr lang="hu-HU" dirty="0" smtClean="0"/>
              <a:t>Hullámzó írásteljesítmény (mennyiségi/minőségi)</a:t>
            </a:r>
          </a:p>
          <a:p>
            <a:pPr lvl="1"/>
            <a:r>
              <a:rPr lang="hu-HU" dirty="0" smtClean="0"/>
              <a:t>Fokozódó arrogancia (de: felkorbácsol, </a:t>
            </a:r>
            <a:r>
              <a:rPr lang="hu-HU" dirty="0" err="1" smtClean="0"/>
              <a:t>tematizál</a:t>
            </a:r>
            <a:r>
              <a:rPr lang="hu-HU" dirty="0" smtClean="0"/>
              <a:t>, tehát hatékony)</a:t>
            </a:r>
          </a:p>
          <a:p>
            <a:pPr lvl="1"/>
            <a:r>
              <a:rPr lang="hu-HU" dirty="0" smtClean="0"/>
              <a:t>Merevség, fejlődés hiánya (utolsó évek)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Következtetés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Elsődleges </a:t>
            </a:r>
            <a:r>
              <a:rPr lang="hu-HU" b="1" dirty="0" smtClean="0"/>
              <a:t>mentális zavar </a:t>
            </a:r>
            <a:r>
              <a:rPr lang="hu-HU" dirty="0" smtClean="0"/>
              <a:t>nem bizonyítható, de </a:t>
            </a:r>
            <a:r>
              <a:rPr lang="hu-HU" b="1" dirty="0" smtClean="0"/>
              <a:t>valószínűsíthető: bipoláris zavar</a:t>
            </a:r>
          </a:p>
          <a:p>
            <a:r>
              <a:rPr lang="hu-HU" dirty="0" smtClean="0"/>
              <a:t>Azonban </a:t>
            </a:r>
            <a:r>
              <a:rPr lang="hu-HU" b="1" dirty="0" smtClean="0"/>
              <a:t>nem ez okozza a fő diszfunkciót,</a:t>
            </a:r>
            <a:r>
              <a:rPr lang="hu-HU" dirty="0" smtClean="0"/>
              <a:t> hanem a </a:t>
            </a:r>
            <a:r>
              <a:rPr lang="hu-HU" b="1" dirty="0" smtClean="0"/>
              <a:t>„nem-publikálás” </a:t>
            </a:r>
            <a:r>
              <a:rPr lang="hu-HU" dirty="0" smtClean="0"/>
              <a:t>(Betegség? Rossz döntés? Járatlanság? Kényszeres </a:t>
            </a:r>
            <a:r>
              <a:rPr lang="hu-HU" dirty="0" err="1" smtClean="0"/>
              <a:t>perfekcionizmus</a:t>
            </a:r>
            <a:r>
              <a:rPr lang="hu-HU" dirty="0" smtClean="0"/>
              <a:t>?)</a:t>
            </a:r>
          </a:p>
          <a:p>
            <a:r>
              <a:rPr lang="hu-HU" b="1" dirty="0" smtClean="0"/>
              <a:t>Hosszmetszeti</a:t>
            </a:r>
            <a:r>
              <a:rPr lang="hu-HU" dirty="0" smtClean="0"/>
              <a:t>leg felállítható </a:t>
            </a:r>
            <a:r>
              <a:rPr lang="hu-HU" b="1" dirty="0" smtClean="0"/>
              <a:t>kórisme nem bizonyított</a:t>
            </a:r>
          </a:p>
          <a:p>
            <a:r>
              <a:rPr lang="hu-HU" dirty="0" smtClean="0"/>
              <a:t>Lehetséges:</a:t>
            </a:r>
          </a:p>
          <a:p>
            <a:pPr lvl="1"/>
            <a:r>
              <a:rPr lang="hu-HU" dirty="0" smtClean="0"/>
              <a:t>Bipoláris affektív zavar (kétpólusú hangulatzavar)</a:t>
            </a:r>
          </a:p>
          <a:p>
            <a:pPr lvl="1"/>
            <a:r>
              <a:rPr lang="hu-HU" dirty="0" smtClean="0"/>
              <a:t>Egyszerű fóbia (írásfóbia)</a:t>
            </a:r>
          </a:p>
          <a:p>
            <a:pPr lvl="1"/>
            <a:r>
              <a:rPr lang="hu-HU" dirty="0" smtClean="0"/>
              <a:t>Személyiségzavar/</a:t>
            </a:r>
            <a:r>
              <a:rPr lang="hu-HU" dirty="0" err="1" smtClean="0"/>
              <a:t>-változás</a:t>
            </a:r>
            <a:r>
              <a:rPr lang="hu-HU" dirty="0" smtClean="0"/>
              <a:t> tartós stressz hatására (kényszeres, paranoid, </a:t>
            </a:r>
            <a:r>
              <a:rPr lang="hu-HU" dirty="0" err="1" smtClean="0"/>
              <a:t>nárcisztikus</a:t>
            </a:r>
            <a:r>
              <a:rPr lang="hu-HU" dirty="0" smtClean="0"/>
              <a:t>, impulzív elemekkel)</a:t>
            </a:r>
          </a:p>
          <a:p>
            <a:pPr lvl="1"/>
            <a:r>
              <a:rPr lang="hu-HU" dirty="0" smtClean="0"/>
              <a:t>Organikus személyiségváltozás / </a:t>
            </a:r>
            <a:r>
              <a:rPr lang="hu-HU" dirty="0" err="1" smtClean="0"/>
              <a:t>demencia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Következtetés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Semmelweis a </a:t>
            </a:r>
            <a:r>
              <a:rPr lang="hu-HU" b="1" dirty="0" smtClean="0"/>
              <a:t>halála előtti hetekben bizonyíthatóan organikus </a:t>
            </a:r>
            <a:r>
              <a:rPr lang="hu-HU" b="1" dirty="0" err="1" smtClean="0"/>
              <a:t>pszichoszindrómában</a:t>
            </a:r>
            <a:r>
              <a:rPr lang="hu-HU" b="1" dirty="0" smtClean="0"/>
              <a:t> (</a:t>
            </a:r>
            <a:r>
              <a:rPr lang="hu-HU" b="1" dirty="0" err="1" smtClean="0"/>
              <a:t>frontotemporális</a:t>
            </a:r>
            <a:r>
              <a:rPr lang="hu-HU" b="1" dirty="0" smtClean="0"/>
              <a:t> </a:t>
            </a:r>
            <a:r>
              <a:rPr lang="hu-HU" b="1" dirty="0" err="1" smtClean="0"/>
              <a:t>neurokognitív</a:t>
            </a:r>
            <a:r>
              <a:rPr lang="hu-HU" b="1" dirty="0" smtClean="0"/>
              <a:t> zavar </a:t>
            </a:r>
            <a:r>
              <a:rPr lang="hu-HU" dirty="0" smtClean="0"/>
              <a:t>és lázas </a:t>
            </a:r>
            <a:r>
              <a:rPr lang="hu-HU" b="1" dirty="0" smtClean="0"/>
              <a:t>delírium) </a:t>
            </a:r>
            <a:r>
              <a:rPr lang="hu-HU" dirty="0" smtClean="0"/>
              <a:t>szenvedett</a:t>
            </a:r>
          </a:p>
          <a:p>
            <a:pPr lvl="1"/>
            <a:r>
              <a:rPr lang="hu-HU" dirty="0" smtClean="0"/>
              <a:t>Legvalószínűbb kóroki tényezők: harmadlagos szifilisz és/vagy szeptikus delírium (vérmérgezés miatti zavartság)</a:t>
            </a:r>
          </a:p>
          <a:p>
            <a:pPr lvl="1"/>
            <a:r>
              <a:rPr lang="hu-HU" dirty="0" smtClean="0"/>
              <a:t>Egyéb lehetőség: </a:t>
            </a:r>
            <a:r>
              <a:rPr lang="hu-HU" dirty="0" err="1" smtClean="0"/>
              <a:t>Pick-demencia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Kezelhetőség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30" y="1196752"/>
            <a:ext cx="5474741" cy="5474741"/>
          </a:xfrm>
        </p:spPr>
      </p:pic>
    </p:spTree>
    <p:extLst>
      <p:ext uri="{BB962C8B-B14F-4D97-AF65-F5344CB8AC3E}">
        <p14:creationId xmlns:p14="http://schemas.microsoft.com/office/powerpoint/2010/main" val="26702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Kezelhetőség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A nem-publikáláson, hibás kommunikáción leginkább a </a:t>
            </a:r>
            <a:r>
              <a:rPr lang="hu-HU" b="1" i="1" dirty="0" smtClean="0"/>
              <a:t>személyes hatékonysági tréning, </a:t>
            </a:r>
            <a:r>
              <a:rPr lang="hu-HU" b="1" i="1" dirty="0" err="1" smtClean="0"/>
              <a:t>coaching</a:t>
            </a:r>
            <a:r>
              <a:rPr lang="hu-HU" b="1" i="1" dirty="0" smtClean="0"/>
              <a:t>, mentoring </a:t>
            </a:r>
            <a:r>
              <a:rPr lang="hu-HU" dirty="0" smtClean="0"/>
              <a:t>segíthetne</a:t>
            </a:r>
          </a:p>
          <a:p>
            <a:r>
              <a:rPr lang="hu-HU" dirty="0" smtClean="0"/>
              <a:t>A bipoláris tünetek </a:t>
            </a:r>
            <a:r>
              <a:rPr lang="hu-HU" b="1" i="1" dirty="0" smtClean="0"/>
              <a:t>gyógyszeres hangulatstabilizáló </a:t>
            </a:r>
            <a:r>
              <a:rPr lang="hu-HU" dirty="0" smtClean="0"/>
              <a:t>kezelése vsz. nem lenne releváns a felfedezés szempontjából; esetleg késleltetné azt, de javíthatná az elfogadottságát</a:t>
            </a:r>
          </a:p>
          <a:p>
            <a:r>
              <a:rPr lang="hu-HU" dirty="0" smtClean="0"/>
              <a:t>A tercier szifilisz </a:t>
            </a:r>
            <a:r>
              <a:rPr lang="hu-HU" b="1" i="1" dirty="0" smtClean="0"/>
              <a:t>antibiotikum</a:t>
            </a:r>
            <a:r>
              <a:rPr lang="hu-HU" dirty="0" smtClean="0"/>
              <a:t>mal gyógyítható vagy mérsékelhető lenne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219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artalom helye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000" y="0"/>
            <a:ext cx="12191998" cy="6858000"/>
          </a:xfrm>
        </p:spPr>
      </p:pic>
      <p:sp>
        <p:nvSpPr>
          <p:cNvPr id="8" name="Cím 7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Mire tanít ma Semmelweis?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Mire tanít ma Semmelweis?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Kövessük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józan </a:t>
            </a:r>
            <a:r>
              <a:rPr lang="hu-HU" dirty="0"/>
              <a:t>kutatómunkával alapozzuk meg véleményünket, akár saját rossz gyakorlatunk felülvizsgálatával </a:t>
            </a:r>
            <a:r>
              <a:rPr lang="hu-HU" dirty="0" smtClean="0"/>
              <a:t>is</a:t>
            </a:r>
          </a:p>
          <a:p>
            <a:r>
              <a:rPr lang="hu-HU" dirty="0" smtClean="0"/>
              <a:t>a </a:t>
            </a:r>
            <a:r>
              <a:rPr lang="hu-HU" dirty="0"/>
              <a:t>megismert igazságot következetesen </a:t>
            </a:r>
            <a:r>
              <a:rPr lang="hu-HU" dirty="0" smtClean="0"/>
              <a:t>képviseljük</a:t>
            </a:r>
          </a:p>
          <a:p>
            <a:r>
              <a:rPr lang="hu-HU" dirty="0" smtClean="0"/>
              <a:t>a </a:t>
            </a:r>
            <a:r>
              <a:rPr lang="hu-HU" dirty="0"/>
              <a:t>betegeink ügyét feltétlenül és bátran szolgáljuk minden </a:t>
            </a:r>
            <a:r>
              <a:rPr lang="hu-HU" dirty="0" smtClean="0"/>
              <a:t>fronton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Haladjuk meg</a:t>
            </a:r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endParaRPr lang="hu-HU" dirty="0" smtClean="0"/>
          </a:p>
          <a:p>
            <a:r>
              <a:rPr lang="hu-HU" dirty="0" smtClean="0"/>
              <a:t>folyamatosan </a:t>
            </a:r>
            <a:r>
              <a:rPr lang="hu-HU" dirty="0"/>
              <a:t>álljunk készen az elgondolásunk </a:t>
            </a:r>
            <a:r>
              <a:rPr lang="hu-HU" dirty="0" smtClean="0"/>
              <a:t>felülvizsgálatára</a:t>
            </a:r>
          </a:p>
          <a:p>
            <a:r>
              <a:rPr lang="hu-HU" dirty="0" smtClean="0"/>
              <a:t>eredményeinket </a:t>
            </a:r>
            <a:r>
              <a:rPr lang="hu-HU" dirty="0"/>
              <a:t>időben </a:t>
            </a:r>
            <a:r>
              <a:rPr lang="hu-HU" dirty="0" smtClean="0"/>
              <a:t>publikáljuk</a:t>
            </a:r>
          </a:p>
          <a:p>
            <a:r>
              <a:rPr lang="hu-HU" dirty="0" smtClean="0"/>
              <a:t>ismerjük </a:t>
            </a:r>
            <a:r>
              <a:rPr lang="hu-HU" dirty="0"/>
              <a:t>fel támogatóinkat; </a:t>
            </a:r>
            <a:r>
              <a:rPr lang="hu-HU" dirty="0" smtClean="0"/>
              <a:t>végül</a:t>
            </a:r>
          </a:p>
          <a:p>
            <a:r>
              <a:rPr lang="hu-HU" dirty="0" smtClean="0"/>
              <a:t>kommunikáljunk hatékonyan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4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57" y="1600200"/>
            <a:ext cx="3346286" cy="4525963"/>
          </a:xfrm>
        </p:spPr>
      </p:pic>
    </p:spTree>
    <p:extLst>
      <p:ext uri="{BB962C8B-B14F-4D97-AF65-F5344CB8AC3E}">
        <p14:creationId xmlns:p14="http://schemas.microsoft.com/office/powerpoint/2010/main" val="139075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Vajon mentálisan egészséges vagy beteg volt Semmelweis?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75" y="2215356"/>
            <a:ext cx="3295650" cy="3295650"/>
          </a:xfrm>
        </p:spPr>
      </p:pic>
    </p:spTree>
    <p:extLst>
      <p:ext uri="{BB962C8B-B14F-4D97-AF65-F5344CB8AC3E}">
        <p14:creationId xmlns:p14="http://schemas.microsoft.com/office/powerpoint/2010/main" val="713969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Tények – objektív élettörténeti adatok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542" y="5229200"/>
            <a:ext cx="1512457" cy="1628800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Elmegyógyintézetben halt meg</a:t>
            </a:r>
          </a:p>
          <a:p>
            <a:r>
              <a:rPr lang="hu-HU" dirty="0" smtClean="0"/>
              <a:t>Boncolási lelet</a:t>
            </a:r>
          </a:p>
          <a:p>
            <a:pPr lvl="1"/>
            <a:r>
              <a:rPr lang="hu-HU" dirty="0" smtClean="0"/>
              <a:t>Számos más eltérés mellett idegrendszeri károsodást is megállapított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853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3193</Words>
  <Application>Microsoft Office PowerPoint</Application>
  <PresentationFormat>Diavetítés a képernyőre (4:3 oldalarány)</PresentationFormat>
  <Paragraphs>495</Paragraphs>
  <Slides>77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77</vt:i4>
      </vt:variant>
    </vt:vector>
  </HeadingPairs>
  <TitlesOfParts>
    <vt:vector size="78" baseType="lpstr">
      <vt:lpstr>Office-téma</vt:lpstr>
      <vt:lpstr>Semmelweis Ignác személyisége és betegsége</vt:lpstr>
      <vt:lpstr>A Semmelweis-reflex</vt:lpstr>
      <vt:lpstr>Bécs, Allgemeines Krankenhaus, 1846.</vt:lpstr>
      <vt:lpstr>A Semmelweis-rejtély</vt:lpstr>
      <vt:lpstr>A Semmelweis-rejtély</vt:lpstr>
      <vt:lpstr>A Semmelweis-rejtély</vt:lpstr>
      <vt:lpstr>Lehetséges magyarázat</vt:lpstr>
      <vt:lpstr>Vajon mentálisan egészséges vagy beteg volt Semmelweis?</vt:lpstr>
      <vt:lpstr>Tények – objektív élettörténeti adatok</vt:lpstr>
      <vt:lpstr>Tények – amit a környezete gondolt</vt:lpstr>
      <vt:lpstr>Kérdések</vt:lpstr>
      <vt:lpstr>Vélemények</vt:lpstr>
      <vt:lpstr>Vélemények</vt:lpstr>
      <vt:lpstr>Célkitűzés</vt:lpstr>
      <vt:lpstr>Módszer</vt:lpstr>
      <vt:lpstr>Felhasznált adatok</vt:lpstr>
      <vt:lpstr>Felhasznált adatok</vt:lpstr>
      <vt:lpstr>Felhasznált adatok</vt:lpstr>
      <vt:lpstr>Elsődleges források</vt:lpstr>
      <vt:lpstr>Másodlagos források</vt:lpstr>
      <vt:lpstr>Élettörténeti adatok</vt:lpstr>
      <vt:lpstr>Élettörténeti adatok:  Bécs 1846 – 1850.</vt:lpstr>
      <vt:lpstr>Élettörténeti adatok:  Bécs 1846 – 1850.</vt:lpstr>
      <vt:lpstr>Élettörténeti adatok:  Bécs 1846 – 1850.</vt:lpstr>
      <vt:lpstr>Élettörténeti adatok:  Bécs 1846 – 1850.</vt:lpstr>
      <vt:lpstr>Élettörténeti adatok:  Budapest 1850 – 1865</vt:lpstr>
      <vt:lpstr>Élettörténeti adatok:  Budapest 1850 – 1865</vt:lpstr>
      <vt:lpstr>Élettörténeti adatok:  Budapest 1850 – 1860.</vt:lpstr>
      <vt:lpstr>Élettörténeti adatok:  Budapest 1850 – 1865</vt:lpstr>
      <vt:lpstr>Élettörténeti adatok:  Utolsó hónapok 1865 tavasz-nyár</vt:lpstr>
      <vt:lpstr>Van-e zavar az élettörténetben?</vt:lpstr>
      <vt:lpstr>Diszfunkció és stressz</vt:lpstr>
      <vt:lpstr>Működési zavar az élettörténetben</vt:lpstr>
      <vt:lpstr>Mentális zavarra utaló adatok</vt:lpstr>
      <vt:lpstr>Mentális zavarra utaló adatok</vt:lpstr>
      <vt:lpstr>Mentális zavarra utaló adatok</vt:lpstr>
      <vt:lpstr>Mentális zavarra NEM utaló adatok</vt:lpstr>
      <vt:lpstr>Mentális zavarra NEM utaló adatok</vt:lpstr>
      <vt:lpstr>Mentális zavar ELLEN szóló adatok</vt:lpstr>
      <vt:lpstr>Mi az, ami kizárható?</vt:lpstr>
      <vt:lpstr>Élettartam-diagnózisként kizárható</vt:lpstr>
      <vt:lpstr>Stressz</vt:lpstr>
      <vt:lpstr>A külső stresszhatásokhoz hogyan viszonyul a működési zavar?</vt:lpstr>
      <vt:lpstr>Diszfunkció és stressz</vt:lpstr>
      <vt:lpstr>Központi idegrendszeri károsodás miatti leépülés (Neurokognitív zavar)</vt:lpstr>
      <vt:lpstr>Beutaló, kórrajz, boncolási lelet</vt:lpstr>
      <vt:lpstr>Beutaló, kórrajz, boncolási lelet</vt:lpstr>
      <vt:lpstr>Beutaló, kórrajz, boncolási lelet</vt:lpstr>
      <vt:lpstr>Neurokognitív zavar</vt:lpstr>
      <vt:lpstr>Homloklebenyi (frontotemporális) neurokognitív zavar</vt:lpstr>
      <vt:lpstr>Ugyanilyen eljárással</vt:lpstr>
      <vt:lpstr>De mi volt előtte?</vt:lpstr>
      <vt:lpstr>Hangulatzavarok</vt:lpstr>
      <vt:lpstr>Hangulatzavar: mánia, hipománia</vt:lpstr>
      <vt:lpstr>Hangulatzavar: depresszió</vt:lpstr>
      <vt:lpstr>Hangulatzavar: Bipoláris affektív zavar, Ciklotímia</vt:lpstr>
      <vt:lpstr>Bipoláris affektív zavar – nem kritérium, de megfontolandó…</vt:lpstr>
      <vt:lpstr>Szorongásos zavarok</vt:lpstr>
      <vt:lpstr>Specifikus fóbia (írásfóbia), vagy szociális fóbia</vt:lpstr>
      <vt:lpstr>Specifikus fóbia (írásfóbia), vagy szociális fóbia</vt:lpstr>
      <vt:lpstr>Személyiségzavar / Személyiségváltozás</vt:lpstr>
      <vt:lpstr>Személyiségzavar? Személyiségváltozás?</vt:lpstr>
      <vt:lpstr>Személyiségzavar? Személyiségváltozás?</vt:lpstr>
      <vt:lpstr>Paranoid?</vt:lpstr>
      <vt:lpstr>Nárcisztikus?</vt:lpstr>
      <vt:lpstr>Anankasztikus (kényszeres)?</vt:lpstr>
      <vt:lpstr>Személyiségzavar? Személyiségváltozás?</vt:lpstr>
      <vt:lpstr>Személyiségzavar elméletét gyengíti</vt:lpstr>
      <vt:lpstr>Következtetés</vt:lpstr>
      <vt:lpstr>Következtetés</vt:lpstr>
      <vt:lpstr>Következtetés</vt:lpstr>
      <vt:lpstr>Következtetés</vt:lpstr>
      <vt:lpstr>Kezelhetőség</vt:lpstr>
      <vt:lpstr>Kezelhetőség</vt:lpstr>
      <vt:lpstr>Mire tanít ma Semmelweis?</vt:lpstr>
      <vt:lpstr>Mire tanít ma Semmelweis?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Semmelweis a mai pszichiáter szemével</dc:title>
  <dc:creator>wernigg.robert</dc:creator>
  <cp:lastModifiedBy>Lipták Judit</cp:lastModifiedBy>
  <cp:revision>129</cp:revision>
  <dcterms:created xsi:type="dcterms:W3CDTF">2015-05-20T05:08:37Z</dcterms:created>
  <dcterms:modified xsi:type="dcterms:W3CDTF">2019-04-02T09:41:21Z</dcterms:modified>
</cp:coreProperties>
</file>